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9" r:id="rId2"/>
  </p:sldIdLst>
  <p:sldSz cx="43195875" cy="32397700"/>
  <p:notesSz cx="9144000" cy="6858000"/>
  <p:defaultTextStyle>
    <a:defPPr>
      <a:defRPr lang="en-US"/>
    </a:defPPr>
    <a:lvl1pPr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158556" indent="-1701450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317112" indent="-3402902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477256" indent="-5105939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8635812" indent="-6807389" algn="l" defTabSz="4317112" rtl="0" fontAlgn="base">
      <a:spcBef>
        <a:spcPct val="0"/>
      </a:spcBef>
      <a:spcAft>
        <a:spcPct val="0"/>
      </a:spcAft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5529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2636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199742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6848" algn="l" defTabSz="914212" rtl="0" eaLnBrk="1" latinLnBrk="0" hangingPunct="1">
      <a:defRPr sz="8499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204" userDrawn="1">
          <p15:clr>
            <a:srgbClr val="A4A3A4"/>
          </p15:clr>
        </p15:guide>
        <p15:guide id="2" pos="134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11C84"/>
    <a:srgbClr val="EB647E"/>
    <a:srgbClr val="F19CAC"/>
    <a:srgbClr val="FFADFF"/>
    <a:srgbClr val="C01D58"/>
    <a:srgbClr val="005B96"/>
    <a:srgbClr val="EA647E"/>
    <a:srgbClr val="FAC6D1"/>
    <a:srgbClr val="E92E72"/>
    <a:srgbClr val="62AD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23C1F9-E857-5F43-9F65-745863B824FA}" v="1" dt="2024-03-27T13:36:24.2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5079"/>
    <p:restoredTop sz="96556"/>
  </p:normalViewPr>
  <p:slideViewPr>
    <p:cSldViewPr>
      <p:cViewPr>
        <p:scale>
          <a:sx n="29" d="100"/>
          <a:sy n="29" d="100"/>
        </p:scale>
        <p:origin x="2736" y="584"/>
      </p:cViewPr>
      <p:guideLst>
        <p:guide orient="horz" pos="10204"/>
        <p:guide pos="134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60" d="100"/>
        <a:sy n="60" d="100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Relationship Id="rId9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0743A00-36D3-5317-D984-63900CE4C7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5C2C01-0611-47F1-5A46-8B508D9EC1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E372110-337E-1040-BED3-21906E36A316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B21D3-CFC7-B557-2383-4D0ECC4ADF2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D08B36-C5BD-428A-3EE7-3892E9AD834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C41BC6E-45DD-8043-8A27-199EA1578A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D3BE9DF-5C8A-DC0B-8D8E-9F6FEE01FA5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369336-89CB-3086-C05C-D6A37B4B54D1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691C34E-82BF-BA45-9906-C9A31E0FEAFB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461E0608-132F-BB88-56E4-E67334C607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F17A2AB9-E3DC-BAF6-BFDD-57E766F96C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FE320-7766-7F02-AEEA-E95284008E7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defTabSz="4319333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069B-C186-2693-1DEB-A713D1B7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9603D10E-C5EC-8142-98B7-17A76CDC463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49170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898340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49098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798268" algn="l" defTabSz="89834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49191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99027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48866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98704" algn="l" defTabSz="89967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252CB-6F34-CE23-4392-51CC447E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A85654-3274-A89C-1F6E-2B5DAE14F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7C84C0-692C-D959-1A88-C215E75E6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Trebuchet MS" panose="020B0703020202090204" pitchFamily="34" charset="0"/>
              </a:rPr>
              <a:t>Reference 1: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Bellinger and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Bernardis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, 2002)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2: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Crosby and Bains, 2012</a:t>
            </a:r>
            <a:r>
              <a:rPr lang="en-CA" dirty="0">
                <a:effectLst/>
              </a:rPr>
              <a:t>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3: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Myers et al., 2014</a:t>
            </a:r>
            <a:r>
              <a:rPr lang="en-CA" dirty="0">
                <a:effectLst/>
              </a:rPr>
              <a:t>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4: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Cintra et al., 1990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)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5: Adam and Epel 2007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6: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Christelinda’s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 package</a:t>
            </a:r>
          </a:p>
          <a:p>
            <a:pPr marL="0" marR="0" lvl="0" indent="0" algn="l" defTabSz="898525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</a:rPr>
              <a:t>7: 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ＭＳ Ｐゴシック" charset="0"/>
                <a:cs typeface="ＭＳ Ｐゴシック" charset="0"/>
              </a:rPr>
              <a:t>Dallman et al., 2006</a:t>
            </a:r>
            <a:r>
              <a:rPr lang="en-CA" dirty="0">
                <a:effectLst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15538-1FFF-F7EE-863E-9A4CE4E2A8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3D10E-C5EC-8142-98B7-17A76CDC463F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923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3" y="10064290"/>
            <a:ext cx="36716494" cy="6944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9382" y="18358697"/>
            <a:ext cx="30237113" cy="827941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159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3193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478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6386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C3014-ED26-7DCD-EA29-19371B06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EABC12E-84D8-7B4F-98A2-CCD32F0F180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D2E72-E952-5829-DA20-F9DE78686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178E25-9CDD-727C-2E2E-B2CADEEAF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6540DA-C80F-3447-B685-1892BCF42E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037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20AA1-4806-F0F6-069B-8C0EA824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705970C-511A-9340-B3C9-757E1E3DA748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7B922-A8D0-1B40-7307-E4482B331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1495D-0387-1DD0-4D2B-75BCD88CE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8F44B0-8C44-E849-BCA6-5ACE3336FB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759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317009" y="1297416"/>
            <a:ext cx="9719072" cy="276430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59794" y="1297416"/>
            <a:ext cx="28437284" cy="276430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E063B-662E-2D32-0191-588B91A26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2BDEF23-DFA3-8246-8CD0-DAF716DBA778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40CA3-4C69-B9BB-3BF4-C08AB981D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65788-B50A-AE68-4D76-5F2DD1D4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9DD2E9-6BEA-1540-9404-8779BBBD19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5051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8B7F3-48C4-8B17-1F9B-A65758316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F25821-94C3-7D47-9010-6704192DA5C4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8810F-F478-C25E-47AF-914926F40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76DCE-CC17-81A3-162E-9D2E5CD7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0CAFD7-1B49-6945-8DC8-2BF52CCC84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0005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178" y="20818526"/>
            <a:ext cx="36716494" cy="6434543"/>
          </a:xfrm>
        </p:spPr>
        <p:txBody>
          <a:bodyPr anchor="t"/>
          <a:lstStyle>
            <a:lvl1pPr algn="l">
              <a:defRPr sz="189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12178" y="13731531"/>
            <a:ext cx="36716494" cy="7086995"/>
          </a:xfrm>
        </p:spPr>
        <p:txBody>
          <a:bodyPr anchor="b"/>
          <a:lstStyle>
            <a:lvl1pPr marL="0" indent="0">
              <a:buNone/>
              <a:defRPr sz="9400">
                <a:solidFill>
                  <a:schemeClr val="tx1">
                    <a:tint val="75000"/>
                  </a:schemeClr>
                </a:solidFill>
              </a:defRPr>
            </a:lvl1pPr>
            <a:lvl2pPr marL="2159666" indent="0">
              <a:buNone/>
              <a:defRPr sz="8500">
                <a:solidFill>
                  <a:schemeClr val="tx1">
                    <a:tint val="75000"/>
                  </a:schemeClr>
                </a:solidFill>
              </a:defRPr>
            </a:lvl2pPr>
            <a:lvl3pPr marL="4319333" indent="0">
              <a:buNone/>
              <a:defRPr sz="7600">
                <a:solidFill>
                  <a:schemeClr val="tx1">
                    <a:tint val="75000"/>
                  </a:schemeClr>
                </a:solidFill>
              </a:defRPr>
            </a:lvl3pPr>
            <a:lvl4pPr marL="6478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863866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10798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2957999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5117665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727733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DD3A0-07A7-E7EB-4A62-E7026AC92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CC7540-6566-2E49-869F-7367C23779F6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B5C29-2B6B-68E7-F0D8-FC6DEA54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EF1A2-F2B6-BBA9-9485-5B8D5A0A1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460AF-F3B6-3A49-A486-E0379CDC6A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87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59794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57903" y="7559466"/>
            <a:ext cx="19078178" cy="21380984"/>
          </a:xfrm>
        </p:spPr>
        <p:txBody>
          <a:bodyPr/>
          <a:lstStyle>
            <a:lvl1pPr>
              <a:defRPr sz="13200"/>
            </a:lvl1pPr>
            <a:lvl2pPr>
              <a:defRPr sz="11300"/>
            </a:lvl2pPr>
            <a:lvl3pPr>
              <a:defRPr sz="9400"/>
            </a:lvl3pPr>
            <a:lvl4pPr>
              <a:defRPr sz="8500"/>
            </a:lvl4pPr>
            <a:lvl5pPr>
              <a:defRPr sz="8500"/>
            </a:lvl5pPr>
            <a:lvl6pPr>
              <a:defRPr sz="8500"/>
            </a:lvl6pPr>
            <a:lvl7pPr>
              <a:defRPr sz="8500"/>
            </a:lvl7pPr>
            <a:lvl8pPr>
              <a:defRPr sz="8500"/>
            </a:lvl8pPr>
            <a:lvl9pPr>
              <a:defRPr sz="8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849773-D3C9-79EA-8CB9-C7EC10DEF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8F7591-98F0-984F-9C4E-3F106DC3090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736FF31-E32F-1117-983D-BC13F7C4F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D30C631-C043-09DB-3BF3-F8A8717A3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3CEC87-F319-9648-8E9F-C1730C1D1C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4259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59797" y="7251990"/>
            <a:ext cx="19085679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9797" y="10274271"/>
            <a:ext cx="19085679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942906" y="7251990"/>
            <a:ext cx="19093177" cy="3022283"/>
          </a:xfrm>
        </p:spPr>
        <p:txBody>
          <a:bodyPr anchor="b"/>
          <a:lstStyle>
            <a:lvl1pPr marL="0" indent="0">
              <a:buNone/>
              <a:defRPr sz="11300" b="1"/>
            </a:lvl1pPr>
            <a:lvl2pPr marL="2159666" indent="0">
              <a:buNone/>
              <a:defRPr sz="9400" b="1"/>
            </a:lvl2pPr>
            <a:lvl3pPr marL="4319333" indent="0">
              <a:buNone/>
              <a:defRPr sz="8500" b="1"/>
            </a:lvl3pPr>
            <a:lvl4pPr marL="6478999" indent="0">
              <a:buNone/>
              <a:defRPr sz="7600" b="1"/>
            </a:lvl4pPr>
            <a:lvl5pPr marL="8638666" indent="0">
              <a:buNone/>
              <a:defRPr sz="7600" b="1"/>
            </a:lvl5pPr>
            <a:lvl6pPr marL="10798332" indent="0">
              <a:buNone/>
              <a:defRPr sz="7600" b="1"/>
            </a:lvl6pPr>
            <a:lvl7pPr marL="12957999" indent="0">
              <a:buNone/>
              <a:defRPr sz="7600" b="1"/>
            </a:lvl7pPr>
            <a:lvl8pPr marL="15117665" indent="0">
              <a:buNone/>
              <a:defRPr sz="7600" b="1"/>
            </a:lvl8pPr>
            <a:lvl9pPr marL="17277332" indent="0">
              <a:buNone/>
              <a:defRPr sz="7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942906" y="10274271"/>
            <a:ext cx="19093177" cy="18666177"/>
          </a:xfrm>
        </p:spPr>
        <p:txBody>
          <a:bodyPr/>
          <a:lstStyle>
            <a:lvl1pPr>
              <a:defRPr sz="11300"/>
            </a:lvl1pPr>
            <a:lvl2pPr>
              <a:defRPr sz="9400"/>
            </a:lvl2pPr>
            <a:lvl3pPr>
              <a:defRPr sz="8500"/>
            </a:lvl3pPr>
            <a:lvl4pPr>
              <a:defRPr sz="7600"/>
            </a:lvl4pPr>
            <a:lvl5pPr>
              <a:defRPr sz="7600"/>
            </a:lvl5pPr>
            <a:lvl6pPr>
              <a:defRPr sz="7600"/>
            </a:lvl6pPr>
            <a:lvl7pPr>
              <a:defRPr sz="7600"/>
            </a:lvl7pPr>
            <a:lvl8pPr>
              <a:defRPr sz="7600"/>
            </a:lvl8pPr>
            <a:lvl9pPr>
              <a:defRPr sz="7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59863F4-1B11-2EBC-4F92-938292C28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C378058-0D52-0E4C-BD79-40E56E0C8922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B33C636-B958-B327-ACA4-D23C668B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6640DA2-A698-C0E1-3330-C6DD59527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0D1940F-7390-5949-87AE-8E9068F58D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9142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323DEE7-69D7-E8EE-0797-34458982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E68647-F680-8248-86C4-D008AE7C0A7C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C0EC97B-DFEE-DFEF-9BD6-E2B2FBF7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EAE57D7-1D51-09E1-7657-6E45C610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6B9767-E6E7-CC48-AC5C-D63872E6F01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364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53796D4C-0CE3-F0A8-8EC8-DB25868A6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F437F1-2E13-9747-9191-6210D6BCBBB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9692F33-3420-24AB-CE89-1A4B6D93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3120D04-37C1-F0E4-1C40-C56C9B3A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FBA704-CD40-9A4A-AF61-76463F8AC9B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761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798" y="1289911"/>
            <a:ext cx="14211145" cy="5489610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888387" y="1289912"/>
            <a:ext cx="24147694" cy="27650539"/>
          </a:xfrm>
        </p:spPr>
        <p:txBody>
          <a:bodyPr/>
          <a:lstStyle>
            <a:lvl1pPr>
              <a:defRPr sz="15200"/>
            </a:lvl1pPr>
            <a:lvl2pPr>
              <a:defRPr sz="13200"/>
            </a:lvl2pPr>
            <a:lvl3pPr>
              <a:defRPr sz="11300"/>
            </a:lvl3pPr>
            <a:lvl4pPr>
              <a:defRPr sz="9400"/>
            </a:lvl4pPr>
            <a:lvl5pPr>
              <a:defRPr sz="9400"/>
            </a:lvl5pPr>
            <a:lvl6pPr>
              <a:defRPr sz="9400"/>
            </a:lvl6pPr>
            <a:lvl7pPr>
              <a:defRPr sz="9400"/>
            </a:lvl7pPr>
            <a:lvl8pPr>
              <a:defRPr sz="9400"/>
            </a:lvl8pPr>
            <a:lvl9pPr>
              <a:defRPr sz="9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9798" y="6779525"/>
            <a:ext cx="14211145" cy="22160929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D0BE7AB-5465-2045-C031-AEBED383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0622B1F-0F98-054A-9F2D-72830DFFC7E5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68336-2C10-565E-8E25-BEA3A657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669C3C3-4CD2-4EA9-F10D-AC5468995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2F7A7-05AE-EF47-878A-B700FB0F0DD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78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66696" y="22678393"/>
            <a:ext cx="25917525" cy="2677312"/>
          </a:xfrm>
        </p:spPr>
        <p:txBody>
          <a:bodyPr anchor="b"/>
          <a:lstStyle>
            <a:lvl1pPr algn="l">
              <a:defRPr sz="9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466696" y="2894795"/>
            <a:ext cx="25917525" cy="19438620"/>
          </a:xfrm>
        </p:spPr>
        <p:txBody>
          <a:bodyPr rtlCol="0">
            <a:normAutofit/>
          </a:bodyPr>
          <a:lstStyle>
            <a:lvl1pPr marL="0" indent="0">
              <a:buNone/>
              <a:defRPr sz="15200"/>
            </a:lvl1pPr>
            <a:lvl2pPr marL="2159666" indent="0">
              <a:buNone/>
              <a:defRPr sz="13200"/>
            </a:lvl2pPr>
            <a:lvl3pPr marL="4319333" indent="0">
              <a:buNone/>
              <a:defRPr sz="11300"/>
            </a:lvl3pPr>
            <a:lvl4pPr marL="6478999" indent="0">
              <a:buNone/>
              <a:defRPr sz="9400"/>
            </a:lvl4pPr>
            <a:lvl5pPr marL="8638666" indent="0">
              <a:buNone/>
              <a:defRPr sz="9400"/>
            </a:lvl5pPr>
            <a:lvl6pPr marL="10798332" indent="0">
              <a:buNone/>
              <a:defRPr sz="9400"/>
            </a:lvl6pPr>
            <a:lvl7pPr marL="12957999" indent="0">
              <a:buNone/>
              <a:defRPr sz="9400"/>
            </a:lvl7pPr>
            <a:lvl8pPr marL="15117665" indent="0">
              <a:buNone/>
              <a:defRPr sz="9400"/>
            </a:lvl8pPr>
            <a:lvl9pPr marL="17277332" indent="0">
              <a:buNone/>
              <a:defRPr sz="94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66696" y="25355702"/>
            <a:ext cx="25917525" cy="3802228"/>
          </a:xfrm>
        </p:spPr>
        <p:txBody>
          <a:bodyPr/>
          <a:lstStyle>
            <a:lvl1pPr marL="0" indent="0">
              <a:buNone/>
              <a:defRPr sz="6600"/>
            </a:lvl1pPr>
            <a:lvl2pPr marL="2159666" indent="0">
              <a:buNone/>
              <a:defRPr sz="5700"/>
            </a:lvl2pPr>
            <a:lvl3pPr marL="4319333" indent="0">
              <a:buNone/>
              <a:defRPr sz="4700"/>
            </a:lvl3pPr>
            <a:lvl4pPr marL="6478999" indent="0">
              <a:buNone/>
              <a:defRPr sz="4200"/>
            </a:lvl4pPr>
            <a:lvl5pPr marL="8638666" indent="0">
              <a:buNone/>
              <a:defRPr sz="4200"/>
            </a:lvl5pPr>
            <a:lvl6pPr marL="10798332" indent="0">
              <a:buNone/>
              <a:defRPr sz="4200"/>
            </a:lvl6pPr>
            <a:lvl7pPr marL="12957999" indent="0">
              <a:buNone/>
              <a:defRPr sz="4200"/>
            </a:lvl7pPr>
            <a:lvl8pPr marL="15117665" indent="0">
              <a:buNone/>
              <a:defRPr sz="4200"/>
            </a:lvl8pPr>
            <a:lvl9pPr marL="17277332" indent="0">
              <a:buNone/>
              <a:defRPr sz="4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3B47EE7-0E17-E17E-1A34-2D1938B17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1E09F3-D40F-7346-8FB1-D08E637C247E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47E9485-60BC-91DB-9CC6-32A91A6A9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D509C61-0642-119D-17F4-A50BD7C6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CE2C1-3E06-1246-825D-3F515FDC80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7183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34B11EB6-BF78-9F05-361B-AF2077363AE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160589" y="1296989"/>
            <a:ext cx="38876287" cy="540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197F535-04A9-4BC0-7FDB-60AE84D600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160589" y="7559677"/>
            <a:ext cx="38876287" cy="2138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31933" tIns="215967" rIns="431933" bIns="215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DAC71-D05F-60F8-8308-CF9D50678E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59001" y="30027566"/>
            <a:ext cx="10079038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E0343CFB-1A87-1C4F-A951-8C8FA675BF30}" type="datetimeFigureOut">
              <a:rPr lang="en-US" altLang="en-US"/>
              <a:pPr/>
              <a:t>9/15/25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61287-A2F0-6095-876C-46F19B5CF5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758990" y="30027566"/>
            <a:ext cx="13677900" cy="1725612"/>
          </a:xfrm>
          <a:prstGeom prst="rect">
            <a:avLst/>
          </a:prstGeom>
        </p:spPr>
        <p:txBody>
          <a:bodyPr vert="horz" lIns="431933" tIns="215967" rIns="431933" bIns="215967" rtlCol="0" anchor="ctr"/>
          <a:lstStyle>
            <a:lvl1pPr algn="ctr" defTabSz="4319333" fontAlgn="auto">
              <a:spcBef>
                <a:spcPts val="0"/>
              </a:spcBef>
              <a:spcAft>
                <a:spcPts val="0"/>
              </a:spcAft>
              <a:defRPr sz="57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2E3C7-D3C4-71B8-BA92-A84DA142A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0957840" y="30027566"/>
            <a:ext cx="10079037" cy="1725612"/>
          </a:xfrm>
          <a:prstGeom prst="rect">
            <a:avLst/>
          </a:prstGeom>
        </p:spPr>
        <p:txBody>
          <a:bodyPr vert="horz" wrap="square" lIns="431933" tIns="215967" rIns="431933" bIns="215967" numCol="1" anchor="ctr" anchorCtr="0" compatLnSpc="1">
            <a:prstTxWarp prst="textNoShape">
              <a:avLst/>
            </a:prstTxWarp>
          </a:bodyPr>
          <a:lstStyle>
            <a:lvl1pPr algn="r">
              <a:defRPr sz="57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3C94D0A-2FB0-354B-B556-4DC5FF76F9A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18000" rtl="0" eaLnBrk="0" fontAlgn="base" hangingPunct="0">
        <a:spcBef>
          <a:spcPct val="0"/>
        </a:spcBef>
        <a:spcAft>
          <a:spcPct val="0"/>
        </a:spcAft>
        <a:defRPr sz="208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2pPr>
      <a:lvl3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3pPr>
      <a:lvl4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4pPr>
      <a:lvl5pPr algn="ctr" defTabSz="4318000" rtl="0" eaLnBrk="0" fontAlgn="base" hangingPunct="0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  <a:ea typeface="ＭＳ Ｐゴシック" charset="0"/>
          <a:cs typeface="ＭＳ Ｐゴシック" charset="0"/>
        </a:defRPr>
      </a:lvl5pPr>
      <a:lvl6pPr marL="4572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6pPr>
      <a:lvl7pPr marL="9144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7pPr>
      <a:lvl8pPr marL="13716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8pPr>
      <a:lvl9pPr marL="1828800" algn="ctr" defTabSz="4318000" rtl="0" fontAlgn="base">
        <a:spcBef>
          <a:spcPct val="0"/>
        </a:spcBef>
        <a:spcAft>
          <a:spcPct val="0"/>
        </a:spcAft>
        <a:defRPr sz="20800">
          <a:solidFill>
            <a:schemeClr val="tx1"/>
          </a:solidFill>
          <a:latin typeface="Calibri" pitchFamily="34" charset="0"/>
        </a:defRPr>
      </a:lvl9pPr>
    </p:titleStyle>
    <p:bodyStyle>
      <a:lvl1pPr marL="1619250" indent="-161925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52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08375" indent="-1349375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3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5399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3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7558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9717088" indent="-1079500" algn="l" defTabSz="43180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4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11878166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6pPr>
      <a:lvl7pPr marL="14037832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7pPr>
      <a:lvl8pPr marL="16197499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8pPr>
      <a:lvl9pPr marL="18357165" indent="-1079833" algn="l" defTabSz="4319333" rtl="0" eaLnBrk="1" latinLnBrk="0" hangingPunct="1">
        <a:spcBef>
          <a:spcPct val="20000"/>
        </a:spcBef>
        <a:buFont typeface="Arial" pitchFamily="34" charset="0"/>
        <a:buChar char="•"/>
        <a:defRPr sz="9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1pPr>
      <a:lvl2pPr marL="2159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2pPr>
      <a:lvl3pPr marL="4319333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3pPr>
      <a:lvl4pPr marL="6478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4pPr>
      <a:lvl5pPr marL="8638666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5pPr>
      <a:lvl6pPr marL="10798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6pPr>
      <a:lvl7pPr marL="12957999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7pPr>
      <a:lvl8pPr marL="15117665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7332" algn="l" defTabSz="4319333" rtl="0" eaLnBrk="1" latinLnBrk="0" hangingPunct="1">
        <a:defRPr sz="8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neuroscience.2011.11.049" TargetMode="External"/><Relationship Id="rId13" Type="http://schemas.openxmlformats.org/officeDocument/2006/relationships/image" Target="../media/image5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11.png"/><Relationship Id="rId7" Type="http://schemas.openxmlformats.org/officeDocument/2006/relationships/hyperlink" Target="https://doi.org/10.1016/S0031-9384(02)00756-4" TargetMode="External"/><Relationship Id="rId12" Type="http://schemas.openxmlformats.org/officeDocument/2006/relationships/hyperlink" Target="https://doi.org/10.1016/S0079-6123(06)53004-3" TargetMode="External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emf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hyperlink" Target="https://doi.org/10.1016/j.physbeh.2007.04.011" TargetMode="External"/><Relationship Id="rId24" Type="http://schemas.openxmlformats.org/officeDocument/2006/relationships/image" Target="../media/image14.png"/><Relationship Id="rId5" Type="http://schemas.openxmlformats.org/officeDocument/2006/relationships/image" Target="../media/image3.png"/><Relationship Id="rId15" Type="http://schemas.openxmlformats.org/officeDocument/2006/relationships/oleObject" Target="../embeddings/oleObject1.bin"/><Relationship Id="rId23" Type="http://schemas.openxmlformats.org/officeDocument/2006/relationships/image" Target="../media/image13.png"/><Relationship Id="rId10" Type="http://schemas.openxmlformats.org/officeDocument/2006/relationships/hyperlink" Target="https://doi.org/10.1016/0006-8993(90)91210-8" TargetMode="External"/><Relationship Id="rId19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hyperlink" Target="https://doi.org/10.1007/s00429-013-0566-y" TargetMode="External"/><Relationship Id="rId14" Type="http://schemas.microsoft.com/office/2007/relationships/hdphoto" Target="../media/hdphoto1.wdp"/><Relationship Id="rId22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3F33AA-D34A-33C9-F450-53DEC6213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Picture 68" descr="A black oval object with a white background&#10;&#10;AI-generated content may be incorrect.">
            <a:extLst>
              <a:ext uri="{FF2B5EF4-FFF2-40B4-BE49-F238E27FC236}">
                <a16:creationId xmlns:a16="http://schemas.microsoft.com/office/drawing/2014/main" id="{CB824199-81BC-D9B6-91FD-9E2FE9AD1C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604" y="5910229"/>
            <a:ext cx="18656890" cy="543346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80814033-9FD6-1644-28CE-2304E52CC2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1" b="571"/>
          <a:stretch/>
        </p:blipFill>
        <p:spPr>
          <a:xfrm>
            <a:off x="420082" y="14077638"/>
            <a:ext cx="16102831" cy="123871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03EC515-3A20-F606-85E8-E03C08EA8869}"/>
              </a:ext>
            </a:extLst>
          </p:cNvPr>
          <p:cNvSpPr/>
          <p:nvPr/>
        </p:nvSpPr>
        <p:spPr>
          <a:xfrm>
            <a:off x="-364869" y="-321711"/>
            <a:ext cx="43925612" cy="5127560"/>
          </a:xfrm>
          <a:prstGeom prst="rect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C2191F-41DC-A22B-BB4C-21007497DDCC}"/>
              </a:ext>
            </a:extLst>
          </p:cNvPr>
          <p:cNvSpPr txBox="1"/>
          <p:nvPr/>
        </p:nvSpPr>
        <p:spPr>
          <a:xfrm>
            <a:off x="371641" y="276172"/>
            <a:ext cx="4245258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bg1"/>
                </a:solidFill>
                <a:latin typeface="Trebuchet MS" panose="020B0703020202090204" pitchFamily="34" charset="0"/>
              </a:rPr>
              <a:t>Acute Stress Decreases Glutamate Transmission through </a:t>
            </a:r>
            <a:r>
              <a:rPr lang="en-US" sz="7200" b="1" dirty="0">
                <a:solidFill>
                  <a:srgbClr val="C11C84"/>
                </a:solidFill>
                <a:latin typeface="Trebuchet MS" panose="020B0703020202090204" pitchFamily="34" charset="0"/>
              </a:rPr>
              <a:t>Endocannabinoid-CB1 Receptors </a:t>
            </a:r>
          </a:p>
          <a:p>
            <a:pPr algn="ctr"/>
            <a:r>
              <a:rPr lang="en-US" sz="7200" b="1" dirty="0">
                <a:solidFill>
                  <a:schemeClr val="bg1"/>
                </a:solidFill>
                <a:latin typeface="Trebuchet MS" panose="020B0703020202090204" pitchFamily="34" charset="0"/>
              </a:rPr>
              <a:t>in the Female Rat Dorsomedial Hypothalamus 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Trebuchet MS" panose="020B0703020202090204" pitchFamily="34" charset="0"/>
              </a:rPr>
              <a:t>Ruby Muzzatti, Dr Karen Crosby</a:t>
            </a:r>
          </a:p>
          <a:p>
            <a:pPr algn="ctr"/>
            <a:r>
              <a:rPr lang="en-US" sz="5400" dirty="0">
                <a:solidFill>
                  <a:schemeClr val="bg1"/>
                </a:solidFill>
                <a:latin typeface="Trebuchet MS" panose="020B0703020202090204" pitchFamily="34" charset="0"/>
              </a:rPr>
              <a:t>Department of Biology, Mount Allison University, Sackville, New Brunswick, Canada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277C1D-617E-95B6-B5E7-7B1836246FE2}"/>
              </a:ext>
            </a:extLst>
          </p:cNvPr>
          <p:cNvSpPr txBox="1"/>
          <p:nvPr/>
        </p:nvSpPr>
        <p:spPr>
          <a:xfrm>
            <a:off x="357018" y="5177412"/>
            <a:ext cx="48452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BACKGROUND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745E3C2-D1CA-418E-E6FA-AFA9566698E1}"/>
              </a:ext>
            </a:extLst>
          </p:cNvPr>
          <p:cNvSpPr txBox="1"/>
          <p:nvPr/>
        </p:nvSpPr>
        <p:spPr>
          <a:xfrm>
            <a:off x="561225" y="11468018"/>
            <a:ext cx="3593569" cy="957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METHODS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B73E506-95FC-ED86-8F35-523D66240C44}"/>
              </a:ext>
            </a:extLst>
          </p:cNvPr>
          <p:cNvSpPr txBox="1"/>
          <p:nvPr/>
        </p:nvSpPr>
        <p:spPr>
          <a:xfrm>
            <a:off x="734985" y="13329178"/>
            <a:ext cx="6784073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Young, </a:t>
            </a:r>
            <a:r>
              <a:rPr lang="en-US" sz="3400" b="1" dirty="0">
                <a:latin typeface="Trebuchet MS" panose="020B0703020202090204" pitchFamily="34" charset="0"/>
              </a:rPr>
              <a:t>female</a:t>
            </a:r>
            <a:r>
              <a:rPr lang="en-US" sz="3400" dirty="0">
                <a:latin typeface="Trebuchet MS" panose="020B0703020202090204" pitchFamily="34" charset="0"/>
              </a:rPr>
              <a:t> Sprague-Dawley rats were exposed to a single </a:t>
            </a:r>
            <a:r>
              <a:rPr lang="en-US" sz="3400" b="1" dirty="0">
                <a:latin typeface="Trebuchet MS" panose="020B0703020202090204" pitchFamily="34" charset="0"/>
              </a:rPr>
              <a:t>restraint stress</a:t>
            </a:r>
            <a:endParaRPr lang="en-US" sz="3400" b="1" baseline="30000" dirty="0">
              <a:solidFill>
                <a:srgbClr val="005B96"/>
              </a:solidFill>
              <a:latin typeface="Trebuchet MS" panose="020B0703020202090204" pitchFamily="34" charset="0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EAB2DBDB-8B0F-A5E4-43E9-B261EC4AB9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5477" y="1707266"/>
            <a:ext cx="4109776" cy="2691903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D59EA4D-9A36-29CE-7981-E5232CF8D8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082185" y="1670428"/>
            <a:ext cx="6719885" cy="287835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332596-9367-AD4D-B716-3B35786942D6}"/>
              </a:ext>
            </a:extLst>
          </p:cNvPr>
          <p:cNvSpPr txBox="1"/>
          <p:nvPr/>
        </p:nvSpPr>
        <p:spPr>
          <a:xfrm>
            <a:off x="3524068" y="11515761"/>
            <a:ext cx="13044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All experiments were performed according to 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protocol #104140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approved by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Mount Allison University Animal Care Committee 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in accordance with the </a:t>
            </a:r>
          </a:p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Canadian Council on Animal Care Guidelines</a:t>
            </a:r>
            <a:endParaRPr lang="en-US" sz="2400" b="1" baseline="30000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99F67E-5B27-B2AF-3575-6687069B6E70}"/>
              </a:ext>
            </a:extLst>
          </p:cNvPr>
          <p:cNvSpPr txBox="1"/>
          <p:nvPr/>
        </p:nvSpPr>
        <p:spPr>
          <a:xfrm>
            <a:off x="7651323" y="13318482"/>
            <a:ext cx="872098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They were anesthetized, euthanized, and their </a:t>
            </a:r>
            <a:r>
              <a:rPr lang="en-US" sz="3400" b="1" dirty="0">
                <a:latin typeface="Trebuchet MS" panose="020B0703020202090204" pitchFamily="34" charset="0"/>
              </a:rPr>
              <a:t>brains</a:t>
            </a:r>
            <a:r>
              <a:rPr lang="en-US" sz="3400" dirty="0">
                <a:latin typeface="Trebuchet MS" panose="020B0703020202090204" pitchFamily="34" charset="0"/>
              </a:rPr>
              <a:t> were quickly </a:t>
            </a:r>
            <a:r>
              <a:rPr lang="en-US" sz="3400" b="1" dirty="0">
                <a:latin typeface="Trebuchet MS" panose="020B0703020202090204" pitchFamily="34" charset="0"/>
              </a:rPr>
              <a:t>removed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A6F7E5F-D080-A868-0FEF-5780D571E02B}"/>
              </a:ext>
            </a:extLst>
          </p:cNvPr>
          <p:cNvSpPr/>
          <p:nvPr/>
        </p:nvSpPr>
        <p:spPr>
          <a:xfrm>
            <a:off x="310445" y="28524725"/>
            <a:ext cx="10541322" cy="3594105"/>
          </a:xfrm>
          <a:prstGeom prst="rect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buNone/>
            </a:pPr>
            <a:endParaRPr lang="en-CA" sz="1300" dirty="0"/>
          </a:p>
          <a:p>
            <a:r>
              <a:rPr lang="en-CA" sz="18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REFRENCES</a:t>
            </a:r>
          </a:p>
          <a:p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Schematic Images created using </a:t>
            </a:r>
            <a:r>
              <a:rPr lang="en-CA" sz="1300" b="1" dirty="0" err="1">
                <a:latin typeface="Trebuchet MS" panose="020B0703020202090204" pitchFamily="34" charset="0"/>
                <a:cs typeface="Times New Roman" panose="02020603050405020304" pitchFamily="18" charset="0"/>
              </a:rPr>
              <a:t>BioRender</a:t>
            </a:r>
            <a:r>
              <a:rPr lang="en-CA" sz="13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AutoNum type="arabicPeriod"/>
            </a:pPr>
            <a:r>
              <a:rPr lang="en-CA" sz="1300" dirty="0">
                <a:latin typeface="Trebuchet MS" panose="020B0703020202090204" pitchFamily="34" charset="0"/>
              </a:rPr>
              <a:t>Bellinger LL, </a:t>
            </a:r>
            <a:r>
              <a:rPr lang="en-CA" sz="1300" dirty="0" err="1">
                <a:latin typeface="Trebuchet MS" panose="020B0703020202090204" pitchFamily="34" charset="0"/>
              </a:rPr>
              <a:t>Bernardis</a:t>
            </a:r>
            <a:r>
              <a:rPr lang="en-CA" sz="1300" dirty="0">
                <a:latin typeface="Trebuchet MS" panose="020B0703020202090204" pitchFamily="34" charset="0"/>
              </a:rPr>
              <a:t> LL. The dorsomedial hypothalamic nucleus and its role in ingestive behavior and body weight regulation. </a:t>
            </a:r>
            <a:r>
              <a:rPr lang="en-CA" sz="1300" i="1" dirty="0">
                <a:latin typeface="Trebuchet MS" panose="020B0703020202090204" pitchFamily="34" charset="0"/>
              </a:rPr>
              <a:t>Physiology &amp; Behavior</a:t>
            </a:r>
            <a:r>
              <a:rPr lang="en-CA" sz="1300" dirty="0">
                <a:latin typeface="Trebuchet MS" panose="020B0703020202090204" pitchFamily="34" charset="0"/>
              </a:rPr>
              <a:t>. 2002;76(3):431-442. doi:</a:t>
            </a:r>
            <a:r>
              <a:rPr lang="en-CA" sz="1300" dirty="0">
                <a:latin typeface="Trebuchet MS" panose="020B0703020202090204" pitchFamily="34" charset="0"/>
                <a:hlinkClick r:id="rId7"/>
              </a:rPr>
              <a:t>10.1016/S0031-9384(02)00756-4</a:t>
            </a:r>
            <a:endParaRPr lang="en-CA" sz="13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300" dirty="0">
                <a:latin typeface="Trebuchet MS" panose="020B0703020202090204" pitchFamily="34" charset="0"/>
              </a:rPr>
              <a:t>Crosby KM, Bains JS. The intricate link between glucocorticoids and endocannabinoids at stress-relevant synapses in the hypothalamus. </a:t>
            </a:r>
            <a:r>
              <a:rPr lang="en-CA" sz="1300" i="1" dirty="0">
                <a:latin typeface="Trebuchet MS" panose="020B0703020202090204" pitchFamily="34" charset="0"/>
              </a:rPr>
              <a:t>Neuroscience</a:t>
            </a:r>
            <a:r>
              <a:rPr lang="en-CA" sz="1300" dirty="0">
                <a:latin typeface="Trebuchet MS" panose="020B0703020202090204" pitchFamily="34" charset="0"/>
              </a:rPr>
              <a:t>. 2012;204:31-37. doi:</a:t>
            </a:r>
            <a:r>
              <a:rPr lang="en-CA" sz="1300" dirty="0">
                <a:latin typeface="Trebuchet MS" panose="020B0703020202090204" pitchFamily="34" charset="0"/>
                <a:hlinkClick r:id="rId8"/>
              </a:rPr>
              <a:t>10.1016/j.neuroscience.2011.11.049</a:t>
            </a:r>
            <a:r>
              <a:rPr lang="en-CA" sz="1300" dirty="0">
                <a:latin typeface="Trebuchet MS" panose="020B0703020202090204" pitchFamily="34" charset="0"/>
              </a:rPr>
              <a:t> </a:t>
            </a:r>
          </a:p>
          <a:p>
            <a:pPr marL="342900" indent="-342900">
              <a:buAutoNum type="arabicPeriod"/>
            </a:pPr>
            <a:r>
              <a:rPr lang="en-CA" sz="1300" dirty="0">
                <a:latin typeface="Trebuchet MS" panose="020B0703020202090204" pitchFamily="34" charset="0"/>
              </a:rPr>
              <a:t>Myers B, Mark Dolgas C, </a:t>
            </a:r>
            <a:r>
              <a:rPr lang="en-CA" sz="1300" dirty="0" err="1">
                <a:latin typeface="Trebuchet MS" panose="020B0703020202090204" pitchFamily="34" charset="0"/>
              </a:rPr>
              <a:t>Kasckow</a:t>
            </a:r>
            <a:r>
              <a:rPr lang="en-CA" sz="1300" dirty="0">
                <a:latin typeface="Trebuchet MS" panose="020B0703020202090204" pitchFamily="34" charset="0"/>
              </a:rPr>
              <a:t> J, Cullinan WE, Herman JP. Central stress-integrative circuits: forebrain glutamatergic and GABAergic projections to the dorsomedial hypothalamus, medial preoptic area, and bed nucleus of the stria terminalis. </a:t>
            </a:r>
            <a:r>
              <a:rPr lang="en-CA" sz="1300" i="1" dirty="0">
                <a:latin typeface="Trebuchet MS" panose="020B0703020202090204" pitchFamily="34" charset="0"/>
              </a:rPr>
              <a:t>Brain Struct </a:t>
            </a:r>
            <a:r>
              <a:rPr lang="en-CA" sz="1300" i="1" dirty="0" err="1">
                <a:latin typeface="Trebuchet MS" panose="020B0703020202090204" pitchFamily="34" charset="0"/>
              </a:rPr>
              <a:t>Funct</a:t>
            </a:r>
            <a:r>
              <a:rPr lang="en-CA" sz="1300" dirty="0">
                <a:latin typeface="Trebuchet MS" panose="020B0703020202090204" pitchFamily="34" charset="0"/>
              </a:rPr>
              <a:t>. 2014;219(4):1287-1303. doi:</a:t>
            </a:r>
            <a:r>
              <a:rPr lang="en-CA" sz="1300" dirty="0">
                <a:latin typeface="Trebuchet MS" panose="020B0703020202090204" pitchFamily="34" charset="0"/>
                <a:hlinkClick r:id="rId9"/>
              </a:rPr>
              <a:t>10.1007/s00429-013-0566-y</a:t>
            </a:r>
            <a:endParaRPr lang="en-CA" sz="13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300" dirty="0">
                <a:latin typeface="Trebuchet MS" panose="020B0703020202090204" pitchFamily="34" charset="0"/>
              </a:rPr>
              <a:t>Cintra A, </a:t>
            </a:r>
            <a:r>
              <a:rPr lang="en-CA" sz="1300" dirty="0" err="1">
                <a:latin typeface="Trebuchet MS" panose="020B0703020202090204" pitchFamily="34" charset="0"/>
              </a:rPr>
              <a:t>Fuxe</a:t>
            </a:r>
            <a:r>
              <a:rPr lang="en-CA" sz="1300" dirty="0">
                <a:latin typeface="Trebuchet MS" panose="020B0703020202090204" pitchFamily="34" charset="0"/>
              </a:rPr>
              <a:t> K, </a:t>
            </a:r>
            <a:r>
              <a:rPr lang="en-CA" sz="1300" dirty="0" err="1">
                <a:latin typeface="Trebuchet MS" panose="020B0703020202090204" pitchFamily="34" charset="0"/>
              </a:rPr>
              <a:t>Wikstro¨m</a:t>
            </a:r>
            <a:r>
              <a:rPr lang="en-CA" sz="1300" dirty="0">
                <a:latin typeface="Trebuchet MS" panose="020B0703020202090204" pitchFamily="34" charset="0"/>
              </a:rPr>
              <a:t> AC, Visser T, Gustafsson JA. Evidence for thyrotropin-releasing hormone and glucocorticoid receptor-immunoreactive neurons in various preoptic and hypothalamic nuclei of the male rat. </a:t>
            </a:r>
            <a:r>
              <a:rPr lang="en-CA" sz="1300" i="1" dirty="0">
                <a:latin typeface="Trebuchet MS" panose="020B0703020202090204" pitchFamily="34" charset="0"/>
              </a:rPr>
              <a:t>Brain Research</a:t>
            </a:r>
            <a:r>
              <a:rPr lang="en-CA" sz="1300" dirty="0">
                <a:latin typeface="Trebuchet MS" panose="020B0703020202090204" pitchFamily="34" charset="0"/>
              </a:rPr>
              <a:t>. 1990;506(1):139-144. doi:</a:t>
            </a:r>
            <a:r>
              <a:rPr lang="en-CA" sz="1300" dirty="0">
                <a:latin typeface="Trebuchet MS" panose="020B0703020202090204" pitchFamily="34" charset="0"/>
                <a:hlinkClick r:id="rId10"/>
              </a:rPr>
              <a:t>10.1016/0006-8993(90)91210-8</a:t>
            </a:r>
            <a:endParaRPr lang="en-CA" sz="13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300" dirty="0">
                <a:latin typeface="Trebuchet MS" panose="020B0703020202090204" pitchFamily="34" charset="0"/>
              </a:rPr>
              <a:t>Adam TC, Epel ES. Stress, eating and the reward system. </a:t>
            </a:r>
            <a:r>
              <a:rPr lang="en-CA" sz="1300" i="1" dirty="0">
                <a:latin typeface="Trebuchet MS" panose="020B0703020202090204" pitchFamily="34" charset="0"/>
              </a:rPr>
              <a:t>Physiology &amp; Behavior</a:t>
            </a:r>
            <a:r>
              <a:rPr lang="en-CA" sz="1300" dirty="0">
                <a:latin typeface="Trebuchet MS" panose="020B0703020202090204" pitchFamily="34" charset="0"/>
              </a:rPr>
              <a:t>. 2007;91(4):449-458. doi:</a:t>
            </a:r>
            <a:r>
              <a:rPr lang="en-CA" sz="1300" dirty="0">
                <a:latin typeface="Trebuchet MS" panose="020B0703020202090204" pitchFamily="34" charset="0"/>
                <a:hlinkClick r:id="rId11"/>
              </a:rPr>
              <a:t>10.1016/j.physbeh.2007.04.011</a:t>
            </a:r>
            <a:endParaRPr lang="en-CA" sz="1300" dirty="0">
              <a:latin typeface="Trebuchet MS" panose="020B0703020202090204" pitchFamily="34" charset="0"/>
            </a:endParaRPr>
          </a:p>
          <a:p>
            <a:pPr marL="342900" indent="-342900">
              <a:buAutoNum type="arabicPeriod"/>
            </a:pPr>
            <a:r>
              <a:rPr lang="en-CA" sz="1300" dirty="0">
                <a:latin typeface="Trebuchet MS" panose="020B0703020202090204" pitchFamily="34" charset="0"/>
              </a:rPr>
              <a:t>Laureijs C. </a:t>
            </a:r>
            <a:r>
              <a:rPr lang="en-CA" sz="1300" i="1" dirty="0" err="1">
                <a:latin typeface="Trebuchet MS" panose="020B0703020202090204" pitchFamily="34" charset="0"/>
              </a:rPr>
              <a:t>patchclampplotteR</a:t>
            </a:r>
            <a:r>
              <a:rPr lang="en-CA" sz="1300" i="1" dirty="0">
                <a:latin typeface="Trebuchet MS" panose="020B0703020202090204" pitchFamily="34" charset="0"/>
              </a:rPr>
              <a:t>: Plot and Analyze Raw Patch Clamp Electrophysiology Data</a:t>
            </a:r>
            <a:r>
              <a:rPr lang="en-CA" sz="1300" dirty="0">
                <a:latin typeface="Trebuchet MS" panose="020B0703020202090204" pitchFamily="34" charset="0"/>
              </a:rPr>
              <a:t> [R package]. Version 0.1.0. 2025</a:t>
            </a:r>
          </a:p>
          <a:p>
            <a:pPr marL="342900" indent="-342900">
              <a:buAutoNum type="arabicPeriod"/>
            </a:pPr>
            <a:r>
              <a:rPr lang="en-CA" sz="1400" dirty="0"/>
              <a:t>Dallman MF, Pecoraro NC, La Fleur SE, et al. Glucocorticoids, chronic stress, and obesity. In: </a:t>
            </a:r>
            <a:r>
              <a:rPr lang="en-CA" sz="1400" i="1" dirty="0"/>
              <a:t>Progress in Brain Research</a:t>
            </a:r>
            <a:r>
              <a:rPr lang="en-CA" sz="1400" dirty="0"/>
              <a:t>. Vol 153. Elsevier; 2006:75-105. doi:</a:t>
            </a:r>
            <a:r>
              <a:rPr lang="en-CA" sz="1400" dirty="0">
                <a:hlinkClick r:id="rId12"/>
              </a:rPr>
              <a:t>10.1016/S0079-6123(06)53004-3</a:t>
            </a:r>
            <a:endParaRPr lang="en-CA" sz="1300" dirty="0"/>
          </a:p>
          <a:p>
            <a:pPr algn="ctr"/>
            <a:endParaRPr lang="en-US" sz="10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72D6A2-898F-75F4-37CD-E66DD19330C7}"/>
              </a:ext>
            </a:extLst>
          </p:cNvPr>
          <p:cNvSpPr txBox="1"/>
          <p:nvPr/>
        </p:nvSpPr>
        <p:spPr>
          <a:xfrm>
            <a:off x="8039623" y="17328885"/>
            <a:ext cx="611402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Immediately following brain removal, a carotid </a:t>
            </a:r>
            <a:r>
              <a:rPr lang="en-US" sz="3400" b="1" dirty="0">
                <a:latin typeface="Trebuchet MS" panose="020B0703020202090204" pitchFamily="34" charset="0"/>
              </a:rPr>
              <a:t>blood sample</a:t>
            </a:r>
            <a:r>
              <a:rPr lang="en-US" sz="3400" dirty="0">
                <a:latin typeface="Trebuchet MS" panose="020B0703020202090204" pitchFamily="34" charset="0"/>
              </a:rPr>
              <a:t> was collected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5C817EF-FB02-E146-07B3-C2ECD219F34D}"/>
              </a:ext>
            </a:extLst>
          </p:cNvPr>
          <p:cNvSpPr txBox="1"/>
          <p:nvPr/>
        </p:nvSpPr>
        <p:spPr>
          <a:xfrm>
            <a:off x="12110280" y="20127127"/>
            <a:ext cx="4382311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      250 µm </a:t>
            </a:r>
          </a:p>
          <a:p>
            <a:pPr algn="ctr"/>
            <a:r>
              <a:rPr lang="en-US" sz="3400" dirty="0">
                <a:latin typeface="Trebuchet MS" panose="020B0703020202090204" pitchFamily="34" charset="0"/>
              </a:rPr>
              <a:t>coronal brain slices containing the </a:t>
            </a:r>
            <a:r>
              <a:rPr lang="en-US" sz="3400" b="1" dirty="0">
                <a:latin typeface="Trebuchet MS" panose="020B0703020202090204" pitchFamily="34" charset="0"/>
              </a:rPr>
              <a:t>DMH</a:t>
            </a:r>
            <a:r>
              <a:rPr lang="en-US" sz="3400" dirty="0">
                <a:latin typeface="Trebuchet MS" panose="020B0703020202090204" pitchFamily="34" charset="0"/>
              </a:rPr>
              <a:t> were kept alive in  oxygenated </a:t>
            </a:r>
            <a:r>
              <a:rPr lang="en-US" sz="3400" b="1" dirty="0">
                <a:latin typeface="Trebuchet MS" panose="020B0703020202090204" pitchFamily="34" charset="0"/>
              </a:rPr>
              <a:t>artificial cerebrospinal fluid</a:t>
            </a:r>
            <a:r>
              <a:rPr lang="en-US" sz="3400" dirty="0">
                <a:latin typeface="Trebuchet MS" panose="020B0703020202090204" pitchFamily="34" charset="0"/>
              </a:rPr>
              <a:t> kept at 32.5 ℃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64D481-1614-74C8-F4C5-7ABF27DE4E45}"/>
              </a:ext>
            </a:extLst>
          </p:cNvPr>
          <p:cNvSpPr txBox="1"/>
          <p:nvPr/>
        </p:nvSpPr>
        <p:spPr>
          <a:xfrm>
            <a:off x="382286" y="21031953"/>
            <a:ext cx="542604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A </a:t>
            </a:r>
            <a:r>
              <a:rPr lang="en-US" sz="3400" b="1" dirty="0">
                <a:latin typeface="Trebuchet MS" panose="020B0703020202090204" pitchFamily="34" charset="0"/>
              </a:rPr>
              <a:t>recording</a:t>
            </a:r>
            <a:r>
              <a:rPr lang="en-US" sz="3400" dirty="0">
                <a:latin typeface="Trebuchet MS" panose="020B0703020202090204" pitchFamily="34" charset="0"/>
              </a:rPr>
              <a:t> electrode was inserted into </a:t>
            </a:r>
            <a:r>
              <a:rPr lang="en-US" sz="3400" b="1" dirty="0">
                <a:latin typeface="Trebuchet MS" panose="020B0703020202090204" pitchFamily="34" charset="0"/>
              </a:rPr>
              <a:t>DMH neurons</a:t>
            </a:r>
            <a:r>
              <a:rPr lang="en-US" sz="3400" dirty="0">
                <a:latin typeface="Trebuchet MS" panose="020B0703020202090204" pitchFamily="34" charset="0"/>
              </a:rPr>
              <a:t>, and a stimulating electrode into the surrounding tissue to evoke </a:t>
            </a:r>
            <a:r>
              <a:rPr lang="en-US" sz="3400" b="1" dirty="0">
                <a:latin typeface="Trebuchet MS" panose="020B0703020202090204" pitchFamily="34" charset="0"/>
              </a:rPr>
              <a:t>excitatory</a:t>
            </a:r>
            <a:r>
              <a:rPr lang="en-US" sz="3400" dirty="0">
                <a:latin typeface="Trebuchet MS" panose="020B0703020202090204" pitchFamily="34" charset="0"/>
              </a:rPr>
              <a:t> postsynaptic currents (eEPSC) at 0.2 Hz</a:t>
            </a:r>
          </a:p>
        </p:txBody>
      </p:sp>
      <p:pic>
        <p:nvPicPr>
          <p:cNvPr id="53" name="Picture 52" descr="A close-up of a grey surface&#10;&#10;AI-generated content may be incorrect.">
            <a:extLst>
              <a:ext uri="{FF2B5EF4-FFF2-40B4-BE49-F238E27FC236}">
                <a16:creationId xmlns:a16="http://schemas.microsoft.com/office/drawing/2014/main" id="{68A411C8-2A0C-C1E3-5EA1-9DF99FE70FA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716" t="18425" r="20460" b="22384"/>
          <a:stretch/>
        </p:blipFill>
        <p:spPr>
          <a:xfrm>
            <a:off x="5987025" y="19620275"/>
            <a:ext cx="5523470" cy="5144100"/>
          </a:xfrm>
          <a:prstGeom prst="rect">
            <a:avLst/>
          </a:prstGeom>
        </p:spPr>
      </p:pic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DAD5D179-3B3C-1B9C-AD3E-432EB95642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682179"/>
              </p:ext>
            </p:extLst>
          </p:nvPr>
        </p:nvGraphicFramePr>
        <p:xfrm>
          <a:off x="734985" y="25639009"/>
          <a:ext cx="2044073" cy="17004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orelDRAW" r:id="rId15" imgW="1114641" imgH="927614" progId="CorelDraw.Graphic.17">
                  <p:embed/>
                </p:oleObj>
              </mc:Choice>
              <mc:Fallback>
                <p:oleObj name="CorelDRAW" r:id="rId15" imgW="1114641" imgH="927614" progId="CorelDraw.Graphic.17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14D7EB5A-7A89-4358-8663-2DA9C3A573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34985" y="25639009"/>
                        <a:ext cx="2044073" cy="17004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>
            <a:extLst>
              <a:ext uri="{FF2B5EF4-FFF2-40B4-BE49-F238E27FC236}">
                <a16:creationId xmlns:a16="http://schemas.microsoft.com/office/drawing/2014/main" id="{0AE0044D-1E35-037D-50D9-3B20A59CD6A3}"/>
              </a:ext>
            </a:extLst>
          </p:cNvPr>
          <p:cNvSpPr txBox="1"/>
          <p:nvPr/>
        </p:nvSpPr>
        <p:spPr>
          <a:xfrm>
            <a:off x="4473141" y="25522958"/>
            <a:ext cx="699801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rebuchet MS" panose="020B0703020202090204" pitchFamily="34" charset="0"/>
              </a:rPr>
              <a:t>Living</a:t>
            </a:r>
            <a:r>
              <a:rPr lang="en-US" sz="3400" dirty="0">
                <a:latin typeface="Trebuchet MS" panose="020B0703020202090204" pitchFamily="34" charset="0"/>
              </a:rPr>
              <a:t> </a:t>
            </a:r>
            <a:r>
              <a:rPr lang="en-US" sz="3400" b="1" dirty="0">
                <a:latin typeface="Trebuchet MS" panose="020B0703020202090204" pitchFamily="34" charset="0"/>
              </a:rPr>
              <a:t>neurons</a:t>
            </a:r>
            <a:r>
              <a:rPr lang="en-US" sz="3400" dirty="0">
                <a:latin typeface="Trebuchet MS" panose="020B0703020202090204" pitchFamily="34" charset="0"/>
              </a:rPr>
              <a:t> were recorded from before and after high frequency stimulation (HFS)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FEB3948-5AD0-945B-BC2C-4EC2EDFE74BC}"/>
              </a:ext>
            </a:extLst>
          </p:cNvPr>
          <p:cNvSpPr/>
          <p:nvPr/>
        </p:nvSpPr>
        <p:spPr>
          <a:xfrm>
            <a:off x="287817" y="5037424"/>
            <a:ext cx="42452590" cy="6008603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DBF73AD-F5B4-3CA1-169B-A23EA3AF01E2}"/>
              </a:ext>
            </a:extLst>
          </p:cNvPr>
          <p:cNvSpPr/>
          <p:nvPr/>
        </p:nvSpPr>
        <p:spPr>
          <a:xfrm>
            <a:off x="287817" y="11302392"/>
            <a:ext cx="16413789" cy="17009423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23D205A-2A96-8ADF-F3E3-A051EE282D0E}"/>
              </a:ext>
            </a:extLst>
          </p:cNvPr>
          <p:cNvSpPr txBox="1"/>
          <p:nvPr/>
        </p:nvSpPr>
        <p:spPr>
          <a:xfrm>
            <a:off x="17192843" y="11481025"/>
            <a:ext cx="31452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RESULTS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33206B7-06C9-852B-B091-FB18884CAD4F}"/>
              </a:ext>
            </a:extLst>
          </p:cNvPr>
          <p:cNvSpPr/>
          <p:nvPr/>
        </p:nvSpPr>
        <p:spPr>
          <a:xfrm>
            <a:off x="16981598" y="28524725"/>
            <a:ext cx="25814025" cy="3594104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D96089-48F3-9370-D2CB-811230A7A374}"/>
              </a:ext>
            </a:extLst>
          </p:cNvPr>
          <p:cNvSpPr>
            <a:spLocks/>
          </p:cNvSpPr>
          <p:nvPr/>
        </p:nvSpPr>
        <p:spPr>
          <a:xfrm>
            <a:off x="16981598" y="11302392"/>
            <a:ext cx="25758809" cy="17009423"/>
          </a:xfrm>
          <a:prstGeom prst="rect">
            <a:avLst/>
          </a:prstGeom>
          <a:noFill/>
          <a:ln w="57150">
            <a:solidFill>
              <a:srgbClr val="C01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A647E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8488D42-D66F-5D09-8EED-945AC4238EAC}"/>
              </a:ext>
            </a:extLst>
          </p:cNvPr>
          <p:cNvSpPr txBox="1"/>
          <p:nvPr/>
        </p:nvSpPr>
        <p:spPr>
          <a:xfrm>
            <a:off x="17190077" y="28641095"/>
            <a:ext cx="12326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rgbClr val="F19CAC"/>
                </a:solidFill>
                <a:latin typeface="Trebuchet MS" panose="020B0703020202090204" pitchFamily="34" charset="0"/>
              </a:rPr>
              <a:t>CONCLUSIONS &amp; FUTURE DIRECTIONS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C58FD1-2D6A-C3B7-22C9-0271DC2F9722}"/>
              </a:ext>
            </a:extLst>
          </p:cNvPr>
          <p:cNvSpPr txBox="1"/>
          <p:nvPr/>
        </p:nvSpPr>
        <p:spPr>
          <a:xfrm>
            <a:off x="3086350" y="27314227"/>
            <a:ext cx="91304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 panose="020B0703020202090204" pitchFamily="34" charset="0"/>
              </a:rPr>
              <a:t>100 Hz for 4 seconds, repeated twice, 20 seconds apart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1CFAD2-6EF7-AD28-32B0-12B91C6918EB}"/>
              </a:ext>
            </a:extLst>
          </p:cNvPr>
          <p:cNvSpPr txBox="1"/>
          <p:nvPr/>
        </p:nvSpPr>
        <p:spPr>
          <a:xfrm>
            <a:off x="12523129" y="26220592"/>
            <a:ext cx="355156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Data analysis was performed using </a:t>
            </a:r>
            <a:r>
              <a:rPr lang="en-US" sz="2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patchclampplotteR</a:t>
            </a:r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by</a:t>
            </a:r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 Christelinda Laureijs</a:t>
            </a:r>
            <a:r>
              <a:rPr lang="en-US" sz="24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86F7474-7705-5C91-1635-32C2ABE34441}"/>
              </a:ext>
            </a:extLst>
          </p:cNvPr>
          <p:cNvSpPr txBox="1"/>
          <p:nvPr/>
        </p:nvSpPr>
        <p:spPr>
          <a:xfrm>
            <a:off x="11969173" y="24145363"/>
            <a:ext cx="438231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dirty="0">
                <a:latin typeface="Trebuchet MS" panose="020B0703020202090204" pitchFamily="34" charset="0"/>
              </a:rPr>
              <a:t>50 µM picrotoxin was applied to observe </a:t>
            </a:r>
            <a:r>
              <a:rPr lang="en-US" sz="3400" b="1" dirty="0">
                <a:latin typeface="Trebuchet MS" panose="020B0703020202090204" pitchFamily="34" charset="0"/>
              </a:rPr>
              <a:t>glutamate</a:t>
            </a:r>
            <a:r>
              <a:rPr lang="en-US" sz="3400" dirty="0">
                <a:latin typeface="Trebuchet MS" panose="020B0703020202090204" pitchFamily="34" charset="0"/>
              </a:rPr>
              <a:t> synapses</a:t>
            </a:r>
            <a:endParaRPr lang="en-US" sz="34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77DDF7-E483-F81F-C130-2601BF937E43}"/>
              </a:ext>
            </a:extLst>
          </p:cNvPr>
          <p:cNvSpPr txBox="1"/>
          <p:nvPr/>
        </p:nvSpPr>
        <p:spPr>
          <a:xfrm>
            <a:off x="17190077" y="29518008"/>
            <a:ext cx="1142599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Trebuchet MS" panose="020B0703020202090204" pitchFamily="34" charset="0"/>
              </a:rPr>
              <a:t>Future work </a:t>
            </a:r>
            <a:r>
              <a:rPr lang="en-US" sz="3200" dirty="0">
                <a:latin typeface="Trebuchet MS" panose="020B0703020202090204" pitchFamily="34" charset="0"/>
              </a:rPr>
              <a:t>aims to determine: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ebuchet MS" panose="020B0703020202090204" pitchFamily="34" charset="0"/>
              </a:rPr>
              <a:t>The effect of chronic (repeated) stress (</a:t>
            </a:r>
            <a:r>
              <a:rPr lang="en-US" sz="3200" b="1" dirty="0">
                <a:latin typeface="Trebuchet MS" panose="020B0703020202090204" pitchFamily="34" charset="0"/>
              </a:rPr>
              <a:t>work in progress</a:t>
            </a:r>
            <a:r>
              <a:rPr lang="en-US" sz="3200" dirty="0">
                <a:latin typeface="Trebuchet MS" panose="020B0703020202090204" pitchFamily="34" charset="0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ebuchet MS" panose="020B0703020202090204" pitchFamily="34" charset="0"/>
              </a:rPr>
              <a:t>How corticosterone is involved in the change in glutamate transmission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rebuchet MS" panose="020B0703020202090204" pitchFamily="34" charset="0"/>
              </a:rPr>
              <a:t>The effect of stress on neuronal excitability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9EA720-9A85-8FAB-264E-C5614EE8F448}"/>
              </a:ext>
            </a:extLst>
          </p:cNvPr>
          <p:cNvSpPr/>
          <p:nvPr/>
        </p:nvSpPr>
        <p:spPr>
          <a:xfrm>
            <a:off x="11060246" y="28524726"/>
            <a:ext cx="5696859" cy="3594104"/>
          </a:xfrm>
          <a:prstGeom prst="rect">
            <a:avLst/>
          </a:prstGeom>
          <a:solidFill>
            <a:srgbClr val="F19CAC"/>
          </a:solidFill>
          <a:ln>
            <a:solidFill>
              <a:srgbClr val="F19CA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endParaRPr lang="en-CA" sz="1600" b="1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r>
              <a:rPr lang="en-CA" sz="1800" b="1" dirty="0">
                <a:latin typeface="Trebuchet MS" panose="020B0703020202090204" pitchFamily="34" charset="0"/>
                <a:cs typeface="Times New Roman" panose="02020603050405020304" pitchFamily="18" charset="0"/>
              </a:rPr>
              <a:t>ACKNOWLEDGMENTS</a:t>
            </a:r>
          </a:p>
          <a:p>
            <a:endParaRPr lang="en-CA" sz="1600" b="1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I want to thank my supervisor, Dr Crosby, for her continued guidance and support. I want to express my gratitude to Jackie Jacob-Vogels for her dedication to and passion for incredible animal care, from which I have learned so much. Thank you to Christelinda for her support with data analysis and to my lab mates Selena and Christian. </a:t>
            </a:r>
          </a:p>
          <a:p>
            <a:endParaRPr lang="en-CA" sz="1600" dirty="0">
              <a:latin typeface="Trebuchet MS" panose="020B0703020202090204" pitchFamily="34" charset="0"/>
              <a:cs typeface="Times New Roman" panose="02020603050405020304" pitchFamily="18" charset="0"/>
            </a:endParaRPr>
          </a:p>
          <a:p>
            <a:r>
              <a:rPr lang="en-CA" sz="1600" dirty="0">
                <a:latin typeface="Trebuchet MS" panose="020B0703020202090204" pitchFamily="34" charset="0"/>
                <a:cs typeface="Times New Roman" panose="02020603050405020304" pitchFamily="18" charset="0"/>
              </a:rPr>
              <a:t>This project was supported by a Mount Allison Independent Student Research Grant (ISRG), funded by a Natural Science and Engineering Research Counsil of Canada (NSERC) Undergraduate Student Research Award (USRA). </a:t>
            </a:r>
          </a:p>
          <a:p>
            <a:endParaRPr lang="en-CA" sz="1000" dirty="0"/>
          </a:p>
          <a:p>
            <a:pPr algn="ctr"/>
            <a:endParaRPr lang="en-US" sz="1000" dirty="0"/>
          </a:p>
        </p:txBody>
      </p:sp>
      <p:pic>
        <p:nvPicPr>
          <p:cNvPr id="29" name="Picture 28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06567FCE-6212-006B-4D25-69E7F9A68E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796" y="12854224"/>
            <a:ext cx="8299252" cy="59280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C1B7D81-8ECC-A1BD-E8B2-7BF2F0D3982E}"/>
              </a:ext>
            </a:extLst>
          </p:cNvPr>
          <p:cNvSpPr txBox="1"/>
          <p:nvPr/>
        </p:nvSpPr>
        <p:spPr>
          <a:xfrm>
            <a:off x="17744936" y="27300789"/>
            <a:ext cx="245920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The PPR (calculated as P2/P1) compares the amplitude of two evoked currents and is inversely proportional to the probability of neurotransmitter release. </a:t>
            </a:r>
          </a:p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 paired t-test was used to compare between baseline and HFS for each group. * = p-value &lt; 0.05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C81CA-B61A-762D-1668-8CDB6819BE34}"/>
              </a:ext>
            </a:extLst>
          </p:cNvPr>
          <p:cNvSpPr txBox="1"/>
          <p:nvPr/>
        </p:nvSpPr>
        <p:spPr>
          <a:xfrm>
            <a:off x="406907" y="6174543"/>
            <a:ext cx="50428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</a:t>
            </a:r>
            <a:r>
              <a:rPr lang="en-US" sz="3600" b="1" dirty="0">
                <a:latin typeface="Trebuchet MS" panose="020B0703020202090204" pitchFamily="34" charset="0"/>
              </a:rPr>
              <a:t>dorsomedial</a:t>
            </a:r>
            <a:r>
              <a:rPr lang="en-US" sz="3600" dirty="0">
                <a:latin typeface="Trebuchet MS" panose="020B0703020202090204" pitchFamily="34" charset="0"/>
              </a:rPr>
              <a:t> </a:t>
            </a:r>
            <a:r>
              <a:rPr lang="en-US" sz="3600" b="1" dirty="0">
                <a:latin typeface="Trebuchet MS" panose="020B0703020202090204" pitchFamily="34" charset="0"/>
              </a:rPr>
              <a:t>hypothalamus (DMH</a:t>
            </a:r>
            <a:r>
              <a:rPr lang="en-US" sz="3600" dirty="0">
                <a:latin typeface="Trebuchet MS" panose="020B0703020202090204" pitchFamily="34" charset="0"/>
              </a:rPr>
              <a:t>)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is</a:t>
            </a:r>
            <a:r>
              <a:rPr lang="en-US" sz="3600" b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a brain region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involved in appetite and body weight regulation</a:t>
            </a:r>
            <a:r>
              <a:rPr lang="en-US" sz="3600" baseline="30000" dirty="0">
                <a:latin typeface="Trebuchet MS" panose="020B0703020202090204" pitchFamily="34" charset="0"/>
              </a:rPr>
              <a:t>1</a:t>
            </a:r>
            <a:r>
              <a:rPr lang="en-US" sz="3600" dirty="0">
                <a:latin typeface="Trebuchet MS" panose="020B0703020202090204" pitchFamily="34" charset="0"/>
              </a:rPr>
              <a:t>, and the stress response</a:t>
            </a:r>
            <a:r>
              <a:rPr lang="en-US" sz="3600" baseline="30000" dirty="0">
                <a:latin typeface="Trebuchet MS" panose="020B0703020202090204" pitchFamily="34" charset="0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48CB66-6C17-957A-4D8B-8606A782BB18}"/>
              </a:ext>
            </a:extLst>
          </p:cNvPr>
          <p:cNvSpPr txBox="1"/>
          <p:nvPr/>
        </p:nvSpPr>
        <p:spPr>
          <a:xfrm>
            <a:off x="11580350" y="5357569"/>
            <a:ext cx="8260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Using glutamate and GABA, the DMH projects to the paraventricular nucleus where </a:t>
            </a:r>
            <a:r>
              <a:rPr lang="en-US" sz="3600" b="1" dirty="0">
                <a:latin typeface="Trebuchet MS" panose="020B0703020202090204" pitchFamily="34" charset="0"/>
              </a:rPr>
              <a:t>stress hormones </a:t>
            </a:r>
            <a:r>
              <a:rPr lang="en-US" sz="3600" dirty="0">
                <a:latin typeface="Trebuchet MS" panose="020B0703020202090204" pitchFamily="34" charset="0"/>
              </a:rPr>
              <a:t>are produced</a:t>
            </a:r>
            <a:r>
              <a:rPr lang="en-US" sz="3600" baseline="30000" dirty="0">
                <a:latin typeface="Trebuchet MS" panose="020B0703020202090204" pitchFamily="34" charset="0"/>
              </a:rPr>
              <a:t>3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154337-0B1B-7084-14C3-822D1C4639A8}"/>
              </a:ext>
            </a:extLst>
          </p:cNvPr>
          <p:cNvGrpSpPr>
            <a:grpSpLocks noChangeAspect="1"/>
          </p:cNvGrpSpPr>
          <p:nvPr/>
        </p:nvGrpSpPr>
        <p:grpSpPr>
          <a:xfrm>
            <a:off x="17440270" y="21459844"/>
            <a:ext cx="24896669" cy="5928037"/>
            <a:chOff x="47320396" y="15134797"/>
            <a:chExt cx="23316181" cy="5551714"/>
          </a:xfrm>
        </p:grpSpPr>
        <p:pic>
          <p:nvPicPr>
            <p:cNvPr id="31" name="Picture 30" descr="A graph of a number of individuals&#10;&#10;AI-generated content may be incorrect.">
              <a:extLst>
                <a:ext uri="{FF2B5EF4-FFF2-40B4-BE49-F238E27FC236}">
                  <a16:creationId xmlns:a16="http://schemas.microsoft.com/office/drawing/2014/main" id="{24A139AE-9A99-5154-DE0A-9BA715A2E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20396" y="15134797"/>
              <a:ext cx="7772400" cy="5551714"/>
            </a:xfrm>
            <a:prstGeom prst="rect">
              <a:avLst/>
            </a:prstGeom>
          </p:spPr>
        </p:pic>
        <p:pic>
          <p:nvPicPr>
            <p:cNvPr id="37" name="Picture 36" descr="A graph of a line&#10;&#10;AI-generated content may be incorrect.">
              <a:extLst>
                <a:ext uri="{FF2B5EF4-FFF2-40B4-BE49-F238E27FC236}">
                  <a16:creationId xmlns:a16="http://schemas.microsoft.com/office/drawing/2014/main" id="{C56F3D83-72F7-F87D-0577-AC8A47F14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092287" y="15134797"/>
              <a:ext cx="7771680" cy="5551200"/>
            </a:xfrm>
            <a:prstGeom prst="rect">
              <a:avLst/>
            </a:prstGeom>
          </p:spPr>
        </p:pic>
        <p:pic>
          <p:nvPicPr>
            <p:cNvPr id="39" name="Picture 38" descr="A graph with lines and dots&#10;&#10;AI-generated content may be incorrect.">
              <a:extLst>
                <a:ext uri="{FF2B5EF4-FFF2-40B4-BE49-F238E27FC236}">
                  <a16:creationId xmlns:a16="http://schemas.microsoft.com/office/drawing/2014/main" id="{8A105347-E32B-3453-F2F1-14D060DED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177" y="15134797"/>
              <a:ext cx="7772400" cy="5551714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04A65D2-8503-FFDA-FFB5-4E136D0D5B35}"/>
              </a:ext>
            </a:extLst>
          </p:cNvPr>
          <p:cNvSpPr txBox="1"/>
          <p:nvPr/>
        </p:nvSpPr>
        <p:spPr>
          <a:xfrm>
            <a:off x="12746694" y="8740633"/>
            <a:ext cx="64019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DMH neurons have receptors for </a:t>
            </a:r>
            <a:r>
              <a:rPr lang="en-US" sz="3600" b="1" dirty="0">
                <a:latin typeface="Trebuchet MS" panose="020B0703020202090204" pitchFamily="34" charset="0"/>
              </a:rPr>
              <a:t>stress hormones</a:t>
            </a:r>
            <a:r>
              <a:rPr lang="en-US" sz="3600" baseline="30000" dirty="0">
                <a:latin typeface="Trebuchet MS" panose="020B0703020202090204" pitchFamily="34" charset="0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0F3E650-82F4-E7AE-E0E1-4E2C6F336D37}"/>
              </a:ext>
            </a:extLst>
          </p:cNvPr>
          <p:cNvSpPr txBox="1"/>
          <p:nvPr/>
        </p:nvSpPr>
        <p:spPr>
          <a:xfrm>
            <a:off x="23971792" y="9316189"/>
            <a:ext cx="179882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Trebuchet MS" panose="020B0703020202090204" pitchFamily="34" charset="0"/>
              </a:rPr>
              <a:t>How </a:t>
            </a:r>
            <a:r>
              <a:rPr lang="en-US" sz="4000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US" sz="4000" dirty="0">
                <a:latin typeface="Trebuchet MS" panose="020B0703020202090204" pitchFamily="34" charset="0"/>
              </a:rPr>
              <a:t>in </a:t>
            </a:r>
            <a:r>
              <a:rPr lang="en-US" sz="4000" b="1" i="1" dirty="0">
                <a:latin typeface="Trebuchet MS" panose="020B0703020202090204" pitchFamily="34" charset="0"/>
              </a:rPr>
              <a:t>females</a:t>
            </a:r>
            <a:r>
              <a:rPr lang="en-US" sz="4000" dirty="0">
                <a:latin typeface="Trebuchet MS" panose="020B0703020202090204" pitchFamily="34" charset="0"/>
              </a:rPr>
              <a:t> affects</a:t>
            </a:r>
            <a:r>
              <a:rPr lang="en-US" sz="4000" b="1" dirty="0">
                <a:latin typeface="Trebuchet MS" panose="020B0703020202090204" pitchFamily="34" charset="0"/>
              </a:rPr>
              <a:t> glutamatergic DMH transmission </a:t>
            </a:r>
            <a:r>
              <a:rPr lang="en-US" sz="4000" dirty="0">
                <a:latin typeface="Trebuchet MS" panose="020B0703020202090204" pitchFamily="34" charset="0"/>
              </a:rPr>
              <a:t>to ultimately influence appetite is </a:t>
            </a:r>
            <a:r>
              <a:rPr lang="en-US" sz="4000" b="1" dirty="0">
                <a:latin typeface="Trebuchet MS" panose="020B0703020202090204" pitchFamily="34" charset="0"/>
              </a:rPr>
              <a:t>unknown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28C7D3A-693D-CBA3-0026-01806187F411}"/>
              </a:ext>
            </a:extLst>
          </p:cNvPr>
          <p:cNvSpPr txBox="1"/>
          <p:nvPr/>
        </p:nvSpPr>
        <p:spPr>
          <a:xfrm>
            <a:off x="24263616" y="5322079"/>
            <a:ext cx="174046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Previous work by </a:t>
            </a:r>
            <a:r>
              <a:rPr lang="en-US" sz="3600" b="1" dirty="0">
                <a:latin typeface="Trebuchet MS" panose="020B0703020202090204" pitchFamily="34" charset="0"/>
              </a:rPr>
              <a:t>Sarah Wilson </a:t>
            </a:r>
            <a:r>
              <a:rPr lang="en-US" sz="3600" dirty="0">
                <a:latin typeface="Trebuchet MS" panose="020B0703020202090204" pitchFamily="34" charset="0"/>
              </a:rPr>
              <a:t>(unpublished) found that </a:t>
            </a:r>
            <a:r>
              <a:rPr lang="en-US" sz="3600" b="1" dirty="0">
                <a:latin typeface="Trebuchet MS" panose="020B0703020202090204" pitchFamily="34" charset="0"/>
              </a:rPr>
              <a:t>acute stress </a:t>
            </a:r>
            <a:r>
              <a:rPr lang="en-US" sz="3600" dirty="0">
                <a:latin typeface="Trebuchet MS" panose="020B0703020202090204" pitchFamily="34" charset="0"/>
              </a:rPr>
              <a:t>in </a:t>
            </a:r>
            <a:r>
              <a:rPr lang="en-US" sz="3600" b="1" i="1" dirty="0">
                <a:latin typeface="Trebuchet MS" panose="020B0703020202090204" pitchFamily="34" charset="0"/>
              </a:rPr>
              <a:t>male</a:t>
            </a:r>
            <a:r>
              <a:rPr lang="en-US" sz="3600" dirty="0">
                <a:latin typeface="Trebuchet MS" panose="020B0703020202090204" pitchFamily="34" charset="0"/>
              </a:rPr>
              <a:t> rats: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latin typeface="Trebuchet MS" panose="020B0703020202090204" pitchFamily="34" charset="0"/>
              </a:rPr>
              <a:t>Did </a:t>
            </a:r>
            <a:r>
              <a:rPr lang="en-US" sz="3600" b="1" dirty="0">
                <a:latin typeface="Trebuchet MS" panose="020B0703020202090204" pitchFamily="34" charset="0"/>
              </a:rPr>
              <a:t>not change </a:t>
            </a:r>
            <a:r>
              <a:rPr lang="en-US" sz="3600" dirty="0">
                <a:latin typeface="Trebuchet MS" panose="020B0703020202090204" pitchFamily="34" charset="0"/>
              </a:rPr>
              <a:t>the strength of glutamate synapses (compared to long-term depression seen in naïve </a:t>
            </a:r>
            <a:r>
              <a:rPr lang="en-US" sz="3600" i="1" dirty="0">
                <a:latin typeface="Trebuchet MS" panose="020B0703020202090204" pitchFamily="34" charset="0"/>
              </a:rPr>
              <a:t>males</a:t>
            </a:r>
            <a:r>
              <a:rPr lang="en-US" sz="3600" dirty="0">
                <a:latin typeface="Trebuchet MS" panose="020B0703020202090204" pitchFamily="34" charset="0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58563E-6C40-D44D-54DB-8DF210070526}"/>
              </a:ext>
            </a:extLst>
          </p:cNvPr>
          <p:cNvSpPr txBox="1"/>
          <p:nvPr/>
        </p:nvSpPr>
        <p:spPr>
          <a:xfrm>
            <a:off x="18961824" y="13214270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FDAB2D-92A3-7BD2-AF81-097497E24A23}"/>
              </a:ext>
            </a:extLst>
          </p:cNvPr>
          <p:cNvSpPr txBox="1"/>
          <p:nvPr/>
        </p:nvSpPr>
        <p:spPr>
          <a:xfrm>
            <a:off x="27072727" y="13214270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B92251-19FA-7B29-8E02-62470B5F6D4C}"/>
              </a:ext>
            </a:extLst>
          </p:cNvPr>
          <p:cNvSpPr txBox="1"/>
          <p:nvPr/>
        </p:nvSpPr>
        <p:spPr>
          <a:xfrm>
            <a:off x="18769862" y="21744816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5DA2A5-3AB7-A30A-2BD7-F1885A458842}"/>
              </a:ext>
            </a:extLst>
          </p:cNvPr>
          <p:cNvSpPr txBox="1"/>
          <p:nvPr/>
        </p:nvSpPr>
        <p:spPr>
          <a:xfrm>
            <a:off x="26880583" y="21744816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8BBBEEC-5AC5-8F74-DD9F-316D9BABA7FA}"/>
              </a:ext>
            </a:extLst>
          </p:cNvPr>
          <p:cNvSpPr txBox="1"/>
          <p:nvPr/>
        </p:nvSpPr>
        <p:spPr>
          <a:xfrm>
            <a:off x="35162823" y="21744816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 with 5 </a:t>
            </a:r>
            <a:r>
              <a:rPr lang="en-US" sz="2400" dirty="0">
                <a:latin typeface="Trebuchet MS" panose="020B0703020202090204" pitchFamily="34" charset="0"/>
              </a:rPr>
              <a:t>µM AM251</a:t>
            </a:r>
            <a:endParaRPr 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Trebuchet MS" panose="020B070302020209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D4E57F8-D870-BC2E-B83A-9B9E7FE0A6C0}"/>
              </a:ext>
            </a:extLst>
          </p:cNvPr>
          <p:cNvSpPr txBox="1"/>
          <p:nvPr/>
        </p:nvSpPr>
        <p:spPr>
          <a:xfrm>
            <a:off x="24047202" y="7267157"/>
            <a:ext cx="182345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relationship between eating behaviours and stress is complex.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Risk factors for increased food consumption under stress include being female, overweight, or having a history of food restriction</a:t>
            </a:r>
            <a:r>
              <a:rPr lang="en-US" sz="3600" baseline="30000" dirty="0">
                <a:latin typeface="Trebuchet MS" panose="020B0703020202090204" pitchFamily="34" charset="0"/>
              </a:rPr>
              <a:t>5</a:t>
            </a:r>
            <a:endParaRPr lang="en-US" sz="3200" baseline="30000" dirty="0">
              <a:latin typeface="Trebuchet MS" panose="020B070302020209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994D48-1654-9BD6-BB2C-F675A6C1525D}"/>
              </a:ext>
            </a:extLst>
          </p:cNvPr>
          <p:cNvSpPr txBox="1"/>
          <p:nvPr/>
        </p:nvSpPr>
        <p:spPr>
          <a:xfrm>
            <a:off x="35206620" y="11582153"/>
            <a:ext cx="7309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What causes this decrease? </a:t>
            </a: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53838CB-01C1-D29C-0720-1B3FF2CAEF9C}"/>
              </a:ext>
            </a:extLst>
          </p:cNvPr>
          <p:cNvGrpSpPr/>
          <p:nvPr/>
        </p:nvGrpSpPr>
        <p:grpSpPr>
          <a:xfrm>
            <a:off x="34037687" y="13898236"/>
            <a:ext cx="8299252" cy="5928037"/>
            <a:chOff x="33979436" y="14127107"/>
            <a:chExt cx="8299252" cy="5928037"/>
          </a:xfrm>
        </p:grpSpPr>
        <p:pic>
          <p:nvPicPr>
            <p:cNvPr id="56" name="Picture 55" descr="A graph with dots and lines&#10;&#10;AI-generated content may be incorrect.">
              <a:extLst>
                <a:ext uri="{FF2B5EF4-FFF2-40B4-BE49-F238E27FC236}">
                  <a16:creationId xmlns:a16="http://schemas.microsoft.com/office/drawing/2014/main" id="{2AD6E69F-ED32-7E36-9DCF-A5A0292777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979436" y="14127107"/>
              <a:ext cx="8299252" cy="5928037"/>
            </a:xfrm>
            <a:prstGeom prst="rect">
              <a:avLst/>
            </a:prstGeom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B10CE52-C0B0-A546-7288-5DD58E2EA8CF}"/>
                </a:ext>
              </a:extLst>
            </p:cNvPr>
            <p:cNvSpPr txBox="1"/>
            <p:nvPr/>
          </p:nvSpPr>
          <p:spPr>
            <a:xfrm>
              <a:off x="35384913" y="14552835"/>
              <a:ext cx="6444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Trebuchet MS" panose="020B0703020202090204" pitchFamily="34" charset="0"/>
                </a:rPr>
                <a:t>Acute with 5 </a:t>
              </a:r>
              <a:r>
                <a:rPr lang="en-US" sz="2400" dirty="0">
                  <a:latin typeface="Trebuchet MS" panose="020B0703020202090204" pitchFamily="34" charset="0"/>
                </a:rPr>
                <a:t>µM AM251</a:t>
              </a:r>
              <a:endPara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7B1AAA6-A956-31F8-0046-B5216E26A01F}"/>
              </a:ext>
            </a:extLst>
          </p:cNvPr>
          <p:cNvSpPr txBox="1"/>
          <p:nvPr/>
        </p:nvSpPr>
        <p:spPr>
          <a:xfrm>
            <a:off x="17744936" y="20221371"/>
            <a:ext cx="238628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The PPR </a:t>
            </a:r>
            <a:r>
              <a:rPr lang="en-US" sz="3600" b="1" dirty="0">
                <a:latin typeface="Trebuchet MS" panose="020B0703020202090204" pitchFamily="34" charset="0"/>
              </a:rPr>
              <a:t>significantly increased</a:t>
            </a:r>
            <a:r>
              <a:rPr lang="en-US" sz="3600" dirty="0">
                <a:latin typeface="Trebuchet MS" panose="020B0703020202090204" pitchFamily="34" charset="0"/>
              </a:rPr>
              <a:t>, indicating a lower probability of glutamate release onto DMH neurons, but there is no change when </a:t>
            </a:r>
            <a:r>
              <a:rPr lang="en-US" sz="3600" b="1" dirty="0">
                <a:solidFill>
                  <a:srgbClr val="C11C84"/>
                </a:solidFill>
                <a:latin typeface="Trebuchet MS" panose="020B0703020202090204" pitchFamily="34" charset="0"/>
              </a:rPr>
              <a:t>Endocannabinoid-CB1 receptors </a:t>
            </a:r>
            <a:r>
              <a:rPr lang="en-US" sz="3600" dirty="0">
                <a:latin typeface="Trebuchet MS" panose="020B0703020202090204" pitchFamily="34" charset="0"/>
              </a:rPr>
              <a:t>are </a:t>
            </a:r>
            <a:r>
              <a:rPr lang="en-US" sz="3600" b="1" dirty="0">
                <a:latin typeface="Trebuchet MS" panose="020B0703020202090204" pitchFamily="34" charset="0"/>
              </a:rPr>
              <a:t>blocked</a:t>
            </a:r>
            <a:endParaRPr lang="en-US" sz="36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9FA944F-FDFC-2D62-B158-D2871C48EDED}"/>
              </a:ext>
            </a:extLst>
          </p:cNvPr>
          <p:cNvSpPr txBox="1"/>
          <p:nvPr/>
        </p:nvSpPr>
        <p:spPr>
          <a:xfrm>
            <a:off x="35419274" y="12309619"/>
            <a:ext cx="68837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11C84"/>
                </a:solidFill>
                <a:latin typeface="Trebuchet MS" panose="020B0703020202090204" pitchFamily="34" charset="0"/>
              </a:rPr>
              <a:t>Endocannabinoids</a:t>
            </a:r>
            <a:r>
              <a:rPr lang="en-US" sz="3600" dirty="0">
                <a:latin typeface="Trebuchet MS" panose="020B0703020202090204" pitchFamily="34" charset="0"/>
              </a:rPr>
              <a:t> can trigger </a:t>
            </a:r>
          </a:p>
          <a:p>
            <a:pPr algn="ctr"/>
            <a:r>
              <a:rPr lang="en-US" sz="3600" dirty="0">
                <a:latin typeface="Trebuchet MS" panose="020B0703020202090204" pitchFamily="34" charset="0"/>
              </a:rPr>
              <a:t>a long-lasting decrease in glutamate release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88AC48EB-5FD4-BBDE-4C24-99EE92EA3F61}"/>
              </a:ext>
            </a:extLst>
          </p:cNvPr>
          <p:cNvSpPr txBox="1"/>
          <p:nvPr/>
        </p:nvSpPr>
        <p:spPr>
          <a:xfrm>
            <a:off x="16655178" y="19520248"/>
            <a:ext cx="21782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rebuchet MS" panose="020B0703020202090204" pitchFamily="34" charset="0"/>
              </a:rPr>
              <a:t>Is the </a:t>
            </a:r>
            <a:r>
              <a:rPr lang="en-US" sz="3600" b="1" dirty="0">
                <a:latin typeface="Trebuchet MS" panose="020B0703020202090204" pitchFamily="34" charset="0"/>
              </a:rPr>
              <a:t>decrease</a:t>
            </a:r>
            <a:r>
              <a:rPr lang="en-US" sz="3600" dirty="0">
                <a:latin typeface="Trebuchet MS" panose="020B0703020202090204" pitchFamily="34" charset="0"/>
              </a:rPr>
              <a:t> due to a presynaptic decrease in glutamate onto DMH neurons during </a:t>
            </a:r>
            <a:r>
              <a:rPr lang="en-US" sz="3600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</a:t>
            </a:r>
            <a:r>
              <a:rPr lang="en-US" sz="3600" dirty="0">
                <a:latin typeface="Trebuchet MS" panose="020B0703020202090204" pitchFamily="34" charset="0"/>
              </a:rPr>
              <a:t>? </a:t>
            </a:r>
            <a:endParaRPr lang="en-US" sz="3600" b="1" baseline="30000" dirty="0">
              <a:latin typeface="Trebuchet MS" panose="020B0703020202090204" pitchFamily="34" charset="0"/>
            </a:endParaRPr>
          </a:p>
        </p:txBody>
      </p:sp>
      <p:pic>
        <p:nvPicPr>
          <p:cNvPr id="4" name="Picture 3" descr="A graph with dots and lines&#10;&#10;AI-generated content may be incorrect.">
            <a:extLst>
              <a:ext uri="{FF2B5EF4-FFF2-40B4-BE49-F238E27FC236}">
                <a16:creationId xmlns:a16="http://schemas.microsoft.com/office/drawing/2014/main" id="{938C9317-902B-5925-56FC-F2D3C477173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6048" y="12854224"/>
            <a:ext cx="8299252" cy="592803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2403119C-092E-46BC-C8C4-2B530C79D130}"/>
              </a:ext>
            </a:extLst>
          </p:cNvPr>
          <p:cNvSpPr txBox="1"/>
          <p:nvPr/>
        </p:nvSpPr>
        <p:spPr>
          <a:xfrm>
            <a:off x="17341391" y="12453708"/>
            <a:ext cx="15746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EB647E"/>
                </a:solidFill>
                <a:latin typeface="Trebuchet MS" panose="020B0703020202090204" pitchFamily="34" charset="0"/>
              </a:rPr>
              <a:t>Acute stress </a:t>
            </a:r>
            <a:r>
              <a:rPr lang="en-US" sz="3600" dirty="0">
                <a:latin typeface="Trebuchet MS" panose="020B0703020202090204" pitchFamily="34" charset="0"/>
              </a:rPr>
              <a:t>triggered a </a:t>
            </a:r>
            <a:r>
              <a:rPr lang="en-US" sz="3600" b="1" dirty="0">
                <a:latin typeface="Trebuchet MS" panose="020B0703020202090204" pitchFamily="34" charset="0"/>
              </a:rPr>
              <a:t>long-lasting depression </a:t>
            </a:r>
            <a:r>
              <a:rPr lang="en-US" sz="3600" dirty="0">
                <a:latin typeface="Trebuchet MS" panose="020B0703020202090204" pitchFamily="34" charset="0"/>
              </a:rPr>
              <a:t>in</a:t>
            </a:r>
            <a:r>
              <a:rPr lang="en-US" sz="3600" b="1" i="1" dirty="0">
                <a:latin typeface="Trebuchet MS" panose="020B0703020202090204" pitchFamily="34" charset="0"/>
              </a:rPr>
              <a:t> </a:t>
            </a:r>
            <a:r>
              <a:rPr lang="en-US" sz="3600" dirty="0">
                <a:latin typeface="Trebuchet MS" panose="020B0703020202090204" pitchFamily="34" charset="0"/>
              </a:rPr>
              <a:t>glutamate transmission</a:t>
            </a:r>
            <a:endParaRPr lang="en-US" sz="3600" b="1" baseline="30000" dirty="0">
              <a:latin typeface="Trebuchet MS" panose="020B070302020209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CDED69-B4DB-A6E8-BB5B-D5CD37D3C6D1}"/>
              </a:ext>
            </a:extLst>
          </p:cNvPr>
          <p:cNvSpPr txBox="1"/>
          <p:nvPr/>
        </p:nvSpPr>
        <p:spPr>
          <a:xfrm>
            <a:off x="18704764" y="18125460"/>
            <a:ext cx="147851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Naïve data was collected by Lara Swart. A paired t-test was used to compare each 5-minute interval to the 5-minute baseline period. * = p-value &lt; 0.05, ** = p-value &lt; 0.01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2F51732-A7AB-706B-AA3F-04AB165FBF88}"/>
              </a:ext>
            </a:extLst>
          </p:cNvPr>
          <p:cNvSpPr txBox="1"/>
          <p:nvPr/>
        </p:nvSpPr>
        <p:spPr>
          <a:xfrm>
            <a:off x="29757124" y="28798283"/>
            <a:ext cx="127585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rebuchet MS" panose="020B0703020202090204" pitchFamily="34" charset="0"/>
              </a:rPr>
              <a:t>Stress response mechanisms have not adapted to our high stress society and landscape of high calorie, highly palatable foods</a:t>
            </a:r>
            <a:r>
              <a:rPr lang="en-US" sz="3200" baseline="30000" dirty="0">
                <a:latin typeface="Trebuchet MS" panose="020B0703020202090204" pitchFamily="34" charset="0"/>
              </a:rPr>
              <a:t>7</a:t>
            </a:r>
            <a:r>
              <a:rPr lang="en-US" sz="3200" dirty="0">
                <a:latin typeface="Trebuchet MS" panose="020B0703020202090204" pitchFamily="34" charset="0"/>
              </a:rPr>
              <a:t>. </a:t>
            </a:r>
            <a:r>
              <a:rPr lang="en-US" sz="3200" b="1" dirty="0">
                <a:latin typeface="Trebuchet MS" panose="020B0703020202090204" pitchFamily="34" charset="0"/>
              </a:rPr>
              <a:t>Women</a:t>
            </a:r>
            <a:r>
              <a:rPr lang="en-US" sz="3200" dirty="0">
                <a:latin typeface="Trebuchet MS" panose="020B0703020202090204" pitchFamily="34" charset="0"/>
              </a:rPr>
              <a:t> are particularly vulnerable to </a:t>
            </a:r>
            <a:r>
              <a:rPr lang="en-US" sz="3200" b="1" dirty="0">
                <a:latin typeface="Trebuchet MS" panose="020B0703020202090204" pitchFamily="34" charset="0"/>
              </a:rPr>
              <a:t>disordered eating </a:t>
            </a:r>
            <a:r>
              <a:rPr lang="en-US" sz="3200" dirty="0">
                <a:latin typeface="Trebuchet MS" panose="020B0703020202090204" pitchFamily="34" charset="0"/>
              </a:rPr>
              <a:t>behaviours when </a:t>
            </a:r>
            <a:r>
              <a:rPr lang="en-US" sz="3200" b="1" dirty="0">
                <a:latin typeface="Trebuchet MS" panose="020B0703020202090204" pitchFamily="34" charset="0"/>
              </a:rPr>
              <a:t>stressed</a:t>
            </a:r>
            <a:r>
              <a:rPr lang="en-US" sz="3200" baseline="30000" dirty="0">
                <a:latin typeface="Trebuchet MS" panose="020B0703020202090204" pitchFamily="34" charset="0"/>
              </a:rPr>
              <a:t>5</a:t>
            </a:r>
            <a:r>
              <a:rPr lang="en-US" sz="3200" dirty="0">
                <a:latin typeface="Trebuchet MS" panose="020B0703020202090204" pitchFamily="34" charset="0"/>
              </a:rPr>
              <a:t>, for which the neurophysiological basis is unclear. Yet, female research subjects remain underrepresented, which this research aims to address.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D65E0D3-6C43-9376-F8FB-A2866E401046}"/>
              </a:ext>
            </a:extLst>
          </p:cNvPr>
          <p:cNvSpPr txBox="1"/>
          <p:nvPr/>
        </p:nvSpPr>
        <p:spPr>
          <a:xfrm>
            <a:off x="27217246" y="13214270"/>
            <a:ext cx="6444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Trebuchet MS" panose="020B0703020202090204" pitchFamily="34" charset="0"/>
              </a:rPr>
              <a:t>Acute</a:t>
            </a:r>
          </a:p>
        </p:txBody>
      </p:sp>
      <p:pic>
        <p:nvPicPr>
          <p:cNvPr id="91" name="Picture 90" descr="A black and white logo&#10;&#10;AI-generated content may be incorrect.">
            <a:extLst>
              <a:ext uri="{FF2B5EF4-FFF2-40B4-BE49-F238E27FC236}">
                <a16:creationId xmlns:a16="http://schemas.microsoft.com/office/drawing/2014/main" id="{CBC6C464-D384-2F7A-47DC-1FD414E6E34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37" r="48181"/>
          <a:stretch>
            <a:fillRect/>
          </a:stretch>
        </p:blipFill>
        <p:spPr>
          <a:xfrm rot="9884709">
            <a:off x="33422896" y="11757830"/>
            <a:ext cx="2895711" cy="1832729"/>
          </a:xfrm>
          <a:prstGeom prst="rect">
            <a:avLst/>
          </a:prstGeom>
        </p:spPr>
      </p:pic>
      <p:pic>
        <p:nvPicPr>
          <p:cNvPr id="96" name="Picture 95" descr="A black and white curved line&#10;&#10;AI-generated content may be incorrect.">
            <a:extLst>
              <a:ext uri="{FF2B5EF4-FFF2-40B4-BE49-F238E27FC236}">
                <a16:creationId xmlns:a16="http://schemas.microsoft.com/office/drawing/2014/main" id="{A56AB294-5631-14FF-CB2E-A4CBE408C687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70311" y="18270512"/>
            <a:ext cx="3211517" cy="191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34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25455</TotalTime>
  <Words>1000</Words>
  <Application>Microsoft Macintosh PowerPoint</Application>
  <PresentationFormat>Custom</PresentationFormat>
  <Paragraphs>76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Trebuchet MS</vt:lpstr>
      <vt:lpstr>Office Theme</vt:lpstr>
      <vt:lpstr>CorelDRAW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Should I stay or should I go? Influence of Environmental Factors on Hatchling Painted Turtle Overwintering Strategy</dc:title>
  <dc:creator>Julia</dc:creator>
  <cp:lastModifiedBy>Ruby Muzzatti</cp:lastModifiedBy>
  <cp:revision>896</cp:revision>
  <dcterms:created xsi:type="dcterms:W3CDTF">2011-03-31T17:40:42Z</dcterms:created>
  <dcterms:modified xsi:type="dcterms:W3CDTF">2025-09-15T23:51:25Z</dcterms:modified>
</cp:coreProperties>
</file>