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57" r:id="rId10"/>
    <p:sldId id="258" r:id="rId11"/>
    <p:sldId id="260" r:id="rId12"/>
    <p:sldId id="259" r:id="rId13"/>
    <p:sldId id="265" r:id="rId14"/>
    <p:sldId id="266" r:id="rId15"/>
    <p:sldId id="267" r:id="rId16"/>
    <p:sldId id="263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1C84"/>
    <a:srgbClr val="EB647E"/>
    <a:srgbClr val="005B96"/>
    <a:srgbClr val="6497B1"/>
    <a:srgbClr val="F19CAC"/>
    <a:srgbClr val="FF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4"/>
    <p:restoredTop sz="94689"/>
  </p:normalViewPr>
  <p:slideViewPr>
    <p:cSldViewPr snapToGrid="0">
      <p:cViewPr varScale="1">
        <p:scale>
          <a:sx n="119" d="100"/>
          <a:sy n="119" d="100"/>
        </p:scale>
        <p:origin x="22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7400-C293-EA48-B8E6-D467DD4C8176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E0C7-4FAE-DF41-A5B4-0D4F28BF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ECBB4-1D5E-E61B-9FE1-4DBF8095D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DC81FB-DA3F-970A-2112-CCE6231EF7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FE685-9893-2DD6-E21D-75DCF7049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E989A-67A9-1B5E-1082-2D47B3B3C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4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5F0-B9B8-22B4-F116-AA16770D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9240-7A3D-AAC2-3E81-918B73E4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AA36-C6C4-F190-87E0-40D252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88FF-5240-BB57-568C-10F3320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96E-7F40-F66B-6E89-B25CCDC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413-DCBD-53C3-2976-C4A5F19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E4FC-9D7F-404D-A28F-263BB63A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0901-2515-DA12-FEDB-2C9B37F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CBA2-F5A6-683C-6119-40199FD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1169-DFF7-158E-6662-A69EC96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5ED7-D59F-DE88-1176-2AB3DBA0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7D7-F2BF-57FF-93AA-4CF1C0A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37D-9540-FA9E-650A-B5C8E07E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AF42-9BCA-4F8D-CF7A-E03C2B1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3A0-6915-CA52-A34B-D941CB8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10E-5707-3835-252D-7E963DE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8ED9-A60F-8694-8B39-6A6261A6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0262-E4B9-C83A-3092-84D8C8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6BA2-D393-CEB3-4EFC-018EE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2267-9C39-10E9-2F8F-863D752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23E-84B3-933C-F349-B6962807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DB5A-7293-0430-9986-4EF4743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5F7-DD27-1C7A-9F98-C864600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632B-FCC1-D120-C5D3-F623B77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7DA3-EDE3-CEF3-9494-1768028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25-B50D-3B9B-C174-442E703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BE07-0E61-3FB0-4F6C-7471DC6A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7F0-D744-8D39-7327-8F1CE60D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36D5-C79C-7347-CC9E-E025391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127D-F77B-5CD1-53EF-76773DD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826-E412-E179-EF8D-F2BE817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82E0-AABF-EF22-81CD-A21F56F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7CC-FC2E-11D3-2037-BB71A2EC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170D-CB42-7539-C778-0F7FF6E2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D7E-0EBC-3D0A-DC51-7AC396D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7CA9-E607-BACC-AD8C-2575BA89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8C53B-772F-C192-AFAA-9F29068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35CF-D776-6586-3B66-C5410E46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15B1-F6A9-2487-B148-6EFC91C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C1A5-8814-8D18-5F94-46A30C1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5766-BDEF-AD49-43B8-686C8E1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1DE3-F135-4EE9-22D9-05BD2C0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0F9-8C74-982C-9CB4-1D63FD3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C180-1756-8642-8F4F-CF39FB7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5711-C67B-070E-160F-82C483A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891D-5A8E-128D-622E-C3B84FC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511-50F8-98CF-5F92-28000ED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0EA-14D1-92A8-FA42-36B24464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2AB-5A85-1F3C-A719-0417068D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1938-9118-6256-555C-0704BB5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291-B8CB-B8AE-250A-BD51FC7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714C-B7F3-FE03-FEF2-BA51218C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766-C6E7-B299-E162-A03904FF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FEAB-5D6D-DB39-47CB-02A697B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E634-2E54-2930-3F11-0B2D196A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9936-5F2D-F9FC-D770-183663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312-A08A-DEC5-1C3B-156727D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B21-7332-1EE1-4BA6-E8748C8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0990-1279-5982-B057-E132BB0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5CA1-3E31-E82D-7278-F6E7FA29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C259-FC81-83E8-0962-5DCAAF4F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7FE35-B012-804B-86A9-13B9276DEBED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B045-73D1-7BCF-6BB9-FB9A3B53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00E-0B3B-791E-6837-152F2C5E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FA9-39EF-0C43-B5DE-93C0CF6A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35279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decreases the long-term activity of appetite regulating neurons in the hypothalamus</a:t>
            </a:r>
            <a:endParaRPr lang="en-US" b="1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685A-D899-11DB-541A-9CDB05CE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544"/>
            <a:ext cx="9144000" cy="12300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19CAC"/>
                </a:solidFill>
              </a:rPr>
              <a:t>Ruby Muzzatti</a:t>
            </a:r>
          </a:p>
          <a:p>
            <a:r>
              <a:rPr lang="en-US" sz="3600" b="1" dirty="0">
                <a:solidFill>
                  <a:srgbClr val="F19CAC"/>
                </a:solidFill>
              </a:rPr>
              <a:t>July 3, 2025</a:t>
            </a:r>
          </a:p>
        </p:txBody>
      </p:sp>
    </p:spTree>
    <p:extLst>
      <p:ext uri="{BB962C8B-B14F-4D97-AF65-F5344CB8AC3E}">
        <p14:creationId xmlns:p14="http://schemas.microsoft.com/office/powerpoint/2010/main" val="2775164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2246E274-5240-3826-529E-7520D22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1034718"/>
            <a:ext cx="6112275" cy="4370274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7562FCD6-0940-590A-55A4-CC7A854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CE970-9CC7-4110-352D-F4B702519165}"/>
              </a:ext>
            </a:extLst>
          </p:cNvPr>
          <p:cNvSpPr txBox="1"/>
          <p:nvPr/>
        </p:nvSpPr>
        <p:spPr>
          <a:xfrm>
            <a:off x="7843822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B8E1-3ED1-ED50-BFF5-1E2F075CE3B5}"/>
              </a:ext>
            </a:extLst>
          </p:cNvPr>
          <p:cNvSpPr txBox="1"/>
          <p:nvPr/>
        </p:nvSpPr>
        <p:spPr>
          <a:xfrm>
            <a:off x="1731547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Naïve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D5AF6-1251-FEFD-750A-0BDFACCC7C74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</a:t>
            </a:r>
          </a:p>
        </p:txBody>
      </p:sp>
    </p:spTree>
    <p:extLst>
      <p:ext uri="{BB962C8B-B14F-4D97-AF65-F5344CB8AC3E}">
        <p14:creationId xmlns:p14="http://schemas.microsoft.com/office/powerpoint/2010/main" val="198601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61F06-A151-29AF-487D-60BA675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684AF-44D3-4737-ACBC-C4E6363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5" y="1037613"/>
            <a:ext cx="6112273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5923A278-C49A-B1AD-2701-CABF04B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B819B-EE59-3E4B-BAAE-53EE683BFF2E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834E-1D16-A44B-524A-8BC8BCA147A8}"/>
              </a:ext>
            </a:extLst>
          </p:cNvPr>
          <p:cNvSpPr txBox="1"/>
          <p:nvPr/>
        </p:nvSpPr>
        <p:spPr>
          <a:xfrm>
            <a:off x="1731547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4B8-96DA-3B2E-5DB1-E4E28635CCCC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19CAC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48900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B30F4-7B02-5745-325B-D1672B45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075F9-7E37-C12A-9B77-4EACDDB3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4" y="1037613"/>
            <a:ext cx="6112275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E435EC96-474F-05AA-8447-6FBEF740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9558-8E1A-07C3-AF66-87FB83B5DA35}"/>
              </a:ext>
            </a:extLst>
          </p:cNvPr>
          <p:cNvSpPr txBox="1"/>
          <p:nvPr/>
        </p:nvSpPr>
        <p:spPr>
          <a:xfrm>
            <a:off x="1545792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EC9C-B64E-35DC-204B-DEC676EA9D4D}"/>
              </a:ext>
            </a:extLst>
          </p:cNvPr>
          <p:cNvSpPr txBox="1"/>
          <p:nvPr/>
        </p:nvSpPr>
        <p:spPr>
          <a:xfrm>
            <a:off x="2346828" y="5407783"/>
            <a:ext cx="84406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F0000"/>
                </a:solidFill>
                <a:latin typeface="Trebuchet MS" panose="020B0703020202090204" pitchFamily="34" charset="0"/>
              </a:rPr>
              <a:t>(statistically) </a:t>
            </a:r>
            <a:r>
              <a:rPr lang="en-US" sz="2400" dirty="0">
                <a:solidFill>
                  <a:srgbClr val="FFADFF"/>
                </a:solidFill>
                <a:latin typeface="Trebuchet MS" panose="020B0703020202090204" pitchFamily="34" charset="0"/>
              </a:rPr>
              <a:t>depending on CB1Rs</a:t>
            </a:r>
            <a:endParaRPr lang="en-US" sz="2400" dirty="0">
              <a:solidFill>
                <a:srgbClr val="FF0000"/>
              </a:solidFill>
              <a:latin typeface="Trebuchet MS" panose="020B0703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C1A2-883C-DD66-A563-BEC9156B8008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74938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BB076852-7D8E-E0DE-8A6B-94CD2F71B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389" y="1053658"/>
            <a:ext cx="7772400" cy="55517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BC7780-6C86-85E7-64A6-9A9D917E5249}"/>
              </a:ext>
            </a:extLst>
          </p:cNvPr>
          <p:cNvSpPr txBox="1"/>
          <p:nvPr/>
        </p:nvSpPr>
        <p:spPr>
          <a:xfrm>
            <a:off x="3892379" y="1121620"/>
            <a:ext cx="4073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Repeated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2338657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C50A49-8A5E-9ADF-FBA0-0C571A872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10" y="829926"/>
            <a:ext cx="7772400" cy="55517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52D33C-B622-DA5A-5874-55495DDD6983}"/>
              </a:ext>
            </a:extLst>
          </p:cNvPr>
          <p:cNvSpPr txBox="1"/>
          <p:nvPr/>
        </p:nvSpPr>
        <p:spPr>
          <a:xfrm>
            <a:off x="8649729" y="2266955"/>
            <a:ext cx="25928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the probability of glutamate release after HFS </a:t>
            </a:r>
            <a:r>
              <a:rPr lang="en-US" sz="2400" dirty="0">
                <a:solidFill>
                  <a:srgbClr val="EB647E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4E838A-CA6F-5658-E2C5-0B5C8001BC15}"/>
              </a:ext>
            </a:extLst>
          </p:cNvPr>
          <p:cNvSpPr txBox="1"/>
          <p:nvPr/>
        </p:nvSpPr>
        <p:spPr>
          <a:xfrm>
            <a:off x="3296534" y="645260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176065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atient's reaction&#10;&#10;AI-generated content may be incorrect.">
            <a:extLst>
              <a:ext uri="{FF2B5EF4-FFF2-40B4-BE49-F238E27FC236}">
                <a16:creationId xmlns:a16="http://schemas.microsoft.com/office/drawing/2014/main" id="{7246BB3C-DCE2-5A14-573C-CE9664D4B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8" y="825991"/>
            <a:ext cx="7980403" cy="570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EC8C99-F61D-D00D-7AC3-28C58ACB6FCB}"/>
              </a:ext>
            </a:extLst>
          </p:cNvPr>
          <p:cNvSpPr txBox="1"/>
          <p:nvPr/>
        </p:nvSpPr>
        <p:spPr>
          <a:xfrm>
            <a:off x="8452021" y="2090172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The effect of acute stress on the probability of glutamate release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is dependent on CB1Rs</a:t>
            </a:r>
          </a:p>
        </p:txBody>
      </p:sp>
    </p:spTree>
    <p:extLst>
      <p:ext uri="{BB962C8B-B14F-4D97-AF65-F5344CB8AC3E}">
        <p14:creationId xmlns:p14="http://schemas.microsoft.com/office/powerpoint/2010/main" val="651577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531048-2B54-F0B6-0F8C-528288219B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6105" y="1130198"/>
            <a:ext cx="5985747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E9B4E67-B7D3-D138-FD0D-0D896435A8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09504" y="1130199"/>
            <a:ext cx="5985748" cy="42775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30AEBE-B90F-B4BF-D5F7-498465A2B060}"/>
              </a:ext>
            </a:extLst>
          </p:cNvPr>
          <p:cNvSpPr txBox="1"/>
          <p:nvPr/>
        </p:nvSpPr>
        <p:spPr>
          <a:xfrm>
            <a:off x="2023788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AC7314-826B-009A-3F89-12DD68716AF6}"/>
              </a:ext>
            </a:extLst>
          </p:cNvPr>
          <p:cNvSpPr txBox="1"/>
          <p:nvPr/>
        </p:nvSpPr>
        <p:spPr>
          <a:xfrm>
            <a:off x="7335689" y="945531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7896E2-1964-1D22-35B3-91343461D258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peak amplitude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417076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DE5DF8-1F95-5E24-F55C-4DA7994C4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DA500A-A77A-54DA-C5F3-544E9D078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4392" y="1196456"/>
            <a:ext cx="5976898" cy="4277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8E5B65-1553-C590-7B36-64E86003B8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206876"/>
            <a:ext cx="5985748" cy="4267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99D4F2-3E70-75FA-3C20-4ED2797414DA}"/>
              </a:ext>
            </a:extLst>
          </p:cNvPr>
          <p:cNvSpPr txBox="1"/>
          <p:nvPr/>
        </p:nvSpPr>
        <p:spPr>
          <a:xfrm>
            <a:off x="2036144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30A759-29E4-4173-420D-24713BDCD190}"/>
              </a:ext>
            </a:extLst>
          </p:cNvPr>
          <p:cNvSpPr txBox="1"/>
          <p:nvPr/>
        </p:nvSpPr>
        <p:spPr>
          <a:xfrm>
            <a:off x="7348045" y="1011788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985F55-6E8D-6DEF-536A-07667C78B25B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AP frequency after HFS </a:t>
            </a:r>
            <a:r>
              <a:rPr lang="en-US" sz="2400" dirty="0">
                <a:solidFill>
                  <a:srgbClr val="C11C84"/>
                </a:solidFill>
                <a:latin typeface="Trebuchet MS" panose="020B0703020202090204" pitchFamily="34" charset="0"/>
              </a:rPr>
              <a:t>depending on CB1Rs</a:t>
            </a:r>
          </a:p>
        </p:txBody>
      </p:sp>
    </p:spTree>
    <p:extLst>
      <p:ext uri="{BB962C8B-B14F-4D97-AF65-F5344CB8AC3E}">
        <p14:creationId xmlns:p14="http://schemas.microsoft.com/office/powerpoint/2010/main" val="3582390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2C5304-BDE6-1328-DD99-83503317722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98C03-A32E-F42A-ABB6-9E6E9B868032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17707-33C9-AC21-9AC9-BF9F61F67E6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88AB78-06E7-F320-C44D-C33F99447BF8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E5251D-4FF6-0B78-E798-1C5DE7735C5E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C4A44B-C97B-077E-628E-9C06CDEAA564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3375C9-C739-8998-0C20-0483CEC364E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143BD-3036-4BA3-CEE6-27234C587663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40BA9-6388-43F2-A9B1-A8006B307A33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471C39-4A98-CB1A-4843-C1DF158EFD5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5C65BA-57C9-99CC-0B80-0783F3F718C4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29735A-8E2E-3C49-5C6D-71DD3F6C12F2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5F8AE1-6241-0F98-C3A9-64CE81AD2F0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D1A83FFF-59F7-72BA-4EAE-D60EE6ED1486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7A378DDE-2C4A-48DF-66DF-4AA51A3EE0C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4764130C-AA2D-F919-179E-ADD77BEC916F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E3B56A7D-2D82-7C22-1F50-A9F4AFA5D76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xplosion 1 28">
            <a:extLst>
              <a:ext uri="{FF2B5EF4-FFF2-40B4-BE49-F238E27FC236}">
                <a16:creationId xmlns:a16="http://schemas.microsoft.com/office/drawing/2014/main" id="{22D711CC-C406-ADDF-CA62-0DBF522F480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5-Point Star 29">
            <a:extLst>
              <a:ext uri="{FF2B5EF4-FFF2-40B4-BE49-F238E27FC236}">
                <a16:creationId xmlns:a16="http://schemas.microsoft.com/office/drawing/2014/main" id="{781D6365-D552-9C5B-FA1B-49BF08D6C066}"/>
              </a:ext>
            </a:extLst>
          </p:cNvPr>
          <p:cNvSpPr/>
          <p:nvPr/>
        </p:nvSpPr>
        <p:spPr>
          <a:xfrm>
            <a:off x="154524" y="394771"/>
            <a:ext cx="5518255" cy="4782026"/>
          </a:xfrm>
          <a:prstGeom prst="star5">
            <a:avLst/>
          </a:prstGeom>
          <a:solidFill>
            <a:srgbClr val="EB647E"/>
          </a:solidFill>
          <a:ln>
            <a:solidFill>
              <a:srgbClr val="EB64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11C8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653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647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461A3-A481-CB17-6F22-53D0D331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364B1-9E53-757D-F6B3-C29025DEEA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F1E3E-7A8A-E870-76C9-1B9B08C53EA8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10BEB2-21C1-E5A4-ED59-BADD3990655F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4F295-76D5-B73B-11CF-BF57B2787D5C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8F4CED-1D7E-53E6-5AEC-0FBE49380A87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BB4666-4468-8B55-9669-5CBD8F3590C5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AEC67A-08FC-2D9E-EE4E-A9DC4A3F2CD0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20FE48-817C-187C-7D7A-A67DDD7B5376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755202-8CDE-90DA-2E5B-4827ABA34F17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E9603F-875B-F5F1-55A6-EAC039B9C0F5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F90E6-8453-D45C-C998-61024A4CFB7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546F3F-AC6C-58D9-65AF-2DB9B6ADCDBC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55569BB4-2FF0-40FA-6A36-DB1C31C525A7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A7328B56-1670-1154-4DB4-DBFFA70C6135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2AD21570-441D-0CE6-C5EB-A35AC4F11635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art 24">
            <a:extLst>
              <a:ext uri="{FF2B5EF4-FFF2-40B4-BE49-F238E27FC236}">
                <a16:creationId xmlns:a16="http://schemas.microsoft.com/office/drawing/2014/main" id="{9A61A11A-3BD5-46D9-18EB-9E5212D13A41}"/>
              </a:ext>
            </a:extLst>
          </p:cNvPr>
          <p:cNvSpPr/>
          <p:nvPr/>
        </p:nvSpPr>
        <p:spPr>
          <a:xfrm>
            <a:off x="4464913" y="1306037"/>
            <a:ext cx="3608173" cy="3039763"/>
          </a:xfrm>
          <a:prstGeom prst="heart">
            <a:avLst/>
          </a:prstGeom>
          <a:solidFill>
            <a:srgbClr val="FFADFF"/>
          </a:solidFill>
          <a:ln>
            <a:solidFill>
              <a:srgbClr val="FFAD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xplosion 1 14">
            <a:extLst>
              <a:ext uri="{FF2B5EF4-FFF2-40B4-BE49-F238E27FC236}">
                <a16:creationId xmlns:a16="http://schemas.microsoft.com/office/drawing/2014/main" id="{9E8F3090-60A0-D53C-30D6-7F0230437F5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032529-A2C6-00E9-393C-5AA534842221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24699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AD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916B4F-19EE-1580-8095-C0DF2317B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6B43EA-5564-F0F3-4567-FB45E6030AE4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05F00-2D7D-6B8F-843C-CDF21E10969B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EE2DE-FEC1-B7A6-A033-D6CE14FD5F44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8F111A-0344-6C36-D82E-FC5448E9F5D1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808EFF-A368-5347-E292-944BE8DC12B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82224-AAB5-B9D0-7E7B-151657EFF140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0AFFC-C3B2-D02F-F325-FE53921DB3D4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BB79F-350E-E252-78B8-41FE237E6860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9E6B8-6754-7080-F52F-2BE1518075E8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39D5D9-7B6C-841D-C7C1-C55F23E873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A3221C-1000-9CA5-2915-851BA38A3DF4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C2A661-22CD-5F45-8C11-1A17A1777CF2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7" name="Explosion 1 16">
            <a:extLst>
              <a:ext uri="{FF2B5EF4-FFF2-40B4-BE49-F238E27FC236}">
                <a16:creationId xmlns:a16="http://schemas.microsoft.com/office/drawing/2014/main" id="{26D404D3-27A4-AD04-CC3E-5B41D2A1D81F}"/>
              </a:ext>
            </a:extLst>
          </p:cNvPr>
          <p:cNvSpPr/>
          <p:nvPr/>
        </p:nvSpPr>
        <p:spPr>
          <a:xfrm>
            <a:off x="7603518" y="1063061"/>
            <a:ext cx="3962406" cy="3623172"/>
          </a:xfrm>
          <a:prstGeom prst="irregularSeal1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27642F40-7CAB-0810-9B71-7662F28C5B91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0749B3B7-16BC-73BD-E52D-D4F1DD61EE68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AADC6EA8-C97C-6EBB-8A0E-2F2D22BD3B40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C6E71-73C9-CC43-47EC-338383CE406A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3361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9CA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5AE8F-C48E-5C7A-D690-6756CD9EA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8B20C3-9E98-F8D8-26F4-07CED8D639EA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9A72C-E6E8-D2E7-0876-1266BCB80E0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F245-5AAC-0045-C46E-80D2D4C45D29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3D54F-22E4-E274-30AF-C01FFCB4EE03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17C92-37A3-304C-9956-D1511E13912E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7EA8-A559-7B5D-12CE-A27F2309E168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C398C-A61D-FE66-D18E-7BE8F767FAE1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6ABA9-660C-2E52-1160-196720F4F04E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16363D-73F8-8A76-A0D7-F8C192826735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3819A-1047-8578-5602-65C0029C4C7D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238B3-9D12-E759-DF5D-D4DCAC8B3A86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F8C86-DF06-AACA-E16F-AD23F1D32ED3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C7BB2C28-D846-71F6-4149-D967804FF549}"/>
              </a:ext>
            </a:extLst>
          </p:cNvPr>
          <p:cNvSpPr/>
          <p:nvPr/>
        </p:nvSpPr>
        <p:spPr>
          <a:xfrm>
            <a:off x="1137708" y="3947022"/>
            <a:ext cx="4091114" cy="2674310"/>
          </a:xfrm>
          <a:prstGeom prst="cloud">
            <a:avLst/>
          </a:prstGeom>
          <a:solidFill>
            <a:srgbClr val="6497B1"/>
          </a:solidFill>
          <a:ln>
            <a:solidFill>
              <a:srgbClr val="6497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1E98F5BA-5E8B-FD36-E5C4-26EDBCCD248B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F4A1409B-9A9C-462F-3021-23BCFC1718AB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2DB679-602E-50E5-DB51-7256F891F6DB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1523873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497B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EF663-2584-E480-A2BD-780BF5831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34F7F9-E30B-075C-F004-1CABCCF261A8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A982E-2A6D-F1EF-0DAC-B4C49E120FE9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ED1C4-0AFE-43F3-44D6-91F168748F8D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0FE6D0-805F-AE89-061E-A0144B34B108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91C682-592A-6215-1DC2-9F76BFDB7E1D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2BE14-A2E1-1923-DB39-14E9708B0D51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171E48-D76F-6AD2-8FD9-7847DF36C22B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A07D8C-76DB-74AB-7CFB-E241BD129F0D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15151A-ACA8-C45A-6BED-A412604D6D6F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DCA8A4-FA44-FD68-3DC4-F40D236A0B7F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855FAF-76A4-9641-1875-BAFA793F9FB5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64DC33-D6A9-24E0-E833-A71E1CB8947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5BC171F-3BF2-8C2A-2F08-DA0D376D7BF2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xplosion 1 25">
            <a:extLst>
              <a:ext uri="{FF2B5EF4-FFF2-40B4-BE49-F238E27FC236}">
                <a16:creationId xmlns:a16="http://schemas.microsoft.com/office/drawing/2014/main" id="{2C9C973A-18AC-0642-4B14-E69128C62E65}"/>
              </a:ext>
            </a:extLst>
          </p:cNvPr>
          <p:cNvSpPr/>
          <p:nvPr/>
        </p:nvSpPr>
        <p:spPr>
          <a:xfrm rot="10605610">
            <a:off x="3158726" y="3587815"/>
            <a:ext cx="5874544" cy="3081876"/>
          </a:xfrm>
          <a:prstGeom prst="irregularSeal1">
            <a:avLst/>
          </a:prstGeom>
          <a:solidFill>
            <a:srgbClr val="C11C84"/>
          </a:solidFill>
          <a:ln>
            <a:solidFill>
              <a:srgbClr val="C11C8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BFA487-01FB-0D84-481F-AC036712DFA4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408685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11C8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87F20B-9DD0-9D0B-02B8-5ABAE9928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9BB06-011C-BCCC-CB3A-207734B241A3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54D5B-2013-1204-B714-DC899AA081BA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2E4CD3-D8B7-C374-5724-9FA14B34422E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1A5F27-FA45-91E5-76BD-0804EB84A8A7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333D6-6989-F614-5965-9D5B62D6E806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9C1DE-7389-C16A-B357-12145E53459A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4B670-7D45-1A4B-A439-5BD47731EA4C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9760D-AD02-B02E-D97F-030DC16554DC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6FC6B4-6DB6-F67D-4F64-96AFF5C65FF9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cells:Animal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76F4C-246D-9A52-5319-7985F736886A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61E7A2-4C06-C404-E31A-D63964AE212A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25B2C0-D758-F732-4FDF-4F78927501C9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22" name="Oval Callout 21">
            <a:extLst>
              <a:ext uri="{FF2B5EF4-FFF2-40B4-BE49-F238E27FC236}">
                <a16:creationId xmlns:a16="http://schemas.microsoft.com/office/drawing/2014/main" id="{DD1F2793-BE96-D385-83A5-C1B77733AC56}"/>
              </a:ext>
            </a:extLst>
          </p:cNvPr>
          <p:cNvSpPr/>
          <p:nvPr/>
        </p:nvSpPr>
        <p:spPr>
          <a:xfrm>
            <a:off x="7554443" y="3922213"/>
            <a:ext cx="3719384" cy="2512200"/>
          </a:xfrm>
          <a:prstGeom prst="wedgeEllipseCallout">
            <a:avLst/>
          </a:prstGeom>
          <a:solidFill>
            <a:srgbClr val="005B96"/>
          </a:solidFill>
          <a:ln>
            <a:solidFill>
              <a:srgbClr val="005B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2B9406-4E3B-8C89-EA27-EFE83FFD96B3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28477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B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B94E6F-DD77-4025-964A-F6A72F807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DD75-4153-2DE5-7B85-FB2A516D49FD}"/>
              </a:ext>
            </a:extLst>
          </p:cNvPr>
          <p:cNvSpPr txBox="1"/>
          <p:nvPr/>
        </p:nvSpPr>
        <p:spPr>
          <a:xfrm>
            <a:off x="1807245" y="2888934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Full-length cells recorded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C6259-DE01-1E0A-CF90-8744410A5CBF}"/>
              </a:ext>
            </a:extLst>
          </p:cNvPr>
          <p:cNvSpPr txBox="1"/>
          <p:nvPr/>
        </p:nvSpPr>
        <p:spPr>
          <a:xfrm>
            <a:off x="4989593" y="2874647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full- length cells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09A1E-39F7-23E5-6E8E-37922AFBB5FC}"/>
              </a:ext>
            </a:extLst>
          </p:cNvPr>
          <p:cNvSpPr txBox="1"/>
          <p:nvPr/>
        </p:nvSpPr>
        <p:spPr>
          <a:xfrm>
            <a:off x="1807245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6DFD45-AD49-83E0-04B0-AB3A26E3611F}"/>
              </a:ext>
            </a:extLst>
          </p:cNvPr>
          <p:cNvSpPr txBox="1"/>
          <p:nvPr/>
        </p:nvSpPr>
        <p:spPr>
          <a:xfrm>
            <a:off x="4989592" y="1929584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E3E5D-35DC-B6D5-5232-F67F2409C110}"/>
              </a:ext>
            </a:extLst>
          </p:cNvPr>
          <p:cNvSpPr txBox="1"/>
          <p:nvPr/>
        </p:nvSpPr>
        <p:spPr>
          <a:xfrm>
            <a:off x="4989593" y="512875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</a:t>
            </a:r>
          </a:p>
          <a:p>
            <a:pPr algn="ctr"/>
            <a:r>
              <a:rPr lang="en-US" sz="2400" dirty="0">
                <a:latin typeface="Trebuchet MS" panose="020B0703020202090204" pitchFamily="34" charset="0"/>
              </a:rPr>
              <a:t>ratio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050424-6B7F-0A46-B014-2A826540CB5F}"/>
              </a:ext>
            </a:extLst>
          </p:cNvPr>
          <p:cNvSpPr txBox="1"/>
          <p:nvPr/>
        </p:nvSpPr>
        <p:spPr>
          <a:xfrm>
            <a:off x="4989592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2.1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712C-A3C2-673A-E7BB-20467631CA38}"/>
              </a:ext>
            </a:extLst>
          </p:cNvPr>
          <p:cNvSpPr txBox="1"/>
          <p:nvPr/>
        </p:nvSpPr>
        <p:spPr>
          <a:xfrm>
            <a:off x="8171941" y="2888933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Record cell day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D8665F-FE71-7221-F928-516BE88497E8}"/>
              </a:ext>
            </a:extLst>
          </p:cNvPr>
          <p:cNvSpPr txBox="1"/>
          <p:nvPr/>
        </p:nvSpPr>
        <p:spPr>
          <a:xfrm>
            <a:off x="8171940" y="194387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1FC932-DF6B-EA1B-4FB8-13BB829FA082}"/>
              </a:ext>
            </a:extLst>
          </p:cNvPr>
          <p:cNvSpPr txBox="1"/>
          <p:nvPr/>
        </p:nvSpPr>
        <p:spPr>
          <a:xfrm>
            <a:off x="7908329" y="5128753"/>
            <a:ext cx="274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Good </a:t>
            </a:r>
            <a:r>
              <a:rPr lang="en-US" sz="2400" dirty="0" err="1">
                <a:latin typeface="Trebuchet MS" panose="020B0703020202090204" pitchFamily="34" charset="0"/>
              </a:rPr>
              <a:t>cell:Animal</a:t>
            </a:r>
            <a:r>
              <a:rPr lang="en-US" sz="2400" dirty="0">
                <a:latin typeface="Trebuchet MS" panose="020B0703020202090204" pitchFamily="34" charset="0"/>
              </a:rPr>
              <a:t> ratio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8327A2-90A0-4F88-54BA-26BED6F7D686}"/>
              </a:ext>
            </a:extLst>
          </p:cNvPr>
          <p:cNvSpPr txBox="1"/>
          <p:nvPr/>
        </p:nvSpPr>
        <p:spPr>
          <a:xfrm>
            <a:off x="8171940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1.9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2A7547-23A5-C63E-003E-9BC51547B47F}"/>
              </a:ext>
            </a:extLst>
          </p:cNvPr>
          <p:cNvSpPr txBox="1"/>
          <p:nvPr/>
        </p:nvSpPr>
        <p:spPr>
          <a:xfrm>
            <a:off x="1807245" y="5143039"/>
            <a:ext cx="2212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Minutes spent watching tube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F9EBCF-B55E-F61D-2F8D-27DB77C0B261}"/>
              </a:ext>
            </a:extLst>
          </p:cNvPr>
          <p:cNvSpPr txBox="1"/>
          <p:nvPr/>
        </p:nvSpPr>
        <p:spPr>
          <a:xfrm>
            <a:off x="1807245" y="4183690"/>
            <a:ext cx="22128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rebuchet MS" panose="020B0703020202090204" pitchFamily="34" charset="0"/>
              </a:rPr>
              <a:t>450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CCF383-1EF6-2DF7-0F6B-54096E4783CF}"/>
              </a:ext>
            </a:extLst>
          </p:cNvPr>
          <p:cNvSpPr txBox="1"/>
          <p:nvPr/>
        </p:nvSpPr>
        <p:spPr>
          <a:xfrm>
            <a:off x="2629446" y="286378"/>
            <a:ext cx="72791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rebuchet MS" panose="020B0703020202090204" pitchFamily="34" charset="0"/>
              </a:rPr>
              <a:t>May &amp; June Wrapped</a:t>
            </a:r>
          </a:p>
        </p:txBody>
      </p:sp>
    </p:spTree>
    <p:extLst>
      <p:ext uri="{BB962C8B-B14F-4D97-AF65-F5344CB8AC3E}">
        <p14:creationId xmlns:p14="http://schemas.microsoft.com/office/powerpoint/2010/main" val="30280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llage of a person in a red jacket&#10;&#10;AI-generated content may be incorrect.">
            <a:extLst>
              <a:ext uri="{FF2B5EF4-FFF2-40B4-BE49-F238E27FC236}">
                <a16:creationId xmlns:a16="http://schemas.microsoft.com/office/drawing/2014/main" id="{B8282E48-87F3-E77C-7745-EC1C93361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" b="851"/>
          <a:stretch>
            <a:fillRect/>
          </a:stretch>
        </p:blipFill>
        <p:spPr bwMode="auto">
          <a:xfrm>
            <a:off x="1964265" y="85395"/>
            <a:ext cx="8263469" cy="66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39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400</Words>
  <Application>Microsoft Macintosh PowerPoint</Application>
  <PresentationFormat>Widescreen</PresentationFormat>
  <Paragraphs>123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Trebuchet MS</vt:lpstr>
      <vt:lpstr>Office Theme</vt:lpstr>
      <vt:lpstr>Acute stress decreases the long-term activity of appetite regulating neurons in the hypothalamus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27</cp:revision>
  <dcterms:created xsi:type="dcterms:W3CDTF">2025-06-28T14:38:09Z</dcterms:created>
  <dcterms:modified xsi:type="dcterms:W3CDTF">2025-07-02T19:55:57Z</dcterms:modified>
</cp:coreProperties>
</file>