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43195875" cy="32397700"/>
  <p:notesSz cx="9144000" cy="6858000"/>
  <p:defaultTextStyle>
    <a:defPPr>
      <a:defRPr lang="en-US"/>
    </a:defPPr>
    <a:lvl1pPr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59000" indent="-1701800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318000" indent="-3403600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78588" indent="-5106988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637588" indent="-6808788" algn="l" defTabSz="4318000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13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B96"/>
    <a:srgbClr val="EA647E"/>
    <a:srgbClr val="EB647E"/>
    <a:srgbClr val="F19CAC"/>
    <a:srgbClr val="C01D58"/>
    <a:srgbClr val="FAC6D1"/>
    <a:srgbClr val="E92E72"/>
    <a:srgbClr val="62AD4F"/>
    <a:srgbClr val="355F2A"/>
    <a:srgbClr val="980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3C1F9-E857-5F43-9F65-745863B824FA}" v="1" dt="2024-03-27T13:36:24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87891"/>
  </p:normalViewPr>
  <p:slideViewPr>
    <p:cSldViewPr>
      <p:cViewPr varScale="1">
        <p:scale>
          <a:sx n="22" d="100"/>
          <a:sy n="22" d="100"/>
        </p:scale>
        <p:origin x="2896" y="168"/>
      </p:cViewPr>
      <p:guideLst>
        <p:guide orient="horz" pos="10204"/>
        <p:guide pos="134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Riley" userId="8a17a493-49eb-40ee-a7f2-c0114e3cca83" providerId="ADAL" clId="{E323C1F9-E857-5F43-9F65-745863B824FA}"/>
    <pc:docChg chg="addSld delSld modSld">
      <pc:chgData name="Julia Riley" userId="8a17a493-49eb-40ee-a7f2-c0114e3cca83" providerId="ADAL" clId="{E323C1F9-E857-5F43-9F65-745863B824FA}" dt="2024-03-27T13:36:47.881" v="2" actId="2696"/>
      <pc:docMkLst>
        <pc:docMk/>
      </pc:docMkLst>
      <pc:sldChg chg="delSp">
        <pc:chgData name="Julia Riley" userId="8a17a493-49eb-40ee-a7f2-c0114e3cca83" providerId="ADAL" clId="{E323C1F9-E857-5F43-9F65-745863B824FA}" dt="2024-03-27T13:36:24.271" v="0" actId="478"/>
        <pc:sldMkLst>
          <pc:docMk/>
          <pc:sldMk cId="0" sldId="260"/>
        </pc:sldMkLst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2" creationId="{941231AA-2D18-966D-42DD-0A61C8A57945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0" creationId="{4A9F8ECB-CEBB-573C-71E8-8FA800D854BD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3" creationId="{622189F1-298B-3F63-CB41-C75BA3C1BEE9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4" creationId="{DFCCB237-2FC1-7105-BDDB-994B2A086318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5" creationId="{9E0F9897-822D-98D8-2C41-06A13B98EC49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6" creationId="{7E035726-50C8-8DF1-77C1-8079D8AA2601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98" creationId="{31CE5DEC-5867-94B1-0F84-61DD0A3D133D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04" creationId="{2B87D983-9630-4085-354E-FA930755E82C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44" creationId="{984555CA-CE23-9155-1A7F-C672555CEC15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66" creationId="{827CF62C-0DF4-50DC-5FED-B2F1A767D2EA}"/>
          </ac:spMkLst>
        </pc:spChg>
        <pc:spChg chg="del">
          <ac:chgData name="Julia Riley" userId="8a17a493-49eb-40ee-a7f2-c0114e3cca83" providerId="ADAL" clId="{E323C1F9-E857-5F43-9F65-745863B824FA}" dt="2024-03-27T13:36:24.271" v="0" actId="478"/>
          <ac:spMkLst>
            <pc:docMk/>
            <pc:sldMk cId="0" sldId="260"/>
            <ac:spMk id="15371" creationId="{64090159-8E22-591E-6BCA-07C4A6379D12}"/>
          </ac:spMkLst>
        </pc:s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11" creationId="{E69B110A-31B5-823E-305B-AD9D989FC442}"/>
          </ac:grpSpMkLst>
        </pc:gr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52" creationId="{EB1F3FEA-A1FE-5545-5049-B4433080F060}"/>
          </ac:grpSpMkLst>
        </pc:gr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53" creationId="{C581A716-4E57-7EAA-A994-487E22A4B995}"/>
          </ac:grpSpMkLst>
        </pc:grpChg>
        <pc:grpChg chg="del">
          <ac:chgData name="Julia Riley" userId="8a17a493-49eb-40ee-a7f2-c0114e3cca83" providerId="ADAL" clId="{E323C1F9-E857-5F43-9F65-745863B824FA}" dt="2024-03-27T13:36:24.271" v="0" actId="478"/>
          <ac:grpSpMkLst>
            <pc:docMk/>
            <pc:sldMk cId="0" sldId="260"/>
            <ac:grpSpMk id="60" creationId="{04C90634-8999-5156-21C6-D0D036D37DC3}"/>
          </ac:grpSpMkLst>
        </pc:grp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49" creationId="{1AD14A12-2EA6-1325-E1E9-384203E45E48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80" creationId="{3E8FF136-51B5-015E-B62E-465AECA49EA3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01" creationId="{EEF17F54-04F3-15F0-B35B-33B44E7B6B51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03" creationId="{98DF8E7A-6B90-48F0-DB91-36B0B1537931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6" creationId="{B0172843-156D-31E3-554A-5BA91A2A665A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64" creationId="{1FA19DA1-3E2C-F8EE-C89F-DD9DE64F02A5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437" creationId="{90F40CFF-A7B1-8EA3-5163-D26EC7547DCB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449" creationId="{1981FA2B-D6AD-F581-8109-2C1381E9413E}"/>
          </ac:picMkLst>
        </pc:picChg>
        <pc:picChg chg="del">
          <ac:chgData name="Julia Riley" userId="8a17a493-49eb-40ee-a7f2-c0114e3cca83" providerId="ADAL" clId="{E323C1F9-E857-5F43-9F65-745863B824FA}" dt="2024-03-27T13:36:24.271" v="0" actId="478"/>
          <ac:picMkLst>
            <pc:docMk/>
            <pc:sldMk cId="0" sldId="260"/>
            <ac:picMk id="15451" creationId="{705B1E00-4707-9556-78C4-7D73444817FC}"/>
          </ac:picMkLst>
        </pc:picChg>
        <pc:cxnChg chg="del">
          <ac:chgData name="Julia Riley" userId="8a17a493-49eb-40ee-a7f2-c0114e3cca83" providerId="ADAL" clId="{E323C1F9-E857-5F43-9F65-745863B824FA}" dt="2024-03-27T13:36:24.271" v="0" actId="478"/>
          <ac:cxnSpMkLst>
            <pc:docMk/>
            <pc:sldMk cId="0" sldId="260"/>
            <ac:cxnSpMk id="21" creationId="{7BA83104-7C4A-F3A1-6C27-2D541C754B9C}"/>
          </ac:cxnSpMkLst>
        </pc:cxnChg>
        <pc:cxnChg chg="del">
          <ac:chgData name="Julia Riley" userId="8a17a493-49eb-40ee-a7f2-c0114e3cca83" providerId="ADAL" clId="{E323C1F9-E857-5F43-9F65-745863B824FA}" dt="2024-03-27T13:36:24.271" v="0" actId="478"/>
          <ac:cxnSpMkLst>
            <pc:docMk/>
            <pc:sldMk cId="0" sldId="260"/>
            <ac:cxnSpMk id="168" creationId="{736BE0E6-8053-B87A-8DC1-55570DE12894}"/>
          </ac:cxnSpMkLst>
        </pc:cxnChg>
      </pc:sldChg>
      <pc:sldChg chg="new del">
        <pc:chgData name="Julia Riley" userId="8a17a493-49eb-40ee-a7f2-c0114e3cca83" providerId="ADAL" clId="{E323C1F9-E857-5F43-9F65-745863B824FA}" dt="2024-03-27T13:36:47.881" v="2" actId="2696"/>
        <pc:sldMkLst>
          <pc:docMk/>
          <pc:sldMk cId="3758521837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3A00-36D3-5317-D984-63900CE4C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C2C01-0611-47F1-5A46-8B508D9EC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E372110-337E-1040-BED3-21906E36A316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21D3-CFC7-B557-2383-4D0ECC4AD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08B36-C5BD-428A-3EE7-3892E9AD8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41BC6E-45DD-8043-8A27-199EA1578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3BE9DF-5C8A-DC0B-8D8E-9F6FEE01F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9336-89CB-3086-C05C-D6A37B4B5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91C34E-82BF-BA45-9906-C9A31E0FEAFB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1E0608-132F-BB88-56E4-E67334C60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7A2AB9-E3DC-BAF6-BFDD-57E766F96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E320-7766-7F02-AEEA-E95284008E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069B-C186-2693-1DEB-A713D1B7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603D10E-C5EC-8142-98B7-17A76CDC4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49263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98525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49375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798638" algn="l" defTabSz="8985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49653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9583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9514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9444" algn="l" defTabSz="8998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48C21-4E15-5C74-798B-17987C138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8090F-ACFD-B802-9376-FEAFC41C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714CD-1116-2F29-6ABC-C129C8857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 panose="020B0703020202090204" pitchFamily="34" charset="0"/>
              </a:rPr>
              <a:t>Working titles: Acute Stress Decreases Neuronal Communication and Excitability in the Female Rat Dorsomedial Hypothalamus via Endocannabinoid-CB1 Receptor </a:t>
            </a:r>
            <a:r>
              <a:rPr lang="en-US" sz="1200">
                <a:latin typeface="Trebuchet MS" panose="020B0703020202090204" pitchFamily="34" charset="0"/>
              </a:rPr>
              <a:t>Signalling</a:t>
            </a:r>
            <a:endParaRPr lang="en-US" sz="1200" dirty="0"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7DD6A-C7EC-A47F-1119-0D97A68DB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10E-C5EC-8142-98B7-17A76CDC463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52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1" y="10064287"/>
            <a:ext cx="36716494" cy="6944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81" y="18358697"/>
            <a:ext cx="30237113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3014-ED26-7DCD-EA29-19371B0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ABC12E-84D8-7B4F-98A2-CCD32F0F180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2E72-E952-5829-DA20-F9DE78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E25-9CDD-727C-2E2E-B2CADEE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40DA-C80F-3447-B685-1892BCF42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0AA1-4806-F0F6-069B-8C0EA824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05970C-511A-9340-B3C9-757E1E3DA748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B922-A8D0-1B40-7307-E4482B3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495D-0387-1DD0-4D2B-75BCD88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F44B0-8C44-E849-BCA6-5ACE3336F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09" y="1297413"/>
            <a:ext cx="9719072" cy="27643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794" y="1297413"/>
            <a:ext cx="28437284" cy="27643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063B-662E-2D32-0191-588B91A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DEF23-DFA3-8246-8CD0-DAF716DBA778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0CA3-4C69-B9BB-3BF4-C08AB9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5788-B50A-AE68-4D76-5F2DD1D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DD2E9-6BEA-1540-9404-8779BBBD1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7F3-48C4-8B17-1F9B-A657583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25821-94C3-7D47-9010-6704192DA5C4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810F-F478-C25E-47AF-914926F4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6DCE-CC17-81A3-162E-9D2E5CD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CAFD7-1B49-6945-8DC8-2BF52CCC8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76" y="20818524"/>
            <a:ext cx="36716494" cy="643454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76" y="13731530"/>
            <a:ext cx="36716494" cy="70869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66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33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66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D3A0-07A7-E7EB-4A62-E7026AC9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C7540-6566-2E49-869F-7367C23779F6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5C29-2B6B-68E7-F0D8-FC6DEA5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F1A2-F2B6-BBA9-9485-5B8D5A0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60AF-F3B6-3A49-A486-E0379CDC6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794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03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49773-D3C9-79EA-8CB9-C7EC10D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F7591-98F0-984F-9C4E-3F106DC3090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36FF31-E32F-1117-983D-BC13F7C4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30C631-C043-09DB-3BF3-F8A8717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CEC87-F319-9648-8E9F-C1730C1D1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4" y="7251987"/>
            <a:ext cx="19085679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794" y="10274271"/>
            <a:ext cx="19085679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06" y="7251987"/>
            <a:ext cx="19093177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6" y="10274271"/>
            <a:ext cx="19093177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9863F4-1B11-2EBC-4F92-938292C2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78058-0D52-0E4C-BD79-40E56E0C8922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33C636-B958-B327-ACA4-D23C668B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640DA2-A698-C0E1-3330-C6DD5952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940F-7390-5949-87AE-8E9068F58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23DEE7-69D7-E8EE-0797-3445898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68647-F680-8248-86C4-D008AE7C0A7C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0EC97B-DFEE-DFEF-9BD6-E2B2FBF7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AE57D7-1D51-09E1-7657-6E45C610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9767-E6E7-CC48-AC5C-D63872E6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796D4C-0CE3-F0A8-8EC8-DB25868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437F1-2E13-9747-9191-6210D6BCBBB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92F33-3420-24AB-CE89-1A4B6D93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120D04-37C1-F0E4-1C40-C56C9B3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BA704-CD40-9A4A-AF61-76463F8AC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7" y="1289909"/>
            <a:ext cx="14211145" cy="548961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87" y="1289911"/>
            <a:ext cx="24147694" cy="27650539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7" y="6779522"/>
            <a:ext cx="14211145" cy="22160929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0BE7AB-5465-2045-C031-AEBED383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622B1F-0F98-054A-9F2D-72830DFFC7E5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68336-2C10-565E-8E25-BEA3A657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69C3C3-4CD2-4EA9-F10D-AC54689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F7A7-05AE-EF47-878A-B700FB0F0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3" y="22678390"/>
            <a:ext cx="25917525" cy="267731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3" y="2894794"/>
            <a:ext cx="25917525" cy="19438620"/>
          </a:xfrm>
        </p:spPr>
        <p:txBody>
          <a:bodyPr rtlCol="0">
            <a:normAutofit/>
          </a:bodyPr>
          <a:lstStyle>
            <a:lvl1pPr marL="0" indent="0">
              <a:buNone/>
              <a:defRPr sz="15200"/>
            </a:lvl1pPr>
            <a:lvl2pPr marL="2159666" indent="0">
              <a:buNone/>
              <a:defRPr sz="13200"/>
            </a:lvl2pPr>
            <a:lvl3pPr marL="4319333" indent="0">
              <a:buNone/>
              <a:defRPr sz="11300"/>
            </a:lvl3pPr>
            <a:lvl4pPr marL="6478999" indent="0">
              <a:buNone/>
              <a:defRPr sz="9400"/>
            </a:lvl4pPr>
            <a:lvl5pPr marL="8638666" indent="0">
              <a:buNone/>
              <a:defRPr sz="9400"/>
            </a:lvl5pPr>
            <a:lvl6pPr marL="10798332" indent="0">
              <a:buNone/>
              <a:defRPr sz="9400"/>
            </a:lvl6pPr>
            <a:lvl7pPr marL="12957999" indent="0">
              <a:buNone/>
              <a:defRPr sz="9400"/>
            </a:lvl7pPr>
            <a:lvl8pPr marL="15117665" indent="0">
              <a:buNone/>
              <a:defRPr sz="9400"/>
            </a:lvl8pPr>
            <a:lvl9pPr marL="17277332" indent="0">
              <a:buNone/>
              <a:defRPr sz="94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3" y="25355702"/>
            <a:ext cx="25917525" cy="3802228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B47EE7-0E17-E17E-1A34-2D1938B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E09F3-D40F-7346-8FB1-D08E637C247E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E9485-60BC-91DB-9CC6-32A91A6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509C61-0642-119D-17F4-A50BD7C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CE2C1-3E06-1246-825D-3F515FDC8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1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B11EB6-BF78-9F05-361B-AF2077363A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60588" y="1296988"/>
            <a:ext cx="388762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197F535-04A9-4BC0-7FDB-60AE84D60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60588" y="7559675"/>
            <a:ext cx="38876287" cy="213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AC71-D05F-60F8-8308-CF9D5067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59000" y="30027563"/>
            <a:ext cx="10079038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343CFB-1A87-1C4F-A951-8C8FA675BF30}" type="datetimeFigureOut">
              <a:rPr lang="en-US" altLang="en-US"/>
              <a:pPr/>
              <a:t>8/29/25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1287-A2F0-6095-876C-46F19B5CF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58988" y="30027563"/>
            <a:ext cx="13677900" cy="1725612"/>
          </a:xfrm>
          <a:prstGeom prst="rect">
            <a:avLst/>
          </a:prstGeom>
        </p:spPr>
        <p:txBody>
          <a:bodyPr vert="horz" lIns="431933" tIns="215967" rIns="431933" bIns="215967" rtlCol="0" anchor="ctr"/>
          <a:lstStyle>
            <a:lvl1pPr algn="ctr" defTabSz="4319333" fontAlgn="auto">
              <a:spcBef>
                <a:spcPts val="0"/>
              </a:spcBef>
              <a:spcAft>
                <a:spcPts val="0"/>
              </a:spcAft>
              <a:defRPr sz="5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E3C7-D3C4-71B8-BA92-A84DA14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57838" y="30027563"/>
            <a:ext cx="10079037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C94D0A-2FB0-354B-B556-4DC5FF76F9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8000" rtl="0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6pPr>
      <a:lvl7pPr marL="9144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7pPr>
      <a:lvl8pPr marL="13716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8pPr>
      <a:lvl9pPr marL="18288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9pPr>
    </p:titleStyle>
    <p:bodyStyle>
      <a:lvl1pPr marL="1619250" indent="-161925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08375" indent="-1349375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9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558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717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878166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832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499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7165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333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665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S0031-9384(02)00756-4" TargetMode="External"/><Relationship Id="rId13" Type="http://schemas.microsoft.com/office/2007/relationships/hdphoto" Target="../media/hdphoto1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hyperlink" Target="https://doi.org/10.3389/fnsys.2015.00150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doi.org/10.3389/fphys.2021.660124" TargetMode="External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6.emf"/><Relationship Id="rId23" Type="http://schemas.microsoft.com/office/2007/relationships/hdphoto" Target="../media/hdphoto2.wdp"/><Relationship Id="rId10" Type="http://schemas.openxmlformats.org/officeDocument/2006/relationships/hyperlink" Target="https://doi.org/10.1016/S0006-8993(01)03369-8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hyperlink" Target="https://doi.org/10.1371/journal.pone.0000001" TargetMode="External"/><Relationship Id="rId14" Type="http://schemas.openxmlformats.org/officeDocument/2006/relationships/oleObject" Target="../embeddings/oleObject1.bin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AACFC-CD43-783D-EA26-E6C5394B8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1D020B9-4C9A-02BF-9E29-8DE8BE34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1460" r="3401" b="1248"/>
          <a:stretch/>
        </p:blipFill>
        <p:spPr>
          <a:xfrm>
            <a:off x="655833" y="16387612"/>
            <a:ext cx="14596147" cy="11228121"/>
          </a:xfrm>
          <a:prstGeom prst="rect">
            <a:avLst/>
          </a:prstGeom>
        </p:spPr>
      </p:pic>
      <p:pic>
        <p:nvPicPr>
          <p:cNvPr id="8" name="Picture 7" descr="A diagram of a brain&#10;&#10;AI-generated content may be incorrect.">
            <a:extLst>
              <a:ext uri="{FF2B5EF4-FFF2-40B4-BE49-F238E27FC236}">
                <a16:creationId xmlns:a16="http://schemas.microsoft.com/office/drawing/2014/main" id="{0BA03208-85ED-5187-0C9A-566FDB1CC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7068" r="-243" b="6791"/>
          <a:stretch/>
        </p:blipFill>
        <p:spPr>
          <a:xfrm>
            <a:off x="473062" y="7466743"/>
            <a:ext cx="23354267" cy="40291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1995B3-97FB-BA3C-4AC7-7B256632F1ED}"/>
              </a:ext>
            </a:extLst>
          </p:cNvPr>
          <p:cNvSpPr/>
          <p:nvPr/>
        </p:nvSpPr>
        <p:spPr>
          <a:xfrm>
            <a:off x="-1" y="10917"/>
            <a:ext cx="43195875" cy="4794932"/>
          </a:xfrm>
          <a:prstGeom prst="rect">
            <a:avLst/>
          </a:prstGeom>
          <a:solidFill>
            <a:srgbClr val="EB647E"/>
          </a:solidFill>
          <a:ln>
            <a:solidFill>
              <a:srgbClr val="EA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A3BED-F793-971E-5581-D4B76177B2FA}"/>
              </a:ext>
            </a:extLst>
          </p:cNvPr>
          <p:cNvSpPr txBox="1"/>
          <p:nvPr/>
        </p:nvSpPr>
        <p:spPr>
          <a:xfrm>
            <a:off x="63703200" y="34137600"/>
            <a:ext cx="184731" cy="1400383"/>
          </a:xfrm>
          <a:prstGeom prst="rect">
            <a:avLst/>
          </a:prstGeom>
          <a:solidFill>
            <a:srgbClr val="C01D58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4E661-0681-2624-CC99-5C074C6E59A8}"/>
              </a:ext>
            </a:extLst>
          </p:cNvPr>
          <p:cNvSpPr txBox="1"/>
          <p:nvPr/>
        </p:nvSpPr>
        <p:spPr>
          <a:xfrm>
            <a:off x="506009" y="276173"/>
            <a:ext cx="419453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The Effect of </a:t>
            </a:r>
            <a:r>
              <a:rPr lang="en-US" sz="8400" b="1" dirty="0">
                <a:solidFill>
                  <a:srgbClr val="005B96"/>
                </a:solidFill>
                <a:latin typeface="Trebuchet MS" panose="020B0703020202090204" pitchFamily="34" charset="0"/>
              </a:rPr>
              <a:t>Acute Cold Exposure </a:t>
            </a:r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on Neuronal Activity and Communication </a:t>
            </a:r>
          </a:p>
          <a:p>
            <a:pPr algn="ctr"/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in the Female</a:t>
            </a:r>
            <a:r>
              <a:rPr lang="en-US" sz="8400" b="1" dirty="0">
                <a:latin typeface="Trebuchet MS" panose="020B0703020202090204" pitchFamily="34" charset="0"/>
              </a:rPr>
              <a:t> </a:t>
            </a:r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Rat</a:t>
            </a:r>
            <a:r>
              <a:rPr lang="en-US" sz="8400" b="1" dirty="0">
                <a:latin typeface="Trebuchet MS" panose="020B0703020202090204" pitchFamily="34" charset="0"/>
              </a:rPr>
              <a:t> </a:t>
            </a:r>
            <a:r>
              <a:rPr lang="en-US" sz="8400" b="1" dirty="0">
                <a:solidFill>
                  <a:schemeClr val="bg1"/>
                </a:solidFill>
                <a:latin typeface="Trebuchet MS" panose="020B0703020202090204" pitchFamily="34" charset="0"/>
              </a:rPr>
              <a:t>Dorsomedial Hypothalamus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52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11569-8EBF-7894-FFB8-B923FBFF87E1}"/>
              </a:ext>
            </a:extLst>
          </p:cNvPr>
          <p:cNvSpPr txBox="1"/>
          <p:nvPr/>
        </p:nvSpPr>
        <p:spPr>
          <a:xfrm>
            <a:off x="573179" y="5119176"/>
            <a:ext cx="484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BACKGROUND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75944-3515-0E20-D4DB-CE470A641D47}"/>
              </a:ext>
            </a:extLst>
          </p:cNvPr>
          <p:cNvSpPr txBox="1"/>
          <p:nvPr/>
        </p:nvSpPr>
        <p:spPr>
          <a:xfrm>
            <a:off x="573462" y="13853784"/>
            <a:ext cx="3593569" cy="95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BF13E-6A2C-A053-4B86-1DA5243CA747}"/>
              </a:ext>
            </a:extLst>
          </p:cNvPr>
          <p:cNvSpPr txBox="1"/>
          <p:nvPr/>
        </p:nvSpPr>
        <p:spPr>
          <a:xfrm>
            <a:off x="701704" y="15245197"/>
            <a:ext cx="67840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Young, </a:t>
            </a:r>
            <a:r>
              <a:rPr lang="en-US" sz="3400" b="1" dirty="0">
                <a:latin typeface="Trebuchet MS" panose="020B0703020202090204" pitchFamily="34" charset="0"/>
              </a:rPr>
              <a:t>female</a:t>
            </a:r>
            <a:r>
              <a:rPr lang="en-US" sz="3400" dirty="0">
                <a:latin typeface="Trebuchet MS" panose="020B0703020202090204" pitchFamily="34" charset="0"/>
              </a:rPr>
              <a:t> Sprague-Dawley rats were exposed to </a:t>
            </a:r>
            <a:r>
              <a:rPr lang="en-US" sz="3400" b="1" dirty="0">
                <a:solidFill>
                  <a:srgbClr val="005B96"/>
                </a:solidFill>
                <a:latin typeface="Trebuchet MS" panose="020B0703020202090204" pitchFamily="34" charset="0"/>
              </a:rPr>
              <a:t>cold</a:t>
            </a:r>
            <a:endParaRPr lang="en-US" sz="3400" b="1" baseline="30000" dirty="0">
              <a:solidFill>
                <a:srgbClr val="005B96"/>
              </a:solidFill>
              <a:latin typeface="Trebuchet MS" panose="020B070302020209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1659FC-072E-D226-AAB7-ADE01072C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477" y="1707260"/>
            <a:ext cx="4109776" cy="2691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EA958F-BD0D-DADB-93B2-27B35ACBA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2179" y="1670422"/>
            <a:ext cx="6719885" cy="28783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2AF3C7-5C40-F50A-B760-8DD2B1A0189A}"/>
              </a:ext>
            </a:extLst>
          </p:cNvPr>
          <p:cNvSpPr txBox="1"/>
          <p:nvPr/>
        </p:nvSpPr>
        <p:spPr>
          <a:xfrm>
            <a:off x="3524351" y="13934468"/>
            <a:ext cx="1304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All experiments were performed according to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protocol #103088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approved by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Mount Allison University Animal Care Committee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in accordance with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Canadian Council on Animal Care Guidelines</a:t>
            </a: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E6D7DB-DBC4-D834-BFA5-B135D1ABD075}"/>
              </a:ext>
            </a:extLst>
          </p:cNvPr>
          <p:cNvSpPr txBox="1"/>
          <p:nvPr/>
        </p:nvSpPr>
        <p:spPr>
          <a:xfrm>
            <a:off x="7655817" y="15236639"/>
            <a:ext cx="87209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They were anesthetized, euthanized, and their </a:t>
            </a:r>
            <a:r>
              <a:rPr lang="en-US" sz="3400" b="1" dirty="0">
                <a:latin typeface="Trebuchet MS" panose="020B0703020202090204" pitchFamily="34" charset="0"/>
              </a:rPr>
              <a:t>brains</a:t>
            </a:r>
            <a:r>
              <a:rPr lang="en-US" sz="3400" dirty="0">
                <a:latin typeface="Trebuchet MS" panose="020B0703020202090204" pitchFamily="34" charset="0"/>
              </a:rPr>
              <a:t> were quickly </a:t>
            </a:r>
            <a:r>
              <a:rPr lang="en-US" sz="3400" b="1" dirty="0">
                <a:latin typeface="Trebuchet MS" panose="020B0703020202090204" pitchFamily="34" charset="0"/>
              </a:rPr>
              <a:t>removed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FFDD0F-9E4B-655F-B4B5-C918A0948DDF}"/>
              </a:ext>
            </a:extLst>
          </p:cNvPr>
          <p:cNvSpPr/>
          <p:nvPr/>
        </p:nvSpPr>
        <p:spPr>
          <a:xfrm>
            <a:off x="255235" y="29472211"/>
            <a:ext cx="11102342" cy="2698181"/>
          </a:xfrm>
          <a:prstGeom prst="rect">
            <a:avLst/>
          </a:prstGeom>
          <a:solidFill>
            <a:srgbClr val="EB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endParaRPr lang="en-CA" sz="1300" dirty="0">
              <a:effectLst/>
            </a:endParaRPr>
          </a:p>
          <a:p>
            <a:r>
              <a:rPr lang="en-CA" sz="1300" b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REFRENCES</a:t>
            </a:r>
          </a:p>
          <a:p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Schematic Images created using </a:t>
            </a:r>
            <a:r>
              <a:rPr lang="en-CA" sz="1300" b="1" dirty="0" err="1">
                <a:latin typeface="Trebuchet MS" panose="020B0703020202090204" pitchFamily="34" charset="0"/>
                <a:cs typeface="Times New Roman" panose="02020603050405020304" pitchFamily="18" charset="0"/>
              </a:rPr>
              <a:t>BioRender</a:t>
            </a:r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.</a:t>
            </a:r>
            <a:endParaRPr lang="en-CA" sz="1300" b="1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Labbé SM, Caron A,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Lanfray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D, Monge-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Rofarello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B, Bartness TJ, Richard D. Hypothalamic control of brown adipose tissue thermogenesis. 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Front Syst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Neurosci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2015;9.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7"/>
              </a:rPr>
              <a:t>10.3389/fnsys.2015.00150</a:t>
            </a:r>
            <a:endParaRPr lang="en-CA" sz="1300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Bellinger LL,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Bernardis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LL. The dorsomedial hypothalamic nucleus and its role in ingestive behavior and body weight regulation.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Physiol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&amp;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Behav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2002;76(3):431-442.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8"/>
              </a:rPr>
              <a:t>10.1016/S0031-9384(02)00756-4</a:t>
            </a:r>
            <a:endParaRPr lang="en-CA" sz="1300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Almeida MC, Steiner AA, Branco LGS, Romanovsky AA. Neural Substrate of Cold-Seeking Behavior in Endotoxin Shock. Aballay A, ed.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PLoS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ONE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2006;1(1):e1.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9"/>
              </a:rPr>
              <a:t>10.1371/journal.pone.0000001</a:t>
            </a:r>
            <a:endParaRPr lang="en-CA" sz="1300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Zaretskaia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MV, Zaretsky DV, Shekhar A, DiMicco JA. Chemical stimulation of the dorsomedial hypothalamus evokes non-shivering thermogenesis in anesthetized rats. 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Brain Res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2002;928(1-2):113-125.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10"/>
              </a:rPr>
              <a:t>10.1016/S0006-8993(01)03369-8</a:t>
            </a:r>
            <a:endParaRPr lang="en-CA" sz="1300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El Marzouki H,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Aboussaleh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Y,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Najimi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M,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Chigr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F, </a:t>
            </a:r>
            <a:r>
              <a:rPr lang="en-CA" sz="1300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Ahami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A. Effect of Cold Stress on Neurobehavioral and Physiological Parameters in Rats. 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Front Physiol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. 2021;12. doi: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  <a:hlinkClick r:id="rId11"/>
              </a:rPr>
              <a:t>10.3389/fphys.2021.660124</a:t>
            </a:r>
            <a:endParaRPr lang="en-CA" sz="1300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Laureijs C, </a:t>
            </a:r>
            <a:r>
              <a:rPr lang="en-CA" sz="1300" i="1" dirty="0" err="1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patchclampplotteR</a:t>
            </a:r>
            <a:r>
              <a:rPr lang="en-CA" sz="1300" i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: Plot and Analyze Raw Patch Clamp Electrophysiology Data</a:t>
            </a:r>
            <a:r>
              <a:rPr lang="en-CA" sz="13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[R Package]. Version 0.1.0. 2025.</a:t>
            </a:r>
          </a:p>
          <a:p>
            <a:pPr algn="r">
              <a:buNone/>
            </a:pPr>
            <a:endParaRPr lang="en-CA" sz="1000" dirty="0">
              <a:effectLst/>
            </a:endParaRPr>
          </a:p>
          <a:p>
            <a:pPr algn="ctr"/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D38D09-7DD4-45DA-AE00-39EBB948139F}"/>
              </a:ext>
            </a:extLst>
          </p:cNvPr>
          <p:cNvSpPr txBox="1"/>
          <p:nvPr/>
        </p:nvSpPr>
        <p:spPr>
          <a:xfrm>
            <a:off x="6240128" y="19282426"/>
            <a:ext cx="73596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latin typeface="Trebuchet MS" panose="020B0703020202090204" pitchFamily="34" charset="0"/>
              </a:rPr>
              <a:t>Prior to brain removal, </a:t>
            </a:r>
            <a:r>
              <a:rPr lang="en-US" sz="3300" b="1" dirty="0">
                <a:latin typeface="Trebuchet MS" panose="020B0703020202090204" pitchFamily="34" charset="0"/>
              </a:rPr>
              <a:t>core body temperature </a:t>
            </a:r>
            <a:r>
              <a:rPr lang="en-US" sz="3300" dirty="0">
                <a:latin typeface="Trebuchet MS" panose="020B0703020202090204" pitchFamily="34" charset="0"/>
              </a:rPr>
              <a:t>was measured, </a:t>
            </a:r>
          </a:p>
          <a:p>
            <a:pPr algn="ctr"/>
            <a:r>
              <a:rPr lang="en-US" sz="3300" dirty="0">
                <a:latin typeface="Trebuchet MS" panose="020B0703020202090204" pitchFamily="34" charset="0"/>
              </a:rPr>
              <a:t>and immediately following brain removal, an </a:t>
            </a:r>
            <a:r>
              <a:rPr lang="en-US" sz="3300" b="1" dirty="0">
                <a:latin typeface="Trebuchet MS" panose="020B0703020202090204" pitchFamily="34" charset="0"/>
              </a:rPr>
              <a:t>interscapular BAT </a:t>
            </a:r>
            <a:r>
              <a:rPr lang="en-US" sz="3300" dirty="0">
                <a:latin typeface="Trebuchet MS" panose="020B0703020202090204" pitchFamily="34" charset="0"/>
              </a:rPr>
              <a:t>sample was collected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41882C-41EB-10B1-8AC5-CD83F79BBBF7}"/>
              </a:ext>
            </a:extLst>
          </p:cNvPr>
          <p:cNvSpPr txBox="1"/>
          <p:nvPr/>
        </p:nvSpPr>
        <p:spPr>
          <a:xfrm>
            <a:off x="11874759" y="21670756"/>
            <a:ext cx="47267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      250 µm </a:t>
            </a:r>
          </a:p>
          <a:p>
            <a:pPr algn="ctr"/>
            <a:r>
              <a:rPr lang="en-US" sz="3400" dirty="0">
                <a:latin typeface="Trebuchet MS" panose="020B0703020202090204" pitchFamily="34" charset="0"/>
              </a:rPr>
              <a:t>coronal brain slices containing the </a:t>
            </a:r>
            <a:r>
              <a:rPr lang="en-US" sz="3400" b="1" dirty="0">
                <a:latin typeface="Trebuchet MS" panose="020B0703020202090204" pitchFamily="34" charset="0"/>
              </a:rPr>
              <a:t>DMH</a:t>
            </a:r>
            <a:r>
              <a:rPr lang="en-US" sz="3400" dirty="0">
                <a:latin typeface="Trebuchet MS" panose="020B0703020202090204" pitchFamily="34" charset="0"/>
              </a:rPr>
              <a:t> were kept alive in  oxygenated </a:t>
            </a:r>
            <a:r>
              <a:rPr lang="en-US" sz="3400" b="1" dirty="0">
                <a:latin typeface="Trebuchet MS" panose="020B0703020202090204" pitchFamily="34" charset="0"/>
              </a:rPr>
              <a:t>artificial cerebrospinal fluid</a:t>
            </a:r>
            <a:r>
              <a:rPr lang="en-US" sz="3400" dirty="0">
                <a:latin typeface="Trebuchet MS" panose="020B0703020202090204" pitchFamily="34" charset="0"/>
              </a:rPr>
              <a:t> kept at 32.5 ℃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41A8B-3106-CAD2-A4E3-9E95F487DBEA}"/>
              </a:ext>
            </a:extLst>
          </p:cNvPr>
          <p:cNvSpPr txBox="1"/>
          <p:nvPr/>
        </p:nvSpPr>
        <p:spPr>
          <a:xfrm>
            <a:off x="255235" y="22731710"/>
            <a:ext cx="516317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A </a:t>
            </a:r>
            <a:r>
              <a:rPr lang="en-US" sz="3400" b="1" dirty="0">
                <a:latin typeface="Trebuchet MS" panose="020B0703020202090204" pitchFamily="34" charset="0"/>
              </a:rPr>
              <a:t>recording</a:t>
            </a:r>
            <a:r>
              <a:rPr lang="en-US" sz="3400" dirty="0">
                <a:latin typeface="Trebuchet MS" panose="020B0703020202090204" pitchFamily="34" charset="0"/>
              </a:rPr>
              <a:t> electrode was inserted into </a:t>
            </a:r>
            <a:r>
              <a:rPr lang="en-US" sz="3400" b="1" dirty="0">
                <a:latin typeface="Trebuchet MS" panose="020B0703020202090204" pitchFamily="34" charset="0"/>
              </a:rPr>
              <a:t>DMH neurons</a:t>
            </a:r>
            <a:r>
              <a:rPr lang="en-US" sz="3400" dirty="0">
                <a:latin typeface="Trebuchet MS" panose="020B0703020202090204" pitchFamily="34" charset="0"/>
              </a:rPr>
              <a:t>, and a stimulating electrode into the surrounding tissue to evoke </a:t>
            </a:r>
            <a:r>
              <a:rPr lang="en-US" sz="3400" b="1" dirty="0">
                <a:latin typeface="Trebuchet MS" panose="020B0703020202090204" pitchFamily="34" charset="0"/>
              </a:rPr>
              <a:t>excitatory</a:t>
            </a:r>
            <a:r>
              <a:rPr lang="en-US" sz="3400" dirty="0">
                <a:latin typeface="Trebuchet MS" panose="020B0703020202090204" pitchFamily="34" charset="0"/>
              </a:rPr>
              <a:t> postsynaptic currents (eEPSC)</a:t>
            </a:r>
          </a:p>
        </p:txBody>
      </p:sp>
      <p:pic>
        <p:nvPicPr>
          <p:cNvPr id="53" name="Picture 52" descr="A close-up of a grey surface&#10;&#10;AI-generated content may be incorrect.">
            <a:extLst>
              <a:ext uri="{FF2B5EF4-FFF2-40B4-BE49-F238E27FC236}">
                <a16:creationId xmlns:a16="http://schemas.microsoft.com/office/drawing/2014/main" id="{DEFCB9C7-65A7-4281-67F3-C6A40D6797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16" t="18425" r="20460" b="22384"/>
          <a:stretch/>
        </p:blipFill>
        <p:spPr>
          <a:xfrm>
            <a:off x="5674332" y="21975366"/>
            <a:ext cx="5185783" cy="4829606"/>
          </a:xfrm>
          <a:prstGeom prst="rect">
            <a:avLst/>
          </a:prstGeom>
        </p:spPr>
      </p:pic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14D7EB5A-7A89-4358-8663-2DA9C3A57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86237"/>
              </p:ext>
            </p:extLst>
          </p:nvPr>
        </p:nvGraphicFramePr>
        <p:xfrm>
          <a:off x="545880" y="27437846"/>
          <a:ext cx="1587075" cy="132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1114641" imgH="927614" progId="CorelDraw.Graphic.17">
                  <p:embed/>
                </p:oleObj>
              </mc:Choice>
              <mc:Fallback>
                <p:oleObj name="CorelDRAW" r:id="rId14" imgW="1114641" imgH="927614" progId="CorelDraw.Graphic.17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F9E71EDB-5051-A4E7-99D0-3DA63224E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5880" y="27437846"/>
                        <a:ext cx="1587075" cy="1320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F7E1525-C1B6-1223-D04D-8FA314A2A224}"/>
              </a:ext>
            </a:extLst>
          </p:cNvPr>
          <p:cNvSpPr txBox="1"/>
          <p:nvPr/>
        </p:nvSpPr>
        <p:spPr>
          <a:xfrm>
            <a:off x="4273910" y="27098417"/>
            <a:ext cx="73596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rebuchet MS" panose="020B0703020202090204" pitchFamily="34" charset="0"/>
              </a:rPr>
              <a:t>Living</a:t>
            </a:r>
            <a:r>
              <a:rPr lang="en-US" sz="3400" dirty="0">
                <a:latin typeface="Trebuchet MS" panose="020B0703020202090204" pitchFamily="34" charset="0"/>
              </a:rPr>
              <a:t> </a:t>
            </a:r>
            <a:r>
              <a:rPr lang="en-US" sz="3400" b="1" dirty="0">
                <a:latin typeface="Trebuchet MS" panose="020B0703020202090204" pitchFamily="34" charset="0"/>
              </a:rPr>
              <a:t>neurons</a:t>
            </a:r>
            <a:r>
              <a:rPr lang="en-US" sz="3400" dirty="0">
                <a:latin typeface="Trebuchet MS" panose="020B0703020202090204" pitchFamily="34" charset="0"/>
              </a:rPr>
              <a:t> were recorded from </a:t>
            </a:r>
          </a:p>
          <a:p>
            <a:pPr algn="ctr"/>
            <a:r>
              <a:rPr lang="en-US" sz="3400" dirty="0">
                <a:latin typeface="Trebuchet MS" panose="020B0703020202090204" pitchFamily="34" charset="0"/>
              </a:rPr>
              <a:t>before and after high frequency stimulation (HFS)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D1FCB4-B344-2A7A-BBFC-59ED6EB70349}"/>
              </a:ext>
            </a:extLst>
          </p:cNvPr>
          <p:cNvSpPr txBox="1"/>
          <p:nvPr/>
        </p:nvSpPr>
        <p:spPr>
          <a:xfrm>
            <a:off x="24433214" y="5245820"/>
            <a:ext cx="18108087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Previous work by </a:t>
            </a:r>
            <a:r>
              <a:rPr lang="en-US" sz="3600" b="1" dirty="0">
                <a:latin typeface="Trebuchet MS" panose="020B0703020202090204" pitchFamily="34" charset="0"/>
              </a:rPr>
              <a:t>Truman Wood </a:t>
            </a:r>
            <a:r>
              <a:rPr lang="en-US" sz="3600" dirty="0">
                <a:latin typeface="Trebuchet MS" panose="020B0703020202090204" pitchFamily="34" charset="0"/>
              </a:rPr>
              <a:t>found that </a:t>
            </a:r>
            <a:r>
              <a:rPr lang="en-US" sz="3600" b="1" dirty="0">
                <a:latin typeface="Trebuchet MS" panose="020B0703020202090204" pitchFamily="34" charset="0"/>
              </a:rPr>
              <a:t>acute cold exposure </a:t>
            </a:r>
            <a:r>
              <a:rPr lang="en-US" sz="3600" dirty="0">
                <a:latin typeface="Trebuchet MS" panose="020B0703020202090204" pitchFamily="34" charset="0"/>
              </a:rPr>
              <a:t>in </a:t>
            </a:r>
            <a:r>
              <a:rPr lang="en-US" sz="3600" b="1" dirty="0">
                <a:latin typeface="Trebuchet MS" panose="020B0703020202090204" pitchFamily="34" charset="0"/>
              </a:rPr>
              <a:t>male</a:t>
            </a:r>
            <a:r>
              <a:rPr lang="en-US" sz="3600" dirty="0">
                <a:latin typeface="Trebuchet MS" panose="020B0703020202090204" pitchFamily="34" charset="0"/>
              </a:rPr>
              <a:t> rats: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Did not change core body temperature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rebuchet MS" panose="020B0703020202090204" pitchFamily="34" charset="0"/>
              </a:rPr>
              <a:t>Decreased baseline </a:t>
            </a:r>
            <a:r>
              <a:rPr lang="en-US" sz="3600" dirty="0">
                <a:latin typeface="Trebuchet MS" panose="020B0703020202090204" pitchFamily="34" charset="0"/>
              </a:rPr>
              <a:t>glutamate transmission (eEPSC)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Resulted in </a:t>
            </a:r>
            <a:r>
              <a:rPr lang="en-US" sz="3600" b="1" dirty="0">
                <a:latin typeface="Trebuchet MS" panose="020B0703020202090204" pitchFamily="34" charset="0"/>
              </a:rPr>
              <a:t>long-term depression </a:t>
            </a:r>
            <a:r>
              <a:rPr lang="en-US" sz="3600" dirty="0">
                <a:latin typeface="Trebuchet MS" panose="020B0703020202090204" pitchFamily="34" charset="0"/>
              </a:rPr>
              <a:t>in the strength of glutamate synapses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aseline="30000" dirty="0">
              <a:latin typeface="Trebuchet MS" panose="020B070302020209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311DB2-5DE2-E84C-81FD-275382290905}"/>
              </a:ext>
            </a:extLst>
          </p:cNvPr>
          <p:cNvSpPr txBox="1"/>
          <p:nvPr/>
        </p:nvSpPr>
        <p:spPr>
          <a:xfrm>
            <a:off x="28205633" y="8299146"/>
            <a:ext cx="12961656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Female rats may be </a:t>
            </a:r>
            <a:r>
              <a:rPr lang="en-US" sz="3600" b="1" dirty="0">
                <a:latin typeface="Trebuchet MS" panose="020B0703020202090204" pitchFamily="34" charset="0"/>
              </a:rPr>
              <a:t>more resilient </a:t>
            </a:r>
            <a:r>
              <a:rPr lang="en-US" sz="3600" dirty="0">
                <a:latin typeface="Trebuchet MS" panose="020B0703020202090204" pitchFamily="34" charset="0"/>
              </a:rPr>
              <a:t>to </a:t>
            </a:r>
            <a:r>
              <a:rPr lang="en-US" sz="3600" b="1" dirty="0">
                <a:latin typeface="Trebuchet MS" panose="020B0703020202090204" pitchFamily="34" charset="0"/>
              </a:rPr>
              <a:t>chronic</a:t>
            </a:r>
            <a:r>
              <a:rPr lang="en-US" sz="3600" dirty="0">
                <a:latin typeface="Trebuchet MS" panose="020B0703020202090204" pitchFamily="34" charset="0"/>
              </a:rPr>
              <a:t> cold exposure: they don’t experience the increased relative weight of adrenal glands, increased plasma corticosterone levels, or an effect on body weight, that male rats do</a:t>
            </a:r>
            <a:r>
              <a:rPr lang="en-US" sz="3600" baseline="30000" dirty="0">
                <a:latin typeface="Trebuchet MS" panose="020B0703020202090204" pitchFamily="34" charset="0"/>
              </a:rPr>
              <a:t>5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aseline="30000" dirty="0">
              <a:latin typeface="Trebuchet MS" panose="020B070302020209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26C97E-3D48-627C-73C3-1CBC896C97C7}"/>
              </a:ext>
            </a:extLst>
          </p:cNvPr>
          <p:cNvSpPr/>
          <p:nvPr/>
        </p:nvSpPr>
        <p:spPr>
          <a:xfrm>
            <a:off x="287817" y="4957781"/>
            <a:ext cx="42452590" cy="8540527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E77447-C1FD-32E1-1564-6EFC6CE08EEB}"/>
              </a:ext>
            </a:extLst>
          </p:cNvPr>
          <p:cNvSpPr/>
          <p:nvPr/>
        </p:nvSpPr>
        <p:spPr>
          <a:xfrm>
            <a:off x="288100" y="13721099"/>
            <a:ext cx="16413789" cy="1556259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DCBECD-A2B2-580E-E136-FD7DC77DFF9A}"/>
              </a:ext>
            </a:extLst>
          </p:cNvPr>
          <p:cNvSpPr txBox="1"/>
          <p:nvPr/>
        </p:nvSpPr>
        <p:spPr>
          <a:xfrm>
            <a:off x="17277385" y="13762754"/>
            <a:ext cx="314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RESULTS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EFE0107-4300-4B43-7E4F-0B17B48268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2748" r="2238" b="4324"/>
          <a:stretch/>
        </p:blipFill>
        <p:spPr>
          <a:xfrm>
            <a:off x="17827207" y="22029354"/>
            <a:ext cx="7011144" cy="515089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D01DFBA-ACA4-16AF-E61C-F1B1608042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2749" r="2694" b="4325"/>
          <a:stretch/>
        </p:blipFill>
        <p:spPr>
          <a:xfrm>
            <a:off x="17694544" y="15838804"/>
            <a:ext cx="7011144" cy="5150899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95326799-A773-D0D4-AD48-15FEA8C30B39}"/>
              </a:ext>
            </a:extLst>
          </p:cNvPr>
          <p:cNvGrpSpPr>
            <a:grpSpLocks noChangeAspect="1"/>
          </p:cNvGrpSpPr>
          <p:nvPr/>
        </p:nvGrpSpPr>
        <p:grpSpPr>
          <a:xfrm>
            <a:off x="25918489" y="15831170"/>
            <a:ext cx="16953035" cy="11522636"/>
            <a:chOff x="29611106" y="16122746"/>
            <a:chExt cx="13032057" cy="8545197"/>
          </a:xfrm>
        </p:grpSpPr>
        <p:pic>
          <p:nvPicPr>
            <p:cNvPr id="92" name="Picture 91" descr="A graph with dots and numbers&#10;&#10;AI-generated content may be incorrect.">
              <a:extLst>
                <a:ext uri="{FF2B5EF4-FFF2-40B4-BE49-F238E27FC236}">
                  <a16:creationId xmlns:a16="http://schemas.microsoft.com/office/drawing/2014/main" id="{14096C49-622E-573A-3462-8524B43A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1106" y="16122746"/>
              <a:ext cx="6400800" cy="4572000"/>
            </a:xfrm>
            <a:prstGeom prst="rect">
              <a:avLst/>
            </a:prstGeom>
          </p:spPr>
        </p:pic>
        <p:pic>
          <p:nvPicPr>
            <p:cNvPr id="94" name="Picture 93" descr="A graph of a number of women&#10;&#10;AI-generated content may be incorrect.">
              <a:extLst>
                <a:ext uri="{FF2B5EF4-FFF2-40B4-BE49-F238E27FC236}">
                  <a16:creationId xmlns:a16="http://schemas.microsoft.com/office/drawing/2014/main" id="{F89A7F36-1E3B-92D1-64AC-B3FD77E7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6753" y="20095943"/>
              <a:ext cx="6400800" cy="4572000"/>
            </a:xfrm>
            <a:prstGeom prst="rect">
              <a:avLst/>
            </a:prstGeom>
          </p:spPr>
        </p:pic>
        <p:pic>
          <p:nvPicPr>
            <p:cNvPr id="96" name="Picture 95" descr="A graph of blue dots&#10;&#10;AI-generated content may be incorrect.">
              <a:extLst>
                <a:ext uri="{FF2B5EF4-FFF2-40B4-BE49-F238E27FC236}">
                  <a16:creationId xmlns:a16="http://schemas.microsoft.com/office/drawing/2014/main" id="{F40620C7-8A81-36BA-7639-266537387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9311" y="16161536"/>
              <a:ext cx="6400800" cy="4572000"/>
            </a:xfrm>
            <a:prstGeom prst="rect">
              <a:avLst/>
            </a:prstGeom>
          </p:spPr>
        </p:pic>
        <p:pic>
          <p:nvPicPr>
            <p:cNvPr id="98" name="Picture 97" descr="A graph of a number of women and men&#10;&#10;AI-generated content may be incorrect.">
              <a:extLst>
                <a:ext uri="{FF2B5EF4-FFF2-40B4-BE49-F238E27FC236}">
                  <a16:creationId xmlns:a16="http://schemas.microsoft.com/office/drawing/2014/main" id="{27CC81A9-82EA-7291-62F6-F71C5DC1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2363" y="20095943"/>
              <a:ext cx="6400800" cy="45720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5BF59B-BDD9-23AB-3BEC-F7E184A57445}"/>
              </a:ext>
            </a:extLst>
          </p:cNvPr>
          <p:cNvSpPr/>
          <p:nvPr/>
        </p:nvSpPr>
        <p:spPr>
          <a:xfrm>
            <a:off x="16926382" y="28122941"/>
            <a:ext cx="25814025" cy="4047452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9C921E-81EC-9DE5-E39F-FF6781116E2E}"/>
              </a:ext>
            </a:extLst>
          </p:cNvPr>
          <p:cNvSpPr txBox="1"/>
          <p:nvPr/>
        </p:nvSpPr>
        <p:spPr>
          <a:xfrm>
            <a:off x="28363613" y="14098406"/>
            <a:ext cx="1396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5B96"/>
                </a:solidFill>
                <a:latin typeface="Trebuchet MS" panose="020B0703020202090204" pitchFamily="34" charset="0"/>
              </a:rPr>
              <a:t>Acute cold exposure </a:t>
            </a:r>
            <a:r>
              <a:rPr lang="en-US" sz="3600" b="1" dirty="0">
                <a:latin typeface="Trebuchet MS" panose="020B0703020202090204" pitchFamily="34" charset="0"/>
              </a:rPr>
              <a:t>significantly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decreased</a:t>
            </a:r>
            <a:r>
              <a:rPr lang="en-US" sz="3600" dirty="0">
                <a:latin typeface="Trebuchet MS" panose="020B0703020202090204" pitchFamily="34" charset="0"/>
              </a:rPr>
              <a:t> the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amplitude of evoked excitatory postsynaptic currents (eEPSC)</a:t>
            </a:r>
            <a:endParaRPr lang="en-US" sz="3600" baseline="30000" dirty="0">
              <a:latin typeface="Trebuchet MS" panose="020B070302020209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3EA380-C2F3-DF08-F14A-B30BE1567CF8}"/>
              </a:ext>
            </a:extLst>
          </p:cNvPr>
          <p:cNvSpPr/>
          <p:nvPr/>
        </p:nvSpPr>
        <p:spPr>
          <a:xfrm>
            <a:off x="16926382" y="13721099"/>
            <a:ext cx="25814025" cy="14235298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3C106C-0A7A-E28F-58B7-0D738DA6D31E}"/>
              </a:ext>
            </a:extLst>
          </p:cNvPr>
          <p:cNvSpPr txBox="1"/>
          <p:nvPr/>
        </p:nvSpPr>
        <p:spPr>
          <a:xfrm>
            <a:off x="17188794" y="28253110"/>
            <a:ext cx="500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B647E"/>
                </a:solidFill>
                <a:latin typeface="Trebuchet MS" panose="020B0703020202090204" pitchFamily="34" charset="0"/>
              </a:rPr>
              <a:t>CONCLUSIONS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52771B-79B3-791F-D980-16795556ECE4}"/>
              </a:ext>
            </a:extLst>
          </p:cNvPr>
          <p:cNvSpPr txBox="1"/>
          <p:nvPr/>
        </p:nvSpPr>
        <p:spPr>
          <a:xfrm>
            <a:off x="17277385" y="29178552"/>
            <a:ext cx="12770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Cold exposure </a:t>
            </a:r>
            <a:r>
              <a:rPr lang="en-US" sz="3600" b="1" dirty="0">
                <a:latin typeface="Trebuchet MS" panose="020B0703020202090204" pitchFamily="34" charset="0"/>
              </a:rPr>
              <a:t>does not affect </a:t>
            </a:r>
            <a:r>
              <a:rPr lang="en-US" sz="3600" dirty="0">
                <a:latin typeface="Trebuchet MS" panose="020B0703020202090204" pitchFamily="34" charset="0"/>
              </a:rPr>
              <a:t>baseline synaptic transmission in the DMH of female rats (</a:t>
            </a:r>
            <a:r>
              <a:rPr lang="en-US" sz="3600" b="1" dirty="0">
                <a:latin typeface="Trebuchet MS" panose="020B0703020202090204" pitchFamily="34" charset="0"/>
              </a:rPr>
              <a:t>unlike</a:t>
            </a:r>
            <a:r>
              <a:rPr lang="en-US" sz="3600" dirty="0">
                <a:latin typeface="Trebuchet MS" panose="020B0703020202090204" pitchFamily="34" charset="0"/>
              </a:rPr>
              <a:t> the cold-induced </a:t>
            </a:r>
            <a:r>
              <a:rPr lang="en-US" sz="3600" b="1" dirty="0">
                <a:latin typeface="Trebuchet MS" panose="020B0703020202090204" pitchFamily="34" charset="0"/>
              </a:rPr>
              <a:t>decrease</a:t>
            </a:r>
            <a:r>
              <a:rPr lang="en-US" sz="3600" dirty="0">
                <a:latin typeface="Trebuchet MS" panose="020B0703020202090204" pitchFamily="34" charset="0"/>
              </a:rPr>
              <a:t> observed in males)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Cold exposure triggers a </a:t>
            </a:r>
            <a:r>
              <a:rPr lang="en-US" sz="3600" b="1" dirty="0">
                <a:latin typeface="Trebuchet MS" panose="020B0703020202090204" pitchFamily="34" charset="0"/>
              </a:rPr>
              <a:t>long-lasting depression </a:t>
            </a:r>
            <a:r>
              <a:rPr lang="en-US" sz="3600" dirty="0">
                <a:latin typeface="Trebuchet MS" panose="020B0703020202090204" pitchFamily="34" charset="0"/>
              </a:rPr>
              <a:t>of glutamate synapses in the DMH (as was observed in males)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03592-FE30-18F2-2541-1BF6F4CB76B0}"/>
              </a:ext>
            </a:extLst>
          </p:cNvPr>
          <p:cNvSpPr txBox="1"/>
          <p:nvPr/>
        </p:nvSpPr>
        <p:spPr>
          <a:xfrm>
            <a:off x="439015" y="6137704"/>
            <a:ext cx="8917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Thermoreceptors in the skin relay temperature information to the </a:t>
            </a:r>
            <a:r>
              <a:rPr lang="en-US" sz="3600" b="1" dirty="0">
                <a:latin typeface="Trebuchet MS" panose="020B0703020202090204" pitchFamily="34" charset="0"/>
              </a:rPr>
              <a:t>pre-optic area (POA) </a:t>
            </a:r>
            <a:r>
              <a:rPr lang="en-US" sz="3600" dirty="0">
                <a:latin typeface="Trebuchet MS" panose="020B0703020202090204" pitchFamily="34" charset="0"/>
              </a:rPr>
              <a:t>in the </a:t>
            </a:r>
            <a:r>
              <a:rPr lang="en-US" sz="3600" b="1" dirty="0">
                <a:latin typeface="Trebuchet MS" panose="020B0703020202090204" pitchFamily="34" charset="0"/>
              </a:rPr>
              <a:t>hypothalamus</a:t>
            </a:r>
            <a:r>
              <a:rPr lang="en-US" sz="3600" baseline="300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48A73-083F-5EBA-88F6-B4477A906AFB}"/>
              </a:ext>
            </a:extLst>
          </p:cNvPr>
          <p:cNvSpPr txBox="1"/>
          <p:nvPr/>
        </p:nvSpPr>
        <p:spPr>
          <a:xfrm>
            <a:off x="9762514" y="5781870"/>
            <a:ext cx="515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DMH lesions impair thermoregulation under </a:t>
            </a:r>
            <a:r>
              <a:rPr lang="en-US" sz="3600" b="1" dirty="0">
                <a:solidFill>
                  <a:srgbClr val="005B96"/>
                </a:solidFill>
                <a:latin typeface="Trebuchet MS" panose="020B0703020202090204" pitchFamily="34" charset="0"/>
              </a:rPr>
              <a:t>cold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challenges</a:t>
            </a:r>
            <a:r>
              <a:rPr lang="en-US" sz="3600" baseline="300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7F302-0C70-8D1C-5F2D-67B33837ACD3}"/>
              </a:ext>
            </a:extLst>
          </p:cNvPr>
          <p:cNvSpPr txBox="1"/>
          <p:nvPr/>
        </p:nvSpPr>
        <p:spPr>
          <a:xfrm>
            <a:off x="15518650" y="5580841"/>
            <a:ext cx="7220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BAT</a:t>
            </a:r>
            <a:r>
              <a:rPr lang="en-US" sz="3600" b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thermogenesis is </a:t>
            </a:r>
            <a:r>
              <a:rPr lang="en-US" sz="3600" b="1" dirty="0">
                <a:latin typeface="Trebuchet MS" panose="020B0703020202090204" pitchFamily="34" charset="0"/>
              </a:rPr>
              <a:t>activated</a:t>
            </a:r>
            <a:r>
              <a:rPr lang="en-US" sz="3600" dirty="0">
                <a:latin typeface="Trebuchet MS" panose="020B0703020202090204" pitchFamily="34" charset="0"/>
              </a:rPr>
              <a:t> by inhibiting GABAergic or </a:t>
            </a:r>
            <a:r>
              <a:rPr lang="en-US" sz="3600" b="1" dirty="0">
                <a:latin typeface="Trebuchet MS" panose="020B0703020202090204" pitchFamily="34" charset="0"/>
              </a:rPr>
              <a:t>stimulating glutamatergic</a:t>
            </a:r>
            <a:r>
              <a:rPr lang="en-US" sz="3600" dirty="0">
                <a:latin typeface="Trebuchet MS" panose="020B0703020202090204" pitchFamily="34" charset="0"/>
              </a:rPr>
              <a:t> activity in the DMH</a:t>
            </a:r>
            <a:r>
              <a:rPr lang="en-US" sz="3600" baseline="30000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1E210-DD78-5581-2086-2DAF000A089F}"/>
              </a:ext>
            </a:extLst>
          </p:cNvPr>
          <p:cNvSpPr txBox="1"/>
          <p:nvPr/>
        </p:nvSpPr>
        <p:spPr>
          <a:xfrm>
            <a:off x="680121" y="11555463"/>
            <a:ext cx="10632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POA projects to the </a:t>
            </a:r>
            <a:r>
              <a:rPr lang="en-US" sz="3600" b="1" dirty="0">
                <a:latin typeface="Trebuchet MS" panose="020B0703020202090204" pitchFamily="34" charset="0"/>
              </a:rPr>
              <a:t>dorsomedial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hypothalamus (DMH</a:t>
            </a:r>
            <a:r>
              <a:rPr lang="en-US" sz="3600" dirty="0">
                <a:latin typeface="Trebuchet MS" panose="020B0703020202090204" pitchFamily="34" charset="0"/>
              </a:rPr>
              <a:t>),</a:t>
            </a:r>
            <a:r>
              <a:rPr lang="en-US" sz="3600" b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a region involved in appetite regulation, metabolism, and </a:t>
            </a:r>
            <a:r>
              <a:rPr lang="en-US" sz="3600" b="1" dirty="0">
                <a:latin typeface="Trebuchet MS" panose="020B0703020202090204" pitchFamily="34" charset="0"/>
              </a:rPr>
              <a:t>fat storage</a:t>
            </a:r>
            <a:r>
              <a:rPr lang="en-US" sz="3600" baseline="300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AEAEF-B63A-C827-8BE1-14F66035F006}"/>
              </a:ext>
            </a:extLst>
          </p:cNvPr>
          <p:cNvSpPr txBox="1"/>
          <p:nvPr/>
        </p:nvSpPr>
        <p:spPr>
          <a:xfrm>
            <a:off x="11583164" y="11848389"/>
            <a:ext cx="1381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DMH neurons project to the </a:t>
            </a:r>
            <a:r>
              <a:rPr lang="en-US" sz="3600" b="1" dirty="0">
                <a:latin typeface="Trebuchet MS" panose="020B0703020202090204" pitchFamily="34" charset="0"/>
              </a:rPr>
              <a:t>medulla</a:t>
            </a:r>
            <a:r>
              <a:rPr lang="en-US" sz="3600" dirty="0">
                <a:latin typeface="Trebuchet MS" panose="020B0703020202090204" pitchFamily="34" charset="0"/>
              </a:rPr>
              <a:t>, the primary site of </a:t>
            </a:r>
            <a:r>
              <a:rPr lang="en-US" sz="3600" b="1" dirty="0">
                <a:latin typeface="Trebuchet MS" panose="020B0703020202090204" pitchFamily="34" charset="0"/>
              </a:rPr>
              <a:t>sympathetic</a:t>
            </a:r>
            <a:r>
              <a:rPr lang="en-US" sz="3600" dirty="0">
                <a:latin typeface="Trebuchet MS" panose="020B0703020202090204" pitchFamily="34" charset="0"/>
              </a:rPr>
              <a:t> neurons that </a:t>
            </a:r>
            <a:r>
              <a:rPr lang="en-US" sz="3600" b="1" dirty="0">
                <a:latin typeface="Trebuchet MS" panose="020B0703020202090204" pitchFamily="34" charset="0"/>
              </a:rPr>
              <a:t>activate brown adipose tissue (BAT)</a:t>
            </a:r>
            <a:r>
              <a:rPr lang="en-US" sz="3600" baseline="30000" dirty="0">
                <a:latin typeface="Trebuchet MS" panose="020B0703020202090204" pitchFamily="34" charset="0"/>
              </a:rPr>
              <a:t>1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86630-1A3B-A192-2D83-6B86C36FB5FB}"/>
              </a:ext>
            </a:extLst>
          </p:cNvPr>
          <p:cNvSpPr txBox="1"/>
          <p:nvPr/>
        </p:nvSpPr>
        <p:spPr>
          <a:xfrm>
            <a:off x="16987251" y="14578643"/>
            <a:ext cx="968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Acute cold exposure </a:t>
            </a:r>
            <a:r>
              <a:rPr lang="en-US" sz="3600" b="1" dirty="0">
                <a:latin typeface="Trebuchet MS" panose="020B0703020202090204" pitchFamily="34" charset="0"/>
              </a:rPr>
              <a:t>did not </a:t>
            </a:r>
            <a:r>
              <a:rPr lang="en-US" sz="3600" dirty="0">
                <a:latin typeface="Trebuchet MS" panose="020B0703020202090204" pitchFamily="34" charset="0"/>
              </a:rPr>
              <a:t>change baseline eEPSC amplitude or paired pulse ratio (PPR)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pic>
        <p:nvPicPr>
          <p:cNvPr id="22" name="Picture 21" descr="A blue symbol with a male symbol&#10;&#10;AI-generated content may be incorrect.">
            <a:extLst>
              <a:ext uri="{FF2B5EF4-FFF2-40B4-BE49-F238E27FC236}">
                <a16:creationId xmlns:a16="http://schemas.microsoft.com/office/drawing/2014/main" id="{D768C949-321D-4A4A-6BF2-0842654480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67" t="16444" r="5664" b="7305"/>
          <a:stretch/>
        </p:blipFill>
        <p:spPr>
          <a:xfrm>
            <a:off x="40140306" y="6169343"/>
            <a:ext cx="1620207" cy="1485952"/>
          </a:xfrm>
          <a:prstGeom prst="rect">
            <a:avLst/>
          </a:prstGeom>
        </p:spPr>
      </p:pic>
      <p:pic>
        <p:nvPicPr>
          <p:cNvPr id="25" name="Picture 24" descr="A pink symbol with a white background&#10;&#10;AI-generated content may be incorrect.">
            <a:extLst>
              <a:ext uri="{FF2B5EF4-FFF2-40B4-BE49-F238E27FC236}">
                <a16:creationId xmlns:a16="http://schemas.microsoft.com/office/drawing/2014/main" id="{CA5A22EF-D3AC-D9C7-E105-310D2855E5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79" y="8570941"/>
            <a:ext cx="2175454" cy="1938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96B599-D537-F306-F4D4-1FB8221680E6}"/>
              </a:ext>
            </a:extLst>
          </p:cNvPr>
          <p:cNvSpPr txBox="1"/>
          <p:nvPr/>
        </p:nvSpPr>
        <p:spPr>
          <a:xfrm>
            <a:off x="26054348" y="11228305"/>
            <a:ext cx="15837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rebuchet MS" panose="020B0703020202090204" pitchFamily="34" charset="0"/>
              </a:rPr>
              <a:t>How </a:t>
            </a:r>
            <a:r>
              <a:rPr lang="en-US" sz="4000" b="1" dirty="0">
                <a:solidFill>
                  <a:srgbClr val="005B96"/>
                </a:solidFill>
                <a:latin typeface="Trebuchet MS" panose="020B0703020202090204" pitchFamily="34" charset="0"/>
              </a:rPr>
              <a:t>acute cold exposure </a:t>
            </a:r>
            <a:r>
              <a:rPr lang="en-US" sz="4000" dirty="0">
                <a:latin typeface="Trebuchet MS" panose="020B0703020202090204" pitchFamily="34" charset="0"/>
              </a:rPr>
              <a:t>in females </a:t>
            </a:r>
            <a:r>
              <a:rPr lang="en-US" sz="4000" b="1" dirty="0">
                <a:latin typeface="Trebuchet MS" panose="020B0703020202090204" pitchFamily="34" charset="0"/>
              </a:rPr>
              <a:t>affects glutamatergic DMH neuronal activity and communication </a:t>
            </a:r>
            <a:r>
              <a:rPr lang="en-US" sz="4000" dirty="0">
                <a:latin typeface="Trebuchet MS" panose="020B0703020202090204" pitchFamily="34" charset="0"/>
              </a:rPr>
              <a:t>to ultimately influence BAT</a:t>
            </a:r>
            <a:r>
              <a:rPr lang="en-US" sz="4000" b="1" dirty="0">
                <a:latin typeface="Trebuchet MS" panose="020B0703020202090204" pitchFamily="34" charset="0"/>
              </a:rPr>
              <a:t> </a:t>
            </a:r>
            <a:r>
              <a:rPr lang="en-US" sz="4000" dirty="0">
                <a:latin typeface="Trebuchet MS" panose="020B0703020202090204" pitchFamily="34" charset="0"/>
              </a:rPr>
              <a:t>thermogenesis and metabolism is </a:t>
            </a:r>
            <a:r>
              <a:rPr lang="en-US" sz="4000" b="1" dirty="0">
                <a:latin typeface="Trebuchet MS" panose="020B0703020202090204" pitchFamily="34" charset="0"/>
              </a:rPr>
              <a:t>unknown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7152-BC0B-4E85-2A0B-374E450F74C5}"/>
              </a:ext>
            </a:extLst>
          </p:cNvPr>
          <p:cNvSpPr txBox="1"/>
          <p:nvPr/>
        </p:nvSpPr>
        <p:spPr>
          <a:xfrm>
            <a:off x="17081683" y="21059471"/>
            <a:ext cx="865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The PPR compares the amplitude of two evoked currents and is inversely proportional to the probability of neurotransmitter release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F3FC9-A88A-5F4E-9D7C-2FC7011F291B}"/>
              </a:ext>
            </a:extLst>
          </p:cNvPr>
          <p:cNvSpPr txBox="1"/>
          <p:nvPr/>
        </p:nvSpPr>
        <p:spPr>
          <a:xfrm>
            <a:off x="17741702" y="27069348"/>
            <a:ext cx="745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An independent t-test was used to compare the baseline parameters of the naïve and cold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E54E1-DAF3-E9CC-EF5E-7BA753827C33}"/>
              </a:ext>
            </a:extLst>
          </p:cNvPr>
          <p:cNvSpPr txBox="1"/>
          <p:nvPr/>
        </p:nvSpPr>
        <p:spPr>
          <a:xfrm>
            <a:off x="3228127" y="28653220"/>
            <a:ext cx="913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 panose="020B0703020202090204" pitchFamily="34" charset="0"/>
              </a:rPr>
              <a:t>100 Hz for 4 seconds, repeated twice, 20 seconds apart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4B8B1-FCA9-D2E1-4089-6892C4663823}"/>
              </a:ext>
            </a:extLst>
          </p:cNvPr>
          <p:cNvSpPr txBox="1"/>
          <p:nvPr/>
        </p:nvSpPr>
        <p:spPr>
          <a:xfrm>
            <a:off x="12760175" y="27409567"/>
            <a:ext cx="3551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Data analysis was performed 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patchclampplotteR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by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Christelinda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Laureijs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FC786-A2AC-DE20-ABD2-A23250E61A86}"/>
              </a:ext>
            </a:extLst>
          </p:cNvPr>
          <p:cNvSpPr txBox="1"/>
          <p:nvPr/>
        </p:nvSpPr>
        <p:spPr>
          <a:xfrm>
            <a:off x="12043168" y="25443109"/>
            <a:ext cx="43823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50 µM picrotoxin was applied to observe </a:t>
            </a:r>
            <a:r>
              <a:rPr lang="en-US" sz="3400" b="1" dirty="0">
                <a:latin typeface="Trebuchet MS" panose="020B0703020202090204" pitchFamily="34" charset="0"/>
              </a:rPr>
              <a:t>glutamate</a:t>
            </a:r>
            <a:r>
              <a:rPr lang="en-US" sz="3400" dirty="0">
                <a:latin typeface="Trebuchet MS" panose="020B0703020202090204" pitchFamily="34" charset="0"/>
              </a:rPr>
              <a:t> synapses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AF47A-7528-E63A-A1CA-6E8F7779954F}"/>
              </a:ext>
            </a:extLst>
          </p:cNvPr>
          <p:cNvSpPr txBox="1"/>
          <p:nvPr/>
        </p:nvSpPr>
        <p:spPr>
          <a:xfrm>
            <a:off x="30312158" y="28653220"/>
            <a:ext cx="12489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703020202090204" pitchFamily="34" charset="0"/>
              </a:rPr>
              <a:t>Future work </a:t>
            </a:r>
            <a:r>
              <a:rPr lang="en-US" sz="3600" dirty="0">
                <a:latin typeface="Trebuchet MS" panose="020B0703020202090204" pitchFamily="34" charset="0"/>
              </a:rPr>
              <a:t>aims to determine if: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The long-lasting depression is a result of the cold exposure or stress from the isolation, absence of bedding, and noise of the cold room (</a:t>
            </a:r>
            <a:r>
              <a:rPr lang="en-US" sz="3600" b="1" dirty="0">
                <a:latin typeface="Trebuchet MS" panose="020B0703020202090204" pitchFamily="34" charset="0"/>
              </a:rPr>
              <a:t>work in progress</a:t>
            </a:r>
            <a:r>
              <a:rPr lang="en-US" sz="3600" dirty="0">
                <a:latin typeface="Trebuchet MS" panose="020B070302020209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Brown adipose tissue activity is altered by cold exposure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CFA13-DD5F-F49E-D00D-1797BCD56528}"/>
              </a:ext>
            </a:extLst>
          </p:cNvPr>
          <p:cNvSpPr txBox="1"/>
          <p:nvPr/>
        </p:nvSpPr>
        <p:spPr>
          <a:xfrm>
            <a:off x="27541976" y="26648099"/>
            <a:ext cx="134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 female data was collected by Lara Swart and Emily Rushton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 paired t-test was used to compare each 5-minute interval to the 5-minute baseline period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* = p-value &lt; 0.05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EDBA4-1C32-361E-85BD-BE7079BFD238}"/>
              </a:ext>
            </a:extLst>
          </p:cNvPr>
          <p:cNvSpPr/>
          <p:nvPr/>
        </p:nvSpPr>
        <p:spPr>
          <a:xfrm>
            <a:off x="11583163" y="29472212"/>
            <a:ext cx="5118726" cy="2698180"/>
          </a:xfrm>
          <a:prstGeom prst="rect">
            <a:avLst/>
          </a:prstGeom>
          <a:solidFill>
            <a:srgbClr val="EB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endParaRPr lang="en-CA" sz="1600" b="1" dirty="0">
              <a:effectLst/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ACKNOWLEDGMENTS</a:t>
            </a:r>
          </a:p>
          <a:p>
            <a:r>
              <a:rPr lang="en-CA" sz="16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I want to thank and express my appreciation for Dr Crosby, for her training, time, a</a:t>
            </a:r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nd continued support and investment in me.</a:t>
            </a:r>
            <a:r>
              <a:rPr lang="en-CA" sz="16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 Thank you to Christelinda and Emily for helping with data collection, Christelinda for all the help with my data analysis (and letting me be a tester for the R package!), and Jackie Jacob-Vogels for providing animal care.</a:t>
            </a:r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effectLst/>
                <a:latin typeface="Trebuchet MS" panose="020B0703020202090204" pitchFamily="34" charset="0"/>
                <a:cs typeface="Times New Roman" panose="02020603050405020304" pitchFamily="18" charset="0"/>
              </a:rPr>
              <a:t>Finally, thank you to Hannah for listening to and talking with me about all things Mount Allison, biology, and research!</a:t>
            </a:r>
          </a:p>
          <a:p>
            <a:endParaRPr lang="en-CA" sz="1000" dirty="0">
              <a:effectLst/>
            </a:endParaRPr>
          </a:p>
          <a:p>
            <a:pPr algn="ctr"/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FDCF4-C894-CD83-253D-53F18DA9EBAC}"/>
              </a:ext>
            </a:extLst>
          </p:cNvPr>
          <p:cNvSpPr txBox="1"/>
          <p:nvPr/>
        </p:nvSpPr>
        <p:spPr>
          <a:xfrm>
            <a:off x="26896352" y="15734352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D0AF8-9477-C9DF-D192-E8B6940E0568}"/>
              </a:ext>
            </a:extLst>
          </p:cNvPr>
          <p:cNvSpPr txBox="1"/>
          <p:nvPr/>
        </p:nvSpPr>
        <p:spPr>
          <a:xfrm>
            <a:off x="35517383" y="15731325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75021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24627</TotalTime>
  <Words>904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CorelDRAW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I stay or should I go? Influence of Environmental Factors on Hatchling Painted Turtle Overwintering Strategy</dc:title>
  <dc:creator>Julia</dc:creator>
  <cp:lastModifiedBy>Ruby Muzzatti</cp:lastModifiedBy>
  <cp:revision>758</cp:revision>
  <dcterms:created xsi:type="dcterms:W3CDTF">2011-03-31T17:40:42Z</dcterms:created>
  <dcterms:modified xsi:type="dcterms:W3CDTF">2025-08-29T20:32:39Z</dcterms:modified>
</cp:coreProperties>
</file>