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15" autoAdjust="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40183-C55E-4FF8-9DD8-BC8EB9DE770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7A08C2-655C-4188-8CC1-A2D15EC900F9}">
      <dgm:prSet phldrT="[Text]"/>
      <dgm:spPr/>
      <dgm:t>
        <a:bodyPr/>
        <a:lstStyle/>
        <a:p>
          <a:r>
            <a:rPr lang="en-US" dirty="0" smtClean="0"/>
            <a:t>One slider - Summary</a:t>
          </a:r>
          <a:endParaRPr lang="en-US" dirty="0"/>
        </a:p>
      </dgm:t>
    </dgm:pt>
    <dgm:pt modelId="{B6C165A3-8FA2-455E-ADAC-52FD25472973}" type="parTrans" cxnId="{10435E7E-3AF3-41B9-A4C0-A671CBD741D7}">
      <dgm:prSet/>
      <dgm:spPr/>
      <dgm:t>
        <a:bodyPr/>
        <a:lstStyle/>
        <a:p>
          <a:endParaRPr lang="en-US"/>
        </a:p>
      </dgm:t>
    </dgm:pt>
    <dgm:pt modelId="{6D93ABCC-5E3B-40CF-A553-591164D88242}" type="sibTrans" cxnId="{10435E7E-3AF3-41B9-A4C0-A671CBD741D7}">
      <dgm:prSet/>
      <dgm:spPr/>
      <dgm:t>
        <a:bodyPr/>
        <a:lstStyle/>
        <a:p>
          <a:endParaRPr lang="en-US"/>
        </a:p>
      </dgm:t>
    </dgm:pt>
    <dgm:pt modelId="{AC604417-5D37-4658-BE8C-740A3CEE2F21}">
      <dgm:prSet phldrT="[Text]"/>
      <dgm:spPr/>
      <dgm:t>
        <a:bodyPr/>
        <a:lstStyle/>
        <a:p>
          <a:r>
            <a:rPr lang="en-US" dirty="0" smtClean="0"/>
            <a:t>Business Introduction</a:t>
          </a:r>
          <a:endParaRPr lang="en-US" dirty="0"/>
        </a:p>
      </dgm:t>
    </dgm:pt>
    <dgm:pt modelId="{0CBB7380-D692-4F46-904B-8F39D7655C3C}" type="parTrans" cxnId="{314F940F-C141-49F1-B0BF-00F8E4EC035F}">
      <dgm:prSet/>
      <dgm:spPr/>
      <dgm:t>
        <a:bodyPr/>
        <a:lstStyle/>
        <a:p>
          <a:endParaRPr lang="en-US"/>
        </a:p>
      </dgm:t>
    </dgm:pt>
    <dgm:pt modelId="{1AFF996F-9190-406F-8452-064A67C1DCA2}" type="sibTrans" cxnId="{314F940F-C141-49F1-B0BF-00F8E4EC035F}">
      <dgm:prSet/>
      <dgm:spPr/>
      <dgm:t>
        <a:bodyPr/>
        <a:lstStyle/>
        <a:p>
          <a:endParaRPr lang="en-US"/>
        </a:p>
      </dgm:t>
    </dgm:pt>
    <dgm:pt modelId="{549919AF-AB51-43D4-B4CF-0A2CDAE74711}">
      <dgm:prSet phldrT="[Text]"/>
      <dgm:spPr/>
      <dgm:t>
        <a:bodyPr/>
        <a:lstStyle/>
        <a:p>
          <a:r>
            <a:rPr lang="en-US" dirty="0" smtClean="0"/>
            <a:t>Data</a:t>
          </a:r>
        </a:p>
      </dgm:t>
    </dgm:pt>
    <dgm:pt modelId="{F1FEDA27-6814-492D-B85D-62D0AAF3AEEE}" type="parTrans" cxnId="{7CC2F284-BF3D-44C9-9E8B-7F9FAB9BF5B6}">
      <dgm:prSet/>
      <dgm:spPr/>
      <dgm:t>
        <a:bodyPr/>
        <a:lstStyle/>
        <a:p>
          <a:endParaRPr lang="en-US"/>
        </a:p>
      </dgm:t>
    </dgm:pt>
    <dgm:pt modelId="{31539BA4-E4E9-42B3-937B-FA5671E3AB2A}" type="sibTrans" cxnId="{7CC2F284-BF3D-44C9-9E8B-7F9FAB9BF5B6}">
      <dgm:prSet/>
      <dgm:spPr/>
      <dgm:t>
        <a:bodyPr/>
        <a:lstStyle/>
        <a:p>
          <a:endParaRPr lang="en-US"/>
        </a:p>
      </dgm:t>
    </dgm:pt>
    <dgm:pt modelId="{2C365DA8-6D48-44DA-9D84-7CC3AAC1760C}">
      <dgm:prSet phldrT="[Text]"/>
      <dgm:spPr/>
      <dgm:t>
        <a:bodyPr/>
        <a:lstStyle/>
        <a:p>
          <a:r>
            <a:rPr lang="en-US" dirty="0" smtClean="0"/>
            <a:t>Methodology</a:t>
          </a:r>
        </a:p>
      </dgm:t>
    </dgm:pt>
    <dgm:pt modelId="{984875C9-1E03-40D1-9005-37D8DAF7A781}" type="parTrans" cxnId="{3D8A1184-D693-4C26-AB9F-9464F0CF2FEE}">
      <dgm:prSet/>
      <dgm:spPr/>
      <dgm:t>
        <a:bodyPr/>
        <a:lstStyle/>
        <a:p>
          <a:endParaRPr lang="en-US"/>
        </a:p>
      </dgm:t>
    </dgm:pt>
    <dgm:pt modelId="{FAABFC8F-FA78-49BD-A970-5850BB90803C}" type="sibTrans" cxnId="{3D8A1184-D693-4C26-AB9F-9464F0CF2FEE}">
      <dgm:prSet/>
      <dgm:spPr/>
      <dgm:t>
        <a:bodyPr/>
        <a:lstStyle/>
        <a:p>
          <a:endParaRPr lang="en-US"/>
        </a:p>
      </dgm:t>
    </dgm:pt>
    <dgm:pt modelId="{9AC8553D-1698-4FBD-99A3-5E44A40A40CC}">
      <dgm:prSet phldrT="[Text]"/>
      <dgm:spPr/>
      <dgm:t>
        <a:bodyPr/>
        <a:lstStyle/>
        <a:p>
          <a:r>
            <a:rPr lang="en-US" dirty="0" smtClean="0"/>
            <a:t>Analysis</a:t>
          </a:r>
        </a:p>
      </dgm:t>
    </dgm:pt>
    <dgm:pt modelId="{DE13FBC5-E60A-4F31-B2E3-74B0439608ED}" type="parTrans" cxnId="{09539D94-7E9F-4AE7-94E3-E3EBD80270B6}">
      <dgm:prSet/>
      <dgm:spPr/>
      <dgm:t>
        <a:bodyPr/>
        <a:lstStyle/>
        <a:p>
          <a:endParaRPr lang="en-US"/>
        </a:p>
      </dgm:t>
    </dgm:pt>
    <dgm:pt modelId="{555F8726-A4F0-49A2-A352-9709B9A1C97C}" type="sibTrans" cxnId="{09539D94-7E9F-4AE7-94E3-E3EBD80270B6}">
      <dgm:prSet/>
      <dgm:spPr/>
      <dgm:t>
        <a:bodyPr/>
        <a:lstStyle/>
        <a:p>
          <a:endParaRPr lang="en-US"/>
        </a:p>
      </dgm:t>
    </dgm:pt>
    <dgm:pt modelId="{1AE850CF-CA36-4391-A8C7-68A16FA088D4}">
      <dgm:prSet phldrT="[Text]"/>
      <dgm:spPr/>
      <dgm:t>
        <a:bodyPr/>
        <a:lstStyle/>
        <a:p>
          <a:r>
            <a:rPr lang="en-US" dirty="0" smtClean="0"/>
            <a:t>Results</a:t>
          </a:r>
        </a:p>
      </dgm:t>
    </dgm:pt>
    <dgm:pt modelId="{60B2ADC9-5310-4EB4-9A90-B50D2419C518}" type="parTrans" cxnId="{C03651DD-DE6A-43EF-861D-AC25DC6746A4}">
      <dgm:prSet/>
      <dgm:spPr/>
      <dgm:t>
        <a:bodyPr/>
        <a:lstStyle/>
        <a:p>
          <a:endParaRPr lang="en-US"/>
        </a:p>
      </dgm:t>
    </dgm:pt>
    <dgm:pt modelId="{A33F5B6E-B2C6-453B-B5FB-3FABA237B770}" type="sibTrans" cxnId="{C03651DD-DE6A-43EF-861D-AC25DC6746A4}">
      <dgm:prSet/>
      <dgm:spPr/>
      <dgm:t>
        <a:bodyPr/>
        <a:lstStyle/>
        <a:p>
          <a:endParaRPr lang="en-US"/>
        </a:p>
      </dgm:t>
    </dgm:pt>
    <dgm:pt modelId="{90786048-9F36-4B3D-9EAE-2EAE3B78A2EF}">
      <dgm:prSet phldrT="[Text]"/>
      <dgm:spPr/>
      <dgm:t>
        <a:bodyPr/>
        <a:lstStyle/>
        <a:p>
          <a:r>
            <a:rPr lang="en-US" dirty="0" smtClean="0"/>
            <a:t>Conclusion</a:t>
          </a:r>
        </a:p>
      </dgm:t>
    </dgm:pt>
    <dgm:pt modelId="{05F6E811-2FC4-4EB2-AE13-23E000975DBD}" type="parTrans" cxnId="{75D603E6-EABA-4308-95B9-7D02C4B4ABEC}">
      <dgm:prSet/>
      <dgm:spPr/>
      <dgm:t>
        <a:bodyPr/>
        <a:lstStyle/>
        <a:p>
          <a:endParaRPr lang="en-US"/>
        </a:p>
      </dgm:t>
    </dgm:pt>
    <dgm:pt modelId="{63636851-FB0E-466C-90B6-DB63885AF4EF}" type="sibTrans" cxnId="{75D603E6-EABA-4308-95B9-7D02C4B4ABEC}">
      <dgm:prSet/>
      <dgm:spPr/>
      <dgm:t>
        <a:bodyPr/>
        <a:lstStyle/>
        <a:p>
          <a:endParaRPr lang="en-US"/>
        </a:p>
      </dgm:t>
    </dgm:pt>
    <dgm:pt modelId="{A2962988-39AF-45F6-895A-83770FFA0F58}" type="pres">
      <dgm:prSet presAssocID="{84640183-C55E-4FF8-9DD8-BC8EB9DE770B}" presName="Name0" presStyleCnt="0">
        <dgm:presLayoutVars>
          <dgm:chMax val="7"/>
          <dgm:chPref val="7"/>
          <dgm:dir/>
        </dgm:presLayoutVars>
      </dgm:prSet>
      <dgm:spPr/>
    </dgm:pt>
    <dgm:pt modelId="{DCF2DF14-AAD6-4008-AEF4-E1AC0A5C603F}" type="pres">
      <dgm:prSet presAssocID="{84640183-C55E-4FF8-9DD8-BC8EB9DE770B}" presName="Name1" presStyleCnt="0"/>
      <dgm:spPr/>
    </dgm:pt>
    <dgm:pt modelId="{4ACD8EA8-A6E2-46FF-A5BF-0E530885F454}" type="pres">
      <dgm:prSet presAssocID="{84640183-C55E-4FF8-9DD8-BC8EB9DE770B}" presName="cycle" presStyleCnt="0"/>
      <dgm:spPr/>
    </dgm:pt>
    <dgm:pt modelId="{29A2F80A-EAB0-4C98-B1A5-43949042852E}" type="pres">
      <dgm:prSet presAssocID="{84640183-C55E-4FF8-9DD8-BC8EB9DE770B}" presName="srcNode" presStyleLbl="node1" presStyleIdx="0" presStyleCnt="7"/>
      <dgm:spPr/>
    </dgm:pt>
    <dgm:pt modelId="{B046FE6D-CD65-4699-88CB-D85C575D6EB0}" type="pres">
      <dgm:prSet presAssocID="{84640183-C55E-4FF8-9DD8-BC8EB9DE770B}" presName="conn" presStyleLbl="parChTrans1D2" presStyleIdx="0" presStyleCnt="1"/>
      <dgm:spPr/>
    </dgm:pt>
    <dgm:pt modelId="{3E4D4C56-5D9D-44BE-8B7E-B484FC221C79}" type="pres">
      <dgm:prSet presAssocID="{84640183-C55E-4FF8-9DD8-BC8EB9DE770B}" presName="extraNode" presStyleLbl="node1" presStyleIdx="0" presStyleCnt="7"/>
      <dgm:spPr/>
    </dgm:pt>
    <dgm:pt modelId="{378E941B-9ED8-47F1-BF8A-66054C0556F3}" type="pres">
      <dgm:prSet presAssocID="{84640183-C55E-4FF8-9DD8-BC8EB9DE770B}" presName="dstNode" presStyleLbl="node1" presStyleIdx="0" presStyleCnt="7"/>
      <dgm:spPr/>
    </dgm:pt>
    <dgm:pt modelId="{AB7BD572-9DE9-4B67-99BF-2FBB99C7DD47}" type="pres">
      <dgm:prSet presAssocID="{FE7A08C2-655C-4188-8CC1-A2D15EC900F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F3BDF-2A59-4810-AF36-7D463FA3D021}" type="pres">
      <dgm:prSet presAssocID="{FE7A08C2-655C-4188-8CC1-A2D15EC900F9}" presName="accent_1" presStyleCnt="0"/>
      <dgm:spPr/>
    </dgm:pt>
    <dgm:pt modelId="{CBB0D2A4-77C2-4329-9E67-6623C03E709C}" type="pres">
      <dgm:prSet presAssocID="{FE7A08C2-655C-4188-8CC1-A2D15EC900F9}" presName="accentRepeatNode" presStyleLbl="solidFgAcc1" presStyleIdx="0" presStyleCnt="7"/>
      <dgm:spPr/>
    </dgm:pt>
    <dgm:pt modelId="{63282B3C-2EBE-4285-AEC3-9F31D8AA8DAE}" type="pres">
      <dgm:prSet presAssocID="{AC604417-5D37-4658-BE8C-740A3CEE2F2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A3706-8785-4A1A-BE04-06E3991BAC07}" type="pres">
      <dgm:prSet presAssocID="{AC604417-5D37-4658-BE8C-740A3CEE2F21}" presName="accent_2" presStyleCnt="0"/>
      <dgm:spPr/>
    </dgm:pt>
    <dgm:pt modelId="{84DDA779-20CA-400B-B282-3AACC3030CED}" type="pres">
      <dgm:prSet presAssocID="{AC604417-5D37-4658-BE8C-740A3CEE2F21}" presName="accentRepeatNode" presStyleLbl="solidFgAcc1" presStyleIdx="1" presStyleCnt="7"/>
      <dgm:spPr/>
    </dgm:pt>
    <dgm:pt modelId="{AF0E25B2-D7A4-4BDA-856D-C26359571827}" type="pres">
      <dgm:prSet presAssocID="{549919AF-AB51-43D4-B4CF-0A2CDAE7471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569A7-EA63-4313-B142-44BA32F00C2C}" type="pres">
      <dgm:prSet presAssocID="{549919AF-AB51-43D4-B4CF-0A2CDAE74711}" presName="accent_3" presStyleCnt="0"/>
      <dgm:spPr/>
    </dgm:pt>
    <dgm:pt modelId="{359DDC84-CEEE-46CD-9F44-A7F4674911A4}" type="pres">
      <dgm:prSet presAssocID="{549919AF-AB51-43D4-B4CF-0A2CDAE74711}" presName="accentRepeatNode" presStyleLbl="solidFgAcc1" presStyleIdx="2" presStyleCnt="7"/>
      <dgm:spPr/>
    </dgm:pt>
    <dgm:pt modelId="{83AB3FA6-2838-4D8A-8875-DB95218CD5C1}" type="pres">
      <dgm:prSet presAssocID="{2C365DA8-6D48-44DA-9D84-7CC3AAC1760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F2885-8437-40A9-B5FE-967552591CAD}" type="pres">
      <dgm:prSet presAssocID="{2C365DA8-6D48-44DA-9D84-7CC3AAC1760C}" presName="accent_4" presStyleCnt="0"/>
      <dgm:spPr/>
    </dgm:pt>
    <dgm:pt modelId="{34267F0E-DB00-4A67-AB3D-97EC7DA67788}" type="pres">
      <dgm:prSet presAssocID="{2C365DA8-6D48-44DA-9D84-7CC3AAC1760C}" presName="accentRepeatNode" presStyleLbl="solidFgAcc1" presStyleIdx="3" presStyleCnt="7"/>
      <dgm:spPr/>
    </dgm:pt>
    <dgm:pt modelId="{9C6BEECA-C640-4BD7-9C33-751F09CE6FF2}" type="pres">
      <dgm:prSet presAssocID="{9AC8553D-1698-4FBD-99A3-5E44A40A40CC}" presName="text_5" presStyleLbl="node1" presStyleIdx="4" presStyleCnt="7">
        <dgm:presLayoutVars>
          <dgm:bulletEnabled val="1"/>
        </dgm:presLayoutVars>
      </dgm:prSet>
      <dgm:spPr/>
    </dgm:pt>
    <dgm:pt modelId="{5D234267-8FD0-419D-8438-958104FD3180}" type="pres">
      <dgm:prSet presAssocID="{9AC8553D-1698-4FBD-99A3-5E44A40A40CC}" presName="accent_5" presStyleCnt="0"/>
      <dgm:spPr/>
    </dgm:pt>
    <dgm:pt modelId="{5387E404-F3A6-4EAE-9BD8-EF101F9A1949}" type="pres">
      <dgm:prSet presAssocID="{9AC8553D-1698-4FBD-99A3-5E44A40A40CC}" presName="accentRepeatNode" presStyleLbl="solidFgAcc1" presStyleIdx="4" presStyleCnt="7"/>
      <dgm:spPr/>
    </dgm:pt>
    <dgm:pt modelId="{31C5303B-1CC9-4A49-90F9-0E20E5F05233}" type="pres">
      <dgm:prSet presAssocID="{1AE850CF-CA36-4391-A8C7-68A16FA088D4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40256-4F55-4F4F-8534-9EAACF5F0A18}" type="pres">
      <dgm:prSet presAssocID="{1AE850CF-CA36-4391-A8C7-68A16FA088D4}" presName="accent_6" presStyleCnt="0"/>
      <dgm:spPr/>
    </dgm:pt>
    <dgm:pt modelId="{BA04071A-1B48-4758-A259-EDA98D74175C}" type="pres">
      <dgm:prSet presAssocID="{1AE850CF-CA36-4391-A8C7-68A16FA088D4}" presName="accentRepeatNode" presStyleLbl="solidFgAcc1" presStyleIdx="5" presStyleCnt="7"/>
      <dgm:spPr/>
    </dgm:pt>
    <dgm:pt modelId="{981F5D2A-9737-469A-B3A5-CC4520E60635}" type="pres">
      <dgm:prSet presAssocID="{90786048-9F36-4B3D-9EAE-2EAE3B78A2EF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8FE18-3331-4459-BE83-C8F05C16BEA6}" type="pres">
      <dgm:prSet presAssocID="{90786048-9F36-4B3D-9EAE-2EAE3B78A2EF}" presName="accent_7" presStyleCnt="0"/>
      <dgm:spPr/>
    </dgm:pt>
    <dgm:pt modelId="{021734B9-A1F4-41D7-9E5B-89B04A4F3B2A}" type="pres">
      <dgm:prSet presAssocID="{90786048-9F36-4B3D-9EAE-2EAE3B78A2EF}" presName="accentRepeatNode" presStyleLbl="solidFgAcc1" presStyleIdx="6" presStyleCnt="7"/>
      <dgm:spPr/>
    </dgm:pt>
  </dgm:ptLst>
  <dgm:cxnLst>
    <dgm:cxn modelId="{09539D94-7E9F-4AE7-94E3-E3EBD80270B6}" srcId="{84640183-C55E-4FF8-9DD8-BC8EB9DE770B}" destId="{9AC8553D-1698-4FBD-99A3-5E44A40A40CC}" srcOrd="4" destOrd="0" parTransId="{DE13FBC5-E60A-4F31-B2E3-74B0439608ED}" sibTransId="{555F8726-A4F0-49A2-A352-9709B9A1C97C}"/>
    <dgm:cxn modelId="{66F158A5-2930-4499-93D8-AB7D8275F903}" type="presOf" srcId="{84640183-C55E-4FF8-9DD8-BC8EB9DE770B}" destId="{A2962988-39AF-45F6-895A-83770FFA0F58}" srcOrd="0" destOrd="0" presId="urn:microsoft.com/office/officeart/2008/layout/VerticalCurvedList"/>
    <dgm:cxn modelId="{21344291-B478-41E6-BCB0-0540D03C32B6}" type="presOf" srcId="{2C365DA8-6D48-44DA-9D84-7CC3AAC1760C}" destId="{83AB3FA6-2838-4D8A-8875-DB95218CD5C1}" srcOrd="0" destOrd="0" presId="urn:microsoft.com/office/officeart/2008/layout/VerticalCurvedList"/>
    <dgm:cxn modelId="{02BE542F-C7E8-41A5-893C-6C06C312CCB2}" type="presOf" srcId="{549919AF-AB51-43D4-B4CF-0A2CDAE74711}" destId="{AF0E25B2-D7A4-4BDA-856D-C26359571827}" srcOrd="0" destOrd="0" presId="urn:microsoft.com/office/officeart/2008/layout/VerticalCurvedList"/>
    <dgm:cxn modelId="{314F940F-C141-49F1-B0BF-00F8E4EC035F}" srcId="{84640183-C55E-4FF8-9DD8-BC8EB9DE770B}" destId="{AC604417-5D37-4658-BE8C-740A3CEE2F21}" srcOrd="1" destOrd="0" parTransId="{0CBB7380-D692-4F46-904B-8F39D7655C3C}" sibTransId="{1AFF996F-9190-406F-8452-064A67C1DCA2}"/>
    <dgm:cxn modelId="{C03651DD-DE6A-43EF-861D-AC25DC6746A4}" srcId="{84640183-C55E-4FF8-9DD8-BC8EB9DE770B}" destId="{1AE850CF-CA36-4391-A8C7-68A16FA088D4}" srcOrd="5" destOrd="0" parTransId="{60B2ADC9-5310-4EB4-9A90-B50D2419C518}" sibTransId="{A33F5B6E-B2C6-453B-B5FB-3FABA237B770}"/>
    <dgm:cxn modelId="{1358D124-30C8-41E9-B555-FEC5560BE78F}" type="presOf" srcId="{90786048-9F36-4B3D-9EAE-2EAE3B78A2EF}" destId="{981F5D2A-9737-469A-B3A5-CC4520E60635}" srcOrd="0" destOrd="0" presId="urn:microsoft.com/office/officeart/2008/layout/VerticalCurvedList"/>
    <dgm:cxn modelId="{1C2F1A34-B0BB-4450-A92E-291FF990C70D}" type="presOf" srcId="{AC604417-5D37-4658-BE8C-740A3CEE2F21}" destId="{63282B3C-2EBE-4285-AEC3-9F31D8AA8DAE}" srcOrd="0" destOrd="0" presId="urn:microsoft.com/office/officeart/2008/layout/VerticalCurvedList"/>
    <dgm:cxn modelId="{67142475-74FB-4B93-8EB0-DA9621A7A1CD}" type="presOf" srcId="{9AC8553D-1698-4FBD-99A3-5E44A40A40CC}" destId="{9C6BEECA-C640-4BD7-9C33-751F09CE6FF2}" srcOrd="0" destOrd="0" presId="urn:microsoft.com/office/officeart/2008/layout/VerticalCurvedList"/>
    <dgm:cxn modelId="{10435E7E-3AF3-41B9-A4C0-A671CBD741D7}" srcId="{84640183-C55E-4FF8-9DD8-BC8EB9DE770B}" destId="{FE7A08C2-655C-4188-8CC1-A2D15EC900F9}" srcOrd="0" destOrd="0" parTransId="{B6C165A3-8FA2-455E-ADAC-52FD25472973}" sibTransId="{6D93ABCC-5E3B-40CF-A553-591164D88242}"/>
    <dgm:cxn modelId="{75D603E6-EABA-4308-95B9-7D02C4B4ABEC}" srcId="{84640183-C55E-4FF8-9DD8-BC8EB9DE770B}" destId="{90786048-9F36-4B3D-9EAE-2EAE3B78A2EF}" srcOrd="6" destOrd="0" parTransId="{05F6E811-2FC4-4EB2-AE13-23E000975DBD}" sibTransId="{63636851-FB0E-466C-90B6-DB63885AF4EF}"/>
    <dgm:cxn modelId="{9E6A5F7A-20B1-424A-AFC2-C601D55E491F}" type="presOf" srcId="{FE7A08C2-655C-4188-8CC1-A2D15EC900F9}" destId="{AB7BD572-9DE9-4B67-99BF-2FBB99C7DD47}" srcOrd="0" destOrd="0" presId="urn:microsoft.com/office/officeart/2008/layout/VerticalCurvedList"/>
    <dgm:cxn modelId="{3D8A1184-D693-4C26-AB9F-9464F0CF2FEE}" srcId="{84640183-C55E-4FF8-9DD8-BC8EB9DE770B}" destId="{2C365DA8-6D48-44DA-9D84-7CC3AAC1760C}" srcOrd="3" destOrd="0" parTransId="{984875C9-1E03-40D1-9005-37D8DAF7A781}" sibTransId="{FAABFC8F-FA78-49BD-A970-5850BB90803C}"/>
    <dgm:cxn modelId="{EB4D8A4C-EEBF-41EA-8211-18A937C10A1E}" type="presOf" srcId="{6D93ABCC-5E3B-40CF-A553-591164D88242}" destId="{B046FE6D-CD65-4699-88CB-D85C575D6EB0}" srcOrd="0" destOrd="0" presId="urn:microsoft.com/office/officeart/2008/layout/VerticalCurvedList"/>
    <dgm:cxn modelId="{EBF12DF8-BB3C-47FE-B111-7C350346266F}" type="presOf" srcId="{1AE850CF-CA36-4391-A8C7-68A16FA088D4}" destId="{31C5303B-1CC9-4A49-90F9-0E20E5F05233}" srcOrd="0" destOrd="0" presId="urn:microsoft.com/office/officeart/2008/layout/VerticalCurvedList"/>
    <dgm:cxn modelId="{7CC2F284-BF3D-44C9-9E8B-7F9FAB9BF5B6}" srcId="{84640183-C55E-4FF8-9DD8-BC8EB9DE770B}" destId="{549919AF-AB51-43D4-B4CF-0A2CDAE74711}" srcOrd="2" destOrd="0" parTransId="{F1FEDA27-6814-492D-B85D-62D0AAF3AEEE}" sibTransId="{31539BA4-E4E9-42B3-937B-FA5671E3AB2A}"/>
    <dgm:cxn modelId="{F4B1E622-EB26-40EB-8BE7-EAB766753E0E}" type="presParOf" srcId="{A2962988-39AF-45F6-895A-83770FFA0F58}" destId="{DCF2DF14-AAD6-4008-AEF4-E1AC0A5C603F}" srcOrd="0" destOrd="0" presId="urn:microsoft.com/office/officeart/2008/layout/VerticalCurvedList"/>
    <dgm:cxn modelId="{B520458E-8D80-42C7-9452-AAE61A9DAAEE}" type="presParOf" srcId="{DCF2DF14-AAD6-4008-AEF4-E1AC0A5C603F}" destId="{4ACD8EA8-A6E2-46FF-A5BF-0E530885F454}" srcOrd="0" destOrd="0" presId="urn:microsoft.com/office/officeart/2008/layout/VerticalCurvedList"/>
    <dgm:cxn modelId="{B36E8E9B-0646-408A-86C0-A260856A8D54}" type="presParOf" srcId="{4ACD8EA8-A6E2-46FF-A5BF-0E530885F454}" destId="{29A2F80A-EAB0-4C98-B1A5-43949042852E}" srcOrd="0" destOrd="0" presId="urn:microsoft.com/office/officeart/2008/layout/VerticalCurvedList"/>
    <dgm:cxn modelId="{C963C3E4-B5E4-4BD8-AF9D-14DB1D3E0FDC}" type="presParOf" srcId="{4ACD8EA8-A6E2-46FF-A5BF-0E530885F454}" destId="{B046FE6D-CD65-4699-88CB-D85C575D6EB0}" srcOrd="1" destOrd="0" presId="urn:microsoft.com/office/officeart/2008/layout/VerticalCurvedList"/>
    <dgm:cxn modelId="{053E7014-FA42-43E5-A15B-E4930C7C390B}" type="presParOf" srcId="{4ACD8EA8-A6E2-46FF-A5BF-0E530885F454}" destId="{3E4D4C56-5D9D-44BE-8B7E-B484FC221C79}" srcOrd="2" destOrd="0" presId="urn:microsoft.com/office/officeart/2008/layout/VerticalCurvedList"/>
    <dgm:cxn modelId="{8748BC5F-68BB-4ADF-96BE-73CE84815316}" type="presParOf" srcId="{4ACD8EA8-A6E2-46FF-A5BF-0E530885F454}" destId="{378E941B-9ED8-47F1-BF8A-66054C0556F3}" srcOrd="3" destOrd="0" presId="urn:microsoft.com/office/officeart/2008/layout/VerticalCurvedList"/>
    <dgm:cxn modelId="{73C7E876-D92B-4EF0-943C-9CBEB65937BD}" type="presParOf" srcId="{DCF2DF14-AAD6-4008-AEF4-E1AC0A5C603F}" destId="{AB7BD572-9DE9-4B67-99BF-2FBB99C7DD47}" srcOrd="1" destOrd="0" presId="urn:microsoft.com/office/officeart/2008/layout/VerticalCurvedList"/>
    <dgm:cxn modelId="{014F6283-7784-4708-8F6B-748B78B85F43}" type="presParOf" srcId="{DCF2DF14-AAD6-4008-AEF4-E1AC0A5C603F}" destId="{71BF3BDF-2A59-4810-AF36-7D463FA3D021}" srcOrd="2" destOrd="0" presId="urn:microsoft.com/office/officeart/2008/layout/VerticalCurvedList"/>
    <dgm:cxn modelId="{856D35AB-1DE3-4A88-A5AA-9DB9CB63389F}" type="presParOf" srcId="{71BF3BDF-2A59-4810-AF36-7D463FA3D021}" destId="{CBB0D2A4-77C2-4329-9E67-6623C03E709C}" srcOrd="0" destOrd="0" presId="urn:microsoft.com/office/officeart/2008/layout/VerticalCurvedList"/>
    <dgm:cxn modelId="{BF62C6BE-165D-4434-B269-76CFB2C877E1}" type="presParOf" srcId="{DCF2DF14-AAD6-4008-AEF4-E1AC0A5C603F}" destId="{63282B3C-2EBE-4285-AEC3-9F31D8AA8DAE}" srcOrd="3" destOrd="0" presId="urn:microsoft.com/office/officeart/2008/layout/VerticalCurvedList"/>
    <dgm:cxn modelId="{F4D52805-04A9-4E18-8D78-7E5C1FC7B3F1}" type="presParOf" srcId="{DCF2DF14-AAD6-4008-AEF4-E1AC0A5C603F}" destId="{FB0A3706-8785-4A1A-BE04-06E3991BAC07}" srcOrd="4" destOrd="0" presId="urn:microsoft.com/office/officeart/2008/layout/VerticalCurvedList"/>
    <dgm:cxn modelId="{1C96515C-57D8-44B4-B005-1B0AC8B54811}" type="presParOf" srcId="{FB0A3706-8785-4A1A-BE04-06E3991BAC07}" destId="{84DDA779-20CA-400B-B282-3AACC3030CED}" srcOrd="0" destOrd="0" presId="urn:microsoft.com/office/officeart/2008/layout/VerticalCurvedList"/>
    <dgm:cxn modelId="{EF0AC28A-87F3-422B-98DE-2779A134B0F0}" type="presParOf" srcId="{DCF2DF14-AAD6-4008-AEF4-E1AC0A5C603F}" destId="{AF0E25B2-D7A4-4BDA-856D-C26359571827}" srcOrd="5" destOrd="0" presId="urn:microsoft.com/office/officeart/2008/layout/VerticalCurvedList"/>
    <dgm:cxn modelId="{3D835244-AC5B-4F3F-8165-EC0A434B6BB4}" type="presParOf" srcId="{DCF2DF14-AAD6-4008-AEF4-E1AC0A5C603F}" destId="{1C7569A7-EA63-4313-B142-44BA32F00C2C}" srcOrd="6" destOrd="0" presId="urn:microsoft.com/office/officeart/2008/layout/VerticalCurvedList"/>
    <dgm:cxn modelId="{E48413C4-1984-4F7B-84E2-7CB193A81885}" type="presParOf" srcId="{1C7569A7-EA63-4313-B142-44BA32F00C2C}" destId="{359DDC84-CEEE-46CD-9F44-A7F4674911A4}" srcOrd="0" destOrd="0" presId="urn:microsoft.com/office/officeart/2008/layout/VerticalCurvedList"/>
    <dgm:cxn modelId="{2F611C55-039E-4116-831D-726CAA36DE08}" type="presParOf" srcId="{DCF2DF14-AAD6-4008-AEF4-E1AC0A5C603F}" destId="{83AB3FA6-2838-4D8A-8875-DB95218CD5C1}" srcOrd="7" destOrd="0" presId="urn:microsoft.com/office/officeart/2008/layout/VerticalCurvedList"/>
    <dgm:cxn modelId="{FF216B1C-AD16-415A-8A4C-2F3A62A76A4F}" type="presParOf" srcId="{DCF2DF14-AAD6-4008-AEF4-E1AC0A5C603F}" destId="{865F2885-8437-40A9-B5FE-967552591CAD}" srcOrd="8" destOrd="0" presId="urn:microsoft.com/office/officeart/2008/layout/VerticalCurvedList"/>
    <dgm:cxn modelId="{DAE17867-D686-4616-B72C-0AD85D4B7EE2}" type="presParOf" srcId="{865F2885-8437-40A9-B5FE-967552591CAD}" destId="{34267F0E-DB00-4A67-AB3D-97EC7DA67788}" srcOrd="0" destOrd="0" presId="urn:microsoft.com/office/officeart/2008/layout/VerticalCurvedList"/>
    <dgm:cxn modelId="{96B1D4C9-1E8A-4F3C-9062-33C4F884E705}" type="presParOf" srcId="{DCF2DF14-AAD6-4008-AEF4-E1AC0A5C603F}" destId="{9C6BEECA-C640-4BD7-9C33-751F09CE6FF2}" srcOrd="9" destOrd="0" presId="urn:microsoft.com/office/officeart/2008/layout/VerticalCurvedList"/>
    <dgm:cxn modelId="{55E2A038-90EE-4D7C-8AC7-6388FF746305}" type="presParOf" srcId="{DCF2DF14-AAD6-4008-AEF4-E1AC0A5C603F}" destId="{5D234267-8FD0-419D-8438-958104FD3180}" srcOrd="10" destOrd="0" presId="urn:microsoft.com/office/officeart/2008/layout/VerticalCurvedList"/>
    <dgm:cxn modelId="{50199A9E-AAC7-4D03-941F-93275AB3A999}" type="presParOf" srcId="{5D234267-8FD0-419D-8438-958104FD3180}" destId="{5387E404-F3A6-4EAE-9BD8-EF101F9A1949}" srcOrd="0" destOrd="0" presId="urn:microsoft.com/office/officeart/2008/layout/VerticalCurvedList"/>
    <dgm:cxn modelId="{05F4F102-6E5A-4B03-952D-D7AFC5AC17C3}" type="presParOf" srcId="{DCF2DF14-AAD6-4008-AEF4-E1AC0A5C603F}" destId="{31C5303B-1CC9-4A49-90F9-0E20E5F05233}" srcOrd="11" destOrd="0" presId="urn:microsoft.com/office/officeart/2008/layout/VerticalCurvedList"/>
    <dgm:cxn modelId="{3B3E7988-BC08-414C-86AA-598468E2AFFD}" type="presParOf" srcId="{DCF2DF14-AAD6-4008-AEF4-E1AC0A5C603F}" destId="{7CC40256-4F55-4F4F-8534-9EAACF5F0A18}" srcOrd="12" destOrd="0" presId="urn:microsoft.com/office/officeart/2008/layout/VerticalCurvedList"/>
    <dgm:cxn modelId="{6FB01158-C016-433E-B401-F46B643E48C3}" type="presParOf" srcId="{7CC40256-4F55-4F4F-8534-9EAACF5F0A18}" destId="{BA04071A-1B48-4758-A259-EDA98D74175C}" srcOrd="0" destOrd="0" presId="urn:microsoft.com/office/officeart/2008/layout/VerticalCurvedList"/>
    <dgm:cxn modelId="{6298D7DF-F8DF-4A9A-9F67-1849205C0D3C}" type="presParOf" srcId="{DCF2DF14-AAD6-4008-AEF4-E1AC0A5C603F}" destId="{981F5D2A-9737-469A-B3A5-CC4520E60635}" srcOrd="13" destOrd="0" presId="urn:microsoft.com/office/officeart/2008/layout/VerticalCurvedList"/>
    <dgm:cxn modelId="{B9A0D9C3-8F1B-4CCD-905F-BB009103EFC1}" type="presParOf" srcId="{DCF2DF14-AAD6-4008-AEF4-E1AC0A5C603F}" destId="{ED48FE18-3331-4459-BE83-C8F05C16BEA6}" srcOrd="14" destOrd="0" presId="urn:microsoft.com/office/officeart/2008/layout/VerticalCurvedList"/>
    <dgm:cxn modelId="{388440A6-360B-423C-88DB-CF1E46E944C6}" type="presParOf" srcId="{ED48FE18-3331-4459-BE83-C8F05C16BEA6}" destId="{021734B9-A1F4-41D7-9E5B-89B04A4F3B2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6FE6D-CD65-4699-88CB-D85C575D6EB0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D572-9DE9-4B67-99BF-2FBB99C7DD47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One slider - Summary</a:t>
          </a:r>
          <a:endParaRPr lang="en-US" sz="2500" kern="1200" dirty="0"/>
        </a:p>
      </dsp:txBody>
      <dsp:txXfrm>
        <a:off x="380119" y="246332"/>
        <a:ext cx="7675541" cy="492448"/>
      </dsp:txXfrm>
    </dsp:sp>
    <dsp:sp modelId="{CBB0D2A4-77C2-4329-9E67-6623C03E709C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82B3C-2EBE-4285-AEC3-9F31D8AA8DAE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Business Introduction</a:t>
          </a:r>
          <a:endParaRPr lang="en-US" sz="2500" kern="1200" dirty="0"/>
        </a:p>
      </dsp:txBody>
      <dsp:txXfrm>
        <a:off x="826075" y="985438"/>
        <a:ext cx="7229585" cy="492448"/>
      </dsp:txXfrm>
    </dsp:sp>
    <dsp:sp modelId="{84DDA779-20CA-400B-B282-3AACC3030CED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E25B2-D7A4-4BDA-856D-C26359571827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</a:t>
          </a:r>
        </a:p>
      </dsp:txBody>
      <dsp:txXfrm>
        <a:off x="1070457" y="1724003"/>
        <a:ext cx="6985203" cy="492448"/>
      </dsp:txXfrm>
    </dsp:sp>
    <dsp:sp modelId="{359DDC84-CEEE-46CD-9F44-A7F4674911A4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B3FA6-2838-4D8A-8875-DB95218CD5C1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Methodology</a:t>
          </a:r>
        </a:p>
      </dsp:txBody>
      <dsp:txXfrm>
        <a:off x="1148486" y="2463109"/>
        <a:ext cx="6907174" cy="492448"/>
      </dsp:txXfrm>
    </dsp:sp>
    <dsp:sp modelId="{34267F0E-DB00-4A67-AB3D-97EC7DA67788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BEECA-C640-4BD7-9C33-751F09CE6FF2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Analysis</a:t>
          </a:r>
        </a:p>
      </dsp:txBody>
      <dsp:txXfrm>
        <a:off x="1070457" y="3202215"/>
        <a:ext cx="6985203" cy="492448"/>
      </dsp:txXfrm>
    </dsp:sp>
    <dsp:sp modelId="{5387E404-F3A6-4EAE-9BD8-EF101F9A1949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5303B-1CC9-4A49-90F9-0E20E5F05233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Results</a:t>
          </a:r>
        </a:p>
      </dsp:txBody>
      <dsp:txXfrm>
        <a:off x="826075" y="3940779"/>
        <a:ext cx="7229585" cy="492448"/>
      </dsp:txXfrm>
    </dsp:sp>
    <dsp:sp modelId="{BA04071A-1B48-4758-A259-EDA98D74175C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F5D2A-9737-469A-B3A5-CC4520E6063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Conclusion</a:t>
          </a:r>
        </a:p>
      </dsp:txBody>
      <dsp:txXfrm>
        <a:off x="380119" y="4679885"/>
        <a:ext cx="7675541" cy="492448"/>
      </dsp:txXfrm>
    </dsp:sp>
    <dsp:sp modelId="{021734B9-A1F4-41D7-9E5B-89B04A4F3B2A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9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CD39-1B58-4324-9107-3D815C25577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80B5-6676-4DF6-8E23-C49B5642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3" y="101889"/>
            <a:ext cx="11312237" cy="9260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Capstone Project - The Battle of Neighborhoods (Week 2)</a:t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6170963"/>
              </p:ext>
            </p:extLst>
          </p:nvPr>
        </p:nvGraphicFramePr>
        <p:xfrm>
          <a:off x="2032000" y="1027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78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56063" y="1269353"/>
            <a:ext cx="5486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sz="1400" dirty="0" smtClean="0">
                <a:latin typeface="Calibri" pitchFamily="34" charset="0"/>
              </a:rPr>
              <a:t>To </a:t>
            </a:r>
            <a:r>
              <a:rPr lang="en-US" sz="1400" dirty="0">
                <a:latin typeface="Calibri" pitchFamily="34" charset="0"/>
              </a:rPr>
              <a:t>understand if both the cities </a:t>
            </a:r>
            <a:r>
              <a:rPr lang="en-US" sz="1400" dirty="0" smtClean="0">
                <a:latin typeface="Calibri" pitchFamily="34" charset="0"/>
              </a:rPr>
              <a:t>- Toronto </a:t>
            </a:r>
            <a:r>
              <a:rPr lang="en-US" sz="1400" dirty="0">
                <a:latin typeface="Calibri" pitchFamily="34" charset="0"/>
              </a:rPr>
              <a:t>and </a:t>
            </a:r>
            <a:r>
              <a:rPr lang="en-US" sz="1400" dirty="0" smtClean="0">
                <a:latin typeface="Calibri" pitchFamily="34" charset="0"/>
              </a:rPr>
              <a:t>Manhattan </a:t>
            </a:r>
            <a:r>
              <a:rPr lang="en-US" sz="1400" dirty="0">
                <a:latin typeface="Calibri" pitchFamily="34" charset="0"/>
              </a:rPr>
              <a:t>are similar or </a:t>
            </a:r>
            <a:r>
              <a:rPr lang="en-US" sz="1400" dirty="0" smtClean="0">
                <a:latin typeface="Calibri" pitchFamily="34" charset="0"/>
              </a:rPr>
              <a:t>dissimilar</a:t>
            </a:r>
          </a:p>
          <a:p>
            <a:pPr algn="just" eaLnBrk="1" hangingPunct="1">
              <a:buFont typeface="Arial" charset="0"/>
              <a:buChar char="•"/>
            </a:pPr>
            <a:endParaRPr lang="en-US" sz="1400" dirty="0" smtClean="0">
              <a:latin typeface="Calibri" pitchFamily="34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en-US" sz="1400" dirty="0" smtClean="0">
                <a:latin typeface="Calibri" pitchFamily="34" charset="0"/>
              </a:rPr>
              <a:t>We </a:t>
            </a:r>
            <a:r>
              <a:rPr lang="en-US" sz="1400" dirty="0">
                <a:latin typeface="Calibri" pitchFamily="34" charset="0"/>
              </a:rPr>
              <a:t>have lots of details available in terms of venues and its categories, let us see how can we apply the analytical skills to test the hypothesis</a:t>
            </a:r>
          </a:p>
          <a:p>
            <a:pPr algn="just" eaLnBrk="1" hangingPunct="1">
              <a:buFont typeface="Arial" charset="0"/>
              <a:buChar char="•"/>
            </a:pPr>
            <a:endParaRPr lang="en-US" sz="1400" dirty="0">
              <a:latin typeface="Calibri" pitchFamily="34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en-US" sz="1400" dirty="0" smtClean="0">
                <a:latin typeface="Calibri" pitchFamily="34" charset="0"/>
              </a:rPr>
              <a:t>In </a:t>
            </a:r>
            <a:r>
              <a:rPr lang="en-US" sz="1400" dirty="0">
                <a:latin typeface="Calibri" pitchFamily="34" charset="0"/>
              </a:rPr>
              <a:t>this project, we are limiting the number of venues by 100 returned by Foursquare API and radius = 500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943600" y="1066800"/>
            <a:ext cx="0" cy="518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76899" y="191610"/>
            <a:ext cx="11464527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slider - Summary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289398" y="4001631"/>
            <a:ext cx="541972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/>
            <a:r>
              <a:rPr lang="en-US" sz="1400" dirty="0">
                <a:latin typeface="Calibri" pitchFamily="34" charset="0"/>
              </a:rPr>
              <a:t>The following datasets are used in this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Toronto </a:t>
            </a:r>
            <a:r>
              <a:rPr lang="en-US" sz="1400" dirty="0">
                <a:latin typeface="Calibri" pitchFamily="34" charset="0"/>
              </a:rPr>
              <a:t>dataset - Dataset with details about </a:t>
            </a:r>
            <a:r>
              <a:rPr lang="en-US" sz="1400" dirty="0" smtClean="0">
                <a:latin typeface="Calibri" pitchFamily="34" charset="0"/>
              </a:rPr>
              <a:t>Neighborhood, </a:t>
            </a:r>
            <a:r>
              <a:rPr lang="en-US" sz="1400" dirty="0">
                <a:latin typeface="Calibri" pitchFamily="34" charset="0"/>
              </a:rPr>
              <a:t>latitude, longitude and corresponding venue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Manhattan </a:t>
            </a:r>
            <a:r>
              <a:rPr lang="en-US" sz="1400" dirty="0">
                <a:latin typeface="Calibri" pitchFamily="34" charset="0"/>
              </a:rPr>
              <a:t>dataset - Dataset with details about </a:t>
            </a:r>
            <a:r>
              <a:rPr lang="en-US" sz="1400" dirty="0" smtClean="0">
                <a:latin typeface="Calibri" pitchFamily="34" charset="0"/>
              </a:rPr>
              <a:t>Neighborhood, </a:t>
            </a:r>
            <a:r>
              <a:rPr lang="en-US" sz="1400" dirty="0">
                <a:latin typeface="Calibri" pitchFamily="34" charset="0"/>
              </a:rPr>
              <a:t>latitude, longitude and corresponding venue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Geospatial data </a:t>
            </a:r>
            <a:r>
              <a:rPr lang="en-US" sz="1400" dirty="0">
                <a:latin typeface="Calibri" pitchFamily="34" charset="0"/>
              </a:rPr>
              <a:t>- Dataset with details about postal code, 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Foursquare </a:t>
            </a:r>
            <a:r>
              <a:rPr lang="en-US" sz="1400" dirty="0">
                <a:latin typeface="Calibri" pitchFamily="34" charset="0"/>
              </a:rPr>
              <a:t>API - To retrieve the </a:t>
            </a:r>
            <a:r>
              <a:rPr lang="en-US" sz="1400" dirty="0" smtClean="0">
                <a:latin typeface="Calibri" pitchFamily="34" charset="0"/>
              </a:rPr>
              <a:t>venues, its </a:t>
            </a:r>
            <a:r>
              <a:rPr lang="en-US" sz="1400" dirty="0">
                <a:latin typeface="Calibri" pitchFamily="34" charset="0"/>
              </a:rPr>
              <a:t>latitude and </a:t>
            </a:r>
            <a:r>
              <a:rPr lang="en-US" sz="1400" dirty="0" smtClean="0">
                <a:latin typeface="Calibri" pitchFamily="34" charset="0"/>
              </a:rPr>
              <a:t>longitude</a:t>
            </a:r>
            <a:endParaRPr lang="en-US" sz="1400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Geopy </a:t>
            </a:r>
            <a:r>
              <a:rPr lang="en-US" sz="1400" dirty="0">
                <a:latin typeface="Calibri" pitchFamily="34" charset="0"/>
              </a:rPr>
              <a:t>API - To get the coordinates of Toronto and Manhattan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90968" y="78410"/>
            <a:ext cx="300916" cy="295466"/>
          </a:xfrm>
        </p:spPr>
        <p:txBody>
          <a:bodyPr vert="horz" wrap="none" lIns="24384" tIns="24384" rIns="24384" bIns="24384" rtlCol="0" anchor="ctr">
            <a:spAutoFit/>
          </a:bodyPr>
          <a:lstStyle/>
          <a:p>
            <a:pPr algn="ctr"/>
            <a:fld id="{B03DB774-E7BF-4403-A0BE-3F10D9421241}" type="slidenum">
              <a:rPr lang="en-US" b="1">
                <a:latin typeface="Arial" pitchFamily="34" charset="0"/>
                <a:cs typeface="Arial" pitchFamily="34" charset="0"/>
              </a:rPr>
              <a:pPr algn="ctr"/>
              <a:t>2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30204" y="784477"/>
            <a:ext cx="5338119" cy="420123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Problem Statement/Background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330202" y="3343316"/>
            <a:ext cx="5338119" cy="420123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 Requirement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299801" y="784477"/>
            <a:ext cx="5338119" cy="420123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 Analysis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503307" y="4511563"/>
            <a:ext cx="5338119" cy="420123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Results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09" y="5125015"/>
            <a:ext cx="5692084" cy="14969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82" y="1302634"/>
            <a:ext cx="1917123" cy="128434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456" y="1302183"/>
            <a:ext cx="2033146" cy="12678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382" y="2644885"/>
            <a:ext cx="4420901" cy="17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2" y="115744"/>
            <a:ext cx="11312237" cy="9260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Business Introduction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345" y="1041762"/>
            <a:ext cx="53706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Problem statement: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understand if both the cities - Toronto and Manhattan are similar or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lots of details available in terms of venues and its categories, let us see how can we apply the analytical skills to test the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project, we are limiting the number of venues by 100 returned by Foursquare API and radius = 500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23" y="1041762"/>
            <a:ext cx="4690498" cy="266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1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2" y="115744"/>
            <a:ext cx="11312237" cy="9260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162" y="1041761"/>
            <a:ext cx="9081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The following datasets are used in this project: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Toronto dataset - Dataset with details about Neighborhood, latitude, longitude and corresponding venue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Manhattan dataset - Dataset with details about Neighborhood, latitude, longitude and corresponding venue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Geospatial data - Dataset with details about postal code, 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Foursquare API - To retrieve the venues, its 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Geopy API - To get the coordinates of Toronto and Manhattan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80" y="1548296"/>
            <a:ext cx="2867291" cy="1572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380" y="4071504"/>
            <a:ext cx="2743019" cy="1834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9" y="4528047"/>
            <a:ext cx="4342431" cy="1377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612" y="4379281"/>
            <a:ext cx="3600450" cy="2028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1363" y="4071504"/>
            <a:ext cx="210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of Toronto dataset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33872" y="4071503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of Manhattan dataset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043872" y="1184466"/>
            <a:ext cx="2282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Map view of Toronto dataset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043872" y="3719164"/>
            <a:ext cx="252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Map view of Manhattan dataset</a:t>
            </a:r>
            <a:endParaRPr lang="en-US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982" y="4558145"/>
          <a:ext cx="4336473" cy="1440873"/>
        </p:xfrm>
        <a:graphic>
          <a:graphicData uri="http://schemas.openxmlformats.org/drawingml/2006/table">
            <a:tbl>
              <a:tblPr/>
              <a:tblGrid>
                <a:gridCol w="4336473">
                  <a:extLst>
                    <a:ext uri="{9D8B030D-6E8A-4147-A177-3AD203B41FA5}">
                      <a16:colId xmlns:a16="http://schemas.microsoft.com/office/drawing/2014/main" val="3723787039"/>
                    </a:ext>
                  </a:extLst>
                </a:gridCol>
              </a:tblGrid>
              <a:tr h="14408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96921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41273" y="4059382"/>
          <a:ext cx="3810000" cy="2549236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594193893"/>
                    </a:ext>
                  </a:extLst>
                </a:gridCol>
              </a:tblGrid>
              <a:tr h="2549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4126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7016"/>
              </p:ext>
            </p:extLst>
          </p:nvPr>
        </p:nvGraphicFramePr>
        <p:xfrm>
          <a:off x="8714509" y="1122219"/>
          <a:ext cx="3131128" cy="2133600"/>
        </p:xfrm>
        <a:graphic>
          <a:graphicData uri="http://schemas.openxmlformats.org/drawingml/2006/table">
            <a:tbl>
              <a:tblPr/>
              <a:tblGrid>
                <a:gridCol w="3131128">
                  <a:extLst>
                    <a:ext uri="{9D8B030D-6E8A-4147-A177-3AD203B41FA5}">
                      <a16:colId xmlns:a16="http://schemas.microsoft.com/office/drawing/2014/main" val="2028482978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9186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87313"/>
              </p:ext>
            </p:extLst>
          </p:nvPr>
        </p:nvGraphicFramePr>
        <p:xfrm>
          <a:off x="8707461" y="3707540"/>
          <a:ext cx="3131128" cy="2499295"/>
        </p:xfrm>
        <a:graphic>
          <a:graphicData uri="http://schemas.openxmlformats.org/drawingml/2006/table">
            <a:tbl>
              <a:tblPr/>
              <a:tblGrid>
                <a:gridCol w="3131128">
                  <a:extLst>
                    <a:ext uri="{9D8B030D-6E8A-4147-A177-3AD203B41FA5}">
                      <a16:colId xmlns:a16="http://schemas.microsoft.com/office/drawing/2014/main" val="2028482978"/>
                    </a:ext>
                  </a:extLst>
                </a:gridCol>
              </a:tblGrid>
              <a:tr h="24992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9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2" y="115744"/>
            <a:ext cx="11312237" cy="9260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074" y="931128"/>
            <a:ext cx="629968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It involves the following steps:</a:t>
            </a:r>
          </a:p>
          <a:p>
            <a:pPr algn="just"/>
            <a:r>
              <a:rPr lang="en-US" sz="2000" dirty="0" smtClean="0"/>
              <a:t>1. Data Loading and pre-processing</a:t>
            </a:r>
          </a:p>
          <a:p>
            <a:pPr algn="just"/>
            <a:r>
              <a:rPr lang="en-US" sz="2000" dirty="0" smtClean="0"/>
              <a:t>    * Preprocessing the Neighborhood dataset and creating a subset for Toronto dataset</a:t>
            </a:r>
          </a:p>
          <a:p>
            <a:pPr algn="just"/>
            <a:r>
              <a:rPr lang="en-US" sz="2000" dirty="0" smtClean="0"/>
              <a:t>    * Preprocessing the Manhattan dataset</a:t>
            </a:r>
          </a:p>
          <a:p>
            <a:pPr algn="just"/>
            <a:r>
              <a:rPr lang="en-US" sz="2000" dirty="0" smtClean="0"/>
              <a:t>    * Generating the co-ordinates for both the neighborhoods</a:t>
            </a:r>
          </a:p>
          <a:p>
            <a:pPr algn="just"/>
            <a:r>
              <a:rPr lang="en-US" sz="2000" dirty="0" smtClean="0"/>
              <a:t>2. Analysis(Exploratory data analysis)</a:t>
            </a:r>
          </a:p>
          <a:p>
            <a:pPr algn="just"/>
            <a:r>
              <a:rPr lang="en-US" sz="2000" dirty="0" smtClean="0"/>
              <a:t>    * Identification of top venues in both the cities</a:t>
            </a:r>
          </a:p>
          <a:p>
            <a:pPr algn="just"/>
            <a:r>
              <a:rPr lang="en-US" sz="2000" dirty="0" smtClean="0"/>
              <a:t>    * Identification of top restaurants in both the cities</a:t>
            </a:r>
          </a:p>
          <a:p>
            <a:pPr algn="just"/>
            <a:r>
              <a:rPr lang="en-US" sz="2000" dirty="0" smtClean="0"/>
              <a:t>    * Comparison of number of venues in both the neighborhoods</a:t>
            </a:r>
          </a:p>
          <a:p>
            <a:pPr algn="just"/>
            <a:r>
              <a:rPr lang="en-US" sz="2000" dirty="0" smtClean="0"/>
              <a:t>3. Results(Comparison between Toronto and Manhattan)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654" y="771216"/>
            <a:ext cx="4520656" cy="32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2" y="115744"/>
            <a:ext cx="11312237" cy="9260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03" y="1041762"/>
            <a:ext cx="3788352" cy="1754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18" y="2874268"/>
            <a:ext cx="3561917" cy="2051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857" y="5003483"/>
            <a:ext cx="3153641" cy="168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707" y="1041762"/>
            <a:ext cx="3278765" cy="1950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451" y="2992338"/>
            <a:ext cx="2911276" cy="170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632" y="4886975"/>
            <a:ext cx="3072846" cy="1761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655778"/>
            <a:ext cx="2893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below charts belongs to Toronto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75451" y="674502"/>
            <a:ext cx="3144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below charts belongs to Manhattan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746" y="1904075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The top 15 neighborhoods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66548" y="3920271"/>
            <a:ext cx="1192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The top 10 venues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143934" y="5848410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The top 10 restaurants</a:t>
            </a:r>
            <a:endParaRPr lang="en-US" sz="105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63126"/>
              </p:ext>
            </p:extLst>
          </p:nvPr>
        </p:nvGraphicFramePr>
        <p:xfrm>
          <a:off x="1528549" y="996287"/>
          <a:ext cx="4012442" cy="2074459"/>
        </p:xfrm>
        <a:graphic>
          <a:graphicData uri="http://schemas.openxmlformats.org/drawingml/2006/table">
            <a:tbl>
              <a:tblPr/>
              <a:tblGrid>
                <a:gridCol w="4012442">
                  <a:extLst>
                    <a:ext uri="{9D8B030D-6E8A-4147-A177-3AD203B41FA5}">
                      <a16:colId xmlns:a16="http://schemas.microsoft.com/office/drawing/2014/main" val="1875441256"/>
                    </a:ext>
                  </a:extLst>
                </a:gridCol>
              </a:tblGrid>
              <a:tr h="20744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3101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46794"/>
              </p:ext>
            </p:extLst>
          </p:nvPr>
        </p:nvGraphicFramePr>
        <p:xfrm>
          <a:off x="6080966" y="963556"/>
          <a:ext cx="4012442" cy="1972844"/>
        </p:xfrm>
        <a:graphic>
          <a:graphicData uri="http://schemas.openxmlformats.org/drawingml/2006/table">
            <a:tbl>
              <a:tblPr/>
              <a:tblGrid>
                <a:gridCol w="4012442">
                  <a:extLst>
                    <a:ext uri="{9D8B030D-6E8A-4147-A177-3AD203B41FA5}">
                      <a16:colId xmlns:a16="http://schemas.microsoft.com/office/drawing/2014/main" val="1875441256"/>
                    </a:ext>
                  </a:extLst>
                </a:gridCol>
              </a:tblGrid>
              <a:tr h="19728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3101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81407"/>
              </p:ext>
            </p:extLst>
          </p:nvPr>
        </p:nvGraphicFramePr>
        <p:xfrm>
          <a:off x="1528549" y="3103478"/>
          <a:ext cx="4012442" cy="1783497"/>
        </p:xfrm>
        <a:graphic>
          <a:graphicData uri="http://schemas.openxmlformats.org/drawingml/2006/table">
            <a:tbl>
              <a:tblPr/>
              <a:tblGrid>
                <a:gridCol w="4012442">
                  <a:extLst>
                    <a:ext uri="{9D8B030D-6E8A-4147-A177-3AD203B41FA5}">
                      <a16:colId xmlns:a16="http://schemas.microsoft.com/office/drawing/2014/main" val="1875441256"/>
                    </a:ext>
                  </a:extLst>
                </a:gridCol>
              </a:tblGrid>
              <a:tr h="178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3101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44794"/>
              </p:ext>
            </p:extLst>
          </p:nvPr>
        </p:nvGraphicFramePr>
        <p:xfrm>
          <a:off x="1528549" y="4886975"/>
          <a:ext cx="4012442" cy="1884569"/>
        </p:xfrm>
        <a:graphic>
          <a:graphicData uri="http://schemas.openxmlformats.org/drawingml/2006/table">
            <a:tbl>
              <a:tblPr/>
              <a:tblGrid>
                <a:gridCol w="4012442">
                  <a:extLst>
                    <a:ext uri="{9D8B030D-6E8A-4147-A177-3AD203B41FA5}">
                      <a16:colId xmlns:a16="http://schemas.microsoft.com/office/drawing/2014/main" val="1875441256"/>
                    </a:ext>
                  </a:extLst>
                </a:gridCol>
              </a:tblGrid>
              <a:tr h="18845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3101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10212"/>
              </p:ext>
            </p:extLst>
          </p:nvPr>
        </p:nvGraphicFramePr>
        <p:xfrm>
          <a:off x="6080966" y="2979482"/>
          <a:ext cx="4012442" cy="2074459"/>
        </p:xfrm>
        <a:graphic>
          <a:graphicData uri="http://schemas.openxmlformats.org/drawingml/2006/table">
            <a:tbl>
              <a:tblPr/>
              <a:tblGrid>
                <a:gridCol w="4012442">
                  <a:extLst>
                    <a:ext uri="{9D8B030D-6E8A-4147-A177-3AD203B41FA5}">
                      <a16:colId xmlns:a16="http://schemas.microsoft.com/office/drawing/2014/main" val="1875441256"/>
                    </a:ext>
                  </a:extLst>
                </a:gridCol>
              </a:tblGrid>
              <a:tr h="20744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3101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00186"/>
              </p:ext>
            </p:extLst>
          </p:nvPr>
        </p:nvGraphicFramePr>
        <p:xfrm>
          <a:off x="6080966" y="5097023"/>
          <a:ext cx="4012442" cy="1674521"/>
        </p:xfrm>
        <a:graphic>
          <a:graphicData uri="http://schemas.openxmlformats.org/drawingml/2006/table">
            <a:tbl>
              <a:tblPr/>
              <a:tblGrid>
                <a:gridCol w="4012442">
                  <a:extLst>
                    <a:ext uri="{9D8B030D-6E8A-4147-A177-3AD203B41FA5}">
                      <a16:colId xmlns:a16="http://schemas.microsoft.com/office/drawing/2014/main" val="1875441256"/>
                    </a:ext>
                  </a:extLst>
                </a:gridCol>
              </a:tblGrid>
              <a:tr h="16745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3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2" y="115744"/>
            <a:ext cx="11312237" cy="9260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7" y="1041762"/>
            <a:ext cx="7427336" cy="2437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2" y="3797871"/>
            <a:ext cx="8132835" cy="27994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82701"/>
              </p:ext>
            </p:extLst>
          </p:nvPr>
        </p:nvGraphicFramePr>
        <p:xfrm>
          <a:off x="277093" y="914400"/>
          <a:ext cx="8285016" cy="2604655"/>
        </p:xfrm>
        <a:graphic>
          <a:graphicData uri="http://schemas.openxmlformats.org/drawingml/2006/table">
            <a:tbl>
              <a:tblPr/>
              <a:tblGrid>
                <a:gridCol w="8285016">
                  <a:extLst>
                    <a:ext uri="{9D8B030D-6E8A-4147-A177-3AD203B41FA5}">
                      <a16:colId xmlns:a16="http://schemas.microsoft.com/office/drawing/2014/main" val="1422089699"/>
                    </a:ext>
                  </a:extLst>
                </a:gridCol>
              </a:tblGrid>
              <a:tr h="26046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62193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17288"/>
              </p:ext>
            </p:extLst>
          </p:nvPr>
        </p:nvGraphicFramePr>
        <p:xfrm>
          <a:off x="277092" y="3758032"/>
          <a:ext cx="8285017" cy="2839271"/>
        </p:xfrm>
        <a:graphic>
          <a:graphicData uri="http://schemas.openxmlformats.org/drawingml/2006/table">
            <a:tbl>
              <a:tblPr/>
              <a:tblGrid>
                <a:gridCol w="8285017">
                  <a:extLst>
                    <a:ext uri="{9D8B030D-6E8A-4147-A177-3AD203B41FA5}">
                      <a16:colId xmlns:a16="http://schemas.microsoft.com/office/drawing/2014/main" val="1422089699"/>
                    </a:ext>
                  </a:extLst>
                </a:gridCol>
              </a:tblGrid>
              <a:tr h="2839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62193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30102" y="1661233"/>
            <a:ext cx="2920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 clearly see, people in Toronto has more coffee shops whereas at Manhattan we have restaurants followed by coffee shops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830102" y="4311174"/>
            <a:ext cx="292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Interestingly people in both the cities has more preference to Italian restaurants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20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2" y="115744"/>
            <a:ext cx="11312237" cy="9260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5" y="897947"/>
            <a:ext cx="7760711" cy="3015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50" y="4050722"/>
            <a:ext cx="6942859" cy="253857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3465"/>
              </p:ext>
            </p:extLst>
          </p:nvPr>
        </p:nvGraphicFramePr>
        <p:xfrm>
          <a:off x="277093" y="914400"/>
          <a:ext cx="8340434" cy="2999235"/>
        </p:xfrm>
        <a:graphic>
          <a:graphicData uri="http://schemas.openxmlformats.org/drawingml/2006/table">
            <a:tbl>
              <a:tblPr/>
              <a:tblGrid>
                <a:gridCol w="8340434">
                  <a:extLst>
                    <a:ext uri="{9D8B030D-6E8A-4147-A177-3AD203B41FA5}">
                      <a16:colId xmlns:a16="http://schemas.microsoft.com/office/drawing/2014/main" val="1422089699"/>
                    </a:ext>
                  </a:extLst>
                </a:gridCol>
              </a:tblGrid>
              <a:tr h="2999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6219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07578"/>
              </p:ext>
            </p:extLst>
          </p:nvPr>
        </p:nvGraphicFramePr>
        <p:xfrm>
          <a:off x="277093" y="4050723"/>
          <a:ext cx="8340434" cy="2538578"/>
        </p:xfrm>
        <a:graphic>
          <a:graphicData uri="http://schemas.openxmlformats.org/drawingml/2006/table">
            <a:tbl>
              <a:tblPr/>
              <a:tblGrid>
                <a:gridCol w="8340434">
                  <a:extLst>
                    <a:ext uri="{9D8B030D-6E8A-4147-A177-3AD203B41FA5}">
                      <a16:colId xmlns:a16="http://schemas.microsoft.com/office/drawing/2014/main" val="1422089699"/>
                    </a:ext>
                  </a:extLst>
                </a:gridCol>
              </a:tblGrid>
              <a:tr h="2538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62193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4398" y="1538403"/>
            <a:ext cx="292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Surprisingly, most of the neighborhoods in both the cities has 100+ venues offering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54397" y="4527263"/>
            <a:ext cx="292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16 out of 108 venues are common in both the cities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81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2" y="115744"/>
            <a:ext cx="11312237" cy="9260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162" y="1058288"/>
            <a:ext cx="11312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Based on the analysis, the observations are as below: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seems though number of Neighborhood are almost same in both the cities, Manhattan has more number of venues/venue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seems, people in Toronto like more coffee as compared to Italian restaurants in Manhattan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seems people in both the cities like more Italian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seems both the top 10 Neighborhood in both the cities has more 100+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16 venues are in common in both the cities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	Based on observation, it seems both the cities share liking pattern wrt venues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693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596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Capstone Project - The Battle of Neighborhoods (Week 2) </vt:lpstr>
      <vt:lpstr>PowerPoint Presentation</vt:lpstr>
      <vt:lpstr>Business Introduction</vt:lpstr>
      <vt:lpstr>Data</vt:lpstr>
      <vt:lpstr>Methodology</vt:lpstr>
      <vt:lpstr>Analysis</vt:lpstr>
      <vt:lpstr>Results</vt:lpstr>
      <vt:lpstr>Results</vt:lpstr>
      <vt:lpstr>Conclusion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Athiq Ahmed</dc:creator>
  <cp:lastModifiedBy>Athiq Ahmed</cp:lastModifiedBy>
  <cp:revision>49</cp:revision>
  <dcterms:created xsi:type="dcterms:W3CDTF">2019-05-11T12:00:56Z</dcterms:created>
  <dcterms:modified xsi:type="dcterms:W3CDTF">2019-05-11T12:45:39Z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Athiq.Ahmed@ad.infosys.com</vt:lpwstr>
  </property>
  <property fmtid="{D5CDD505-2E9C-101B-9397-08002B2CF9AE}" pid="5" name="MSIP_Label_be4b3411-284d-4d31-bd4f-bc13ef7f1fd6_SetDate">
    <vt:lpwstr>2019-05-11T12:01:04.9447539Z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Athiq.Ahmed@ad.infosys.com</vt:lpwstr>
  </property>
  <property fmtid="{D5CDD505-2E9C-101B-9397-08002B2CF9AE}" pid="12" name="MSIP_Label_a0819fa7-4367-4500-ba88-dd630d977609_SetDate">
    <vt:lpwstr>2019-05-11T12:01:04.9447539Z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