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7" r:id="rId3"/>
    <p:sldId id="273" r:id="rId4"/>
    <p:sldId id="278" r:id="rId5"/>
    <p:sldId id="279" r:id="rId6"/>
    <p:sldId id="280" r:id="rId7"/>
    <p:sldId id="274" r:id="rId8"/>
    <p:sldId id="283" r:id="rId9"/>
    <p:sldId id="282" r:id="rId10"/>
    <p:sldId id="284" r:id="rId11"/>
    <p:sldId id="285" r:id="rId12"/>
    <p:sldId id="286" r:id="rId13"/>
    <p:sldId id="287" r:id="rId14"/>
    <p:sldId id="288" r:id="rId15"/>
    <p:sldId id="289" r:id="rId16"/>
    <p:sldId id="261" r:id="rId17"/>
  </p:sldIdLst>
  <p:sldSz cx="9144000" cy="6858000" type="screen4x3"/>
  <p:notesSz cx="7077075" cy="9363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E1B37-7C4A-4EF0-B417-8C1F6225D87D}" type="datetimeFigureOut">
              <a:rPr lang="en-US" smtClean="0"/>
              <a:t>2013-09-05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7E406-BCFA-491B-BDA0-DD47A9645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889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E1B37-7C4A-4EF0-B417-8C1F6225D87D}" type="datetimeFigureOut">
              <a:rPr lang="en-US" smtClean="0"/>
              <a:t>2013-09-05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7E406-BCFA-491B-BDA0-DD47A9645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557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E1B37-7C4A-4EF0-B417-8C1F6225D87D}" type="datetimeFigureOut">
              <a:rPr lang="en-US" smtClean="0"/>
              <a:t>2013-09-05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7E406-BCFA-491B-BDA0-DD47A9645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959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E1B37-7C4A-4EF0-B417-8C1F6225D87D}" type="datetimeFigureOut">
              <a:rPr lang="en-US" smtClean="0"/>
              <a:t>2013-09-05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7E406-BCFA-491B-BDA0-DD47A9645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03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E1B37-7C4A-4EF0-B417-8C1F6225D87D}" type="datetimeFigureOut">
              <a:rPr lang="en-US" smtClean="0"/>
              <a:t>2013-09-05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7E406-BCFA-491B-BDA0-DD47A9645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06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E1B37-7C4A-4EF0-B417-8C1F6225D87D}" type="datetimeFigureOut">
              <a:rPr lang="en-US" smtClean="0"/>
              <a:t>2013-09-05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7E406-BCFA-491B-BDA0-DD47A9645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297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E1B37-7C4A-4EF0-B417-8C1F6225D87D}" type="datetimeFigureOut">
              <a:rPr lang="en-US" smtClean="0"/>
              <a:t>2013-09-05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7E406-BCFA-491B-BDA0-DD47A9645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3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E1B37-7C4A-4EF0-B417-8C1F6225D87D}" type="datetimeFigureOut">
              <a:rPr lang="en-US" smtClean="0"/>
              <a:t>2013-09-05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7E406-BCFA-491B-BDA0-DD47A9645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931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E1B37-7C4A-4EF0-B417-8C1F6225D87D}" type="datetimeFigureOut">
              <a:rPr lang="en-US" smtClean="0"/>
              <a:t>2013-09-05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7E406-BCFA-491B-BDA0-DD47A9645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83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E1B37-7C4A-4EF0-B417-8C1F6225D87D}" type="datetimeFigureOut">
              <a:rPr lang="en-US" smtClean="0"/>
              <a:t>2013-09-05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7E406-BCFA-491B-BDA0-DD47A9645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364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E1B37-7C4A-4EF0-B417-8C1F6225D87D}" type="datetimeFigureOut">
              <a:rPr lang="en-US" smtClean="0"/>
              <a:t>2013-09-05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7E406-BCFA-491B-BDA0-DD47A9645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214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1E1B37-7C4A-4EF0-B417-8C1F6225D87D}" type="datetimeFigureOut">
              <a:rPr lang="en-US" smtClean="0"/>
              <a:t>2013-09-05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C7E406-BCFA-491B-BDA0-DD47A9645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735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85877"/>
            <a:ext cx="7772400" cy="695323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/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2209800"/>
            <a:ext cx="8305800" cy="3276600"/>
          </a:xfrm>
        </p:spPr>
        <p:txBody>
          <a:bodyPr>
            <a:normAutofit/>
          </a:bodyPr>
          <a:lstStyle/>
          <a:p>
            <a:r>
              <a:rPr lang="en-US" sz="6600" dirty="0" smtClean="0">
                <a:solidFill>
                  <a:schemeClr val="tx1"/>
                </a:solidFill>
              </a:rPr>
              <a:t>Finishing</a:t>
            </a:r>
          </a:p>
          <a:p>
            <a:r>
              <a:rPr lang="en-US" sz="4700" dirty="0" smtClean="0">
                <a:solidFill>
                  <a:schemeClr val="tx1"/>
                </a:solidFill>
              </a:rPr>
              <a:t>Tom </a:t>
            </a:r>
            <a:r>
              <a:rPr lang="en-US" sz="4700" dirty="0" smtClean="0">
                <a:solidFill>
                  <a:schemeClr val="tx1"/>
                </a:solidFill>
              </a:rPr>
              <a:t>Wirsing</a:t>
            </a:r>
          </a:p>
          <a:p>
            <a:r>
              <a:rPr lang="en-US" sz="4700" dirty="0" smtClean="0">
                <a:solidFill>
                  <a:schemeClr val="tx1"/>
                </a:solidFill>
              </a:rPr>
              <a:t>September 5, 2013</a:t>
            </a:r>
          </a:p>
        </p:txBody>
      </p:sp>
      <p:pic>
        <p:nvPicPr>
          <p:cNvPr id="1026" name="Picture 2" descr="http://rmwoodturningsymposium.com/images/rmw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28600"/>
            <a:ext cx="7239000" cy="1057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581400" y="533400"/>
            <a:ext cx="457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2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2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9946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85877"/>
            <a:ext cx="7772400" cy="695323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/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1371600"/>
            <a:ext cx="8305800" cy="5334000"/>
          </a:xfrm>
        </p:spPr>
        <p:txBody>
          <a:bodyPr>
            <a:normAutofit fontScale="55000" lnSpcReduction="20000"/>
          </a:bodyPr>
          <a:lstStyle/>
          <a:p>
            <a:r>
              <a:rPr lang="en-US" sz="6500" dirty="0" smtClean="0">
                <a:solidFill>
                  <a:schemeClr val="tx1"/>
                </a:solidFill>
              </a:rPr>
              <a:t>Oil</a:t>
            </a:r>
          </a:p>
          <a:p>
            <a:pPr marL="971550" lvl="1" indent="-514350" algn="l">
              <a:buFont typeface="+mj-lt"/>
              <a:buAutoNum type="arabicPeriod"/>
            </a:pPr>
            <a:r>
              <a:rPr lang="en-US" sz="2900" dirty="0" smtClean="0">
                <a:solidFill>
                  <a:schemeClr val="tx1"/>
                </a:solidFill>
              </a:rPr>
              <a:t>Examples</a:t>
            </a:r>
            <a:r>
              <a:rPr lang="en-US" sz="2900" dirty="0">
                <a:solidFill>
                  <a:schemeClr val="tx1"/>
                </a:solidFill>
              </a:rPr>
              <a:t>:</a:t>
            </a:r>
          </a:p>
          <a:p>
            <a:pPr marL="1371600" lvl="2" indent="-457200" algn="l">
              <a:buFont typeface="+mj-lt"/>
              <a:buAutoNum type="alphaUcPeriod"/>
            </a:pPr>
            <a:r>
              <a:rPr lang="en-US" sz="2900" dirty="0">
                <a:solidFill>
                  <a:schemeClr val="tx1"/>
                </a:solidFill>
              </a:rPr>
              <a:t>Linseed oil</a:t>
            </a:r>
          </a:p>
          <a:p>
            <a:pPr marL="1371600" lvl="2" indent="-457200" algn="l">
              <a:buFont typeface="+mj-lt"/>
              <a:buAutoNum type="alphaUcPeriod"/>
            </a:pPr>
            <a:r>
              <a:rPr lang="en-US" sz="2900" dirty="0">
                <a:solidFill>
                  <a:schemeClr val="tx1"/>
                </a:solidFill>
              </a:rPr>
              <a:t>Tung oil</a:t>
            </a:r>
          </a:p>
          <a:p>
            <a:pPr marL="1371600" lvl="2" indent="-457200" algn="l">
              <a:buFont typeface="+mj-lt"/>
              <a:buAutoNum type="alphaUcPeriod"/>
            </a:pPr>
            <a:r>
              <a:rPr lang="en-US" sz="2900" dirty="0">
                <a:solidFill>
                  <a:schemeClr val="tx1"/>
                </a:solidFill>
              </a:rPr>
              <a:t>Vegetable </a:t>
            </a:r>
            <a:r>
              <a:rPr lang="en-US" sz="2900" dirty="0" smtClean="0">
                <a:solidFill>
                  <a:schemeClr val="tx1"/>
                </a:solidFill>
              </a:rPr>
              <a:t>oils</a:t>
            </a:r>
            <a:endParaRPr lang="en-US" sz="2900" dirty="0">
              <a:solidFill>
                <a:schemeClr val="tx1"/>
              </a:solidFill>
            </a:endParaRPr>
          </a:p>
          <a:p>
            <a:pPr marL="1828800" lvl="3" indent="-457200" algn="l">
              <a:buFont typeface="+mj-lt"/>
              <a:buAutoNum type="arabicParenR"/>
            </a:pPr>
            <a:r>
              <a:rPr lang="en-US" sz="2900" dirty="0">
                <a:solidFill>
                  <a:schemeClr val="tx1"/>
                </a:solidFill>
              </a:rPr>
              <a:t>Walnut </a:t>
            </a:r>
            <a:r>
              <a:rPr lang="en-US" sz="2900" dirty="0" smtClean="0">
                <a:solidFill>
                  <a:schemeClr val="tx1"/>
                </a:solidFill>
              </a:rPr>
              <a:t>oil</a:t>
            </a:r>
          </a:p>
          <a:p>
            <a:pPr marL="1828800" lvl="3" indent="-457200" algn="l">
              <a:buFont typeface="+mj-lt"/>
              <a:buAutoNum type="arabicParenR"/>
            </a:pPr>
            <a:r>
              <a:rPr lang="en-US" sz="2900" dirty="0" smtClean="0">
                <a:solidFill>
                  <a:schemeClr val="tx1"/>
                </a:solidFill>
              </a:rPr>
              <a:t>Olive oil</a:t>
            </a:r>
            <a:endParaRPr lang="en-US" sz="2900" dirty="0">
              <a:solidFill>
                <a:schemeClr val="tx1"/>
              </a:solidFill>
            </a:endParaRPr>
          </a:p>
          <a:p>
            <a:pPr marL="1371600" lvl="2" indent="-457200" algn="l">
              <a:buFont typeface="+mj-lt"/>
              <a:buAutoNum type="alphaUcPeriod"/>
            </a:pPr>
            <a:r>
              <a:rPr lang="en-US" sz="2900" dirty="0" smtClean="0">
                <a:solidFill>
                  <a:schemeClr val="tx1"/>
                </a:solidFill>
              </a:rPr>
              <a:t>Mineral </a:t>
            </a:r>
            <a:r>
              <a:rPr lang="en-US" sz="2900" dirty="0">
                <a:solidFill>
                  <a:schemeClr val="tx1"/>
                </a:solidFill>
              </a:rPr>
              <a:t>oil</a:t>
            </a:r>
          </a:p>
          <a:p>
            <a:pPr marL="971550" lvl="1" indent="-514350" algn="l">
              <a:buFont typeface="+mj-lt"/>
              <a:buAutoNum type="arabicPeriod"/>
            </a:pPr>
            <a:r>
              <a:rPr lang="en-US" sz="2900" dirty="0">
                <a:solidFill>
                  <a:schemeClr val="tx1"/>
                </a:solidFill>
              </a:rPr>
              <a:t>Advantages:</a:t>
            </a:r>
          </a:p>
          <a:p>
            <a:pPr marL="1371600" lvl="2" indent="-457200" algn="l">
              <a:buFont typeface="+mj-lt"/>
              <a:buAutoNum type="alphaUcPeriod"/>
            </a:pPr>
            <a:r>
              <a:rPr lang="en-US" sz="2900" dirty="0">
                <a:solidFill>
                  <a:schemeClr val="tx1"/>
                </a:solidFill>
              </a:rPr>
              <a:t>Exceedingly easy to apply</a:t>
            </a:r>
          </a:p>
          <a:p>
            <a:pPr marL="1371600" lvl="2" indent="-457200" algn="l">
              <a:buFont typeface="+mj-lt"/>
              <a:buAutoNum type="alphaUcPeriod"/>
            </a:pPr>
            <a:r>
              <a:rPr lang="en-US" sz="2900" dirty="0">
                <a:solidFill>
                  <a:schemeClr val="tx1"/>
                </a:solidFill>
              </a:rPr>
              <a:t>Exceedingly easy to repair</a:t>
            </a:r>
          </a:p>
          <a:p>
            <a:pPr marL="1371600" lvl="2" indent="-457200" algn="l">
              <a:buFont typeface="+mj-lt"/>
              <a:buAutoNum type="alphaUcPeriod"/>
            </a:pPr>
            <a:r>
              <a:rPr lang="en-US" sz="2900" dirty="0" smtClean="0">
                <a:solidFill>
                  <a:schemeClr val="tx1"/>
                </a:solidFill>
              </a:rPr>
              <a:t>Usually not toxic (see note below)</a:t>
            </a:r>
            <a:endParaRPr lang="en-US" sz="2900" dirty="0">
              <a:solidFill>
                <a:schemeClr val="tx1"/>
              </a:solidFill>
            </a:endParaRPr>
          </a:p>
          <a:p>
            <a:pPr marL="971550" lvl="1" indent="-514350" algn="l">
              <a:buFont typeface="+mj-lt"/>
              <a:buAutoNum type="arabicPeriod"/>
            </a:pPr>
            <a:r>
              <a:rPr lang="en-US" sz="2900" dirty="0">
                <a:solidFill>
                  <a:schemeClr val="tx1"/>
                </a:solidFill>
              </a:rPr>
              <a:t>Disadvantages</a:t>
            </a:r>
            <a:r>
              <a:rPr lang="en-US" sz="2900" dirty="0" smtClean="0">
                <a:solidFill>
                  <a:schemeClr val="tx1"/>
                </a:solidFill>
              </a:rPr>
              <a:t>:</a:t>
            </a:r>
            <a:endParaRPr lang="en-US" sz="2900" dirty="0">
              <a:solidFill>
                <a:schemeClr val="tx1"/>
              </a:solidFill>
            </a:endParaRPr>
          </a:p>
          <a:p>
            <a:pPr marL="1371600" lvl="2" indent="-457200" algn="l">
              <a:buFont typeface="+mj-lt"/>
              <a:buAutoNum type="alphaUcPeriod"/>
            </a:pPr>
            <a:r>
              <a:rPr lang="en-US" sz="2900" dirty="0">
                <a:solidFill>
                  <a:schemeClr val="tx1"/>
                </a:solidFill>
              </a:rPr>
              <a:t>Very little protection, easily damaged</a:t>
            </a:r>
          </a:p>
          <a:p>
            <a:pPr marL="1371600" lvl="2" indent="-457200" algn="l">
              <a:buFont typeface="+mj-lt"/>
              <a:buAutoNum type="alphaUcPeriod"/>
            </a:pPr>
            <a:r>
              <a:rPr lang="en-US" sz="2900" dirty="0">
                <a:solidFill>
                  <a:schemeClr val="tx1"/>
                </a:solidFill>
              </a:rPr>
              <a:t>Dull appearance</a:t>
            </a:r>
          </a:p>
          <a:p>
            <a:pPr marL="1371600" lvl="2" indent="-457200" algn="l">
              <a:buFont typeface="+mj-lt"/>
              <a:buAutoNum type="alphaUcPeriod"/>
            </a:pPr>
            <a:r>
              <a:rPr lang="en-US" sz="2900" dirty="0">
                <a:solidFill>
                  <a:schemeClr val="tx1"/>
                </a:solidFill>
              </a:rPr>
              <a:t>Can become rancid (e. g. olive oil)</a:t>
            </a:r>
          </a:p>
          <a:p>
            <a:pPr marL="1371600" lvl="2" indent="-457200" algn="l">
              <a:buFont typeface="+mj-lt"/>
              <a:buAutoNum type="alphaUcPeriod"/>
            </a:pPr>
            <a:r>
              <a:rPr lang="en-US" sz="2900" dirty="0" smtClean="0">
                <a:solidFill>
                  <a:schemeClr val="tx1"/>
                </a:solidFill>
              </a:rPr>
              <a:t>Some never </a:t>
            </a:r>
            <a:r>
              <a:rPr lang="en-US" sz="2900" dirty="0">
                <a:solidFill>
                  <a:schemeClr val="tx1"/>
                </a:solidFill>
              </a:rPr>
              <a:t>dry completely </a:t>
            </a:r>
            <a:r>
              <a:rPr lang="en-US" sz="2900" dirty="0" smtClean="0">
                <a:solidFill>
                  <a:schemeClr val="tx1"/>
                </a:solidFill>
              </a:rPr>
              <a:t>hard</a:t>
            </a:r>
            <a:endParaRPr lang="en-US" sz="2900" dirty="0">
              <a:solidFill>
                <a:schemeClr val="tx1"/>
              </a:solidFill>
            </a:endParaRPr>
          </a:p>
          <a:p>
            <a:pPr marL="1371600" lvl="2" indent="-457200" algn="l">
              <a:buFont typeface="+mj-lt"/>
              <a:buAutoNum type="alphaUcPeriod"/>
            </a:pPr>
            <a:r>
              <a:rPr lang="en-US" sz="2900" dirty="0">
                <a:solidFill>
                  <a:schemeClr val="tx1"/>
                </a:solidFill>
              </a:rPr>
              <a:t>Darken the </a:t>
            </a:r>
            <a:r>
              <a:rPr lang="en-US" sz="2900" dirty="0" smtClean="0">
                <a:solidFill>
                  <a:schemeClr val="tx1"/>
                </a:solidFill>
              </a:rPr>
              <a:t>wood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en-US" sz="2900" dirty="0" smtClean="0">
                <a:solidFill>
                  <a:schemeClr val="tx1"/>
                </a:solidFill>
              </a:rPr>
              <a:t> Note:  Typically vegetable and mineral oils do not require a diluent.  Some oils, such as linseed and tung, are somewhat </a:t>
            </a:r>
            <a:r>
              <a:rPr lang="en-US" sz="2900" u="sng" dirty="0" smtClean="0">
                <a:solidFill>
                  <a:schemeClr val="tx1"/>
                </a:solidFill>
              </a:rPr>
              <a:t>reactive</a:t>
            </a:r>
            <a:r>
              <a:rPr lang="en-US" sz="2900" dirty="0" smtClean="0">
                <a:solidFill>
                  <a:schemeClr val="tx1"/>
                </a:solidFill>
              </a:rPr>
              <a:t> and may contain a diluent such as mineral spirits.  </a:t>
            </a:r>
            <a:r>
              <a:rPr lang="en-US" sz="2900" smtClean="0">
                <a:solidFill>
                  <a:schemeClr val="tx1"/>
                </a:solidFill>
              </a:rPr>
              <a:t>They may also contain </a:t>
            </a:r>
            <a:r>
              <a:rPr lang="en-US" sz="2900" dirty="0" smtClean="0">
                <a:solidFill>
                  <a:schemeClr val="tx1"/>
                </a:solidFill>
              </a:rPr>
              <a:t>dryers, which can </a:t>
            </a:r>
            <a:r>
              <a:rPr lang="en-US" sz="2900" smtClean="0">
                <a:solidFill>
                  <a:schemeClr val="tx1"/>
                </a:solidFill>
              </a:rPr>
              <a:t>be toxic.</a:t>
            </a:r>
            <a:r>
              <a:rPr lang="en-US" sz="2200" dirty="0">
                <a:solidFill>
                  <a:schemeClr val="tx1"/>
                </a:solidFill>
              </a:rPr>
              <a:t>	</a:t>
            </a:r>
            <a:endParaRPr lang="en-US" sz="2200" dirty="0" smtClean="0">
              <a:solidFill>
                <a:schemeClr val="tx1"/>
              </a:solidFill>
            </a:endParaRPr>
          </a:p>
          <a:p>
            <a:pPr lvl="2" algn="l"/>
            <a:endParaRPr lang="en-US" sz="2200" dirty="0">
              <a:solidFill>
                <a:schemeClr val="tx1"/>
              </a:solidFill>
            </a:endParaRPr>
          </a:p>
        </p:txBody>
      </p:sp>
      <p:pic>
        <p:nvPicPr>
          <p:cNvPr id="1026" name="Picture 2" descr="http://rmwoodturningsymposium.com/images/rmw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28600"/>
            <a:ext cx="7239000" cy="1057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581400" y="533400"/>
            <a:ext cx="457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200" b="1" dirty="0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200" b="1" dirty="0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3534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85877"/>
            <a:ext cx="7772400" cy="695323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/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1524000"/>
            <a:ext cx="8305800" cy="5181600"/>
          </a:xfrm>
        </p:spPr>
        <p:txBody>
          <a:bodyPr>
            <a:normAutofit fontScale="70000" lnSpcReduction="20000"/>
          </a:bodyPr>
          <a:lstStyle/>
          <a:p>
            <a:r>
              <a:rPr lang="en-US" sz="5200" dirty="0" smtClean="0">
                <a:solidFill>
                  <a:schemeClr val="tx1"/>
                </a:solidFill>
              </a:rPr>
              <a:t>Oils with Additives such as Urethane</a:t>
            </a:r>
          </a:p>
          <a:p>
            <a:pPr marL="514350" indent="-51435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2600" dirty="0" smtClean="0">
              <a:solidFill>
                <a:schemeClr val="tx1"/>
              </a:solidFill>
              <a:effectLst/>
            </a:endParaRPr>
          </a:p>
          <a:p>
            <a:pPr marL="971550" marR="0" lvl="1" indent="-514350" algn="l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914400" algn="l"/>
              </a:tabLst>
            </a:pPr>
            <a:r>
              <a:rPr lang="en-US" sz="2600" dirty="0" smtClean="0">
                <a:solidFill>
                  <a:schemeClr val="tx1"/>
                </a:solidFill>
                <a:effectLst/>
                <a:ea typeface="Times New Roman"/>
              </a:rPr>
              <a:t>Examples:</a:t>
            </a:r>
          </a:p>
          <a:p>
            <a:pPr marL="1371600" marR="0" lvl="2" indent="-457200" algn="l">
              <a:spcBef>
                <a:spcPts val="0"/>
              </a:spcBef>
              <a:spcAft>
                <a:spcPts val="0"/>
              </a:spcAft>
              <a:buFont typeface="+mj-lt"/>
              <a:buAutoNum type="alphaUcPeriod"/>
              <a:tabLst>
                <a:tab pos="1371600" algn="l"/>
              </a:tabLst>
            </a:pPr>
            <a:r>
              <a:rPr lang="en-US" sz="2600" dirty="0" err="1" smtClean="0">
                <a:solidFill>
                  <a:schemeClr val="tx1"/>
                </a:solidFill>
                <a:effectLst/>
                <a:ea typeface="Times New Roman"/>
              </a:rPr>
              <a:t>Watco</a:t>
            </a:r>
            <a:r>
              <a:rPr lang="en-US" sz="2600" dirty="0" smtClean="0">
                <a:solidFill>
                  <a:schemeClr val="tx1"/>
                </a:solidFill>
                <a:effectLst/>
                <a:ea typeface="Times New Roman"/>
              </a:rPr>
              <a:t> Danish Oil</a:t>
            </a:r>
          </a:p>
          <a:p>
            <a:pPr marL="1371600" marR="0" lvl="2" indent="-457200" algn="l">
              <a:spcBef>
                <a:spcPts val="0"/>
              </a:spcBef>
              <a:spcAft>
                <a:spcPts val="0"/>
              </a:spcAft>
              <a:buFont typeface="+mj-lt"/>
              <a:buAutoNum type="alphaUcPeriod"/>
              <a:tabLst>
                <a:tab pos="1371600" algn="l"/>
              </a:tabLst>
            </a:pPr>
            <a:r>
              <a:rPr lang="en-US" sz="2600" dirty="0" smtClean="0">
                <a:solidFill>
                  <a:schemeClr val="tx1"/>
                </a:solidFill>
                <a:effectLst/>
                <a:ea typeface="Times New Roman"/>
              </a:rPr>
              <a:t>Deft Deftoil</a:t>
            </a:r>
          </a:p>
          <a:p>
            <a:pPr marL="971550" marR="0" lvl="1" indent="-514350" algn="l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914400" algn="l"/>
              </a:tabLst>
            </a:pPr>
            <a:r>
              <a:rPr lang="en-US" sz="2600" dirty="0" smtClean="0">
                <a:solidFill>
                  <a:schemeClr val="tx1"/>
                </a:solidFill>
                <a:effectLst/>
                <a:ea typeface="Times New Roman"/>
              </a:rPr>
              <a:t>Advantages:</a:t>
            </a:r>
          </a:p>
          <a:p>
            <a:pPr marL="1371600" marR="0" lvl="2" indent="-457200" algn="l">
              <a:spcBef>
                <a:spcPts val="0"/>
              </a:spcBef>
              <a:spcAft>
                <a:spcPts val="0"/>
              </a:spcAft>
              <a:buFont typeface="+mj-lt"/>
              <a:buAutoNum type="alphaUcPeriod"/>
              <a:tabLst>
                <a:tab pos="1371600" algn="l"/>
              </a:tabLst>
            </a:pPr>
            <a:r>
              <a:rPr lang="en-US" sz="2600" dirty="0" smtClean="0">
                <a:solidFill>
                  <a:schemeClr val="tx1"/>
                </a:solidFill>
                <a:effectLst/>
                <a:ea typeface="Times New Roman"/>
              </a:rPr>
              <a:t>Easy to apply</a:t>
            </a:r>
          </a:p>
          <a:p>
            <a:pPr marL="1371600" marR="0" lvl="2" indent="-457200" algn="l">
              <a:spcBef>
                <a:spcPts val="0"/>
              </a:spcBef>
              <a:spcAft>
                <a:spcPts val="0"/>
              </a:spcAft>
              <a:buFont typeface="+mj-lt"/>
              <a:buAutoNum type="alphaUcPeriod"/>
              <a:tabLst>
                <a:tab pos="1371600" algn="l"/>
              </a:tabLst>
            </a:pPr>
            <a:r>
              <a:rPr lang="en-US" sz="2600" dirty="0" smtClean="0">
                <a:solidFill>
                  <a:schemeClr val="tx1"/>
                </a:solidFill>
                <a:effectLst/>
                <a:ea typeface="Times New Roman"/>
              </a:rPr>
              <a:t>Relatively easy to repair</a:t>
            </a:r>
          </a:p>
          <a:p>
            <a:pPr marL="1371600" marR="0" lvl="2" indent="-457200" algn="l">
              <a:spcBef>
                <a:spcPts val="0"/>
              </a:spcBef>
              <a:spcAft>
                <a:spcPts val="0"/>
              </a:spcAft>
              <a:buFont typeface="+mj-lt"/>
              <a:buAutoNum type="alphaUcPeriod"/>
              <a:tabLst>
                <a:tab pos="1371600" algn="l"/>
              </a:tabLst>
            </a:pPr>
            <a:r>
              <a:rPr lang="en-US" sz="2600" dirty="0" smtClean="0">
                <a:solidFill>
                  <a:schemeClr val="tx1"/>
                </a:solidFill>
                <a:effectLst/>
                <a:ea typeface="Times New Roman"/>
              </a:rPr>
              <a:t>Tougher than oils without additives</a:t>
            </a:r>
          </a:p>
          <a:p>
            <a:pPr marL="1371600" marR="0" lvl="2" indent="-457200" algn="l">
              <a:spcBef>
                <a:spcPts val="0"/>
              </a:spcBef>
              <a:spcAft>
                <a:spcPts val="0"/>
              </a:spcAft>
              <a:buFont typeface="+mj-lt"/>
              <a:buAutoNum type="alphaUcPeriod"/>
              <a:tabLst>
                <a:tab pos="1371600" algn="l"/>
              </a:tabLst>
            </a:pPr>
            <a:r>
              <a:rPr lang="en-US" sz="2600" dirty="0" smtClean="0">
                <a:solidFill>
                  <a:schemeClr val="tx1"/>
                </a:solidFill>
                <a:effectLst/>
                <a:ea typeface="Times New Roman"/>
              </a:rPr>
              <a:t>Much better “build” than oils without additives</a:t>
            </a:r>
          </a:p>
          <a:p>
            <a:pPr marL="1371600" marR="0" lvl="2" indent="-457200" algn="l">
              <a:spcBef>
                <a:spcPts val="0"/>
              </a:spcBef>
              <a:spcAft>
                <a:spcPts val="0"/>
              </a:spcAft>
              <a:buFont typeface="+mj-lt"/>
              <a:buAutoNum type="alphaUcPeriod"/>
              <a:tabLst>
                <a:tab pos="1371600" algn="l"/>
              </a:tabLst>
            </a:pPr>
            <a:r>
              <a:rPr lang="en-US" sz="2600" dirty="0" smtClean="0">
                <a:solidFill>
                  <a:schemeClr val="tx1"/>
                </a:solidFill>
                <a:ea typeface="Times New Roman"/>
              </a:rPr>
              <a:t>Oils penetrate and give “depth” to the finish, while urethanes provide “build”, toughness and durability</a:t>
            </a:r>
            <a:endParaRPr lang="en-US" sz="2600" dirty="0" smtClean="0">
              <a:solidFill>
                <a:schemeClr val="tx1"/>
              </a:solidFill>
              <a:effectLst/>
              <a:ea typeface="Times New Roman"/>
            </a:endParaRPr>
          </a:p>
          <a:p>
            <a:pPr marL="1371600" marR="0" lvl="2" indent="-457200" algn="l">
              <a:spcBef>
                <a:spcPts val="0"/>
              </a:spcBef>
              <a:spcAft>
                <a:spcPts val="0"/>
              </a:spcAft>
              <a:buFont typeface="+mj-lt"/>
              <a:buAutoNum type="alphaUcPeriod"/>
              <a:tabLst>
                <a:tab pos="1371600" algn="l"/>
              </a:tabLst>
            </a:pPr>
            <a:r>
              <a:rPr lang="en-US" sz="2600" dirty="0" smtClean="0">
                <a:solidFill>
                  <a:schemeClr val="tx1"/>
                </a:solidFill>
                <a:effectLst/>
                <a:ea typeface="Times New Roman"/>
              </a:rPr>
              <a:t>Usually food safe once completely dry</a:t>
            </a:r>
          </a:p>
          <a:p>
            <a:pPr marL="971550" marR="0" lvl="1" indent="-514350" algn="l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914400" algn="l"/>
              </a:tabLst>
            </a:pPr>
            <a:r>
              <a:rPr lang="en-US" sz="2600" dirty="0" smtClean="0">
                <a:solidFill>
                  <a:schemeClr val="tx1"/>
                </a:solidFill>
                <a:effectLst/>
                <a:ea typeface="Times New Roman"/>
              </a:rPr>
              <a:t>Disadvantages</a:t>
            </a:r>
          </a:p>
          <a:p>
            <a:pPr marL="1371600" marR="0" lvl="2" indent="-457200" algn="l">
              <a:spcBef>
                <a:spcPts val="0"/>
              </a:spcBef>
              <a:spcAft>
                <a:spcPts val="0"/>
              </a:spcAft>
              <a:buFont typeface="+mj-lt"/>
              <a:buAutoNum type="alphaUcPeriod"/>
              <a:tabLst>
                <a:tab pos="1371600" algn="l"/>
              </a:tabLst>
            </a:pPr>
            <a:r>
              <a:rPr lang="en-US" sz="2600" dirty="0" smtClean="0">
                <a:solidFill>
                  <a:schemeClr val="tx1"/>
                </a:solidFill>
                <a:effectLst/>
                <a:ea typeface="Times New Roman"/>
              </a:rPr>
              <a:t>Can be damaged by water, food, acid (e.g. citric acid)</a:t>
            </a:r>
          </a:p>
          <a:p>
            <a:pPr marL="1371600" marR="0" lvl="2" indent="-457200" algn="l">
              <a:spcBef>
                <a:spcPts val="0"/>
              </a:spcBef>
              <a:spcAft>
                <a:spcPts val="0"/>
              </a:spcAft>
              <a:buFont typeface="+mj-lt"/>
              <a:buAutoNum type="alphaUcPeriod"/>
              <a:tabLst>
                <a:tab pos="1371600" algn="l"/>
              </a:tabLst>
            </a:pPr>
            <a:r>
              <a:rPr lang="en-US" sz="2600" dirty="0" smtClean="0">
                <a:solidFill>
                  <a:schemeClr val="tx1"/>
                </a:solidFill>
                <a:effectLst/>
                <a:ea typeface="Times New Roman"/>
              </a:rPr>
              <a:t>More difficult to repair than oils without additives</a:t>
            </a:r>
          </a:p>
          <a:p>
            <a:pPr marL="1371600" marR="0" lvl="2" indent="-457200" algn="l">
              <a:spcBef>
                <a:spcPts val="0"/>
              </a:spcBef>
              <a:spcAft>
                <a:spcPts val="0"/>
              </a:spcAft>
              <a:buFont typeface="+mj-lt"/>
              <a:buAutoNum type="alphaUcPeriod"/>
              <a:tabLst>
                <a:tab pos="1371600" algn="l"/>
              </a:tabLst>
            </a:pPr>
            <a:r>
              <a:rPr lang="en-US" sz="2600" dirty="0" smtClean="0">
                <a:solidFill>
                  <a:schemeClr val="tx1"/>
                </a:solidFill>
                <a:effectLst/>
                <a:ea typeface="Times New Roman"/>
              </a:rPr>
              <a:t>Usually toxic until completely dry</a:t>
            </a:r>
          </a:p>
          <a:p>
            <a:pPr marL="1371600" marR="0" lvl="2" indent="-457200" algn="l">
              <a:spcBef>
                <a:spcPts val="0"/>
              </a:spcBef>
              <a:spcAft>
                <a:spcPts val="0"/>
              </a:spcAft>
              <a:buFont typeface="+mj-lt"/>
              <a:buAutoNum type="alphaUcPeriod"/>
              <a:tabLst>
                <a:tab pos="1371600" algn="l"/>
              </a:tabLst>
            </a:pPr>
            <a:r>
              <a:rPr lang="en-US" sz="2600" dirty="0" smtClean="0">
                <a:solidFill>
                  <a:schemeClr val="tx1"/>
                </a:solidFill>
                <a:effectLst/>
                <a:ea typeface="Times New Roman"/>
              </a:rPr>
              <a:t>Unpleasant odor until completely dry</a:t>
            </a:r>
          </a:p>
          <a:p>
            <a:pPr marL="971550" marR="0" lvl="1" indent="-514350" algn="l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914400" algn="l"/>
              </a:tabLst>
            </a:pPr>
            <a:r>
              <a:rPr lang="en-US" sz="2600" dirty="0" smtClean="0">
                <a:solidFill>
                  <a:schemeClr val="tx1"/>
                </a:solidFill>
                <a:effectLst/>
                <a:ea typeface="Times New Roman"/>
              </a:rPr>
              <a:t>Note:  Oils with additives are </a:t>
            </a:r>
            <a:r>
              <a:rPr lang="en-US" sz="2600" u="sng" dirty="0" smtClean="0">
                <a:solidFill>
                  <a:schemeClr val="tx1"/>
                </a:solidFill>
                <a:effectLst/>
                <a:ea typeface="Times New Roman"/>
              </a:rPr>
              <a:t>reactive</a:t>
            </a:r>
            <a:r>
              <a:rPr lang="en-US" sz="2600" dirty="0" smtClean="0">
                <a:solidFill>
                  <a:schemeClr val="tx1"/>
                </a:solidFill>
                <a:effectLst/>
                <a:ea typeface="Times New Roman"/>
              </a:rPr>
              <a:t> and are usually comprised of either linseed or tung oil with urethane additives.  The diluent is usually mineral spirits (refer to manufacturers’ specifications)  </a:t>
            </a:r>
          </a:p>
        </p:txBody>
      </p:sp>
      <p:pic>
        <p:nvPicPr>
          <p:cNvPr id="1026" name="Picture 2" descr="http://rmwoodturningsymposium.com/images/rmw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28600"/>
            <a:ext cx="7239000" cy="1057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581400" y="533400"/>
            <a:ext cx="457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200" b="1" dirty="0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200" b="1" dirty="0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6735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85877"/>
            <a:ext cx="7772400" cy="695323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/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1302841"/>
            <a:ext cx="8305800" cy="5555159"/>
          </a:xfrm>
        </p:spPr>
        <p:txBody>
          <a:bodyPr>
            <a:normAutofit fontScale="25000" lnSpcReduction="20000"/>
          </a:bodyPr>
          <a:lstStyle/>
          <a:p>
            <a:r>
              <a:rPr lang="en-US" sz="11200" b="1" dirty="0" smtClean="0">
                <a:solidFill>
                  <a:schemeClr val="tx1"/>
                </a:solidFill>
              </a:rPr>
              <a:t>Shellac</a:t>
            </a:r>
          </a:p>
          <a:p>
            <a:pPr marL="1371600" lvl="1" indent="-914400" algn="l">
              <a:buFont typeface="+mj-lt"/>
              <a:buAutoNum type="arabicPeriod"/>
            </a:pPr>
            <a:r>
              <a:rPr lang="en-US" sz="6400" dirty="0" smtClean="0">
                <a:solidFill>
                  <a:schemeClr val="tx1"/>
                </a:solidFill>
              </a:rPr>
              <a:t>Examples</a:t>
            </a:r>
            <a:r>
              <a:rPr lang="en-US" sz="6400" dirty="0">
                <a:solidFill>
                  <a:schemeClr val="tx1"/>
                </a:solidFill>
              </a:rPr>
              <a:t>:</a:t>
            </a:r>
          </a:p>
          <a:p>
            <a:pPr marL="1828800" lvl="2" indent="-914400" algn="l">
              <a:buFont typeface="+mj-lt"/>
              <a:buAutoNum type="alphaUcPeriod"/>
            </a:pPr>
            <a:r>
              <a:rPr lang="en-US" sz="6400" dirty="0">
                <a:solidFill>
                  <a:schemeClr val="tx1"/>
                </a:solidFill>
              </a:rPr>
              <a:t>Super Blond</a:t>
            </a:r>
          </a:p>
          <a:p>
            <a:pPr marL="1828800" lvl="2" indent="-914400" algn="l">
              <a:buFont typeface="+mj-lt"/>
              <a:buAutoNum type="alphaUcPeriod"/>
            </a:pPr>
            <a:r>
              <a:rPr lang="en-US" sz="6400" dirty="0">
                <a:solidFill>
                  <a:schemeClr val="tx1"/>
                </a:solidFill>
              </a:rPr>
              <a:t>Orange</a:t>
            </a:r>
          </a:p>
          <a:p>
            <a:pPr marL="1828800" lvl="2" indent="-914400" algn="l">
              <a:buFont typeface="+mj-lt"/>
              <a:buAutoNum type="alphaUcPeriod"/>
            </a:pPr>
            <a:r>
              <a:rPr lang="en-US" sz="6400" dirty="0">
                <a:solidFill>
                  <a:schemeClr val="tx1"/>
                </a:solidFill>
              </a:rPr>
              <a:t>Garnet</a:t>
            </a:r>
          </a:p>
          <a:p>
            <a:pPr marL="1828800" lvl="2" indent="-914400" algn="l">
              <a:buFont typeface="+mj-lt"/>
              <a:buAutoNum type="alphaUcPeriod"/>
            </a:pPr>
            <a:r>
              <a:rPr lang="en-US" sz="6400" dirty="0" smtClean="0">
                <a:solidFill>
                  <a:schemeClr val="tx1"/>
                </a:solidFill>
              </a:rPr>
              <a:t>Dry </a:t>
            </a:r>
            <a:r>
              <a:rPr lang="en-US" sz="6400" dirty="0">
                <a:solidFill>
                  <a:schemeClr val="tx1"/>
                </a:solidFill>
              </a:rPr>
              <a:t>(flake, button, seed)</a:t>
            </a:r>
          </a:p>
          <a:p>
            <a:pPr marL="1828800" lvl="2" indent="-914400" algn="l">
              <a:buFont typeface="+mj-lt"/>
              <a:buAutoNum type="alphaUcPeriod"/>
            </a:pPr>
            <a:r>
              <a:rPr lang="en-US" sz="6400" dirty="0" smtClean="0">
                <a:solidFill>
                  <a:schemeClr val="tx1"/>
                </a:solidFill>
              </a:rPr>
              <a:t>Canned (ready to use), e.g. Bull’s Eye/Zinsser</a:t>
            </a:r>
            <a:endParaRPr lang="en-US" sz="6400" dirty="0">
              <a:solidFill>
                <a:schemeClr val="tx1"/>
              </a:solidFill>
            </a:endParaRPr>
          </a:p>
          <a:p>
            <a:pPr marL="1828800" lvl="2" indent="-914400" algn="l">
              <a:buFont typeface="+mj-lt"/>
              <a:buAutoNum type="alphaUcPeriod"/>
            </a:pPr>
            <a:r>
              <a:rPr lang="en-US" sz="6400" dirty="0">
                <a:solidFill>
                  <a:schemeClr val="tx1"/>
                </a:solidFill>
              </a:rPr>
              <a:t>French polish (shellac and oil, usually linseed)</a:t>
            </a:r>
          </a:p>
          <a:p>
            <a:pPr marL="1828800" lvl="2" indent="-914400" algn="l">
              <a:buFont typeface="+mj-lt"/>
              <a:buAutoNum type="alphaUcPeriod"/>
            </a:pPr>
            <a:r>
              <a:rPr lang="en-US" sz="6400" dirty="0">
                <a:solidFill>
                  <a:schemeClr val="tx1"/>
                </a:solidFill>
              </a:rPr>
              <a:t>Etc.</a:t>
            </a:r>
          </a:p>
          <a:p>
            <a:pPr marL="1371600" lvl="1" indent="-914400" algn="l">
              <a:buFont typeface="+mj-lt"/>
              <a:buAutoNum type="arabicPeriod"/>
            </a:pPr>
            <a:r>
              <a:rPr lang="en-US" sz="6400" dirty="0">
                <a:solidFill>
                  <a:schemeClr val="tx1"/>
                </a:solidFill>
              </a:rPr>
              <a:t>Advantages:</a:t>
            </a:r>
          </a:p>
          <a:p>
            <a:pPr marL="1828800" lvl="2" indent="-914400" algn="l">
              <a:buFont typeface="+mj-lt"/>
              <a:buAutoNum type="alphaUcPeriod"/>
            </a:pPr>
            <a:r>
              <a:rPr lang="en-US" sz="6400" dirty="0">
                <a:solidFill>
                  <a:schemeClr val="tx1"/>
                </a:solidFill>
              </a:rPr>
              <a:t>Very clear</a:t>
            </a:r>
          </a:p>
          <a:p>
            <a:pPr marL="1828800" lvl="2" indent="-914400" algn="l">
              <a:buFont typeface="+mj-lt"/>
              <a:buAutoNum type="alphaUcPeriod"/>
            </a:pPr>
            <a:r>
              <a:rPr lang="en-US" sz="6400" dirty="0">
                <a:solidFill>
                  <a:schemeClr val="tx1"/>
                </a:solidFill>
              </a:rPr>
              <a:t>Relatively easy to apply and repair</a:t>
            </a:r>
          </a:p>
          <a:p>
            <a:pPr marL="1828800" lvl="2" indent="-914400" algn="l">
              <a:buFont typeface="+mj-lt"/>
              <a:buAutoNum type="alphaUcPeriod"/>
            </a:pPr>
            <a:r>
              <a:rPr lang="en-US" sz="6400" dirty="0">
                <a:solidFill>
                  <a:schemeClr val="tx1"/>
                </a:solidFill>
              </a:rPr>
              <a:t>Excellent sealer, compatible with oils, lacquer, varnish</a:t>
            </a:r>
          </a:p>
          <a:p>
            <a:pPr marL="1828800" lvl="2" indent="-914400" algn="l">
              <a:buFont typeface="+mj-lt"/>
              <a:buAutoNum type="alphaUcPeriod"/>
            </a:pPr>
            <a:r>
              <a:rPr lang="en-US" sz="6400" dirty="0">
                <a:solidFill>
                  <a:schemeClr val="tx1"/>
                </a:solidFill>
              </a:rPr>
              <a:t>Non-toxic</a:t>
            </a:r>
          </a:p>
          <a:p>
            <a:pPr marL="1828800" lvl="2" indent="-914400" algn="l">
              <a:buFont typeface="+mj-lt"/>
              <a:buAutoNum type="alphaUcPeriod"/>
            </a:pPr>
            <a:r>
              <a:rPr lang="en-US" sz="6400" dirty="0">
                <a:solidFill>
                  <a:schemeClr val="tx1"/>
                </a:solidFill>
              </a:rPr>
              <a:t>Soluble by alcohol, even when completely dry</a:t>
            </a:r>
          </a:p>
          <a:p>
            <a:pPr marL="1828800" lvl="2" indent="-914400" algn="l">
              <a:buFont typeface="+mj-lt"/>
              <a:buAutoNum type="alphaUcPeriod"/>
            </a:pPr>
            <a:r>
              <a:rPr lang="en-US" sz="6400" dirty="0">
                <a:solidFill>
                  <a:schemeClr val="tx1"/>
                </a:solidFill>
              </a:rPr>
              <a:t>“Authentic” for antiques</a:t>
            </a:r>
          </a:p>
          <a:p>
            <a:pPr marL="1371600" lvl="1" indent="-914400" algn="l">
              <a:buFont typeface="+mj-lt"/>
              <a:buAutoNum type="arabicPeriod"/>
            </a:pPr>
            <a:r>
              <a:rPr lang="en-US" sz="6400" dirty="0">
                <a:solidFill>
                  <a:schemeClr val="tx1"/>
                </a:solidFill>
              </a:rPr>
              <a:t>Disadvantages:</a:t>
            </a:r>
          </a:p>
          <a:p>
            <a:pPr marL="1828800" lvl="2" indent="-914400" algn="l">
              <a:buFont typeface="+mj-lt"/>
              <a:buAutoNum type="alphaUcPeriod"/>
            </a:pPr>
            <a:r>
              <a:rPr lang="en-US" sz="6400" dirty="0">
                <a:solidFill>
                  <a:schemeClr val="tx1"/>
                </a:solidFill>
              </a:rPr>
              <a:t>Easily damaged by water, and especially by alcohol</a:t>
            </a:r>
          </a:p>
          <a:p>
            <a:pPr marL="1828800" lvl="2" indent="-914400" algn="l">
              <a:buFont typeface="+mj-lt"/>
              <a:buAutoNum type="alphaUcPeriod"/>
            </a:pPr>
            <a:r>
              <a:rPr lang="en-US" sz="6400" dirty="0">
                <a:solidFill>
                  <a:schemeClr val="tx1"/>
                </a:solidFill>
              </a:rPr>
              <a:t>“Membrane” finish</a:t>
            </a:r>
          </a:p>
          <a:p>
            <a:pPr marL="1828800" lvl="2" indent="-914400" algn="l">
              <a:buFont typeface="+mj-lt"/>
              <a:buAutoNum type="alphaUcPeriod"/>
            </a:pPr>
            <a:r>
              <a:rPr lang="en-US" sz="6400" dirty="0">
                <a:solidFill>
                  <a:schemeClr val="tx1"/>
                </a:solidFill>
              </a:rPr>
              <a:t>Limited shelf life after </a:t>
            </a:r>
            <a:r>
              <a:rPr lang="en-US" sz="6400" dirty="0" smtClean="0">
                <a:solidFill>
                  <a:schemeClr val="tx1"/>
                </a:solidFill>
              </a:rPr>
              <a:t>being dissolved </a:t>
            </a:r>
            <a:r>
              <a:rPr lang="en-US" sz="6400" dirty="0">
                <a:solidFill>
                  <a:schemeClr val="tx1"/>
                </a:solidFill>
              </a:rPr>
              <a:t>in alcohol</a:t>
            </a:r>
          </a:p>
          <a:p>
            <a:pPr marL="1371600" lvl="1" indent="-914400" algn="l">
              <a:buFont typeface="+mj-lt"/>
              <a:buAutoNum type="arabicPeriod"/>
            </a:pPr>
            <a:r>
              <a:rPr lang="en-US" sz="6400" dirty="0">
                <a:solidFill>
                  <a:schemeClr val="tx1"/>
                </a:solidFill>
              </a:rPr>
              <a:t>Solvent:  Ethanol (ethyl alcohol</a:t>
            </a:r>
            <a:r>
              <a:rPr lang="en-US" sz="6400" dirty="0" smtClean="0">
                <a:solidFill>
                  <a:schemeClr val="tx1"/>
                </a:solidFill>
              </a:rPr>
              <a:t>)</a:t>
            </a:r>
          </a:p>
          <a:p>
            <a:pPr marL="1371600" lvl="1" indent="-914400" algn="l">
              <a:buFont typeface="+mj-lt"/>
              <a:buAutoNum type="arabicPeriod"/>
            </a:pPr>
            <a:r>
              <a:rPr lang="en-US" sz="6400" dirty="0" smtClean="0">
                <a:solidFill>
                  <a:schemeClr val="tx1"/>
                </a:solidFill>
              </a:rPr>
              <a:t>Note:  Shellac is an </a:t>
            </a:r>
            <a:r>
              <a:rPr lang="en-US" sz="6400" u="sng" dirty="0" smtClean="0">
                <a:solidFill>
                  <a:schemeClr val="tx1"/>
                </a:solidFill>
              </a:rPr>
              <a:t>evaporative</a:t>
            </a:r>
            <a:r>
              <a:rPr lang="en-US" sz="6400" dirty="0" smtClean="0">
                <a:solidFill>
                  <a:schemeClr val="tx1"/>
                </a:solidFill>
              </a:rPr>
              <a:t> finish.  </a:t>
            </a:r>
            <a:endParaRPr lang="en-US" sz="6400" dirty="0">
              <a:solidFill>
                <a:schemeClr val="tx1"/>
              </a:solidFill>
            </a:endParaRPr>
          </a:p>
        </p:txBody>
      </p:sp>
      <p:pic>
        <p:nvPicPr>
          <p:cNvPr id="1026" name="Picture 2" descr="http://rmwoodturningsymposium.com/images/rmw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28600"/>
            <a:ext cx="7239000" cy="1057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581400" y="533400"/>
            <a:ext cx="457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200" b="1" dirty="0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200" b="1" dirty="0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1066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85877"/>
            <a:ext cx="7772400" cy="695323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/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1302841"/>
            <a:ext cx="8305800" cy="5555159"/>
          </a:xfrm>
        </p:spPr>
        <p:txBody>
          <a:bodyPr>
            <a:normAutofit fontScale="40000" lnSpcReduction="20000"/>
          </a:bodyPr>
          <a:lstStyle/>
          <a:p>
            <a:pPr lvl="0"/>
            <a:r>
              <a:rPr lang="en-US" sz="7000" b="1" dirty="0">
                <a:solidFill>
                  <a:schemeClr val="tx1"/>
                </a:solidFill>
              </a:rPr>
              <a:t>Lacquer</a:t>
            </a:r>
            <a:endParaRPr lang="en-US" sz="7000" dirty="0">
              <a:solidFill>
                <a:schemeClr val="tx1"/>
              </a:solidFill>
            </a:endParaRPr>
          </a:p>
          <a:p>
            <a:pPr marL="971550" lvl="1" indent="-514350" algn="l">
              <a:buFont typeface="+mj-lt"/>
              <a:buAutoNum type="arabicPeriod"/>
            </a:pPr>
            <a:r>
              <a:rPr lang="en-US" sz="3000" dirty="0">
                <a:solidFill>
                  <a:schemeClr val="tx1"/>
                </a:solidFill>
              </a:rPr>
              <a:t>Examples:</a:t>
            </a:r>
          </a:p>
          <a:p>
            <a:pPr marL="1371600" lvl="2" indent="-457200" algn="l">
              <a:buFont typeface="+mj-lt"/>
              <a:buAutoNum type="alphaUcPeriod"/>
            </a:pPr>
            <a:r>
              <a:rPr lang="en-US" sz="3000" dirty="0">
                <a:solidFill>
                  <a:schemeClr val="tx1"/>
                </a:solidFill>
              </a:rPr>
              <a:t>Nitrocellulose (cellulose nitrate)</a:t>
            </a:r>
          </a:p>
          <a:p>
            <a:pPr marL="1371600" lvl="2" indent="-457200" algn="l">
              <a:buFont typeface="+mj-lt"/>
              <a:buAutoNum type="alphaUcPeriod"/>
            </a:pPr>
            <a:r>
              <a:rPr lang="en-US" sz="3000" dirty="0">
                <a:solidFill>
                  <a:schemeClr val="tx1"/>
                </a:solidFill>
              </a:rPr>
              <a:t>Acrylic</a:t>
            </a:r>
          </a:p>
          <a:p>
            <a:pPr marL="1371600" lvl="2" indent="-457200" algn="l">
              <a:buFont typeface="+mj-lt"/>
              <a:buAutoNum type="alphaUcPeriod"/>
            </a:pPr>
            <a:r>
              <a:rPr lang="en-US" sz="3000" dirty="0">
                <a:solidFill>
                  <a:schemeClr val="tx1"/>
                </a:solidFill>
              </a:rPr>
              <a:t>CAB (cellulose acetate butyrate) “water white”</a:t>
            </a:r>
          </a:p>
          <a:p>
            <a:pPr marL="1371600" lvl="2" indent="-457200" algn="l">
              <a:buFont typeface="+mj-lt"/>
              <a:buAutoNum type="alphaUcPeriod"/>
            </a:pPr>
            <a:r>
              <a:rPr lang="en-US" sz="3000" dirty="0" smtClean="0">
                <a:solidFill>
                  <a:schemeClr val="tx1"/>
                </a:solidFill>
              </a:rPr>
              <a:t>Non-catalyzed (traditional), pre-catalyzed, catalyzed</a:t>
            </a:r>
            <a:endParaRPr lang="en-US" sz="3000" dirty="0">
              <a:solidFill>
                <a:schemeClr val="tx1"/>
              </a:solidFill>
            </a:endParaRPr>
          </a:p>
          <a:p>
            <a:pPr marL="1371600" lvl="2" indent="-457200" algn="l">
              <a:buFont typeface="+mj-lt"/>
              <a:buAutoNum type="alphaUcPeriod"/>
            </a:pPr>
            <a:r>
              <a:rPr lang="en-US" sz="3000" dirty="0" smtClean="0">
                <a:solidFill>
                  <a:schemeClr val="tx1"/>
                </a:solidFill>
              </a:rPr>
              <a:t>Water </a:t>
            </a:r>
            <a:r>
              <a:rPr lang="en-US" sz="3000" dirty="0">
                <a:solidFill>
                  <a:schemeClr val="tx1"/>
                </a:solidFill>
              </a:rPr>
              <a:t>based</a:t>
            </a:r>
          </a:p>
          <a:p>
            <a:pPr marL="971550" lvl="1" indent="-514350" algn="l">
              <a:buFont typeface="+mj-lt"/>
              <a:buAutoNum type="arabicPeriod"/>
            </a:pPr>
            <a:r>
              <a:rPr lang="en-US" sz="3000" dirty="0" smtClean="0">
                <a:solidFill>
                  <a:schemeClr val="tx1"/>
                </a:solidFill>
              </a:rPr>
              <a:t>Advantages</a:t>
            </a:r>
            <a:r>
              <a:rPr lang="en-US" sz="3000" dirty="0">
                <a:solidFill>
                  <a:schemeClr val="tx1"/>
                </a:solidFill>
              </a:rPr>
              <a:t>:</a:t>
            </a:r>
          </a:p>
          <a:p>
            <a:pPr marL="1371600" lvl="2" indent="-457200" algn="l">
              <a:buFont typeface="+mj-lt"/>
              <a:buAutoNum type="alphaUcPeriod"/>
            </a:pPr>
            <a:r>
              <a:rPr lang="en-US" sz="3000" dirty="0">
                <a:solidFill>
                  <a:schemeClr val="tx1"/>
                </a:solidFill>
              </a:rPr>
              <a:t>Easy to apply, especially if sprayed (but requires considerable skill)</a:t>
            </a:r>
          </a:p>
          <a:p>
            <a:pPr marL="1371600" lvl="2" indent="-457200" algn="l">
              <a:buFont typeface="+mj-lt"/>
              <a:buAutoNum type="alphaUcPeriod"/>
            </a:pPr>
            <a:r>
              <a:rPr lang="en-US" sz="3000" dirty="0">
                <a:solidFill>
                  <a:schemeClr val="tx1"/>
                </a:solidFill>
              </a:rPr>
              <a:t>Very clear</a:t>
            </a:r>
          </a:p>
          <a:p>
            <a:pPr marL="1371600" lvl="2" indent="-457200" algn="l">
              <a:buFont typeface="+mj-lt"/>
              <a:buAutoNum type="alphaUcPeriod"/>
            </a:pPr>
            <a:r>
              <a:rPr lang="en-US" sz="3000" dirty="0">
                <a:solidFill>
                  <a:schemeClr val="tx1"/>
                </a:solidFill>
              </a:rPr>
              <a:t>Capable of attaining </a:t>
            </a:r>
            <a:r>
              <a:rPr lang="en-US" sz="3000" dirty="0" smtClean="0">
                <a:solidFill>
                  <a:schemeClr val="tx1"/>
                </a:solidFill>
              </a:rPr>
              <a:t>very high reflectivity, very glassy (piano </a:t>
            </a:r>
            <a:r>
              <a:rPr lang="en-US" sz="3000" dirty="0">
                <a:solidFill>
                  <a:schemeClr val="tx1"/>
                </a:solidFill>
              </a:rPr>
              <a:t>finish)</a:t>
            </a:r>
          </a:p>
          <a:p>
            <a:pPr marL="1371600" lvl="2" indent="-457200" algn="l">
              <a:buFont typeface="+mj-lt"/>
              <a:buAutoNum type="alphaUcPeriod"/>
            </a:pPr>
            <a:r>
              <a:rPr lang="en-US" sz="3000" dirty="0">
                <a:solidFill>
                  <a:schemeClr val="tx1"/>
                </a:solidFill>
              </a:rPr>
              <a:t>Soluble by lacquer thinner.  Very easy to recoat, and relatively easy to repair (except catalyzed)</a:t>
            </a:r>
          </a:p>
          <a:p>
            <a:pPr marL="1371600" lvl="2" indent="-457200" algn="l">
              <a:buFont typeface="+mj-lt"/>
              <a:buAutoNum type="alphaUcPeriod"/>
            </a:pPr>
            <a:r>
              <a:rPr lang="en-US" sz="3000" dirty="0">
                <a:solidFill>
                  <a:schemeClr val="tx1"/>
                </a:solidFill>
              </a:rPr>
              <a:t>Catalyzed lacquers are extremely tough, durable, clear</a:t>
            </a:r>
          </a:p>
          <a:p>
            <a:pPr marL="1371600" lvl="2" indent="-457200" algn="l">
              <a:buFont typeface="+mj-lt"/>
              <a:buAutoNum type="alphaUcPeriod"/>
            </a:pPr>
            <a:r>
              <a:rPr lang="en-US" sz="3000" dirty="0">
                <a:solidFill>
                  <a:schemeClr val="tx1"/>
                </a:solidFill>
              </a:rPr>
              <a:t>Generally not toxic once completely dry</a:t>
            </a:r>
          </a:p>
          <a:p>
            <a:pPr marL="971550" lvl="1" indent="-514350" algn="l">
              <a:buFont typeface="+mj-lt"/>
              <a:buAutoNum type="arabicPeriod"/>
            </a:pPr>
            <a:r>
              <a:rPr lang="en-US" sz="3000" dirty="0">
                <a:solidFill>
                  <a:schemeClr val="tx1"/>
                </a:solidFill>
              </a:rPr>
              <a:t>Disadvantages:</a:t>
            </a:r>
          </a:p>
          <a:p>
            <a:pPr marL="1371600" lvl="2" indent="-457200" algn="l">
              <a:buFont typeface="+mj-lt"/>
              <a:buAutoNum type="alphaUcPeriod"/>
            </a:pPr>
            <a:r>
              <a:rPr lang="en-US" sz="3000" dirty="0">
                <a:solidFill>
                  <a:schemeClr val="tx1"/>
                </a:solidFill>
              </a:rPr>
              <a:t>Tricky to apply, requires practice, skill</a:t>
            </a:r>
          </a:p>
          <a:p>
            <a:pPr marL="1371600" lvl="2" indent="-457200" algn="l">
              <a:buFont typeface="+mj-lt"/>
              <a:buAutoNum type="alphaUcPeriod"/>
            </a:pPr>
            <a:r>
              <a:rPr lang="en-US" sz="3000" dirty="0">
                <a:solidFill>
                  <a:schemeClr val="tx1"/>
                </a:solidFill>
              </a:rPr>
              <a:t>Somewhat delicate: scratches easily (except catalyzed)</a:t>
            </a:r>
          </a:p>
          <a:p>
            <a:pPr marL="1371600" lvl="2" indent="-457200" algn="l">
              <a:buFont typeface="+mj-lt"/>
              <a:buAutoNum type="alphaUcPeriod"/>
            </a:pPr>
            <a:r>
              <a:rPr lang="en-US" sz="3000" dirty="0">
                <a:solidFill>
                  <a:schemeClr val="tx1"/>
                </a:solidFill>
              </a:rPr>
              <a:t>“Membrane” </a:t>
            </a:r>
            <a:r>
              <a:rPr lang="en-US" sz="3000" dirty="0" smtClean="0">
                <a:solidFill>
                  <a:schemeClr val="tx1"/>
                </a:solidFill>
              </a:rPr>
              <a:t>finish</a:t>
            </a:r>
          </a:p>
          <a:p>
            <a:pPr marL="1371600" lvl="2" indent="-457200" algn="l">
              <a:buFont typeface="+mj-lt"/>
              <a:buAutoNum type="alphaUcPeriod"/>
            </a:pPr>
            <a:r>
              <a:rPr lang="en-US" sz="3000" dirty="0" smtClean="0">
                <a:solidFill>
                  <a:schemeClr val="tx1"/>
                </a:solidFill>
              </a:rPr>
              <a:t>Solvents and diluents are often quite toxic</a:t>
            </a:r>
            <a:endParaRPr lang="en-US" sz="3000" dirty="0">
              <a:solidFill>
                <a:schemeClr val="tx1"/>
              </a:solidFill>
            </a:endParaRPr>
          </a:p>
          <a:p>
            <a:pPr marL="1371600" lvl="2" indent="-457200" algn="l">
              <a:buFont typeface="+mj-lt"/>
              <a:buAutoNum type="alphaUcPeriod"/>
            </a:pPr>
            <a:r>
              <a:rPr lang="en-US" sz="3000" dirty="0">
                <a:solidFill>
                  <a:schemeClr val="tx1"/>
                </a:solidFill>
              </a:rPr>
              <a:t>Catalyzed lacquers, while extremely tough and durable, require special handling, knowledge, and skill</a:t>
            </a:r>
          </a:p>
          <a:p>
            <a:pPr marL="1828800" lvl="3" indent="-457200" algn="l">
              <a:buFont typeface="+mj-lt"/>
              <a:buAutoNum type="arabicParenR"/>
            </a:pPr>
            <a:r>
              <a:rPr lang="en-US" sz="3000" dirty="0">
                <a:solidFill>
                  <a:schemeClr val="tx1"/>
                </a:solidFill>
              </a:rPr>
              <a:t>Limited “pot life”</a:t>
            </a:r>
          </a:p>
          <a:p>
            <a:pPr marL="1828800" lvl="3" indent="-457200" algn="l">
              <a:buFont typeface="+mj-lt"/>
              <a:buAutoNum type="arabicParenR"/>
            </a:pPr>
            <a:r>
              <a:rPr lang="en-US" sz="3000" dirty="0">
                <a:solidFill>
                  <a:schemeClr val="tx1"/>
                </a:solidFill>
              </a:rPr>
              <a:t>Much more difficult to repair</a:t>
            </a:r>
          </a:p>
          <a:p>
            <a:pPr marL="1828800" lvl="3" indent="-457200" algn="l">
              <a:buFont typeface="+mj-lt"/>
              <a:buAutoNum type="arabicParenR"/>
            </a:pPr>
            <a:r>
              <a:rPr lang="en-US" sz="3000" dirty="0">
                <a:solidFill>
                  <a:schemeClr val="tx1"/>
                </a:solidFill>
              </a:rPr>
              <a:t>Clean-up must be immediate and thorough</a:t>
            </a:r>
          </a:p>
          <a:p>
            <a:pPr marL="1371600" lvl="2" indent="-457200" algn="l">
              <a:buFont typeface="+mj-lt"/>
              <a:buAutoNum type="alphaUcPeriod"/>
            </a:pPr>
            <a:r>
              <a:rPr lang="en-US" sz="3000" dirty="0">
                <a:solidFill>
                  <a:schemeClr val="tx1"/>
                </a:solidFill>
              </a:rPr>
              <a:t>Expensive.  Lacquer in spray cans is extremely expensive when the cost is measured in dollars per ounce.  Lacquer in bulk is much less expensive, but spray equipment is </a:t>
            </a:r>
            <a:r>
              <a:rPr lang="en-US" sz="3000" dirty="0" smtClean="0">
                <a:solidFill>
                  <a:schemeClr val="tx1"/>
                </a:solidFill>
              </a:rPr>
              <a:t>expensive (gun, compressor, regulators, line dryers, spray booth, mask).  </a:t>
            </a:r>
            <a:r>
              <a:rPr lang="en-US" sz="3000" dirty="0">
                <a:solidFill>
                  <a:schemeClr val="tx1"/>
                </a:solidFill>
              </a:rPr>
              <a:t>State-of-the-art urethane automotive lacquers are very expensive, even in bulk.</a:t>
            </a:r>
          </a:p>
          <a:p>
            <a:pPr marL="971550" lvl="1" indent="-514350" algn="l">
              <a:buFont typeface="+mj-lt"/>
              <a:buAutoNum type="arabicPeriod"/>
            </a:pPr>
            <a:r>
              <a:rPr lang="en-US" sz="3000" dirty="0" smtClean="0">
                <a:solidFill>
                  <a:schemeClr val="tx1"/>
                </a:solidFill>
              </a:rPr>
              <a:t>Solvents and diluents:  </a:t>
            </a:r>
            <a:r>
              <a:rPr lang="en-US" sz="3000" dirty="0">
                <a:solidFill>
                  <a:schemeClr val="tx1"/>
                </a:solidFill>
              </a:rPr>
              <a:t>Lacquer </a:t>
            </a:r>
            <a:r>
              <a:rPr lang="en-US" sz="3000" dirty="0" smtClean="0">
                <a:solidFill>
                  <a:schemeClr val="tx1"/>
                </a:solidFill>
              </a:rPr>
              <a:t>thinner for traditional lacquers.  Catalyzed lacquers usually require special diluents (follow manufacturers' recommendations).  Water for water based lacquers. </a:t>
            </a:r>
          </a:p>
          <a:p>
            <a:pPr marL="971550" lvl="1" indent="-514350" algn="l">
              <a:buFont typeface="+mj-lt"/>
              <a:buAutoNum type="arabicPeriod"/>
            </a:pPr>
            <a:r>
              <a:rPr lang="en-US" sz="3000" dirty="0" smtClean="0">
                <a:solidFill>
                  <a:schemeClr val="tx1"/>
                </a:solidFill>
              </a:rPr>
              <a:t>Note:  Traditional lacquers are </a:t>
            </a:r>
            <a:r>
              <a:rPr lang="en-US" sz="3000" u="sng" dirty="0" smtClean="0">
                <a:solidFill>
                  <a:schemeClr val="tx1"/>
                </a:solidFill>
              </a:rPr>
              <a:t>evaporative</a:t>
            </a:r>
            <a:r>
              <a:rPr lang="en-US" sz="3000" dirty="0" smtClean="0">
                <a:solidFill>
                  <a:schemeClr val="tx1"/>
                </a:solidFill>
              </a:rPr>
              <a:t>.  Catalyzed lacquers are </a:t>
            </a:r>
            <a:r>
              <a:rPr lang="en-US" sz="3000" u="sng" dirty="0" smtClean="0">
                <a:solidFill>
                  <a:schemeClr val="tx1"/>
                </a:solidFill>
              </a:rPr>
              <a:t>reactive</a:t>
            </a:r>
            <a:r>
              <a:rPr lang="en-US" sz="3000" dirty="0" smtClean="0">
                <a:solidFill>
                  <a:schemeClr val="tx1"/>
                </a:solidFill>
              </a:rPr>
              <a:t>.</a:t>
            </a:r>
            <a:endParaRPr lang="en-US" sz="3000" dirty="0">
              <a:solidFill>
                <a:schemeClr val="tx1"/>
              </a:solidFill>
            </a:endParaRPr>
          </a:p>
        </p:txBody>
      </p:sp>
      <p:pic>
        <p:nvPicPr>
          <p:cNvPr id="1026" name="Picture 2" descr="http://rmwoodturningsymposium.com/images/rmw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28600"/>
            <a:ext cx="7239000" cy="1057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581400" y="533400"/>
            <a:ext cx="457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200" b="1" dirty="0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200" b="1" dirty="0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8685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85877"/>
            <a:ext cx="7772400" cy="695323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/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1302841"/>
            <a:ext cx="8305800" cy="5555159"/>
          </a:xfrm>
        </p:spPr>
        <p:txBody>
          <a:bodyPr>
            <a:normAutofit fontScale="40000" lnSpcReduction="20000"/>
          </a:bodyPr>
          <a:lstStyle/>
          <a:p>
            <a:pPr lvl="0"/>
            <a:r>
              <a:rPr lang="en-US" sz="5900" b="1" dirty="0">
                <a:solidFill>
                  <a:schemeClr val="tx1"/>
                </a:solidFill>
              </a:rPr>
              <a:t>Varnish</a:t>
            </a:r>
            <a:endParaRPr lang="en-US" sz="5900" dirty="0">
              <a:solidFill>
                <a:schemeClr val="tx1"/>
              </a:solidFill>
            </a:endParaRPr>
          </a:p>
          <a:p>
            <a:pPr marL="971550" lvl="1" indent="-514350" algn="l">
              <a:buFont typeface="+mj-lt"/>
              <a:buAutoNum type="arabicPeriod"/>
            </a:pPr>
            <a:r>
              <a:rPr lang="en-US" sz="3500" dirty="0">
                <a:solidFill>
                  <a:schemeClr val="tx1"/>
                </a:solidFill>
              </a:rPr>
              <a:t>Examples:</a:t>
            </a:r>
          </a:p>
          <a:p>
            <a:pPr marL="1371600" lvl="2" indent="-457200" algn="l">
              <a:buFont typeface="+mj-lt"/>
              <a:buAutoNum type="alphaUcPeriod"/>
            </a:pPr>
            <a:r>
              <a:rPr lang="en-US" sz="3500" dirty="0">
                <a:solidFill>
                  <a:schemeClr val="tx1"/>
                </a:solidFill>
              </a:rPr>
              <a:t>Natural oil-based (tung, linseed, etc.)</a:t>
            </a:r>
          </a:p>
          <a:p>
            <a:pPr marL="1371600" lvl="2" indent="-457200" algn="l">
              <a:buFont typeface="+mj-lt"/>
              <a:buAutoNum type="alphaUcPeriod"/>
            </a:pPr>
            <a:r>
              <a:rPr lang="en-US" sz="3500" dirty="0">
                <a:solidFill>
                  <a:schemeClr val="tx1"/>
                </a:solidFill>
              </a:rPr>
              <a:t>Urethane-based (polyurethane)</a:t>
            </a:r>
          </a:p>
          <a:p>
            <a:pPr marL="1371600" lvl="2" indent="-457200" algn="l">
              <a:buFont typeface="+mj-lt"/>
              <a:buAutoNum type="alphaUcPeriod"/>
            </a:pPr>
            <a:r>
              <a:rPr lang="en-US" sz="3500" dirty="0">
                <a:solidFill>
                  <a:schemeClr val="tx1"/>
                </a:solidFill>
              </a:rPr>
              <a:t>Blends</a:t>
            </a:r>
          </a:p>
          <a:p>
            <a:pPr marL="1371600" lvl="2" indent="-457200" algn="l">
              <a:buFont typeface="+mj-lt"/>
              <a:buAutoNum type="alphaUcPeriod"/>
            </a:pPr>
            <a:r>
              <a:rPr lang="en-US" sz="3500" dirty="0">
                <a:solidFill>
                  <a:schemeClr val="tx1"/>
                </a:solidFill>
              </a:rPr>
              <a:t>“Spar” (flexible)</a:t>
            </a:r>
          </a:p>
          <a:p>
            <a:pPr marL="1371600" lvl="2" indent="-457200" algn="l">
              <a:buFont typeface="+mj-lt"/>
              <a:buAutoNum type="alphaUcPeriod"/>
            </a:pPr>
            <a:r>
              <a:rPr lang="en-US" sz="3500" dirty="0">
                <a:solidFill>
                  <a:schemeClr val="tx1"/>
                </a:solidFill>
              </a:rPr>
              <a:t>Catalyzed</a:t>
            </a:r>
          </a:p>
          <a:p>
            <a:pPr marL="1371600" lvl="2" indent="-457200" algn="l">
              <a:buFont typeface="+mj-lt"/>
              <a:buAutoNum type="alphaUcPeriod"/>
            </a:pPr>
            <a:r>
              <a:rPr lang="en-US" sz="3500" dirty="0">
                <a:solidFill>
                  <a:schemeClr val="tx1"/>
                </a:solidFill>
              </a:rPr>
              <a:t>Etc.</a:t>
            </a:r>
          </a:p>
          <a:p>
            <a:pPr marL="971550" lvl="1" indent="-514350" algn="l">
              <a:buFont typeface="+mj-lt"/>
              <a:buAutoNum type="arabicPeriod"/>
            </a:pPr>
            <a:r>
              <a:rPr lang="en-US" sz="3500" dirty="0">
                <a:solidFill>
                  <a:schemeClr val="tx1"/>
                </a:solidFill>
              </a:rPr>
              <a:t>Advantages:</a:t>
            </a:r>
          </a:p>
          <a:p>
            <a:pPr marL="1371600" lvl="2" indent="-457200" algn="l">
              <a:buFont typeface="+mj-lt"/>
              <a:buAutoNum type="alphaUcPeriod"/>
            </a:pPr>
            <a:r>
              <a:rPr lang="en-US" sz="3500" dirty="0">
                <a:solidFill>
                  <a:schemeClr val="tx1"/>
                </a:solidFill>
              </a:rPr>
              <a:t>Many different chemical compositions to choose from</a:t>
            </a:r>
          </a:p>
          <a:p>
            <a:pPr marL="1371600" lvl="2" indent="-457200" algn="l">
              <a:buFont typeface="+mj-lt"/>
              <a:buAutoNum type="alphaUcPeriod"/>
            </a:pPr>
            <a:r>
              <a:rPr lang="en-US" sz="3500" dirty="0" smtClean="0">
                <a:solidFill>
                  <a:schemeClr val="tx1"/>
                </a:solidFill>
              </a:rPr>
              <a:t>Can be exceedingly </a:t>
            </a:r>
            <a:r>
              <a:rPr lang="en-US" sz="3500" dirty="0">
                <a:solidFill>
                  <a:schemeClr val="tx1"/>
                </a:solidFill>
              </a:rPr>
              <a:t>tough, especially </a:t>
            </a:r>
            <a:r>
              <a:rPr lang="en-US" sz="3500" dirty="0" smtClean="0">
                <a:solidFill>
                  <a:schemeClr val="tx1"/>
                </a:solidFill>
              </a:rPr>
              <a:t>catalyzed urethane varnishes</a:t>
            </a:r>
            <a:endParaRPr lang="en-US" sz="3500" dirty="0">
              <a:solidFill>
                <a:schemeClr val="tx1"/>
              </a:solidFill>
            </a:endParaRPr>
          </a:p>
          <a:p>
            <a:pPr marL="971550" lvl="1" indent="-514350" algn="l">
              <a:buFont typeface="+mj-lt"/>
              <a:buAutoNum type="arabicPeriod"/>
            </a:pPr>
            <a:r>
              <a:rPr lang="en-US" sz="3500" dirty="0" smtClean="0">
                <a:solidFill>
                  <a:schemeClr val="tx1"/>
                </a:solidFill>
              </a:rPr>
              <a:t>Disadvantages</a:t>
            </a:r>
            <a:r>
              <a:rPr lang="en-US" sz="3500" dirty="0">
                <a:solidFill>
                  <a:schemeClr val="tx1"/>
                </a:solidFill>
              </a:rPr>
              <a:t>:</a:t>
            </a:r>
          </a:p>
          <a:p>
            <a:pPr marL="1371600" lvl="2" indent="-457200" algn="l">
              <a:buFont typeface="+mj-lt"/>
              <a:buAutoNum type="alphaUcPeriod"/>
            </a:pPr>
            <a:r>
              <a:rPr lang="en-US" sz="3500" dirty="0">
                <a:solidFill>
                  <a:schemeClr val="tx1"/>
                </a:solidFill>
              </a:rPr>
              <a:t>Relatively difficult to apply</a:t>
            </a:r>
          </a:p>
          <a:p>
            <a:pPr marL="1828800" lvl="3" indent="-457200" algn="l">
              <a:buFont typeface="+mj-lt"/>
              <a:buAutoNum type="arabicParenR"/>
            </a:pPr>
            <a:r>
              <a:rPr lang="en-US" sz="3500" dirty="0">
                <a:solidFill>
                  <a:schemeClr val="tx1"/>
                </a:solidFill>
              </a:rPr>
              <a:t>Not easily sprayed</a:t>
            </a:r>
          </a:p>
          <a:p>
            <a:pPr marL="1828800" lvl="3" indent="-457200" algn="l">
              <a:buFont typeface="+mj-lt"/>
              <a:buAutoNum type="arabicParenR"/>
            </a:pPr>
            <a:r>
              <a:rPr lang="en-US" sz="3500" dirty="0">
                <a:solidFill>
                  <a:schemeClr val="tx1"/>
                </a:solidFill>
              </a:rPr>
              <a:t>Tricky to brush</a:t>
            </a:r>
          </a:p>
          <a:p>
            <a:pPr marL="1828800" lvl="3" indent="-457200" algn="l">
              <a:buFont typeface="+mj-lt"/>
              <a:buAutoNum type="arabicParenR"/>
            </a:pPr>
            <a:r>
              <a:rPr lang="en-US" sz="3500" dirty="0">
                <a:solidFill>
                  <a:schemeClr val="tx1"/>
                </a:solidFill>
              </a:rPr>
              <a:t>Difficult cleanup</a:t>
            </a:r>
          </a:p>
          <a:p>
            <a:pPr marL="1371600" lvl="2" indent="-457200" algn="l">
              <a:buFont typeface="+mj-lt"/>
              <a:buAutoNum type="alphaUcPeriod"/>
            </a:pPr>
            <a:r>
              <a:rPr lang="en-US" sz="3500" dirty="0">
                <a:solidFill>
                  <a:schemeClr val="tx1"/>
                </a:solidFill>
              </a:rPr>
              <a:t>Not easy to recoat.  Must be “roughed” before recoating</a:t>
            </a:r>
          </a:p>
          <a:p>
            <a:pPr marL="1371600" lvl="2" indent="-457200" algn="l">
              <a:buFont typeface="+mj-lt"/>
              <a:buAutoNum type="alphaUcPeriod"/>
            </a:pPr>
            <a:r>
              <a:rPr lang="en-US" sz="3500" dirty="0" smtClean="0">
                <a:solidFill>
                  <a:schemeClr val="tx1"/>
                </a:solidFill>
              </a:rPr>
              <a:t>Difficult or impossible to repair (may require sanding to bare wood and starting again from scratch)</a:t>
            </a:r>
            <a:endParaRPr lang="en-US" sz="3500" dirty="0">
              <a:solidFill>
                <a:schemeClr val="tx1"/>
              </a:solidFill>
            </a:endParaRPr>
          </a:p>
          <a:p>
            <a:pPr marL="1371600" lvl="2" indent="-457200" algn="l">
              <a:buFont typeface="+mj-lt"/>
              <a:buAutoNum type="alphaUcPeriod"/>
            </a:pPr>
            <a:r>
              <a:rPr lang="en-US" sz="3500" dirty="0">
                <a:solidFill>
                  <a:schemeClr val="tx1"/>
                </a:solidFill>
              </a:rPr>
              <a:t>Membrane finish</a:t>
            </a:r>
          </a:p>
          <a:p>
            <a:pPr marL="1371600" lvl="2" indent="-457200" algn="l">
              <a:buFont typeface="+mj-lt"/>
              <a:buAutoNum type="alphaUcPeriod"/>
            </a:pPr>
            <a:r>
              <a:rPr lang="en-US" sz="3500" dirty="0" smtClean="0">
                <a:solidFill>
                  <a:schemeClr val="tx1"/>
                </a:solidFill>
              </a:rPr>
              <a:t>Usually </a:t>
            </a:r>
            <a:r>
              <a:rPr lang="en-US" sz="3500" dirty="0">
                <a:solidFill>
                  <a:schemeClr val="tx1"/>
                </a:solidFill>
              </a:rPr>
              <a:t>toxic until completely </a:t>
            </a:r>
            <a:r>
              <a:rPr lang="en-US" sz="3500" dirty="0" smtClean="0">
                <a:solidFill>
                  <a:schemeClr val="tx1"/>
                </a:solidFill>
              </a:rPr>
              <a:t>dry.  Vapors of some diluants are quite toxic.</a:t>
            </a:r>
            <a:endParaRPr lang="en-US" sz="3500" dirty="0">
              <a:solidFill>
                <a:schemeClr val="tx1"/>
              </a:solidFill>
            </a:endParaRPr>
          </a:p>
          <a:p>
            <a:pPr marL="971550" lvl="1" indent="-514350" algn="l">
              <a:buFont typeface="+mj-lt"/>
              <a:buAutoNum type="arabicPeriod"/>
            </a:pPr>
            <a:r>
              <a:rPr lang="en-US" sz="3500" dirty="0">
                <a:solidFill>
                  <a:schemeClr val="tx1"/>
                </a:solidFill>
              </a:rPr>
              <a:t>Dilutant:  Mineral </a:t>
            </a:r>
            <a:r>
              <a:rPr lang="en-US" sz="3500" dirty="0" smtClean="0">
                <a:solidFill>
                  <a:schemeClr val="tx1"/>
                </a:solidFill>
              </a:rPr>
              <a:t>Spirits for traditional varnishes.  Catalyzed varnishes often require special diluents.  Follow manufacturer’s recommendations.</a:t>
            </a:r>
          </a:p>
          <a:p>
            <a:pPr marL="971550" lvl="1" indent="-514350" algn="l">
              <a:buFont typeface="+mj-lt"/>
              <a:buAutoNum type="arabicPeriod"/>
            </a:pPr>
            <a:r>
              <a:rPr lang="en-US" sz="3500" dirty="0" smtClean="0">
                <a:solidFill>
                  <a:schemeClr val="tx1"/>
                </a:solidFill>
              </a:rPr>
              <a:t>Notes:  Use only gloss varnish.  The flatting agents in satin varnishes usually compromise the finish to some degree.  If a satin finish is desired, use gloss varnish, allow the finish to dry hard, then rub the finish with an abrasive to produce the desired glossiness.</a:t>
            </a:r>
            <a:endParaRPr lang="en-US" sz="3500" dirty="0">
              <a:solidFill>
                <a:schemeClr val="tx1"/>
              </a:solidFill>
            </a:endParaRPr>
          </a:p>
          <a:p>
            <a:pPr lvl="0"/>
            <a:endParaRPr lang="en-US" sz="5000" dirty="0">
              <a:solidFill>
                <a:schemeClr val="tx1"/>
              </a:solidFill>
            </a:endParaRPr>
          </a:p>
        </p:txBody>
      </p:sp>
      <p:pic>
        <p:nvPicPr>
          <p:cNvPr id="1026" name="Picture 2" descr="http://rmwoodturningsymposium.com/images/rmw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28600"/>
            <a:ext cx="7239000" cy="1057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581400" y="533400"/>
            <a:ext cx="457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200" b="1" dirty="0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200" b="1" dirty="0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9471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85877"/>
            <a:ext cx="7772400" cy="695323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/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1302841"/>
            <a:ext cx="8305800" cy="5572124"/>
          </a:xfrm>
        </p:spPr>
        <p:txBody>
          <a:bodyPr>
            <a:normAutofit fontScale="25000" lnSpcReduction="20000"/>
          </a:bodyPr>
          <a:lstStyle/>
          <a:p>
            <a:r>
              <a:rPr lang="en-US" sz="12800" dirty="0">
                <a:solidFill>
                  <a:schemeClr val="tx1"/>
                </a:solidFill>
              </a:rPr>
              <a:t>Sources of Supply</a:t>
            </a:r>
          </a:p>
          <a:p>
            <a:r>
              <a:rPr lang="en-US" sz="4800" dirty="0">
                <a:solidFill>
                  <a:schemeClr val="tx1"/>
                </a:solidFill>
              </a:rPr>
              <a:t> </a:t>
            </a:r>
          </a:p>
          <a:p>
            <a:pPr algn="l"/>
            <a:r>
              <a:rPr lang="en-US" sz="4800" b="1" dirty="0">
                <a:solidFill>
                  <a:schemeClr val="tx1"/>
                </a:solidFill>
              </a:rPr>
              <a:t>Easy Cast Clear Casting Epoxy, Hobby Lobby, others</a:t>
            </a:r>
          </a:p>
          <a:p>
            <a:pPr algn="l"/>
            <a:r>
              <a:rPr lang="en-US" sz="4800" b="1" dirty="0">
                <a:solidFill>
                  <a:schemeClr val="tx1"/>
                </a:solidFill>
              </a:rPr>
              <a:t> </a:t>
            </a:r>
          </a:p>
          <a:p>
            <a:pPr algn="l"/>
            <a:r>
              <a:rPr lang="en-US" sz="4800" b="1" dirty="0">
                <a:solidFill>
                  <a:schemeClr val="tx1"/>
                </a:solidFill>
              </a:rPr>
              <a:t>Trans-Tint Dye, Woodcraft, others</a:t>
            </a:r>
          </a:p>
          <a:p>
            <a:pPr algn="l"/>
            <a:r>
              <a:rPr lang="en-US" sz="4800" b="1" dirty="0">
                <a:solidFill>
                  <a:schemeClr val="tx1"/>
                </a:solidFill>
              </a:rPr>
              <a:t> </a:t>
            </a:r>
          </a:p>
          <a:p>
            <a:pPr algn="l"/>
            <a:r>
              <a:rPr lang="en-US" sz="4800" b="1" dirty="0">
                <a:solidFill>
                  <a:schemeClr val="tx1"/>
                </a:solidFill>
              </a:rPr>
              <a:t>Pipettes, numerous internet sources</a:t>
            </a:r>
          </a:p>
          <a:p>
            <a:pPr algn="l"/>
            <a:r>
              <a:rPr lang="en-US" sz="4800" b="1" dirty="0">
                <a:solidFill>
                  <a:schemeClr val="tx1"/>
                </a:solidFill>
              </a:rPr>
              <a:t> </a:t>
            </a:r>
          </a:p>
          <a:p>
            <a:pPr algn="l"/>
            <a:r>
              <a:rPr lang="en-US" sz="4800" b="1" dirty="0">
                <a:solidFill>
                  <a:schemeClr val="tx1"/>
                </a:solidFill>
              </a:rPr>
              <a:t>30 ml measuring cups, numerous internet sources</a:t>
            </a:r>
          </a:p>
          <a:p>
            <a:pPr algn="l"/>
            <a:r>
              <a:rPr lang="en-US" sz="4800" b="1" dirty="0">
                <a:solidFill>
                  <a:schemeClr val="tx1"/>
                </a:solidFill>
              </a:rPr>
              <a:t> </a:t>
            </a:r>
          </a:p>
          <a:p>
            <a:pPr algn="l"/>
            <a:r>
              <a:rPr lang="en-US" sz="4800" b="1" dirty="0" smtClean="0">
                <a:solidFill>
                  <a:schemeClr val="tx1"/>
                </a:solidFill>
              </a:rPr>
              <a:t>Deftoil Danish Oil Finish, clear, </a:t>
            </a:r>
            <a:r>
              <a:rPr lang="en-US" sz="4800" b="1" dirty="0">
                <a:solidFill>
                  <a:schemeClr val="tx1"/>
                </a:solidFill>
              </a:rPr>
              <a:t>McGuckin Hardware, Boulder, other sources</a:t>
            </a:r>
          </a:p>
          <a:p>
            <a:pPr algn="l"/>
            <a:r>
              <a:rPr lang="en-US" sz="4800" b="1" dirty="0">
                <a:solidFill>
                  <a:schemeClr val="tx1"/>
                </a:solidFill>
              </a:rPr>
              <a:t> </a:t>
            </a:r>
          </a:p>
          <a:p>
            <a:pPr algn="l"/>
            <a:r>
              <a:rPr lang="en-US" sz="4800" b="1" dirty="0">
                <a:solidFill>
                  <a:schemeClr val="tx1"/>
                </a:solidFill>
              </a:rPr>
              <a:t>Minwax Wipe-On Poly, Clear, Woodcraft, others</a:t>
            </a:r>
          </a:p>
          <a:p>
            <a:pPr algn="l"/>
            <a:r>
              <a:rPr lang="en-US" sz="4800" b="1" dirty="0">
                <a:solidFill>
                  <a:schemeClr val="tx1"/>
                </a:solidFill>
              </a:rPr>
              <a:t> </a:t>
            </a:r>
          </a:p>
          <a:p>
            <a:pPr algn="l"/>
            <a:r>
              <a:rPr lang="en-US" sz="4800" b="1" dirty="0">
                <a:solidFill>
                  <a:schemeClr val="tx1"/>
                </a:solidFill>
              </a:rPr>
              <a:t>Mirka Abralon 2000 grit foam-backed abrasive, Woodcraft, others</a:t>
            </a:r>
          </a:p>
          <a:p>
            <a:pPr algn="l"/>
            <a:r>
              <a:rPr lang="en-US" sz="4800" b="1" dirty="0">
                <a:solidFill>
                  <a:schemeClr val="tx1"/>
                </a:solidFill>
              </a:rPr>
              <a:t> </a:t>
            </a:r>
          </a:p>
          <a:p>
            <a:pPr algn="l"/>
            <a:r>
              <a:rPr lang="en-US" sz="4800" b="1" dirty="0">
                <a:solidFill>
                  <a:schemeClr val="tx1"/>
                </a:solidFill>
              </a:rPr>
              <a:t>Titanium dioxide, make-up supplies, numerous internet sources</a:t>
            </a:r>
          </a:p>
          <a:p>
            <a:pPr algn="l"/>
            <a:r>
              <a:rPr lang="en-US" sz="4800" b="1" dirty="0">
                <a:solidFill>
                  <a:schemeClr val="tx1"/>
                </a:solidFill>
              </a:rPr>
              <a:t> </a:t>
            </a:r>
          </a:p>
          <a:p>
            <a:pPr algn="l"/>
            <a:r>
              <a:rPr lang="en-US" sz="4800" b="1" dirty="0">
                <a:solidFill>
                  <a:schemeClr val="tx1"/>
                </a:solidFill>
              </a:rPr>
              <a:t>6 mil polypropylene sheeting, numerous internet sources</a:t>
            </a:r>
          </a:p>
          <a:p>
            <a:pPr algn="l"/>
            <a:r>
              <a:rPr lang="en-US" sz="4800" b="1" dirty="0">
                <a:solidFill>
                  <a:schemeClr val="tx1"/>
                </a:solidFill>
              </a:rPr>
              <a:t> </a:t>
            </a:r>
          </a:p>
          <a:p>
            <a:pPr algn="l"/>
            <a:r>
              <a:rPr lang="en-US" sz="4800" b="1" dirty="0" smtClean="0">
                <a:solidFill>
                  <a:schemeClr val="tx1"/>
                </a:solidFill>
              </a:rPr>
              <a:t>Heat sealers (to </a:t>
            </a:r>
            <a:r>
              <a:rPr lang="en-US" sz="4800" b="1" smtClean="0">
                <a:solidFill>
                  <a:schemeClr val="tx1"/>
                </a:solidFill>
              </a:rPr>
              <a:t>seal polypropylene </a:t>
            </a:r>
            <a:r>
              <a:rPr lang="en-US" sz="4800" b="1" dirty="0" smtClean="0">
                <a:solidFill>
                  <a:schemeClr val="tx1"/>
                </a:solidFill>
              </a:rPr>
              <a:t>bags), Amazon, numerous </a:t>
            </a:r>
            <a:r>
              <a:rPr lang="en-US" sz="4800" b="1" dirty="0">
                <a:solidFill>
                  <a:schemeClr val="tx1"/>
                </a:solidFill>
              </a:rPr>
              <a:t>internet sources</a:t>
            </a:r>
          </a:p>
          <a:p>
            <a:pPr algn="l"/>
            <a:r>
              <a:rPr lang="en-US" sz="4800" b="1" dirty="0">
                <a:solidFill>
                  <a:schemeClr val="tx1"/>
                </a:solidFill>
              </a:rPr>
              <a:t> </a:t>
            </a:r>
          </a:p>
          <a:p>
            <a:pPr algn="l"/>
            <a:r>
              <a:rPr lang="en-US" sz="4800" b="1" dirty="0">
                <a:solidFill>
                  <a:schemeClr val="tx1"/>
                </a:solidFill>
              </a:rPr>
              <a:t>Nitrile gloves, Costco, numerous internet sources</a:t>
            </a:r>
          </a:p>
          <a:p>
            <a:pPr algn="l"/>
            <a:r>
              <a:rPr lang="en-US" sz="4800" b="1" dirty="0">
                <a:solidFill>
                  <a:schemeClr val="tx1"/>
                </a:solidFill>
              </a:rPr>
              <a:t> </a:t>
            </a:r>
          </a:p>
          <a:p>
            <a:pPr algn="l"/>
            <a:r>
              <a:rPr lang="en-US" sz="4800" b="1" dirty="0">
                <a:solidFill>
                  <a:schemeClr val="tx1"/>
                </a:solidFill>
              </a:rPr>
              <a:t>General finishing supplies, Woodcraft, Homestead Finishing Products</a:t>
            </a:r>
          </a:p>
          <a:p>
            <a:pPr algn="l"/>
            <a:r>
              <a:rPr lang="en-US" sz="4800" b="1" dirty="0">
                <a:solidFill>
                  <a:schemeClr val="tx1"/>
                </a:solidFill>
              </a:rPr>
              <a:t> </a:t>
            </a:r>
          </a:p>
          <a:p>
            <a:pPr algn="l"/>
            <a:r>
              <a:rPr lang="en-US" sz="4800" b="1" dirty="0">
                <a:solidFill>
                  <a:schemeClr val="tx1"/>
                </a:solidFill>
              </a:rPr>
              <a:t>Book, Finishing by Jeff </a:t>
            </a:r>
            <a:r>
              <a:rPr lang="en-US" sz="4800" b="1" dirty="0" err="1">
                <a:solidFill>
                  <a:schemeClr val="tx1"/>
                </a:solidFill>
              </a:rPr>
              <a:t>Jewitt</a:t>
            </a:r>
            <a:r>
              <a:rPr lang="en-US" sz="4800" b="1" dirty="0">
                <a:solidFill>
                  <a:schemeClr val="tx1"/>
                </a:solidFill>
              </a:rPr>
              <a:t>, Taunton Press</a:t>
            </a:r>
          </a:p>
          <a:p>
            <a:endParaRPr lang="en-US" sz="4800" b="1" dirty="0" smtClean="0">
              <a:solidFill>
                <a:schemeClr val="tx1"/>
              </a:solidFill>
            </a:endParaRPr>
          </a:p>
        </p:txBody>
      </p:sp>
      <p:pic>
        <p:nvPicPr>
          <p:cNvPr id="1026" name="Picture 2" descr="http://rmwoodturningsymposium.com/images/rmw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28600"/>
            <a:ext cx="7239000" cy="1057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581400" y="533400"/>
            <a:ext cx="457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200" b="1" dirty="0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200" b="1" dirty="0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0745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85877"/>
            <a:ext cx="7772400" cy="695323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/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2209800"/>
            <a:ext cx="8305800" cy="3276600"/>
          </a:xfrm>
        </p:spPr>
        <p:txBody>
          <a:bodyPr>
            <a:normAutofit lnSpcReduction="10000"/>
          </a:bodyPr>
          <a:lstStyle/>
          <a:p>
            <a:r>
              <a:rPr lang="en-US" sz="4700" dirty="0" smtClean="0">
                <a:solidFill>
                  <a:schemeClr val="tx1"/>
                </a:solidFill>
              </a:rPr>
              <a:t>Finishing</a:t>
            </a:r>
          </a:p>
          <a:p>
            <a:endParaRPr lang="en-US" sz="4700" dirty="0" smtClean="0">
              <a:solidFill>
                <a:schemeClr val="tx1"/>
              </a:solidFill>
            </a:endParaRPr>
          </a:p>
          <a:p>
            <a:r>
              <a:rPr lang="en-US" sz="4700" dirty="0" smtClean="0">
                <a:solidFill>
                  <a:schemeClr val="tx1"/>
                </a:solidFill>
              </a:rPr>
              <a:t>Tom Wirsing</a:t>
            </a:r>
          </a:p>
          <a:p>
            <a:r>
              <a:rPr lang="en-US" sz="4700" dirty="0" smtClean="0">
                <a:solidFill>
                  <a:schemeClr val="tx1"/>
                </a:solidFill>
              </a:rPr>
              <a:t>September 5, 2013</a:t>
            </a:r>
          </a:p>
        </p:txBody>
      </p:sp>
      <p:pic>
        <p:nvPicPr>
          <p:cNvPr id="1026" name="Picture 2" descr="http://rmwoodturningsymposium.com/images/rmw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28600"/>
            <a:ext cx="7239000" cy="1057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581400" y="533400"/>
            <a:ext cx="457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2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2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0675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85877"/>
            <a:ext cx="7772400" cy="695323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/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1524000"/>
            <a:ext cx="8305800" cy="5181600"/>
          </a:xfrm>
        </p:spPr>
        <p:txBody>
          <a:bodyPr>
            <a:normAutofit fontScale="40000" lnSpcReduction="20000"/>
          </a:bodyPr>
          <a:lstStyle/>
          <a:p>
            <a:r>
              <a:rPr lang="en-US" sz="6500" dirty="0" smtClean="0">
                <a:solidFill>
                  <a:schemeClr val="tx1"/>
                </a:solidFill>
              </a:rPr>
              <a:t>Finishes are Comprised of Two Parts</a:t>
            </a:r>
          </a:p>
          <a:p>
            <a:pPr marL="914400" indent="-914400" algn="l">
              <a:buAutoNum type="arabicPeriod"/>
            </a:pPr>
            <a:endParaRPr lang="en-US" sz="4700" u="sng" dirty="0" smtClean="0">
              <a:solidFill>
                <a:schemeClr val="tx1"/>
              </a:solidFill>
            </a:endParaRPr>
          </a:p>
          <a:p>
            <a:pPr marL="914400" indent="-914400" algn="l">
              <a:buAutoNum type="arabicPeriod"/>
            </a:pPr>
            <a:r>
              <a:rPr lang="en-US" sz="4700" u="sng" dirty="0" smtClean="0">
                <a:solidFill>
                  <a:schemeClr val="tx1"/>
                </a:solidFill>
              </a:rPr>
              <a:t>Solids </a:t>
            </a:r>
            <a:r>
              <a:rPr lang="en-US" sz="4700" dirty="0" smtClean="0">
                <a:solidFill>
                  <a:schemeClr val="tx1"/>
                </a:solidFill>
              </a:rPr>
              <a:t>– The part which remains after the finish is “dry” and which provides protection</a:t>
            </a:r>
          </a:p>
          <a:p>
            <a:pPr marL="1371600" lvl="1" indent="-914400" algn="l">
              <a:buFont typeface="+mj-lt"/>
              <a:buAutoNum type="alphaUcPeriod"/>
            </a:pPr>
            <a:r>
              <a:rPr lang="en-US" sz="4300" dirty="0" smtClean="0">
                <a:solidFill>
                  <a:schemeClr val="tx1"/>
                </a:solidFill>
              </a:rPr>
              <a:t>Shellac</a:t>
            </a:r>
          </a:p>
          <a:p>
            <a:pPr marL="1371600" lvl="1" indent="-914400" algn="l">
              <a:buFont typeface="+mj-lt"/>
              <a:buAutoNum type="alphaUcPeriod"/>
            </a:pPr>
            <a:r>
              <a:rPr lang="en-US" sz="4300" dirty="0" smtClean="0">
                <a:solidFill>
                  <a:schemeClr val="tx1"/>
                </a:solidFill>
              </a:rPr>
              <a:t>Lacquer</a:t>
            </a:r>
          </a:p>
          <a:p>
            <a:pPr marL="1371600" lvl="1" indent="-914400" algn="l">
              <a:buFont typeface="+mj-lt"/>
              <a:buAutoNum type="alphaUcPeriod"/>
            </a:pPr>
            <a:r>
              <a:rPr lang="en-US" sz="4300" dirty="0" smtClean="0">
                <a:solidFill>
                  <a:schemeClr val="tx1"/>
                </a:solidFill>
              </a:rPr>
              <a:t>Urethane</a:t>
            </a:r>
          </a:p>
          <a:p>
            <a:pPr marL="1371600" lvl="1" indent="-914400" algn="l">
              <a:buFont typeface="+mj-lt"/>
              <a:buAutoNum type="alphaUcPeriod"/>
            </a:pPr>
            <a:r>
              <a:rPr lang="en-US" sz="4300" dirty="0" smtClean="0">
                <a:solidFill>
                  <a:schemeClr val="tx1"/>
                </a:solidFill>
              </a:rPr>
              <a:t>Oil </a:t>
            </a:r>
          </a:p>
          <a:p>
            <a:pPr marL="1371600" lvl="1" indent="-914400" algn="l">
              <a:buFont typeface="+mj-lt"/>
              <a:buAutoNum type="alphaUcPeriod"/>
            </a:pPr>
            <a:r>
              <a:rPr lang="en-US" sz="4300" dirty="0" smtClean="0">
                <a:solidFill>
                  <a:schemeClr val="tx1"/>
                </a:solidFill>
              </a:rPr>
              <a:t>Wax</a:t>
            </a:r>
          </a:p>
          <a:p>
            <a:pPr marL="914400" indent="-914400" algn="l">
              <a:buAutoNum type="arabicPeriod"/>
            </a:pPr>
            <a:r>
              <a:rPr lang="en-US" sz="4700" u="sng" dirty="0" smtClean="0">
                <a:solidFill>
                  <a:schemeClr val="tx1"/>
                </a:solidFill>
              </a:rPr>
              <a:t>Solvent or Diluent </a:t>
            </a:r>
            <a:r>
              <a:rPr lang="en-US" sz="4700" dirty="0" smtClean="0">
                <a:solidFill>
                  <a:schemeClr val="tx1"/>
                </a:solidFill>
              </a:rPr>
              <a:t>– The part which “liquefies” the finish, making it easier to apply</a:t>
            </a:r>
          </a:p>
          <a:p>
            <a:pPr marL="1371600" lvl="1" indent="-914400" algn="l">
              <a:buFont typeface="+mj-lt"/>
              <a:buAutoNum type="alphaUcPeriod"/>
            </a:pPr>
            <a:r>
              <a:rPr lang="en-US" sz="4300" dirty="0" smtClean="0">
                <a:solidFill>
                  <a:schemeClr val="tx1"/>
                </a:solidFill>
              </a:rPr>
              <a:t>Alcohol</a:t>
            </a:r>
          </a:p>
          <a:p>
            <a:pPr marL="1371600" lvl="1" indent="-914400" algn="l">
              <a:buFont typeface="+mj-lt"/>
              <a:buAutoNum type="alphaUcPeriod"/>
            </a:pPr>
            <a:r>
              <a:rPr lang="en-US" sz="4300" dirty="0" smtClean="0">
                <a:solidFill>
                  <a:schemeClr val="tx1"/>
                </a:solidFill>
              </a:rPr>
              <a:t>Lacquer thinner</a:t>
            </a:r>
          </a:p>
          <a:p>
            <a:pPr marL="1371600" lvl="1" indent="-914400" algn="l">
              <a:buFont typeface="+mj-lt"/>
              <a:buAutoNum type="alphaUcPeriod"/>
            </a:pPr>
            <a:r>
              <a:rPr lang="en-US" sz="4300" dirty="0" smtClean="0">
                <a:solidFill>
                  <a:schemeClr val="tx1"/>
                </a:solidFill>
              </a:rPr>
              <a:t>Mineral spirits</a:t>
            </a:r>
          </a:p>
          <a:p>
            <a:pPr marL="1371600" lvl="1" indent="-914400" algn="l">
              <a:buFont typeface="+mj-lt"/>
              <a:buAutoNum type="alphaUcPeriod"/>
            </a:pPr>
            <a:r>
              <a:rPr lang="en-US" sz="4300" dirty="0" smtClean="0">
                <a:solidFill>
                  <a:schemeClr val="tx1"/>
                </a:solidFill>
              </a:rPr>
              <a:t>Water</a:t>
            </a:r>
          </a:p>
          <a:p>
            <a:pPr marL="1371600" lvl="1" indent="-914400" algn="l">
              <a:buFont typeface="+mj-lt"/>
              <a:buAutoNum type="alphaUcPeriod"/>
            </a:pPr>
            <a:r>
              <a:rPr lang="en-US" sz="4300" dirty="0" smtClean="0">
                <a:solidFill>
                  <a:schemeClr val="tx1"/>
                </a:solidFill>
              </a:rPr>
              <a:t>Etc.</a:t>
            </a:r>
          </a:p>
          <a:p>
            <a:pPr marL="914400" indent="-914400" algn="l">
              <a:buFont typeface="+mj-lt"/>
              <a:buAutoNum type="arabicPeriod"/>
            </a:pPr>
            <a:r>
              <a:rPr lang="en-US" sz="4700" dirty="0" smtClean="0">
                <a:solidFill>
                  <a:schemeClr val="tx1"/>
                </a:solidFill>
              </a:rPr>
              <a:t>Exceptions:  Not all oils and waxes require a solvent or diluent</a:t>
            </a:r>
          </a:p>
          <a:p>
            <a:pPr algn="l"/>
            <a:endParaRPr lang="en-US" sz="4700" dirty="0" smtClean="0">
              <a:solidFill>
                <a:schemeClr val="tx1"/>
              </a:solidFill>
            </a:endParaRPr>
          </a:p>
        </p:txBody>
      </p:sp>
      <p:pic>
        <p:nvPicPr>
          <p:cNvPr id="1026" name="Picture 2" descr="http://rmwoodturningsymposium.com/images/rmw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28600"/>
            <a:ext cx="7239000" cy="1057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581400" y="533400"/>
            <a:ext cx="457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2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2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4689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85877"/>
            <a:ext cx="7772400" cy="695323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/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1524000"/>
            <a:ext cx="8305800" cy="5181600"/>
          </a:xfrm>
        </p:spPr>
        <p:txBody>
          <a:bodyPr>
            <a:normAutofit/>
          </a:bodyPr>
          <a:lstStyle/>
          <a:p>
            <a:r>
              <a:rPr lang="en-US" sz="4700" dirty="0" smtClean="0">
                <a:solidFill>
                  <a:schemeClr val="tx1"/>
                </a:solidFill>
              </a:rPr>
              <a:t>Two Classes of Finish</a:t>
            </a:r>
          </a:p>
          <a:p>
            <a:pPr marL="1371600" lvl="1" indent="-914400" algn="l">
              <a:buAutoNum type="arabicPeriod"/>
            </a:pPr>
            <a:endParaRPr lang="en-US" sz="4300" dirty="0" smtClean="0">
              <a:solidFill>
                <a:schemeClr val="tx1"/>
              </a:solidFill>
            </a:endParaRPr>
          </a:p>
          <a:p>
            <a:pPr marL="1371600" lvl="1" indent="-914400" algn="l">
              <a:buAutoNum type="arabicPeriod"/>
            </a:pPr>
            <a:r>
              <a:rPr lang="en-US" sz="4300" dirty="0" smtClean="0">
                <a:solidFill>
                  <a:schemeClr val="tx1"/>
                </a:solidFill>
              </a:rPr>
              <a:t>Evaporative</a:t>
            </a:r>
          </a:p>
          <a:p>
            <a:pPr marL="1371600" lvl="1" indent="-914400" algn="l">
              <a:buAutoNum type="arabicPeriod"/>
            </a:pPr>
            <a:endParaRPr lang="en-US" sz="4300" dirty="0" smtClean="0">
              <a:solidFill>
                <a:schemeClr val="tx1"/>
              </a:solidFill>
            </a:endParaRPr>
          </a:p>
          <a:p>
            <a:pPr marL="1371600" lvl="1" indent="-914400" algn="l">
              <a:buAutoNum type="arabicPeriod"/>
            </a:pPr>
            <a:r>
              <a:rPr lang="en-US" sz="4300" dirty="0" smtClean="0">
                <a:solidFill>
                  <a:schemeClr val="tx1"/>
                </a:solidFill>
              </a:rPr>
              <a:t>Reactive</a:t>
            </a:r>
          </a:p>
        </p:txBody>
      </p:sp>
      <p:pic>
        <p:nvPicPr>
          <p:cNvPr id="1026" name="Picture 2" descr="http://rmwoodturningsymposium.com/images/rmw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28600"/>
            <a:ext cx="7239000" cy="1057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581400" y="533400"/>
            <a:ext cx="457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2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2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2199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85877"/>
            <a:ext cx="7772400" cy="695323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/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1981200"/>
            <a:ext cx="8305800" cy="4495800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4700" u="sng" dirty="0" smtClean="0">
                <a:solidFill>
                  <a:schemeClr val="tx1"/>
                </a:solidFill>
              </a:rPr>
              <a:t>Evaporative</a:t>
            </a:r>
            <a:r>
              <a:rPr lang="en-US" sz="4700" dirty="0" smtClean="0">
                <a:solidFill>
                  <a:schemeClr val="tx1"/>
                </a:solidFill>
              </a:rPr>
              <a:t>:  </a:t>
            </a:r>
            <a:r>
              <a:rPr lang="en-US" dirty="0" smtClean="0">
                <a:solidFill>
                  <a:schemeClr val="tx1"/>
                </a:solidFill>
              </a:rPr>
              <a:t>The </a:t>
            </a:r>
            <a:r>
              <a:rPr lang="en-US" u="sng" dirty="0" smtClean="0">
                <a:solidFill>
                  <a:schemeClr val="tx1"/>
                </a:solidFill>
              </a:rPr>
              <a:t>molecular structure </a:t>
            </a:r>
            <a:r>
              <a:rPr lang="en-US" dirty="0" smtClean="0">
                <a:solidFill>
                  <a:schemeClr val="tx1"/>
                </a:solidFill>
              </a:rPr>
              <a:t>of the solids in the finish </a:t>
            </a:r>
            <a:r>
              <a:rPr lang="en-US" u="sng" dirty="0" smtClean="0">
                <a:solidFill>
                  <a:schemeClr val="tx1"/>
                </a:solidFill>
              </a:rPr>
              <a:t>does not change</a:t>
            </a:r>
            <a:r>
              <a:rPr lang="en-US" dirty="0" smtClean="0">
                <a:solidFill>
                  <a:schemeClr val="tx1"/>
                </a:solidFill>
              </a:rPr>
              <a:t> as the finish “dries”.  The finish </a:t>
            </a:r>
            <a:r>
              <a:rPr lang="en-US" u="sng" dirty="0" smtClean="0">
                <a:solidFill>
                  <a:schemeClr val="tx1"/>
                </a:solidFill>
              </a:rPr>
              <a:t>can be re-dissolved </a:t>
            </a:r>
            <a:r>
              <a:rPr lang="en-US" dirty="0" smtClean="0">
                <a:solidFill>
                  <a:schemeClr val="tx1"/>
                </a:solidFill>
              </a:rPr>
              <a:t>by the </a:t>
            </a:r>
            <a:r>
              <a:rPr lang="en-US" i="1" dirty="0" smtClean="0">
                <a:solidFill>
                  <a:schemeClr val="tx1"/>
                </a:solidFill>
              </a:rPr>
              <a:t>solvent</a:t>
            </a:r>
          </a:p>
          <a:p>
            <a:pPr algn="l"/>
            <a:r>
              <a:rPr lang="en-US" sz="4700" u="sng" dirty="0" smtClean="0">
                <a:solidFill>
                  <a:schemeClr val="tx1"/>
                </a:solidFill>
              </a:rPr>
              <a:t>Reactive</a:t>
            </a:r>
            <a:r>
              <a:rPr lang="en-US" sz="4700" dirty="0" smtClean="0">
                <a:solidFill>
                  <a:schemeClr val="tx1"/>
                </a:solidFill>
              </a:rPr>
              <a:t>:  </a:t>
            </a:r>
            <a:r>
              <a:rPr lang="en-US" dirty="0" smtClean="0">
                <a:solidFill>
                  <a:schemeClr val="tx1"/>
                </a:solidFill>
              </a:rPr>
              <a:t>A </a:t>
            </a:r>
            <a:r>
              <a:rPr lang="en-US" u="sng" dirty="0" smtClean="0">
                <a:solidFill>
                  <a:schemeClr val="tx1"/>
                </a:solidFill>
              </a:rPr>
              <a:t>chemical reaction </a:t>
            </a:r>
            <a:r>
              <a:rPr lang="en-US" dirty="0" smtClean="0">
                <a:solidFill>
                  <a:schemeClr val="tx1"/>
                </a:solidFill>
              </a:rPr>
              <a:t>takes place.  The </a:t>
            </a:r>
            <a:r>
              <a:rPr lang="en-US" u="sng" dirty="0" smtClean="0">
                <a:solidFill>
                  <a:schemeClr val="tx1"/>
                </a:solidFill>
              </a:rPr>
              <a:t>molecular structure </a:t>
            </a:r>
            <a:r>
              <a:rPr lang="en-US" dirty="0" smtClean="0">
                <a:solidFill>
                  <a:schemeClr val="tx1"/>
                </a:solidFill>
              </a:rPr>
              <a:t>of the solids </a:t>
            </a:r>
            <a:r>
              <a:rPr lang="en-US" u="sng" dirty="0" smtClean="0">
                <a:solidFill>
                  <a:schemeClr val="tx1"/>
                </a:solidFill>
              </a:rPr>
              <a:t>changes</a:t>
            </a:r>
            <a:r>
              <a:rPr lang="en-US" dirty="0" smtClean="0">
                <a:solidFill>
                  <a:schemeClr val="tx1"/>
                </a:solidFill>
              </a:rPr>
              <a:t> as the finish “dries”.  The finish </a:t>
            </a:r>
            <a:r>
              <a:rPr lang="en-US" u="sng" dirty="0" smtClean="0">
                <a:solidFill>
                  <a:schemeClr val="tx1"/>
                </a:solidFill>
              </a:rPr>
              <a:t>cannot be re-dissolved </a:t>
            </a:r>
            <a:r>
              <a:rPr lang="en-US" dirty="0" smtClean="0">
                <a:solidFill>
                  <a:schemeClr val="tx1"/>
                </a:solidFill>
              </a:rPr>
              <a:t>by the </a:t>
            </a:r>
            <a:r>
              <a:rPr lang="en-US" i="1" dirty="0" smtClean="0">
                <a:solidFill>
                  <a:schemeClr val="tx1"/>
                </a:solidFill>
              </a:rPr>
              <a:t>diluent</a:t>
            </a:r>
          </a:p>
        </p:txBody>
      </p:sp>
      <p:pic>
        <p:nvPicPr>
          <p:cNvPr id="1026" name="Picture 2" descr="http://rmwoodturningsymposium.com/images/rmw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28600"/>
            <a:ext cx="7239000" cy="1057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581400" y="533400"/>
            <a:ext cx="457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2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2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5910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85877"/>
            <a:ext cx="7772400" cy="695323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/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1524000"/>
            <a:ext cx="8305800" cy="5181600"/>
          </a:xfrm>
        </p:spPr>
        <p:txBody>
          <a:bodyPr>
            <a:normAutofit fontScale="55000" lnSpcReduction="20000"/>
          </a:bodyPr>
          <a:lstStyle/>
          <a:p>
            <a:r>
              <a:rPr lang="en-US" sz="6500" dirty="0" smtClean="0">
                <a:solidFill>
                  <a:schemeClr val="tx1"/>
                </a:solidFill>
              </a:rPr>
              <a:t>Examples:</a:t>
            </a:r>
          </a:p>
          <a:p>
            <a:pPr marL="914400" indent="-914400" algn="l">
              <a:buAutoNum type="arabicPeriod"/>
            </a:pPr>
            <a:r>
              <a:rPr lang="en-US" sz="4700" u="sng" dirty="0" smtClean="0">
                <a:solidFill>
                  <a:schemeClr val="tx1"/>
                </a:solidFill>
              </a:rPr>
              <a:t>Evaporative</a:t>
            </a:r>
            <a:r>
              <a:rPr lang="en-US" sz="4700" dirty="0" smtClean="0">
                <a:solidFill>
                  <a:schemeClr val="tx1"/>
                </a:solidFill>
              </a:rPr>
              <a:t>:</a:t>
            </a:r>
          </a:p>
          <a:p>
            <a:pPr marL="1371600" lvl="1" indent="-914400" algn="l">
              <a:buFont typeface="+mj-lt"/>
              <a:buAutoNum type="alphaUcPeriod"/>
            </a:pPr>
            <a:r>
              <a:rPr lang="en-US" sz="4300" dirty="0" smtClean="0">
                <a:solidFill>
                  <a:schemeClr val="tx1"/>
                </a:solidFill>
              </a:rPr>
              <a:t>Shellac</a:t>
            </a:r>
          </a:p>
          <a:p>
            <a:pPr marL="1371600" lvl="1" indent="-914400" algn="l">
              <a:buFont typeface="+mj-lt"/>
              <a:buAutoNum type="alphaUcPeriod"/>
            </a:pPr>
            <a:r>
              <a:rPr lang="en-US" sz="4300" dirty="0" smtClean="0">
                <a:solidFill>
                  <a:schemeClr val="tx1"/>
                </a:solidFill>
              </a:rPr>
              <a:t>Lacquer (non-catalyzed)</a:t>
            </a:r>
          </a:p>
          <a:p>
            <a:pPr marL="1371600" lvl="1" indent="-914400" algn="l">
              <a:buFont typeface="+mj-lt"/>
              <a:buAutoNum type="alphaUcPeriod"/>
            </a:pPr>
            <a:r>
              <a:rPr lang="en-US" sz="4300" dirty="0" smtClean="0">
                <a:solidFill>
                  <a:schemeClr val="tx1"/>
                </a:solidFill>
              </a:rPr>
              <a:t>Wax</a:t>
            </a:r>
          </a:p>
          <a:p>
            <a:pPr marL="914400" indent="-914400" algn="l">
              <a:buAutoNum type="arabicPeriod"/>
            </a:pPr>
            <a:r>
              <a:rPr lang="en-US" sz="4700" u="sng" dirty="0" smtClean="0">
                <a:solidFill>
                  <a:schemeClr val="tx1"/>
                </a:solidFill>
              </a:rPr>
              <a:t>Reactive</a:t>
            </a:r>
            <a:r>
              <a:rPr lang="en-US" sz="4700" dirty="0" smtClean="0">
                <a:solidFill>
                  <a:schemeClr val="tx1"/>
                </a:solidFill>
              </a:rPr>
              <a:t>:</a:t>
            </a:r>
          </a:p>
          <a:p>
            <a:pPr marL="1371600" lvl="1" indent="-914400" algn="l">
              <a:buFont typeface="+mj-lt"/>
              <a:buAutoNum type="alphaUcPeriod"/>
            </a:pPr>
            <a:r>
              <a:rPr lang="en-US" sz="4300" dirty="0" smtClean="0">
                <a:solidFill>
                  <a:schemeClr val="tx1"/>
                </a:solidFill>
              </a:rPr>
              <a:t>Varnish</a:t>
            </a:r>
          </a:p>
          <a:p>
            <a:pPr marL="1371600" lvl="1" indent="-914400" algn="l">
              <a:buFont typeface="+mj-lt"/>
              <a:buAutoNum type="alphaUcPeriod"/>
            </a:pPr>
            <a:r>
              <a:rPr lang="en-US" sz="4300" dirty="0" smtClean="0">
                <a:solidFill>
                  <a:schemeClr val="tx1"/>
                </a:solidFill>
              </a:rPr>
              <a:t>Some oils (those which permanently harden as they dry)</a:t>
            </a:r>
          </a:p>
          <a:p>
            <a:pPr marL="1371600" lvl="1" indent="-914400" algn="l">
              <a:buFont typeface="+mj-lt"/>
              <a:buAutoNum type="alphaUcPeriod"/>
            </a:pPr>
            <a:r>
              <a:rPr lang="en-US" sz="4500" dirty="0" smtClean="0">
                <a:solidFill>
                  <a:schemeClr val="tx1"/>
                </a:solidFill>
              </a:rPr>
              <a:t>All catalyzed finishes (catalyzed lacquers and varnishes, epoxy and acrylic resins)</a:t>
            </a:r>
          </a:p>
          <a:p>
            <a:pPr marL="914400" indent="-914400" algn="l">
              <a:buFont typeface="+mj-lt"/>
              <a:buAutoNum type="arabicPeriod"/>
            </a:pPr>
            <a:r>
              <a:rPr lang="en-US" sz="4900" dirty="0" smtClean="0">
                <a:solidFill>
                  <a:schemeClr val="tx1"/>
                </a:solidFill>
              </a:rPr>
              <a:t>Exceptions:  </a:t>
            </a:r>
            <a:r>
              <a:rPr lang="en-US" sz="4400" dirty="0" smtClean="0">
                <a:solidFill>
                  <a:schemeClr val="tx1"/>
                </a:solidFill>
              </a:rPr>
              <a:t>Some oils are neither evaporative or reactive (mineral oil, olive oil, etc.)</a:t>
            </a:r>
          </a:p>
          <a:p>
            <a:pPr marL="1371600" lvl="1" indent="-914400" algn="l">
              <a:buFont typeface="+mj-lt"/>
              <a:buAutoNum type="alphaUcPeriod"/>
            </a:pPr>
            <a:endParaRPr lang="en-US" sz="4400" dirty="0" smtClean="0">
              <a:solidFill>
                <a:schemeClr val="tx1"/>
              </a:solidFill>
            </a:endParaRPr>
          </a:p>
        </p:txBody>
      </p:sp>
      <p:pic>
        <p:nvPicPr>
          <p:cNvPr id="1026" name="Picture 2" descr="http://rmwoodturningsymposium.com/images/rmw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28600"/>
            <a:ext cx="7239000" cy="1057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581400" y="533400"/>
            <a:ext cx="457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200" b="1" dirty="0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200" b="1" dirty="0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3452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85877"/>
            <a:ext cx="7772400" cy="695323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/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1524000"/>
            <a:ext cx="8305800" cy="5181600"/>
          </a:xfrm>
        </p:spPr>
        <p:txBody>
          <a:bodyPr>
            <a:normAutofit fontScale="55000" lnSpcReduction="20000"/>
          </a:bodyPr>
          <a:lstStyle/>
          <a:p>
            <a:r>
              <a:rPr lang="en-US" sz="6500" dirty="0" smtClean="0">
                <a:solidFill>
                  <a:schemeClr val="tx1"/>
                </a:solidFill>
              </a:rPr>
              <a:t>Advantages and Disadvantages of </a:t>
            </a:r>
            <a:r>
              <a:rPr lang="en-US" sz="6500" u="sng" dirty="0" smtClean="0">
                <a:solidFill>
                  <a:schemeClr val="tx1"/>
                </a:solidFill>
              </a:rPr>
              <a:t>Evaporative</a:t>
            </a:r>
            <a:r>
              <a:rPr lang="en-US" sz="6500" dirty="0" smtClean="0">
                <a:solidFill>
                  <a:schemeClr val="tx1"/>
                </a:solidFill>
              </a:rPr>
              <a:t> and </a:t>
            </a:r>
            <a:r>
              <a:rPr lang="en-US" sz="6500" u="sng" dirty="0" smtClean="0">
                <a:solidFill>
                  <a:schemeClr val="tx1"/>
                </a:solidFill>
              </a:rPr>
              <a:t>Reactive</a:t>
            </a:r>
            <a:r>
              <a:rPr lang="en-US" sz="6500" dirty="0" smtClean="0">
                <a:solidFill>
                  <a:schemeClr val="tx1"/>
                </a:solidFill>
              </a:rPr>
              <a:t> Finishes</a:t>
            </a:r>
          </a:p>
          <a:p>
            <a:pPr marL="914400" indent="-914400" algn="l">
              <a:buAutoNum type="arabicPeriod"/>
            </a:pPr>
            <a:endParaRPr lang="en-US" sz="4700" u="sng" dirty="0" smtClean="0">
              <a:solidFill>
                <a:schemeClr val="tx1"/>
              </a:solidFill>
            </a:endParaRPr>
          </a:p>
          <a:p>
            <a:pPr marL="914400" indent="-914400" algn="l">
              <a:buAutoNum type="arabicPeriod"/>
            </a:pPr>
            <a:r>
              <a:rPr lang="en-US" sz="4700" u="sng" dirty="0" smtClean="0">
                <a:solidFill>
                  <a:schemeClr val="tx1"/>
                </a:solidFill>
              </a:rPr>
              <a:t>Evaporative</a:t>
            </a:r>
            <a:r>
              <a:rPr lang="en-US" sz="4700" dirty="0" smtClean="0">
                <a:solidFill>
                  <a:schemeClr val="tx1"/>
                </a:solidFill>
              </a:rPr>
              <a:t>:</a:t>
            </a:r>
          </a:p>
          <a:p>
            <a:pPr marL="1371600" lvl="1" indent="-914400" algn="l">
              <a:buFont typeface="+mj-lt"/>
              <a:buAutoNum type="alphaUcPeriod"/>
            </a:pPr>
            <a:r>
              <a:rPr lang="en-US" sz="4300" dirty="0" smtClean="0">
                <a:solidFill>
                  <a:schemeClr val="tx1"/>
                </a:solidFill>
              </a:rPr>
              <a:t>Advantages:  Easy to repair</a:t>
            </a:r>
          </a:p>
          <a:p>
            <a:pPr marL="1371600" lvl="1" indent="-914400" algn="l">
              <a:buFont typeface="+mj-lt"/>
              <a:buAutoNum type="alphaUcPeriod"/>
            </a:pPr>
            <a:r>
              <a:rPr lang="en-US" sz="4300" dirty="0" smtClean="0">
                <a:solidFill>
                  <a:schemeClr val="tx1"/>
                </a:solidFill>
              </a:rPr>
              <a:t>Disadvantage:  Delicate, easily damaged, especially by solvent</a:t>
            </a:r>
            <a:endParaRPr lang="en-US" sz="4300" dirty="0">
              <a:solidFill>
                <a:schemeClr val="tx1"/>
              </a:solidFill>
            </a:endParaRPr>
          </a:p>
          <a:p>
            <a:pPr marL="914400" indent="-914400" algn="l">
              <a:buAutoNum type="arabicPeriod"/>
            </a:pPr>
            <a:r>
              <a:rPr lang="en-US" sz="4700" u="sng" dirty="0" smtClean="0">
                <a:solidFill>
                  <a:schemeClr val="tx1"/>
                </a:solidFill>
              </a:rPr>
              <a:t>Reactive</a:t>
            </a:r>
            <a:r>
              <a:rPr lang="en-US" sz="4700" dirty="0" smtClean="0">
                <a:solidFill>
                  <a:schemeClr val="tx1"/>
                </a:solidFill>
              </a:rPr>
              <a:t>:</a:t>
            </a:r>
          </a:p>
          <a:p>
            <a:pPr marL="1371600" lvl="1" indent="-914400" algn="l">
              <a:buFont typeface="+mj-lt"/>
              <a:buAutoNum type="alphaUcPeriod"/>
            </a:pPr>
            <a:r>
              <a:rPr lang="en-US" sz="4300" dirty="0" smtClean="0">
                <a:solidFill>
                  <a:schemeClr val="tx1"/>
                </a:solidFill>
              </a:rPr>
              <a:t>Advantages:  Hard and tough, especially some of the newer catalyzed lacquers and varnishes</a:t>
            </a:r>
          </a:p>
          <a:p>
            <a:pPr marL="1371600" lvl="1" indent="-914400" algn="l">
              <a:buFont typeface="+mj-lt"/>
              <a:buAutoNum type="alphaUcPeriod"/>
            </a:pPr>
            <a:r>
              <a:rPr lang="en-US" sz="4300" dirty="0" smtClean="0">
                <a:solidFill>
                  <a:schemeClr val="tx1"/>
                </a:solidFill>
              </a:rPr>
              <a:t>Disadvantages:  difficult to repair.  In come cases impossible to repair, requiring complete removal and reapplication (sand down to bare wood and start again)</a:t>
            </a:r>
            <a:endParaRPr lang="en-US" sz="4700" dirty="0" smtClean="0">
              <a:solidFill>
                <a:schemeClr val="tx1"/>
              </a:solidFill>
            </a:endParaRPr>
          </a:p>
        </p:txBody>
      </p:sp>
      <p:pic>
        <p:nvPicPr>
          <p:cNvPr id="1026" name="Picture 2" descr="http://rmwoodturningsymposium.com/images/rmw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28600"/>
            <a:ext cx="7239000" cy="1057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581400" y="533400"/>
            <a:ext cx="457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200" b="1" dirty="0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200" b="1" dirty="0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3582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85877"/>
            <a:ext cx="7772400" cy="695323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/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1524000"/>
            <a:ext cx="8305800" cy="5181600"/>
          </a:xfrm>
        </p:spPr>
        <p:txBody>
          <a:bodyPr>
            <a:normAutofit fontScale="92500" lnSpcReduction="10000"/>
          </a:bodyPr>
          <a:lstStyle/>
          <a:p>
            <a:r>
              <a:rPr lang="en-US" sz="6500" dirty="0" smtClean="0">
                <a:solidFill>
                  <a:schemeClr val="tx1"/>
                </a:solidFill>
              </a:rPr>
              <a:t>Solvent vs. Diluent</a:t>
            </a:r>
          </a:p>
          <a:p>
            <a:pPr marL="914400" indent="-914400" algn="l">
              <a:buAutoNum type="arabicPeriod"/>
            </a:pPr>
            <a:r>
              <a:rPr lang="en-US" sz="4700" dirty="0" smtClean="0">
                <a:solidFill>
                  <a:schemeClr val="tx1"/>
                </a:solidFill>
              </a:rPr>
              <a:t>A solvent </a:t>
            </a:r>
            <a:r>
              <a:rPr lang="en-US" sz="4700" u="sng" dirty="0" smtClean="0">
                <a:solidFill>
                  <a:schemeClr val="tx1"/>
                </a:solidFill>
              </a:rPr>
              <a:t>dissolves</a:t>
            </a:r>
            <a:r>
              <a:rPr lang="en-US" sz="4700" dirty="0" smtClean="0">
                <a:solidFill>
                  <a:schemeClr val="tx1"/>
                </a:solidFill>
              </a:rPr>
              <a:t> the solids in the finish.  The finish can be re-dissolved later (even years later)</a:t>
            </a:r>
          </a:p>
          <a:p>
            <a:pPr marL="914400" indent="-914400" algn="l">
              <a:buAutoNum type="arabicPeriod"/>
            </a:pPr>
            <a:r>
              <a:rPr lang="en-US" sz="4700" dirty="0" smtClean="0">
                <a:solidFill>
                  <a:schemeClr val="tx1"/>
                </a:solidFill>
              </a:rPr>
              <a:t>A diluent “</a:t>
            </a:r>
            <a:r>
              <a:rPr lang="en-US" sz="4700" u="sng" dirty="0" smtClean="0">
                <a:solidFill>
                  <a:schemeClr val="tx1"/>
                </a:solidFill>
              </a:rPr>
              <a:t>liquefies</a:t>
            </a:r>
            <a:r>
              <a:rPr lang="en-US" sz="4700" dirty="0" smtClean="0">
                <a:solidFill>
                  <a:schemeClr val="tx1"/>
                </a:solidFill>
              </a:rPr>
              <a:t>” the finish but does not (is unable to) dissolve the solids in the finish.</a:t>
            </a:r>
          </a:p>
        </p:txBody>
      </p:sp>
      <p:pic>
        <p:nvPicPr>
          <p:cNvPr id="1026" name="Picture 2" descr="http://rmwoodturningsymposium.com/images/rmw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28600"/>
            <a:ext cx="7239000" cy="1057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581400" y="533400"/>
            <a:ext cx="457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2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2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4689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85877"/>
            <a:ext cx="7772400" cy="695323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/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1447800"/>
            <a:ext cx="8305800" cy="5181600"/>
          </a:xfrm>
        </p:spPr>
        <p:txBody>
          <a:bodyPr>
            <a:normAutofit fontScale="70000" lnSpcReduction="20000"/>
          </a:bodyPr>
          <a:lstStyle/>
          <a:p>
            <a:r>
              <a:rPr lang="en-US" sz="6500" dirty="0" smtClean="0">
                <a:solidFill>
                  <a:schemeClr val="tx1"/>
                </a:solidFill>
              </a:rPr>
              <a:t>Characteristics of Various Finishes</a:t>
            </a:r>
          </a:p>
          <a:p>
            <a:pPr marL="914400" indent="-914400" algn="l">
              <a:buAutoNum type="arabicPeriod"/>
            </a:pPr>
            <a:r>
              <a:rPr lang="en-US" sz="4700" dirty="0" smtClean="0">
                <a:solidFill>
                  <a:schemeClr val="tx1"/>
                </a:solidFill>
              </a:rPr>
              <a:t>Wax</a:t>
            </a:r>
          </a:p>
          <a:p>
            <a:pPr marL="914400" indent="-914400" algn="l">
              <a:buAutoNum type="arabicPeriod"/>
            </a:pPr>
            <a:r>
              <a:rPr lang="en-US" sz="4700" dirty="0" smtClean="0">
                <a:solidFill>
                  <a:schemeClr val="tx1"/>
                </a:solidFill>
              </a:rPr>
              <a:t>Oils</a:t>
            </a:r>
          </a:p>
          <a:p>
            <a:pPr marL="914400" indent="-914400" algn="l">
              <a:buAutoNum type="arabicPeriod"/>
            </a:pPr>
            <a:r>
              <a:rPr lang="en-US" sz="4700" dirty="0" smtClean="0">
                <a:solidFill>
                  <a:schemeClr val="tx1"/>
                </a:solidFill>
              </a:rPr>
              <a:t>Oil with Additives such as Urethane</a:t>
            </a:r>
          </a:p>
          <a:p>
            <a:pPr marL="914400" indent="-914400" algn="l">
              <a:buAutoNum type="arabicPeriod"/>
            </a:pPr>
            <a:r>
              <a:rPr lang="en-US" sz="4700" dirty="0" smtClean="0">
                <a:solidFill>
                  <a:schemeClr val="tx1"/>
                </a:solidFill>
              </a:rPr>
              <a:t>Shellac</a:t>
            </a:r>
          </a:p>
          <a:p>
            <a:pPr marL="914400" indent="-914400" algn="l">
              <a:buAutoNum type="arabicPeriod"/>
            </a:pPr>
            <a:r>
              <a:rPr lang="en-US" sz="4700" dirty="0" smtClean="0">
                <a:solidFill>
                  <a:schemeClr val="tx1"/>
                </a:solidFill>
              </a:rPr>
              <a:t>Lacquer</a:t>
            </a:r>
          </a:p>
          <a:p>
            <a:pPr marL="914400" indent="-914400" algn="l">
              <a:buAutoNum type="arabicPeriod"/>
            </a:pPr>
            <a:r>
              <a:rPr lang="en-US" sz="4700" dirty="0" smtClean="0">
                <a:solidFill>
                  <a:schemeClr val="tx1"/>
                </a:solidFill>
              </a:rPr>
              <a:t>Catalyzed Lacquer</a:t>
            </a:r>
          </a:p>
          <a:p>
            <a:pPr marL="914400" indent="-914400" algn="l">
              <a:buAutoNum type="arabicPeriod"/>
            </a:pPr>
            <a:r>
              <a:rPr lang="en-US" sz="4700" dirty="0" smtClean="0">
                <a:solidFill>
                  <a:schemeClr val="tx1"/>
                </a:solidFill>
              </a:rPr>
              <a:t>Varnish</a:t>
            </a:r>
          </a:p>
          <a:p>
            <a:pPr marL="914400" indent="-914400" algn="l">
              <a:buAutoNum type="arabicPeriod"/>
            </a:pPr>
            <a:r>
              <a:rPr lang="en-US" sz="4700" dirty="0" smtClean="0">
                <a:solidFill>
                  <a:schemeClr val="tx1"/>
                </a:solidFill>
              </a:rPr>
              <a:t>Catalyzed Varnish</a:t>
            </a:r>
          </a:p>
        </p:txBody>
      </p:sp>
      <p:pic>
        <p:nvPicPr>
          <p:cNvPr id="1026" name="Picture 2" descr="http://rmwoodturningsymposium.com/images/rmw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28600"/>
            <a:ext cx="7239000" cy="1057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581400" y="533400"/>
            <a:ext cx="457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200" b="1" dirty="0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200" b="1" dirty="0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9652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85877"/>
            <a:ext cx="7772400" cy="695323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/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1524000"/>
            <a:ext cx="8305800" cy="5181600"/>
          </a:xfrm>
        </p:spPr>
        <p:txBody>
          <a:bodyPr>
            <a:normAutofit fontScale="40000" lnSpcReduction="20000"/>
          </a:bodyPr>
          <a:lstStyle/>
          <a:p>
            <a:r>
              <a:rPr lang="en-US" sz="8000" dirty="0" smtClean="0">
                <a:solidFill>
                  <a:schemeClr val="tx1"/>
                </a:solidFill>
              </a:rPr>
              <a:t>Wax</a:t>
            </a:r>
          </a:p>
          <a:p>
            <a:pPr marL="971550" lvl="1" indent="-514350" algn="l">
              <a:buFont typeface="+mj-lt"/>
              <a:buAutoNum type="arabicPeriod"/>
            </a:pPr>
            <a:r>
              <a:rPr lang="en-US" sz="4500" dirty="0" smtClean="0">
                <a:solidFill>
                  <a:schemeClr val="tx1"/>
                </a:solidFill>
              </a:rPr>
              <a:t>Examples</a:t>
            </a:r>
            <a:r>
              <a:rPr lang="en-US" sz="4500" dirty="0">
                <a:solidFill>
                  <a:schemeClr val="tx1"/>
                </a:solidFill>
              </a:rPr>
              <a:t>:</a:t>
            </a:r>
          </a:p>
          <a:p>
            <a:pPr marL="1428750" lvl="2" indent="-514350" algn="l">
              <a:buFont typeface="+mj-lt"/>
              <a:buAutoNum type="alphaUcPeriod"/>
            </a:pPr>
            <a:r>
              <a:rPr lang="en-US" sz="4500" dirty="0">
                <a:solidFill>
                  <a:schemeClr val="tx1"/>
                </a:solidFill>
              </a:rPr>
              <a:t>Bees wax</a:t>
            </a:r>
          </a:p>
          <a:p>
            <a:pPr marL="1428750" lvl="2" indent="-514350" algn="l">
              <a:buFont typeface="+mj-lt"/>
              <a:buAutoNum type="alphaUcPeriod"/>
            </a:pPr>
            <a:r>
              <a:rPr lang="en-US" sz="4500" dirty="0">
                <a:solidFill>
                  <a:schemeClr val="tx1"/>
                </a:solidFill>
              </a:rPr>
              <a:t>Carnauba wax</a:t>
            </a:r>
          </a:p>
          <a:p>
            <a:pPr marL="1428750" lvl="2" indent="-514350" algn="l">
              <a:buFont typeface="+mj-lt"/>
              <a:buAutoNum type="alphaUcPeriod"/>
            </a:pPr>
            <a:r>
              <a:rPr lang="en-US" sz="4500" dirty="0">
                <a:solidFill>
                  <a:schemeClr val="tx1"/>
                </a:solidFill>
              </a:rPr>
              <a:t>“Hut”</a:t>
            </a:r>
          </a:p>
          <a:p>
            <a:pPr marL="1428750" lvl="2" indent="-514350" algn="l">
              <a:buFont typeface="+mj-lt"/>
              <a:buAutoNum type="alphaUcPeriod"/>
            </a:pPr>
            <a:r>
              <a:rPr lang="en-US" sz="4500" dirty="0">
                <a:solidFill>
                  <a:schemeClr val="tx1"/>
                </a:solidFill>
              </a:rPr>
              <a:t>Prepared paste waxes (</a:t>
            </a:r>
            <a:r>
              <a:rPr lang="en-US" sz="4500" dirty="0" err="1">
                <a:solidFill>
                  <a:schemeClr val="tx1"/>
                </a:solidFill>
              </a:rPr>
              <a:t>Briwax</a:t>
            </a:r>
            <a:r>
              <a:rPr lang="en-US" sz="4500" dirty="0">
                <a:solidFill>
                  <a:schemeClr val="tx1"/>
                </a:solidFill>
              </a:rPr>
              <a:t>, </a:t>
            </a:r>
            <a:r>
              <a:rPr lang="en-US" sz="4500" dirty="0" err="1">
                <a:solidFill>
                  <a:schemeClr val="tx1"/>
                </a:solidFill>
              </a:rPr>
              <a:t>Mylands</a:t>
            </a:r>
            <a:r>
              <a:rPr lang="en-US" sz="4500" dirty="0">
                <a:solidFill>
                  <a:schemeClr val="tx1"/>
                </a:solidFill>
              </a:rPr>
              <a:t>, </a:t>
            </a:r>
            <a:r>
              <a:rPr lang="en-US" sz="4500" dirty="0" err="1">
                <a:solidFill>
                  <a:schemeClr val="tx1"/>
                </a:solidFill>
              </a:rPr>
              <a:t>Liberon</a:t>
            </a:r>
            <a:r>
              <a:rPr lang="en-US" sz="4500" dirty="0">
                <a:solidFill>
                  <a:schemeClr val="tx1"/>
                </a:solidFill>
              </a:rPr>
              <a:t>)</a:t>
            </a:r>
          </a:p>
          <a:p>
            <a:pPr marL="1428750" lvl="2" indent="-514350" algn="l">
              <a:buFont typeface="+mj-lt"/>
              <a:buAutoNum type="alphaUcPeriod"/>
            </a:pPr>
            <a:r>
              <a:rPr lang="en-US" sz="4500" dirty="0">
                <a:solidFill>
                  <a:schemeClr val="tx1"/>
                </a:solidFill>
              </a:rPr>
              <a:t>Spray waxes (Pledge)</a:t>
            </a:r>
          </a:p>
          <a:p>
            <a:pPr marL="971550" lvl="1" indent="-514350" algn="l">
              <a:buFont typeface="+mj-lt"/>
              <a:buAutoNum type="arabicPeriod"/>
            </a:pPr>
            <a:r>
              <a:rPr lang="en-US" sz="4500" dirty="0">
                <a:solidFill>
                  <a:schemeClr val="tx1"/>
                </a:solidFill>
              </a:rPr>
              <a:t>Advantages:</a:t>
            </a:r>
          </a:p>
          <a:p>
            <a:pPr marL="1428750" lvl="2" indent="-514350" algn="l">
              <a:buFont typeface="+mj-lt"/>
              <a:buAutoNum type="alphaUcPeriod"/>
            </a:pPr>
            <a:r>
              <a:rPr lang="en-US" sz="4500" dirty="0">
                <a:solidFill>
                  <a:schemeClr val="tx1"/>
                </a:solidFill>
              </a:rPr>
              <a:t>Exceedingly easy to apply</a:t>
            </a:r>
          </a:p>
          <a:p>
            <a:pPr marL="1428750" lvl="2" indent="-514350" algn="l">
              <a:buFont typeface="+mj-lt"/>
              <a:buAutoNum type="alphaUcPeriod"/>
            </a:pPr>
            <a:r>
              <a:rPr lang="en-US" sz="4500" dirty="0">
                <a:solidFill>
                  <a:schemeClr val="tx1"/>
                </a:solidFill>
              </a:rPr>
              <a:t>Exceedingly easy to repair</a:t>
            </a:r>
          </a:p>
          <a:p>
            <a:pPr marL="1428750" lvl="2" indent="-514350" algn="l">
              <a:buFont typeface="+mj-lt"/>
              <a:buAutoNum type="alphaUcPeriod"/>
            </a:pPr>
            <a:r>
              <a:rPr lang="en-US" sz="4500" dirty="0">
                <a:solidFill>
                  <a:schemeClr val="tx1"/>
                </a:solidFill>
              </a:rPr>
              <a:t>Non-toxic (after solvent has flashed off)</a:t>
            </a:r>
          </a:p>
          <a:p>
            <a:pPr marL="971550" lvl="1" indent="-514350" algn="l">
              <a:buFont typeface="+mj-lt"/>
              <a:buAutoNum type="arabicPeriod"/>
            </a:pPr>
            <a:r>
              <a:rPr lang="en-US" sz="4500" dirty="0">
                <a:solidFill>
                  <a:schemeClr val="tx1"/>
                </a:solidFill>
              </a:rPr>
              <a:t>Disadvantages:</a:t>
            </a:r>
          </a:p>
          <a:p>
            <a:pPr marL="1428750" lvl="2" indent="-514350" algn="l">
              <a:buFont typeface="+mj-lt"/>
              <a:buAutoNum type="alphaUcPeriod"/>
            </a:pPr>
            <a:r>
              <a:rPr lang="en-US" sz="4500" dirty="0">
                <a:solidFill>
                  <a:schemeClr val="tx1"/>
                </a:solidFill>
              </a:rPr>
              <a:t>Minimal protection</a:t>
            </a:r>
          </a:p>
          <a:p>
            <a:pPr marL="1428750" lvl="2" indent="-514350" algn="l">
              <a:buFont typeface="+mj-lt"/>
              <a:buAutoNum type="alphaUcPeriod"/>
            </a:pPr>
            <a:r>
              <a:rPr lang="en-US" sz="4500" dirty="0">
                <a:solidFill>
                  <a:schemeClr val="tx1"/>
                </a:solidFill>
              </a:rPr>
              <a:t>Some worse than nothing (Pledge)</a:t>
            </a:r>
          </a:p>
          <a:p>
            <a:pPr marL="971550" lvl="1" indent="-514350" algn="l">
              <a:buFont typeface="+mj-lt"/>
              <a:buAutoNum type="arabicPeriod"/>
            </a:pPr>
            <a:r>
              <a:rPr lang="en-US" sz="4500" dirty="0" smtClean="0">
                <a:solidFill>
                  <a:schemeClr val="tx1"/>
                </a:solidFill>
              </a:rPr>
              <a:t>Note:  Wax is usually an </a:t>
            </a:r>
            <a:r>
              <a:rPr lang="en-US" sz="4500" u="sng" dirty="0">
                <a:solidFill>
                  <a:schemeClr val="tx1"/>
                </a:solidFill>
              </a:rPr>
              <a:t>e</a:t>
            </a:r>
            <a:r>
              <a:rPr lang="en-US" sz="4500" u="sng" dirty="0" smtClean="0">
                <a:solidFill>
                  <a:schemeClr val="tx1"/>
                </a:solidFill>
              </a:rPr>
              <a:t>vaporative</a:t>
            </a:r>
            <a:r>
              <a:rPr lang="en-US" sz="4500" dirty="0" smtClean="0">
                <a:solidFill>
                  <a:schemeClr val="tx1"/>
                </a:solidFill>
              </a:rPr>
              <a:t> finish.  Most wax finishes contain a solvent, such as mineral spirits, which softens the wax, making it easier to apply.  The solvent usually evaporates after application, allowing the wax to harden. </a:t>
            </a:r>
            <a:endParaRPr lang="en-US" sz="4500" dirty="0">
              <a:solidFill>
                <a:schemeClr val="tx1"/>
              </a:solidFill>
            </a:endParaRPr>
          </a:p>
          <a:p>
            <a:pPr algn="l"/>
            <a:r>
              <a:rPr lang="en-US" sz="2900" dirty="0">
                <a:solidFill>
                  <a:schemeClr val="tx1"/>
                </a:solidFill>
              </a:rPr>
              <a:t>  </a:t>
            </a:r>
            <a:endParaRPr lang="en-US" dirty="0"/>
          </a:p>
        </p:txBody>
      </p:sp>
      <p:pic>
        <p:nvPicPr>
          <p:cNvPr id="1026" name="Picture 2" descr="http://rmwoodturningsymposium.com/images/rmw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28600"/>
            <a:ext cx="7239000" cy="1057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581400" y="533400"/>
            <a:ext cx="457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200" b="1" dirty="0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200" b="1" dirty="0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9652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578</TotalTime>
  <Words>1214</Words>
  <Application>Microsoft Office PowerPoint</Application>
  <PresentationFormat>On-screen Show (4:3)</PresentationFormat>
  <Paragraphs>225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Tom Wirsing</dc:creator>
  <cp:lastModifiedBy>Tom Wirsing</cp:lastModifiedBy>
  <cp:revision>37</cp:revision>
  <cp:lastPrinted>2013-09-05T18:38:51Z</cp:lastPrinted>
  <dcterms:created xsi:type="dcterms:W3CDTF">2013-09-04T16:39:36Z</dcterms:created>
  <dcterms:modified xsi:type="dcterms:W3CDTF">2013-09-05T19:35:41Z</dcterms:modified>
</cp:coreProperties>
</file>