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1" r:id="rId6"/>
    <p:sldId id="262" r:id="rId7"/>
    <p:sldId id="263" r:id="rId8"/>
    <p:sldId id="265" r:id="rId9"/>
    <p:sldId id="264"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4/1/2024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4/1/2024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p>
            <a:fld id="{1CF131DD-A141-4471-BCF9-C6073EDD7E20}" type="datetimeFigureOut">
              <a:rPr lang="en-US" dirty="0"/>
              <a:t>4/1/2024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4/1/2024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4/1/2024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kubrakurt.medium.com/python-ile-metin-%C3%B6n-i%CC%87%C5%9Fleme-wordcloud-word2vec-model-87b3e84abdfd" TargetMode="External"/><Relationship Id="rId2" Type="http://schemas.openxmlformats.org/officeDocument/2006/relationships/hyperlink" Target="https://boostlabs.com/what-are-word-clouds-value-simple-visualizations/" TargetMode="External"/><Relationship Id="rId1" Type="http://schemas.openxmlformats.org/officeDocument/2006/relationships/slideLayout" Target="../slideLayouts/slideLayout2.xml"/><Relationship Id="rId5" Type="http://schemas.openxmlformats.org/officeDocument/2006/relationships/hyperlink" Target="https://olvy.co/blog/word-clouds/" TargetMode="External"/><Relationship Id="rId4" Type="http://schemas.openxmlformats.org/officeDocument/2006/relationships/hyperlink" Target="https://getthematic.com/insights/word-clouds-harm-insight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ACCE00-671E-DD82-F04D-DE8C6FE453C6}"/>
              </a:ext>
            </a:extLst>
          </p:cNvPr>
          <p:cNvSpPr>
            <a:spLocks noGrp="1"/>
          </p:cNvSpPr>
          <p:nvPr>
            <p:ph type="ctrTitle"/>
          </p:nvPr>
        </p:nvSpPr>
        <p:spPr/>
        <p:txBody>
          <a:bodyPr/>
          <a:lstStyle/>
          <a:p>
            <a:r>
              <a:rPr lang="tr-TR" dirty="0"/>
              <a:t>Kelime bulutu analizi</a:t>
            </a:r>
          </a:p>
        </p:txBody>
      </p:sp>
      <p:sp>
        <p:nvSpPr>
          <p:cNvPr id="3" name="Alt Başlık 2">
            <a:extLst>
              <a:ext uri="{FF2B5EF4-FFF2-40B4-BE49-F238E27FC236}">
                <a16:creationId xmlns:a16="http://schemas.microsoft.com/office/drawing/2014/main" id="{440744E6-92AD-03CB-156E-AEAFC17A96D7}"/>
              </a:ext>
            </a:extLst>
          </p:cNvPr>
          <p:cNvSpPr>
            <a:spLocks noGrp="1"/>
          </p:cNvSpPr>
          <p:nvPr>
            <p:ph type="subTitle" idx="1"/>
          </p:nvPr>
        </p:nvSpPr>
        <p:spPr/>
        <p:txBody>
          <a:bodyPr/>
          <a:lstStyle/>
          <a:p>
            <a:r>
              <a:rPr lang="tr-TR" b="1" dirty="0"/>
              <a:t>234329040-Rümeysa </a:t>
            </a:r>
            <a:r>
              <a:rPr lang="tr-TR" b="1" dirty="0" err="1"/>
              <a:t>Nazli</a:t>
            </a:r>
            <a:endParaRPr lang="tr-TR" b="1" dirty="0"/>
          </a:p>
        </p:txBody>
      </p:sp>
    </p:spTree>
    <p:extLst>
      <p:ext uri="{BB962C8B-B14F-4D97-AF65-F5344CB8AC3E}">
        <p14:creationId xmlns:p14="http://schemas.microsoft.com/office/powerpoint/2010/main" val="2431834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658610-5583-EB1C-379D-76505BF747A1}"/>
              </a:ext>
            </a:extLst>
          </p:cNvPr>
          <p:cNvSpPr>
            <a:spLocks noGrp="1"/>
          </p:cNvSpPr>
          <p:nvPr>
            <p:ph type="title"/>
          </p:nvPr>
        </p:nvSpPr>
        <p:spPr/>
        <p:txBody>
          <a:bodyPr>
            <a:normAutofit/>
          </a:bodyPr>
          <a:lstStyle/>
          <a:p>
            <a:r>
              <a:rPr lang="tr-TR" dirty="0">
                <a:latin typeface="Arial" panose="020B0604020202020204" pitchFamily="34" charset="0"/>
                <a:cs typeface="Arial" panose="020B0604020202020204" pitchFamily="34" charset="0"/>
              </a:rPr>
              <a:t>Kaynakça</a:t>
            </a:r>
          </a:p>
        </p:txBody>
      </p:sp>
      <p:sp>
        <p:nvSpPr>
          <p:cNvPr id="3" name="İçerik Yer Tutucusu 2">
            <a:extLst>
              <a:ext uri="{FF2B5EF4-FFF2-40B4-BE49-F238E27FC236}">
                <a16:creationId xmlns:a16="http://schemas.microsoft.com/office/drawing/2014/main" id="{0EE6FCFB-7D4A-9226-036D-44013FC966FC}"/>
              </a:ext>
            </a:extLst>
          </p:cNvPr>
          <p:cNvSpPr>
            <a:spLocks noGrp="1"/>
          </p:cNvSpPr>
          <p:nvPr>
            <p:ph idx="1"/>
          </p:nvPr>
        </p:nvSpPr>
        <p:spPr/>
        <p:txBody>
          <a:bodyPr>
            <a:normAutofit/>
          </a:bodyPr>
          <a:lstStyle/>
          <a:p>
            <a:pPr marL="342900" indent="-342900">
              <a:buClr>
                <a:schemeClr val="tx2"/>
              </a:buClr>
              <a:buSzPct val="100000"/>
              <a:buFont typeface="+mj-lt"/>
              <a:buAutoNum type="arabicPeriod"/>
            </a:pPr>
            <a:r>
              <a:rPr lang="tr-TR" dirty="0">
                <a:latin typeface="Arial" panose="020B0604020202020204" pitchFamily="34" charset="0"/>
                <a:cs typeface="Arial" panose="020B0604020202020204" pitchFamily="34" charset="0"/>
                <a:hlinkClick r:id="rId2"/>
              </a:rPr>
              <a:t>https://boostlabs.com/what-are-word-clouds-value-simple-visualizations/</a:t>
            </a:r>
            <a:endParaRPr lang="tr-TR" dirty="0">
              <a:latin typeface="Arial" panose="020B0604020202020204" pitchFamily="34" charset="0"/>
              <a:cs typeface="Arial" panose="020B0604020202020204" pitchFamily="34" charset="0"/>
            </a:endParaRPr>
          </a:p>
          <a:p>
            <a:pPr marL="342900" indent="-342900">
              <a:buClr>
                <a:schemeClr val="tx2"/>
              </a:buClr>
              <a:buSzPct val="100000"/>
              <a:buFont typeface="+mj-lt"/>
              <a:buAutoNum type="arabicPeriod"/>
            </a:pPr>
            <a:r>
              <a:rPr lang="tr-TR" dirty="0">
                <a:latin typeface="Arial" panose="020B0604020202020204" pitchFamily="34" charset="0"/>
                <a:cs typeface="Arial" panose="020B0604020202020204" pitchFamily="34" charset="0"/>
                <a:hlinkClick r:id="rId3"/>
              </a:rPr>
              <a:t>https://kubrakurt.medium.com/python-ile-metin-%C3%B6n-i%CC%87%C5%9Fleme-wordcloud-word2vec-model-87b3e84abdfd</a:t>
            </a:r>
            <a:r>
              <a:rPr lang="tr-TR" dirty="0">
                <a:latin typeface="Arial" panose="020B0604020202020204" pitchFamily="34" charset="0"/>
                <a:cs typeface="Arial" panose="020B0604020202020204" pitchFamily="34" charset="0"/>
              </a:rPr>
              <a:t>    - kitap analiz</a:t>
            </a:r>
          </a:p>
          <a:p>
            <a:pPr marL="342900" indent="-342900">
              <a:buClr>
                <a:schemeClr val="tx2"/>
              </a:buClr>
              <a:buSzPct val="100000"/>
              <a:buFont typeface="+mj-lt"/>
              <a:buAutoNum type="arabicPeriod"/>
            </a:pPr>
            <a:r>
              <a:rPr lang="tr-TR" dirty="0">
                <a:latin typeface="Arial" panose="020B0604020202020204" pitchFamily="34" charset="0"/>
                <a:cs typeface="Arial" panose="020B0604020202020204" pitchFamily="34" charset="0"/>
                <a:hlinkClick r:id="rId4"/>
              </a:rPr>
              <a:t>https://getthematic.com/insights/word-clouds-harm-insights/</a:t>
            </a:r>
            <a:endParaRPr lang="tr-TR" dirty="0">
              <a:latin typeface="Arial" panose="020B0604020202020204" pitchFamily="34" charset="0"/>
              <a:cs typeface="Arial" panose="020B0604020202020204" pitchFamily="34" charset="0"/>
            </a:endParaRPr>
          </a:p>
          <a:p>
            <a:pPr marL="342900" indent="-342900">
              <a:buClr>
                <a:schemeClr val="tx2"/>
              </a:buClr>
              <a:buSzPct val="100000"/>
              <a:buFont typeface="+mj-lt"/>
              <a:buAutoNum type="arabicPeriod"/>
            </a:pPr>
            <a:r>
              <a:rPr lang="tr-TR" dirty="0">
                <a:latin typeface="Arial" panose="020B0604020202020204" pitchFamily="34" charset="0"/>
                <a:cs typeface="Arial" panose="020B0604020202020204" pitchFamily="34" charset="0"/>
                <a:hlinkClick r:id="rId5"/>
              </a:rPr>
              <a:t>https://olvy.co/blog/word-clouds/</a:t>
            </a:r>
            <a:endParaRPr lang="tr-TR" dirty="0">
              <a:latin typeface="Arial" panose="020B0604020202020204" pitchFamily="34" charset="0"/>
              <a:cs typeface="Arial" panose="020B0604020202020204" pitchFamily="34" charset="0"/>
            </a:endParaRPr>
          </a:p>
          <a:p>
            <a:pPr marL="342900" indent="-342900">
              <a:buClr>
                <a:schemeClr val="tx2"/>
              </a:buClr>
              <a:buSzPct val="100000"/>
              <a:buFont typeface="+mj-lt"/>
              <a:buAutoNum type="arabicPeriod"/>
            </a:pPr>
            <a:endParaRPr lang="tr-TR" dirty="0">
              <a:latin typeface="Arial" panose="020B0604020202020204" pitchFamily="34" charset="0"/>
              <a:cs typeface="Arial" panose="020B0604020202020204" pitchFamily="34" charset="0"/>
            </a:endParaRPr>
          </a:p>
          <a:p>
            <a:pPr marL="342900" indent="-342900">
              <a:buClr>
                <a:schemeClr val="tx2"/>
              </a:buClr>
              <a:buSzPct val="100000"/>
              <a:buFont typeface="+mj-lt"/>
              <a:buAutoNum type="arabicPeriod"/>
            </a:pPr>
            <a:endParaRPr lang="tr-TR" dirty="0">
              <a:latin typeface="Arial" panose="020B0604020202020204" pitchFamily="34" charset="0"/>
              <a:cs typeface="Arial" panose="020B0604020202020204" pitchFamily="34" charset="0"/>
            </a:endParaRPr>
          </a:p>
          <a:p>
            <a:pPr marL="342900" indent="-342900">
              <a:buClr>
                <a:schemeClr val="tx2"/>
              </a:buClr>
              <a:buSzPct val="100000"/>
              <a:buFont typeface="+mj-lt"/>
              <a:buAutoNum type="arabicPeriod"/>
            </a:pP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252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36;p14">
            <a:extLst>
              <a:ext uri="{FF2B5EF4-FFF2-40B4-BE49-F238E27FC236}">
                <a16:creationId xmlns:a16="http://schemas.microsoft.com/office/drawing/2014/main" id="{0F25A6E3-BEE6-F7FA-9341-AF75CD831FB6}"/>
              </a:ext>
            </a:extLst>
          </p:cNvPr>
          <p:cNvPicPr preferRelativeResize="0"/>
          <p:nvPr/>
        </p:nvPicPr>
        <p:blipFill>
          <a:blip r:embed="rId2">
            <a:alphaModFix/>
          </a:blip>
          <a:stretch>
            <a:fillRect/>
          </a:stretch>
        </p:blipFill>
        <p:spPr>
          <a:xfrm>
            <a:off x="7758706" y="3846137"/>
            <a:ext cx="4053526" cy="2747098"/>
          </a:xfrm>
          <a:prstGeom prst="rect">
            <a:avLst/>
          </a:prstGeom>
          <a:noFill/>
          <a:ln>
            <a:noFill/>
          </a:ln>
        </p:spPr>
      </p:pic>
      <p:sp>
        <p:nvSpPr>
          <p:cNvPr id="3" name="Alt Başlık 2">
            <a:extLst>
              <a:ext uri="{FF2B5EF4-FFF2-40B4-BE49-F238E27FC236}">
                <a16:creationId xmlns:a16="http://schemas.microsoft.com/office/drawing/2014/main" id="{4EC135BA-C0B0-1A1E-8F30-BD1E75139998}"/>
              </a:ext>
            </a:extLst>
          </p:cNvPr>
          <p:cNvSpPr txBox="1">
            <a:spLocks/>
          </p:cNvSpPr>
          <p:nvPr/>
        </p:nvSpPr>
        <p:spPr>
          <a:xfrm>
            <a:off x="949358" y="1175291"/>
            <a:ext cx="5687112" cy="4820156"/>
          </a:xfrm>
          <a:prstGeom prst="rect">
            <a:avLst/>
          </a:prstGeom>
        </p:spPr>
        <p:txBody>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tr-TR" sz="4800" b="1" dirty="0">
                <a:latin typeface="Arial" panose="020B0604020202020204" pitchFamily="34" charset="0"/>
                <a:cs typeface="Arial" panose="020B0604020202020204" pitchFamily="34" charset="0"/>
              </a:rPr>
              <a:t>İçindekiler</a:t>
            </a:r>
          </a:p>
          <a:p>
            <a:pPr marL="342900" indent="-342900">
              <a:buFont typeface="+mj-lt"/>
              <a:buAutoNum type="arabicPeriod"/>
            </a:pPr>
            <a:r>
              <a:rPr lang="tr-TR" sz="1700" b="1" dirty="0">
                <a:latin typeface="Arial" panose="020B0604020202020204" pitchFamily="34" charset="0"/>
                <a:cs typeface="Arial" panose="020B0604020202020204" pitchFamily="34" charset="0"/>
              </a:rPr>
              <a:t>Kelime Bulutu</a:t>
            </a:r>
          </a:p>
          <a:p>
            <a:pPr marL="342900" indent="-342900">
              <a:buFont typeface="+mj-lt"/>
              <a:buAutoNum type="arabicPeriod"/>
            </a:pPr>
            <a:r>
              <a:rPr lang="tr-TR" sz="1700" b="1" dirty="0">
                <a:latin typeface="Arial" panose="020B0604020202020204" pitchFamily="34" charset="0"/>
                <a:cs typeface="Arial" panose="020B0604020202020204" pitchFamily="34" charset="0"/>
              </a:rPr>
              <a:t>Kelime Bulutu Nedir?</a:t>
            </a:r>
          </a:p>
          <a:p>
            <a:pPr marL="342900" indent="-342900">
              <a:buFont typeface="+mj-lt"/>
              <a:buAutoNum type="arabicPeriod"/>
            </a:pPr>
            <a:r>
              <a:rPr lang="tr-TR" sz="1700" b="1" dirty="0">
                <a:latin typeface="Arial" panose="020B0604020202020204" pitchFamily="34" charset="0"/>
                <a:cs typeface="Arial" panose="020B0604020202020204" pitchFamily="34" charset="0"/>
              </a:rPr>
              <a:t>Kelime Bulutu Avantajları</a:t>
            </a:r>
          </a:p>
          <a:p>
            <a:pPr marL="342900" indent="-342900">
              <a:buFont typeface="+mj-lt"/>
              <a:buAutoNum type="arabicPeriod"/>
            </a:pPr>
            <a:r>
              <a:rPr lang="tr-TR" sz="1700" b="1" dirty="0">
                <a:latin typeface="Arial" panose="020B0604020202020204" pitchFamily="34" charset="0"/>
                <a:cs typeface="Arial" panose="020B0604020202020204" pitchFamily="34" charset="0"/>
              </a:rPr>
              <a:t>Kelime Bulutu Dezavantajları</a:t>
            </a:r>
          </a:p>
          <a:p>
            <a:pPr marL="342900" indent="-342900">
              <a:buFont typeface="+mj-lt"/>
              <a:buAutoNum type="arabicPeriod"/>
            </a:pPr>
            <a:r>
              <a:rPr lang="tr-TR" sz="1700" b="1" dirty="0">
                <a:latin typeface="Arial" panose="020B0604020202020204" pitchFamily="34" charset="0"/>
                <a:cs typeface="Arial" panose="020B0604020202020204" pitchFamily="34" charset="0"/>
              </a:rPr>
              <a:t>Kelime Bulutu Araçları</a:t>
            </a:r>
          </a:p>
          <a:p>
            <a:pPr marL="342900" indent="-342900">
              <a:buFont typeface="+mj-lt"/>
              <a:buAutoNum type="arabicPeriod"/>
            </a:pPr>
            <a:r>
              <a:rPr lang="tr-TR" sz="1700" b="1" dirty="0">
                <a:latin typeface="Arial" panose="020B0604020202020204" pitchFamily="34" charset="0"/>
                <a:cs typeface="Arial" panose="020B0604020202020204" pitchFamily="34" charset="0"/>
              </a:rPr>
              <a:t>Kelime Bulutu Python Kütüphaneleri</a:t>
            </a:r>
          </a:p>
          <a:p>
            <a:pPr marL="342900" indent="-342900">
              <a:buFont typeface="+mj-lt"/>
              <a:buAutoNum type="arabicPeriod"/>
            </a:pPr>
            <a:r>
              <a:rPr lang="tr-TR" sz="1700" b="1" dirty="0">
                <a:latin typeface="Arial" panose="020B0604020202020204" pitchFamily="34" charset="0"/>
                <a:cs typeface="Arial" panose="020B0604020202020204" pitchFamily="34" charset="0"/>
              </a:rPr>
              <a:t>Kaynakça</a:t>
            </a:r>
          </a:p>
          <a:p>
            <a:pPr marL="342900" indent="-342900">
              <a:buFont typeface="+mj-lt"/>
              <a:buAutoNum type="arabicPeriod"/>
            </a:pPr>
            <a:endParaRPr lang="tr-TR" sz="1700" b="1" dirty="0">
              <a:latin typeface="Arial" panose="020B0604020202020204" pitchFamily="34" charset="0"/>
              <a:cs typeface="Arial" panose="020B0604020202020204" pitchFamily="34" charset="0"/>
            </a:endParaRPr>
          </a:p>
          <a:p>
            <a:pPr marL="342900" indent="-342900">
              <a:buFont typeface="+mj-lt"/>
              <a:buAutoNum type="arabicPeriod"/>
            </a:pPr>
            <a:endParaRPr lang="tr-TR" sz="1700" b="1" dirty="0">
              <a:latin typeface="Arial" panose="020B0604020202020204" pitchFamily="34" charset="0"/>
              <a:cs typeface="Arial" panose="020B0604020202020204" pitchFamily="34" charset="0"/>
            </a:endParaRPr>
          </a:p>
        </p:txBody>
      </p:sp>
      <p:pic>
        <p:nvPicPr>
          <p:cNvPr id="3078" name="Picture 6" descr="60+ Free Wordcloud &amp; Ethics Images - Pixabay">
            <a:extLst>
              <a:ext uri="{FF2B5EF4-FFF2-40B4-BE49-F238E27FC236}">
                <a16:creationId xmlns:a16="http://schemas.microsoft.com/office/drawing/2014/main" id="{AFEE97B5-D44B-2015-0FF3-B29BD8EC3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6146" y="387314"/>
            <a:ext cx="2552432" cy="2241354"/>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100+ Ücretsiz Word Cloud ve Kelime Bulutu Vektörü - Pixabay">
            <a:extLst>
              <a:ext uri="{FF2B5EF4-FFF2-40B4-BE49-F238E27FC236}">
                <a16:creationId xmlns:a16="http://schemas.microsoft.com/office/drawing/2014/main" id="{9ABECE26-5DB6-3C15-E600-2D9602CA61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4104" y="947393"/>
            <a:ext cx="4128494" cy="3605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124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658610-5583-EB1C-379D-76505BF747A1}"/>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Kelime Bulutu</a:t>
            </a:r>
          </a:p>
        </p:txBody>
      </p:sp>
      <p:sp>
        <p:nvSpPr>
          <p:cNvPr id="3" name="İçerik Yer Tutucusu 2">
            <a:extLst>
              <a:ext uri="{FF2B5EF4-FFF2-40B4-BE49-F238E27FC236}">
                <a16:creationId xmlns:a16="http://schemas.microsoft.com/office/drawing/2014/main" id="{0EE6FCFB-7D4A-9226-036D-44013FC966FC}"/>
              </a:ext>
            </a:extLst>
          </p:cNvPr>
          <p:cNvSpPr>
            <a:spLocks noGrp="1"/>
          </p:cNvSpPr>
          <p:nvPr>
            <p:ph idx="1"/>
          </p:nvPr>
        </p:nvSpPr>
        <p:spPr/>
        <p:txBody>
          <a:bodyPr>
            <a:normAutofit fontScale="92500"/>
          </a:bodyPr>
          <a:lstStyle/>
          <a:p>
            <a:pPr>
              <a:buClr>
                <a:schemeClr val="tx2"/>
              </a:buClr>
              <a:buSzPct val="200000"/>
              <a:buFont typeface="Garamond" panose="02020404030301010803" pitchFamily="18" charset="0"/>
              <a:buChar char="?"/>
            </a:pPr>
            <a:r>
              <a:rPr lang="tr-TR" dirty="0">
                <a:latin typeface="Arial" panose="020B0604020202020204" pitchFamily="34" charset="0"/>
                <a:cs typeface="Arial" panose="020B0604020202020204" pitchFamily="34" charset="0"/>
              </a:rPr>
              <a:t>Veri görselleştirmeleri (çizelgeler, grafikler, infografikler ve daha fazlası gibi) işletmelere önemli bilgileri bir bakışta iletmek için değerli bir yol sunar, ancak ham verileriniz metin tabanlı ise ne olur? Önemli metinsel veri noktalarını vurgulamak için çarpıcı bir görselleştirme biçimi istiyorsanız, bir kelime bulutu kullanmak donuk verileri cızırtılı hale getirebilir ve önemli bilgileri anında iletebilir.</a:t>
            </a:r>
          </a:p>
          <a:p>
            <a:pPr>
              <a:buClr>
                <a:schemeClr val="tx2"/>
              </a:buClr>
              <a:buSzPct val="200000"/>
              <a:buFont typeface="Garamond" panose="02020404030301010803" pitchFamily="18" charset="0"/>
              <a:buChar char="?"/>
            </a:pPr>
            <a:endParaRPr lang="tr-TR" dirty="0">
              <a:latin typeface="Arial" panose="020B0604020202020204" pitchFamily="34" charset="0"/>
              <a:cs typeface="Arial" panose="020B0604020202020204" pitchFamily="34" charset="0"/>
            </a:endParaRPr>
          </a:p>
          <a:p>
            <a:pPr>
              <a:buClr>
                <a:schemeClr val="tx2"/>
              </a:buClr>
              <a:buSzPct val="200000"/>
              <a:buFont typeface="Garamond" panose="02020404030301010803" pitchFamily="18" charset="0"/>
              <a:buChar char="?"/>
            </a:pPr>
            <a:r>
              <a:rPr lang="tr-TR" dirty="0">
                <a:latin typeface="Arial" panose="020B0604020202020204" pitchFamily="34" charset="0"/>
                <a:cs typeface="Arial" panose="020B0604020202020204" pitchFamily="34" charset="0"/>
              </a:rPr>
              <a:t>Derinlemesine bir veri analizine bakarken, hangi noktaların en önemli olduğunu ayırt etmekte zorlanıyor musunuz?</a:t>
            </a:r>
          </a:p>
          <a:p>
            <a:pPr>
              <a:buClr>
                <a:schemeClr val="tx2"/>
              </a:buClr>
              <a:buSzPct val="200000"/>
              <a:buFont typeface="Garamond" panose="02020404030301010803" pitchFamily="18" charset="0"/>
              <a:buChar char="?"/>
            </a:pPr>
            <a:endParaRPr lang="tr-TR" dirty="0">
              <a:latin typeface="Arial" panose="020B0604020202020204" pitchFamily="34" charset="0"/>
              <a:cs typeface="Arial" panose="020B0604020202020204" pitchFamily="34" charset="0"/>
            </a:endParaRPr>
          </a:p>
          <a:p>
            <a:pPr>
              <a:buClr>
                <a:schemeClr val="tx2"/>
              </a:buClr>
              <a:buSzPct val="200000"/>
              <a:buFont typeface="Garamond" panose="02020404030301010803" pitchFamily="18" charset="0"/>
              <a:buChar char="?"/>
            </a:pPr>
            <a:r>
              <a:rPr lang="tr-TR" dirty="0">
                <a:latin typeface="Arial" panose="020B0604020202020204" pitchFamily="34" charset="0"/>
                <a:cs typeface="Arial" panose="020B0604020202020204" pitchFamily="34" charset="0"/>
              </a:rPr>
              <a:t>Uzun bir veri tabanına veya uzun metin sayfalarına boş boş bakan herkes bunu anlayabilir. Kavranması gereken bu kadar çok bilgi varken nereden başlayacağınızı nasıl bileceksiniz?</a:t>
            </a:r>
          </a:p>
          <a:p>
            <a:pPr>
              <a:buClr>
                <a:schemeClr val="tx2"/>
              </a:buClr>
              <a:buSzPct val="200000"/>
              <a:buFont typeface="Garamond" panose="02020404030301010803" pitchFamily="18" charset="0"/>
              <a:buChar char="?"/>
            </a:pPr>
            <a:endParaRPr lang="tr-TR" dirty="0">
              <a:latin typeface="Arial" panose="020B0604020202020204" pitchFamily="34" charset="0"/>
              <a:cs typeface="Arial" panose="020B0604020202020204" pitchFamily="34" charset="0"/>
            </a:endParaRPr>
          </a:p>
          <a:p>
            <a:pPr>
              <a:buClr>
                <a:schemeClr val="tx2"/>
              </a:buClr>
              <a:buSzPct val="200000"/>
              <a:buFont typeface="Garamond" panose="02020404030301010803" pitchFamily="18" charset="0"/>
              <a:buChar char="?"/>
            </a:pPr>
            <a:r>
              <a:rPr lang="tr-TR" dirty="0">
                <a:latin typeface="Arial" panose="020B0604020202020204" pitchFamily="34" charset="0"/>
                <a:cs typeface="Arial" panose="020B0604020202020204" pitchFamily="34" charset="0"/>
              </a:rPr>
              <a:t>Kelime bulutu oluşturucular bu süreci basitleştirmeye yardımcı olabilir.</a:t>
            </a:r>
          </a:p>
        </p:txBody>
      </p:sp>
    </p:spTree>
    <p:extLst>
      <p:ext uri="{BB962C8B-B14F-4D97-AF65-F5344CB8AC3E}">
        <p14:creationId xmlns:p14="http://schemas.microsoft.com/office/powerpoint/2010/main" val="401157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658610-5583-EB1C-379D-76505BF747A1}"/>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Kelime Bulutu Nedir?</a:t>
            </a:r>
          </a:p>
        </p:txBody>
      </p:sp>
      <p:sp>
        <p:nvSpPr>
          <p:cNvPr id="3" name="İçerik Yer Tutucusu 2">
            <a:extLst>
              <a:ext uri="{FF2B5EF4-FFF2-40B4-BE49-F238E27FC236}">
                <a16:creationId xmlns:a16="http://schemas.microsoft.com/office/drawing/2014/main" id="{0EE6FCFB-7D4A-9226-036D-44013FC966FC}"/>
              </a:ext>
            </a:extLst>
          </p:cNvPr>
          <p:cNvSpPr>
            <a:spLocks noGrp="1"/>
          </p:cNvSpPr>
          <p:nvPr>
            <p:ph idx="1"/>
          </p:nvPr>
        </p:nvSpPr>
        <p:spPr/>
        <p:txBody>
          <a:bodyPr>
            <a:normAutofit fontScale="92500" lnSpcReduction="20000"/>
          </a:bodyPr>
          <a:lstStyle/>
          <a:p>
            <a:pPr>
              <a:buClr>
                <a:schemeClr val="tx2"/>
              </a:buClr>
              <a:buSzPct val="200000"/>
              <a:buFont typeface="Garamond" panose="02020404030301010803" pitchFamily="18" charset="0"/>
              <a:buChar char="?"/>
            </a:pPr>
            <a:r>
              <a:rPr lang="tr-TR" dirty="0">
                <a:latin typeface="Arial" panose="020B0604020202020204" pitchFamily="34" charset="0"/>
                <a:cs typeface="Arial" panose="020B0604020202020204" pitchFamily="34" charset="0"/>
              </a:rPr>
              <a:t>Kelime bulutları (metin bulutları veya etiket bulutları olarak da bilinir) basit bir şekilde çalışır: belirli bir kelime bir metinsel veri kaynağında (konuşma, blog yazısı veya </a:t>
            </a:r>
            <a:r>
              <a:rPr lang="tr-TR" dirty="0" err="1">
                <a:latin typeface="Arial" panose="020B0604020202020204" pitchFamily="34" charset="0"/>
                <a:cs typeface="Arial" panose="020B0604020202020204" pitchFamily="34" charset="0"/>
              </a:rPr>
              <a:t>veritabanı</a:t>
            </a:r>
            <a:r>
              <a:rPr lang="tr-TR" dirty="0">
                <a:latin typeface="Arial" panose="020B0604020202020204" pitchFamily="34" charset="0"/>
                <a:cs typeface="Arial" panose="020B0604020202020204" pitchFamily="34" charset="0"/>
              </a:rPr>
              <a:t> gibi) ne kadar çok görünürse, kelime bulutunda o kadar büyük ve kalın görünür.</a:t>
            </a:r>
          </a:p>
          <a:p>
            <a:pPr>
              <a:buClr>
                <a:schemeClr val="tx2"/>
              </a:buClr>
              <a:buSzPct val="200000"/>
              <a:buFont typeface="Garamond" panose="02020404030301010803" pitchFamily="18" charset="0"/>
              <a:buChar char="?"/>
            </a:pPr>
            <a:endParaRPr lang="tr-TR" dirty="0">
              <a:latin typeface="Arial" panose="020B0604020202020204" pitchFamily="34" charset="0"/>
              <a:cs typeface="Arial" panose="020B0604020202020204" pitchFamily="34" charset="0"/>
            </a:endParaRPr>
          </a:p>
          <a:p>
            <a:pPr>
              <a:buClr>
                <a:schemeClr val="tx2"/>
              </a:buClr>
              <a:buSzPct val="200000"/>
              <a:buFont typeface="Garamond" panose="02020404030301010803" pitchFamily="18" charset="0"/>
              <a:buChar char="?"/>
            </a:pPr>
            <a:r>
              <a:rPr lang="tr-TR" dirty="0">
                <a:latin typeface="Arial" panose="020B0604020202020204" pitchFamily="34" charset="0"/>
                <a:cs typeface="Arial" panose="020B0604020202020204" pitchFamily="34" charset="0"/>
              </a:rPr>
              <a:t>Kelime bulutu, farklı boyutlarda gösterilen kelimelerin bir koleksiyonu veya kümesidir. Sözcük ne kadar büyük ve kalın görünürse, belirli bir metin içinde o kadar sık bahsedilir ve o kadar önemlidir.</a:t>
            </a:r>
          </a:p>
          <a:p>
            <a:pPr>
              <a:buClr>
                <a:schemeClr val="tx2"/>
              </a:buClr>
              <a:buSzPct val="200000"/>
              <a:buFont typeface="Garamond" panose="02020404030301010803" pitchFamily="18" charset="0"/>
              <a:buChar char="?"/>
            </a:pPr>
            <a:endParaRPr lang="tr-TR" dirty="0">
              <a:latin typeface="Arial" panose="020B0604020202020204" pitchFamily="34" charset="0"/>
              <a:cs typeface="Arial" panose="020B0604020202020204" pitchFamily="34" charset="0"/>
            </a:endParaRPr>
          </a:p>
          <a:p>
            <a:pPr>
              <a:buClr>
                <a:schemeClr val="tx2"/>
              </a:buClr>
              <a:buSzPct val="200000"/>
              <a:buFont typeface="Garamond" panose="02020404030301010803" pitchFamily="18" charset="0"/>
              <a:buChar char="?"/>
            </a:pPr>
            <a:r>
              <a:rPr lang="tr-TR" dirty="0">
                <a:latin typeface="Arial" panose="020B0604020202020204" pitchFamily="34" charset="0"/>
                <a:cs typeface="Arial" panose="020B0604020202020204" pitchFamily="34" charset="0"/>
              </a:rPr>
              <a:t>Etiket bulutları veya metin bulutları olarak da bilinen bu tür bulutlar, blog yazılarından </a:t>
            </a:r>
            <a:r>
              <a:rPr lang="tr-TR" dirty="0" err="1">
                <a:latin typeface="Arial" panose="020B0604020202020204" pitchFamily="34" charset="0"/>
                <a:cs typeface="Arial" panose="020B0604020202020204" pitchFamily="34" charset="0"/>
              </a:rPr>
              <a:t>veritabanlarına</a:t>
            </a:r>
            <a:r>
              <a:rPr lang="tr-TR" dirty="0">
                <a:latin typeface="Arial" panose="020B0604020202020204" pitchFamily="34" charset="0"/>
                <a:cs typeface="Arial" panose="020B0604020202020204" pitchFamily="34" charset="0"/>
              </a:rPr>
              <a:t> kadar metinsel verilerin en ilgili kısımlarını ortaya çıkarmak için ideal yollardır. Ayrıca iş kullanıcılarının iki farklı metin parçasını karşılaştırarak aralarındaki ifade benzerliklerini bulmalarına da yardımcı olabilirler.</a:t>
            </a:r>
          </a:p>
          <a:p>
            <a:pPr>
              <a:buClr>
                <a:schemeClr val="tx2"/>
              </a:buClr>
              <a:buSzPct val="200000"/>
              <a:buFont typeface="Garamond" panose="02020404030301010803" pitchFamily="18" charset="0"/>
              <a:buChar char="?"/>
            </a:pPr>
            <a:endParaRPr lang="tr-TR" dirty="0">
              <a:latin typeface="Arial" panose="020B0604020202020204" pitchFamily="34" charset="0"/>
              <a:cs typeface="Arial" panose="020B0604020202020204" pitchFamily="34" charset="0"/>
            </a:endParaRPr>
          </a:p>
          <a:p>
            <a:pPr>
              <a:buClr>
                <a:schemeClr val="tx2"/>
              </a:buClr>
              <a:buSzPct val="200000"/>
              <a:buFont typeface="Garamond" panose="02020404030301010803" pitchFamily="18" charset="0"/>
              <a:buChar char="?"/>
            </a:pPr>
            <a:r>
              <a:rPr lang="tr-TR" dirty="0">
                <a:latin typeface="Arial" panose="020B0604020202020204" pitchFamily="34" charset="0"/>
                <a:cs typeface="Arial" panose="020B0604020202020204" pitchFamily="34" charset="0"/>
              </a:rPr>
              <a:t>Belki de önemli analizlerinizi çizelgelere, grafiklere ve infografiklere dönüştürmek için zaten gelişmiş veri görselleştirme tekniklerinden yararlanıyorsunuzdur. Beynimiz görsel bilgiyi diğer formatlara tercih ettiği için bu mükemmel bir ilk adımdır.</a:t>
            </a:r>
          </a:p>
        </p:txBody>
      </p:sp>
    </p:spTree>
    <p:extLst>
      <p:ext uri="{BB962C8B-B14F-4D97-AF65-F5344CB8AC3E}">
        <p14:creationId xmlns:p14="http://schemas.microsoft.com/office/powerpoint/2010/main" val="371830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658610-5583-EB1C-379D-76505BF747A1}"/>
              </a:ext>
            </a:extLst>
          </p:cNvPr>
          <p:cNvSpPr>
            <a:spLocks noGrp="1"/>
          </p:cNvSpPr>
          <p:nvPr>
            <p:ph type="title"/>
          </p:nvPr>
        </p:nvSpPr>
        <p:spPr>
          <a:xfrm>
            <a:off x="1066800" y="642595"/>
            <a:ext cx="10058400" cy="997670"/>
          </a:xfrm>
        </p:spPr>
        <p:txBody>
          <a:bodyPr>
            <a:normAutofit/>
          </a:bodyPr>
          <a:lstStyle/>
          <a:p>
            <a:r>
              <a:rPr lang="tr-TR" sz="2000" dirty="0">
                <a:latin typeface="Arial" panose="020B0604020202020204" pitchFamily="34" charset="0"/>
                <a:cs typeface="Arial" panose="020B0604020202020204" pitchFamily="34" charset="0"/>
              </a:rPr>
              <a:t>İşte USA </a:t>
            </a:r>
            <a:r>
              <a:rPr lang="tr-TR" sz="2000" dirty="0" err="1">
                <a:latin typeface="Arial" panose="020B0604020202020204" pitchFamily="34" charset="0"/>
                <a:cs typeface="Arial" panose="020B0604020202020204" pitchFamily="34" charset="0"/>
              </a:rPr>
              <a:t>Today'in</a:t>
            </a:r>
            <a:r>
              <a:rPr lang="tr-TR" sz="2000" dirty="0">
                <a:latin typeface="Arial" panose="020B0604020202020204" pitchFamily="34" charset="0"/>
                <a:cs typeface="Arial" panose="020B0604020202020204" pitchFamily="34" charset="0"/>
              </a:rPr>
              <a:t> ABD Başkanı Barack Obama'nın 2012 Birliğin Durumu </a:t>
            </a:r>
            <a:r>
              <a:rPr lang="tr-TR" sz="2000" dirty="0" err="1">
                <a:latin typeface="Arial" panose="020B0604020202020204" pitchFamily="34" charset="0"/>
                <a:cs typeface="Arial" panose="020B0604020202020204" pitchFamily="34" charset="0"/>
              </a:rPr>
              <a:t>Konuşması'nı</a:t>
            </a:r>
            <a:r>
              <a:rPr lang="tr-TR" sz="2000" dirty="0">
                <a:latin typeface="Arial" panose="020B0604020202020204" pitchFamily="34" charset="0"/>
                <a:cs typeface="Arial" panose="020B0604020202020204" pitchFamily="34" charset="0"/>
              </a:rPr>
              <a:t> kullanarak hazırladığı bir örnek:</a:t>
            </a:r>
          </a:p>
        </p:txBody>
      </p:sp>
      <p:pic>
        <p:nvPicPr>
          <p:cNvPr id="1026" name="Picture 2">
            <a:extLst>
              <a:ext uri="{FF2B5EF4-FFF2-40B4-BE49-F238E27FC236}">
                <a16:creationId xmlns:a16="http://schemas.microsoft.com/office/drawing/2014/main" id="{1DDDB23F-0143-E047-A413-8ED047DC5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709737"/>
            <a:ext cx="6096000" cy="3438525"/>
          </a:xfrm>
          <a:prstGeom prst="rect">
            <a:avLst/>
          </a:prstGeom>
          <a:noFill/>
          <a:extLst>
            <a:ext uri="{909E8E84-426E-40DD-AFC4-6F175D3DCCD1}">
              <a14:hiddenFill xmlns:a14="http://schemas.microsoft.com/office/drawing/2010/main">
                <a:solidFill>
                  <a:srgbClr val="FFFFFF"/>
                </a:solidFill>
              </a14:hiddenFill>
            </a:ext>
          </a:extLst>
        </p:spPr>
      </p:pic>
      <p:sp>
        <p:nvSpPr>
          <p:cNvPr id="6" name="Başlık 1">
            <a:extLst>
              <a:ext uri="{FF2B5EF4-FFF2-40B4-BE49-F238E27FC236}">
                <a16:creationId xmlns:a16="http://schemas.microsoft.com/office/drawing/2014/main" id="{57190047-FBDC-AB04-208B-EBA55AEC4D10}"/>
              </a:ext>
            </a:extLst>
          </p:cNvPr>
          <p:cNvSpPr txBox="1">
            <a:spLocks/>
          </p:cNvSpPr>
          <p:nvPr/>
        </p:nvSpPr>
        <p:spPr>
          <a:xfrm>
            <a:off x="1066800" y="5524107"/>
            <a:ext cx="10058400" cy="849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tr-TR" sz="2000" dirty="0">
                <a:latin typeface="Arial" panose="020B0604020202020204" pitchFamily="34" charset="0"/>
                <a:cs typeface="Arial" panose="020B0604020202020204" pitchFamily="34" charset="0"/>
              </a:rPr>
              <a:t>Görüldüğü gibi, "</a:t>
            </a:r>
            <a:r>
              <a:rPr lang="tr-TR" sz="2000" dirty="0" err="1">
                <a:latin typeface="Arial" panose="020B0604020202020204" pitchFamily="34" charset="0"/>
                <a:cs typeface="Arial" panose="020B0604020202020204" pitchFamily="34" charset="0"/>
              </a:rPr>
              <a:t>American</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jobs</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energy</a:t>
            </a:r>
            <a:r>
              <a:rPr lang="tr-TR" sz="2000" dirty="0">
                <a:latin typeface="Arial" panose="020B0604020202020204" pitchFamily="34" charset="0"/>
                <a:cs typeface="Arial" panose="020B0604020202020204" pitchFamily="34" charset="0"/>
              </a:rPr>
              <a:t>" ve "</a:t>
            </a:r>
            <a:r>
              <a:rPr lang="tr-TR" sz="2000" dirty="0" err="1">
                <a:latin typeface="Arial" panose="020B0604020202020204" pitchFamily="34" charset="0"/>
                <a:cs typeface="Arial" panose="020B0604020202020204" pitchFamily="34" charset="0"/>
              </a:rPr>
              <a:t>people</a:t>
            </a:r>
            <a:r>
              <a:rPr lang="tr-TR" sz="2000" dirty="0">
                <a:latin typeface="Arial" panose="020B0604020202020204" pitchFamily="34" charset="0"/>
                <a:cs typeface="Arial" panose="020B0604020202020204" pitchFamily="34" charset="0"/>
              </a:rPr>
              <a:t>" gibi kelimeler orijinal metinde daha sık kullanıldıkları için öne çıkmaktadır.</a:t>
            </a:r>
          </a:p>
        </p:txBody>
      </p:sp>
    </p:spTree>
    <p:extLst>
      <p:ext uri="{BB962C8B-B14F-4D97-AF65-F5344CB8AC3E}">
        <p14:creationId xmlns:p14="http://schemas.microsoft.com/office/powerpoint/2010/main" val="4001119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658610-5583-EB1C-379D-76505BF747A1}"/>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Kelime Bulutu Avantajları</a:t>
            </a:r>
          </a:p>
        </p:txBody>
      </p:sp>
      <p:sp>
        <p:nvSpPr>
          <p:cNvPr id="3" name="İçerik Yer Tutucusu 2">
            <a:extLst>
              <a:ext uri="{FF2B5EF4-FFF2-40B4-BE49-F238E27FC236}">
                <a16:creationId xmlns:a16="http://schemas.microsoft.com/office/drawing/2014/main" id="{0EE6FCFB-7D4A-9226-036D-44013FC966FC}"/>
              </a:ext>
            </a:extLst>
          </p:cNvPr>
          <p:cNvSpPr>
            <a:spLocks noGrp="1"/>
          </p:cNvSpPr>
          <p:nvPr>
            <p:ph idx="1"/>
          </p:nvPr>
        </p:nvSpPr>
        <p:spPr/>
        <p:txBody>
          <a:bodyPr>
            <a:normAutofit/>
          </a:bodyPr>
          <a:lstStyle/>
          <a:p>
            <a:pPr marL="342900" indent="-342900">
              <a:buClr>
                <a:schemeClr val="tx2"/>
              </a:buClr>
              <a:buSzPct val="150000"/>
              <a:buAutoNum type="arabicPeriod"/>
            </a:pPr>
            <a:r>
              <a:rPr lang="tr-TR" b="1" dirty="0">
                <a:solidFill>
                  <a:schemeClr val="tx2"/>
                </a:solidFill>
                <a:latin typeface="Arial" panose="020B0604020202020204" pitchFamily="34" charset="0"/>
                <a:cs typeface="Arial" panose="020B0604020202020204" pitchFamily="34" charset="0"/>
              </a:rPr>
              <a:t>Anahtar Kelimeleri Vurgulama: </a:t>
            </a:r>
            <a:r>
              <a:rPr lang="tr-TR" dirty="0">
                <a:latin typeface="Arial" panose="020B0604020202020204" pitchFamily="34" charset="0"/>
                <a:cs typeface="Arial" panose="020B0604020202020204" pitchFamily="34" charset="0"/>
              </a:rPr>
              <a:t>Metindeki anahtar kelimelerin ve kavramların görsel olarak vurgulanmasını sağlar. Böylece okuyucu hızlıca metnin ana temasını kavrar. </a:t>
            </a:r>
          </a:p>
          <a:p>
            <a:pPr marL="342900" indent="-342900">
              <a:buClr>
                <a:schemeClr val="tx2"/>
              </a:buClr>
              <a:buSzPct val="150000"/>
              <a:buAutoNum type="arabicPeriod"/>
            </a:pPr>
            <a:r>
              <a:rPr lang="tr-TR" b="1" dirty="0">
                <a:solidFill>
                  <a:schemeClr val="tx2"/>
                </a:solidFill>
                <a:latin typeface="Arial" panose="020B0604020202020204" pitchFamily="34" charset="0"/>
                <a:cs typeface="Arial" panose="020B0604020202020204" pitchFamily="34" charset="0"/>
              </a:rPr>
              <a:t>Frekans Analizi: </a:t>
            </a:r>
            <a:r>
              <a:rPr lang="tr-TR" dirty="0">
                <a:latin typeface="Arial" panose="020B0604020202020204" pitchFamily="34" charset="0"/>
                <a:cs typeface="Arial" panose="020B0604020202020204" pitchFamily="34" charset="0"/>
              </a:rPr>
              <a:t>Metinde en sık geçen kelimelerin belirlenmesine ve önem sırasına göre görselleştirilmesine olanak tanır. </a:t>
            </a:r>
          </a:p>
          <a:p>
            <a:pPr marL="342900" indent="-342900">
              <a:buClr>
                <a:schemeClr val="tx2"/>
              </a:buClr>
              <a:buSzPct val="150000"/>
              <a:buAutoNum type="arabicPeriod"/>
            </a:pPr>
            <a:r>
              <a:rPr lang="tr-TR" b="1" dirty="0">
                <a:solidFill>
                  <a:schemeClr val="tx2"/>
                </a:solidFill>
                <a:latin typeface="Arial" panose="020B0604020202020204" pitchFamily="34" charset="0"/>
                <a:cs typeface="Arial" panose="020B0604020202020204" pitchFamily="34" charset="0"/>
              </a:rPr>
              <a:t>Görsel Sunumlar: </a:t>
            </a:r>
            <a:r>
              <a:rPr lang="tr-TR" dirty="0">
                <a:latin typeface="Arial" panose="020B0604020202020204" pitchFamily="34" charset="0"/>
                <a:cs typeface="Arial" panose="020B0604020202020204" pitchFamily="34" charset="0"/>
              </a:rPr>
              <a:t>Sunumlar veya raporlar için etkileyici grafikler oluşturur.</a:t>
            </a:r>
          </a:p>
          <a:p>
            <a:pPr marL="342900" indent="-342900">
              <a:buClr>
                <a:schemeClr val="tx2"/>
              </a:buClr>
              <a:buSzPct val="150000"/>
              <a:buAutoNum type="arabicPeriod"/>
            </a:pPr>
            <a:r>
              <a:rPr lang="tr-TR" b="1" dirty="0">
                <a:solidFill>
                  <a:schemeClr val="tx2"/>
                </a:solidFill>
                <a:latin typeface="Arial" panose="020B0604020202020204" pitchFamily="34" charset="0"/>
                <a:cs typeface="Arial" panose="020B0604020202020204" pitchFamily="34" charset="0"/>
              </a:rPr>
              <a:t>Metin Özetleme: </a:t>
            </a:r>
            <a:r>
              <a:rPr lang="tr-TR" dirty="0">
                <a:latin typeface="Arial" panose="020B0604020202020204" pitchFamily="34" charset="0"/>
                <a:cs typeface="Arial" panose="020B0604020202020204" pitchFamily="34" charset="0"/>
              </a:rPr>
              <a:t>Metnin ana fikirlerini özetlemede kullanılır. </a:t>
            </a:r>
          </a:p>
          <a:p>
            <a:pPr marL="342900" indent="-342900">
              <a:buClr>
                <a:schemeClr val="tx2"/>
              </a:buClr>
              <a:buSzPct val="150000"/>
              <a:buAutoNum type="arabicPeriod"/>
            </a:pPr>
            <a:r>
              <a:rPr lang="tr-TR" b="1" dirty="0">
                <a:solidFill>
                  <a:schemeClr val="tx2"/>
                </a:solidFill>
                <a:latin typeface="Arial" panose="020B0604020202020204" pitchFamily="34" charset="0"/>
                <a:cs typeface="Arial" panose="020B0604020202020204" pitchFamily="34" charset="0"/>
              </a:rPr>
              <a:t>Veri Görselleştirme: </a:t>
            </a:r>
            <a:r>
              <a:rPr lang="tr-TR" dirty="0">
                <a:latin typeface="Arial" panose="020B0604020202020204" pitchFamily="34" charset="0"/>
                <a:cs typeface="Arial" panose="020B0604020202020204" pitchFamily="34" charset="0"/>
              </a:rPr>
              <a:t>Büyük miktarda verinin görselleştirilmesine yardımcı olur. </a:t>
            </a:r>
          </a:p>
          <a:p>
            <a:pPr marL="342900" indent="-342900">
              <a:buClr>
                <a:schemeClr val="tx2"/>
              </a:buClr>
              <a:buSzPct val="150000"/>
              <a:buAutoNum type="arabicPeriod"/>
            </a:pPr>
            <a:r>
              <a:rPr lang="tr-TR" b="1" dirty="0">
                <a:solidFill>
                  <a:schemeClr val="tx2"/>
                </a:solidFill>
                <a:latin typeface="Arial" panose="020B0604020202020204" pitchFamily="34" charset="0"/>
                <a:cs typeface="Arial" panose="020B0604020202020204" pitchFamily="34" charset="0"/>
              </a:rPr>
              <a:t>Eğitim Amacı: </a:t>
            </a:r>
            <a:r>
              <a:rPr lang="tr-TR" dirty="0">
                <a:latin typeface="Arial" panose="020B0604020202020204" pitchFamily="34" charset="0"/>
                <a:cs typeface="Arial" panose="020B0604020202020204" pitchFamily="34" charset="0"/>
              </a:rPr>
              <a:t>Öğrencilerin dikkatini çekmek ve belirli konseptleri özetlemek için eğitim materyallerinde kullanılabilir. </a:t>
            </a:r>
          </a:p>
        </p:txBody>
      </p:sp>
    </p:spTree>
    <p:extLst>
      <p:ext uri="{BB962C8B-B14F-4D97-AF65-F5344CB8AC3E}">
        <p14:creationId xmlns:p14="http://schemas.microsoft.com/office/powerpoint/2010/main" val="55159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658610-5583-EB1C-379D-76505BF747A1}"/>
              </a:ext>
            </a:extLst>
          </p:cNvPr>
          <p:cNvSpPr>
            <a:spLocks noGrp="1"/>
          </p:cNvSpPr>
          <p:nvPr>
            <p:ph type="title"/>
          </p:nvPr>
        </p:nvSpPr>
        <p:spPr/>
        <p:txBody>
          <a:bodyPr>
            <a:normAutofit/>
          </a:bodyPr>
          <a:lstStyle/>
          <a:p>
            <a:r>
              <a:rPr lang="tr-TR" dirty="0">
                <a:latin typeface="Arial" panose="020B0604020202020204" pitchFamily="34" charset="0"/>
                <a:cs typeface="Arial" panose="020B0604020202020204" pitchFamily="34" charset="0"/>
              </a:rPr>
              <a:t>Kelime Bulutu Dezavantajları</a:t>
            </a:r>
          </a:p>
        </p:txBody>
      </p:sp>
      <p:sp>
        <p:nvSpPr>
          <p:cNvPr id="3" name="İçerik Yer Tutucusu 2">
            <a:extLst>
              <a:ext uri="{FF2B5EF4-FFF2-40B4-BE49-F238E27FC236}">
                <a16:creationId xmlns:a16="http://schemas.microsoft.com/office/drawing/2014/main" id="{0EE6FCFB-7D4A-9226-036D-44013FC966FC}"/>
              </a:ext>
            </a:extLst>
          </p:cNvPr>
          <p:cNvSpPr>
            <a:spLocks noGrp="1"/>
          </p:cNvSpPr>
          <p:nvPr>
            <p:ph idx="1"/>
          </p:nvPr>
        </p:nvSpPr>
        <p:spPr/>
        <p:txBody>
          <a:bodyPr>
            <a:normAutofit fontScale="92500" lnSpcReduction="20000"/>
          </a:bodyPr>
          <a:lstStyle/>
          <a:p>
            <a:pPr marL="0" indent="0">
              <a:buClr>
                <a:schemeClr val="tx2"/>
              </a:buClr>
              <a:buSzPct val="100000"/>
              <a:buNone/>
            </a:pPr>
            <a:r>
              <a:rPr lang="tr-TR" b="1" dirty="0">
                <a:solidFill>
                  <a:schemeClr val="tx2"/>
                </a:solidFill>
                <a:latin typeface="Arial" panose="020B0604020202020204" pitchFamily="34" charset="0"/>
                <a:cs typeface="Arial" panose="020B0604020202020204" pitchFamily="34" charset="0"/>
              </a:rPr>
              <a:t>1. Kelime bulutu aynı anlama gelen sözcükleri yakalayamaz.</a:t>
            </a:r>
          </a:p>
          <a:p>
            <a:pPr marL="0" indent="0">
              <a:buClr>
                <a:schemeClr val="tx2"/>
              </a:buClr>
              <a:buSzPct val="150000"/>
              <a:buNone/>
            </a:pPr>
            <a:r>
              <a:rPr lang="tr-TR" dirty="0">
                <a:latin typeface="Arial" panose="020B0604020202020204" pitchFamily="34" charset="0"/>
                <a:cs typeface="Arial" panose="020B0604020202020204" pitchFamily="34" charset="0"/>
              </a:rPr>
              <a:t>	Kelime bulutları, kelimelerin frekansına dayalı olarak oluşturulduğu için kavramların belirsizliğine neden olabilir. Özellikle çok anlamlı kelimeler veya eş anlamlı kelimeler kullanıldığında, belirli bir kelimenin gerçek anlamı hakkında net fikir vermez. Örneğin, çok ve fazla kelimeleri aynı anlama gelmesine rağmen sıklıklarına göre kelime bulutlarında ayırt edilemeyeceği için görsel olarak iki kelime de ön plana çıkabilir. </a:t>
            </a:r>
          </a:p>
          <a:p>
            <a:pPr marL="0" indent="0">
              <a:buClr>
                <a:schemeClr val="tx2"/>
              </a:buClr>
              <a:buSzPct val="150000"/>
              <a:buNone/>
            </a:pPr>
            <a:r>
              <a:rPr lang="tr-TR" b="1" dirty="0">
                <a:solidFill>
                  <a:schemeClr val="tx2"/>
                </a:solidFill>
                <a:latin typeface="Arial" panose="020B0604020202020204" pitchFamily="34" charset="0"/>
                <a:cs typeface="Arial" panose="020B0604020202020204" pitchFamily="34" charset="0"/>
              </a:rPr>
              <a:t>2. Kelime bulutu karmaşık temaları yakalayamaz. </a:t>
            </a:r>
          </a:p>
          <a:p>
            <a:pPr marL="0" indent="0">
              <a:buClr>
                <a:schemeClr val="tx2"/>
              </a:buClr>
              <a:buSzPct val="150000"/>
              <a:buNone/>
            </a:pPr>
            <a:r>
              <a:rPr lang="tr-TR" dirty="0">
                <a:latin typeface="Arial" panose="020B0604020202020204" pitchFamily="34" charset="0"/>
                <a:cs typeface="Arial" panose="020B0604020202020204" pitchFamily="34" charset="0"/>
              </a:rPr>
              <a:t>	Müşterilerin şikayetleri nadiren tek bir kelime olarak yakalanabilir. Örneğin, müşteriler fiyatların çok yüksek olduğunu veya bekleme sürelerinin çok uzun olduğunu söylüyor olabilir. Standart bir sözlük, bu temaların nasıl ifade edilebileceğine dair düzinelerce çeşidi yakalamanıza yardımcı olmaz. İnsanlar şu gibi şeyler söyleyebilir: pahalı, ucuz değil, aşırı pahalı, pahalı, çok pahalı, maliyetleri düşürmek, daha ucuz hale getirmek, daha uygun fiyatlı seçenekler sunmak vb.</a:t>
            </a:r>
          </a:p>
          <a:p>
            <a:pPr marL="0" indent="0">
              <a:buClr>
                <a:schemeClr val="tx2"/>
              </a:buClr>
              <a:buSzPct val="100000"/>
              <a:buNone/>
            </a:pPr>
            <a:r>
              <a:rPr lang="tr-TR" b="1" dirty="0">
                <a:solidFill>
                  <a:schemeClr val="tx2"/>
                </a:solidFill>
                <a:latin typeface="Arial" panose="020B0604020202020204" pitchFamily="34" charset="0"/>
                <a:cs typeface="Arial" panose="020B0604020202020204" pitchFamily="34" charset="0"/>
              </a:rPr>
              <a:t>3. Kelime bulutları bağlamdan yoksundur.</a:t>
            </a:r>
          </a:p>
          <a:p>
            <a:pPr marL="0" indent="0">
              <a:buClr>
                <a:schemeClr val="tx2"/>
              </a:buClr>
              <a:buSzPct val="100000"/>
              <a:buNone/>
            </a:pPr>
            <a:r>
              <a:rPr lang="tr-TR" dirty="0">
                <a:latin typeface="Arial" panose="020B0604020202020204" pitchFamily="34" charset="0"/>
                <a:cs typeface="Arial" panose="020B0604020202020204" pitchFamily="34" charset="0"/>
              </a:rPr>
              <a:t>	Kelimeler frekanslara göre dağıldığından bazı detaylar ve bağlamsal bilgiler göz ardı edilebilir. Bu nedenle, bazı önemli detaylar ve ilişkiler kaybolabilir. </a:t>
            </a:r>
          </a:p>
          <a:p>
            <a:pPr marL="0" indent="0">
              <a:buClr>
                <a:schemeClr val="tx2"/>
              </a:buClr>
              <a:buSzPct val="150000"/>
              <a:buNone/>
            </a:pP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700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658610-5583-EB1C-379D-76505BF747A1}"/>
              </a:ext>
            </a:extLst>
          </p:cNvPr>
          <p:cNvSpPr>
            <a:spLocks noGrp="1"/>
          </p:cNvSpPr>
          <p:nvPr>
            <p:ph type="title"/>
          </p:nvPr>
        </p:nvSpPr>
        <p:spPr/>
        <p:txBody>
          <a:bodyPr>
            <a:normAutofit/>
          </a:bodyPr>
          <a:lstStyle/>
          <a:p>
            <a:r>
              <a:rPr lang="tr-TR" dirty="0">
                <a:latin typeface="Arial" panose="020B0604020202020204" pitchFamily="34" charset="0"/>
                <a:cs typeface="Arial" panose="020B0604020202020204" pitchFamily="34" charset="0"/>
              </a:rPr>
              <a:t>Kelime Bulutu Araçları</a:t>
            </a:r>
          </a:p>
        </p:txBody>
      </p:sp>
      <p:sp>
        <p:nvSpPr>
          <p:cNvPr id="3" name="İçerik Yer Tutucusu 2">
            <a:extLst>
              <a:ext uri="{FF2B5EF4-FFF2-40B4-BE49-F238E27FC236}">
                <a16:creationId xmlns:a16="http://schemas.microsoft.com/office/drawing/2014/main" id="{0EE6FCFB-7D4A-9226-036D-44013FC966FC}"/>
              </a:ext>
            </a:extLst>
          </p:cNvPr>
          <p:cNvSpPr>
            <a:spLocks noGrp="1"/>
          </p:cNvSpPr>
          <p:nvPr>
            <p:ph idx="1"/>
          </p:nvPr>
        </p:nvSpPr>
        <p:spPr>
          <a:xfrm>
            <a:off x="1066800" y="2126057"/>
            <a:ext cx="3184689" cy="894604"/>
          </a:xfrm>
        </p:spPr>
        <p:txBody>
          <a:bodyPr>
            <a:noAutofit/>
          </a:bodyPr>
          <a:lstStyle/>
          <a:p>
            <a:pPr algn="ctr">
              <a:buClr>
                <a:schemeClr val="tx2"/>
              </a:buClr>
              <a:buSzPct val="100000"/>
              <a:buFont typeface="Wingdings" panose="05000000000000000000" pitchFamily="2" charset="2"/>
              <a:buChar char="ü"/>
            </a:pPr>
            <a:r>
              <a:rPr lang="tr-TR" sz="2000" b="1" i="1" dirty="0">
                <a:solidFill>
                  <a:schemeClr val="tx2"/>
                </a:solidFill>
                <a:latin typeface="Arial" panose="020B0604020202020204" pitchFamily="34" charset="0"/>
                <a:cs typeface="Arial" panose="020B0604020202020204" pitchFamily="34" charset="0"/>
              </a:rPr>
              <a:t>WordArt.com</a:t>
            </a:r>
            <a:endParaRPr lang="tr-TR" sz="2000" dirty="0">
              <a:latin typeface="Arial" panose="020B0604020202020204" pitchFamily="34" charset="0"/>
              <a:cs typeface="Arial" panose="020B0604020202020204" pitchFamily="34" charset="0"/>
            </a:endParaRPr>
          </a:p>
        </p:txBody>
      </p:sp>
      <p:pic>
        <p:nvPicPr>
          <p:cNvPr id="5" name="Resim 4">
            <a:extLst>
              <a:ext uri="{FF2B5EF4-FFF2-40B4-BE49-F238E27FC236}">
                <a16:creationId xmlns:a16="http://schemas.microsoft.com/office/drawing/2014/main" id="{50B6129B-A204-C292-0EFD-0521F0C66531}"/>
              </a:ext>
            </a:extLst>
          </p:cNvPr>
          <p:cNvPicPr>
            <a:picLocks noChangeAspect="1"/>
          </p:cNvPicPr>
          <p:nvPr/>
        </p:nvPicPr>
        <p:blipFill>
          <a:blip r:embed="rId2"/>
          <a:stretch>
            <a:fillRect/>
          </a:stretch>
        </p:blipFill>
        <p:spPr>
          <a:xfrm>
            <a:off x="476368" y="2590798"/>
            <a:ext cx="4365551" cy="3792717"/>
          </a:xfrm>
          <a:prstGeom prst="rect">
            <a:avLst/>
          </a:prstGeom>
        </p:spPr>
      </p:pic>
      <p:sp>
        <p:nvSpPr>
          <p:cNvPr id="6" name="İçerik Yer Tutucusu 2">
            <a:extLst>
              <a:ext uri="{FF2B5EF4-FFF2-40B4-BE49-F238E27FC236}">
                <a16:creationId xmlns:a16="http://schemas.microsoft.com/office/drawing/2014/main" id="{22EA8A68-359F-3328-F772-68DF7923EF61}"/>
              </a:ext>
            </a:extLst>
          </p:cNvPr>
          <p:cNvSpPr txBox="1">
            <a:spLocks/>
          </p:cNvSpPr>
          <p:nvPr/>
        </p:nvSpPr>
        <p:spPr>
          <a:xfrm>
            <a:off x="7282567" y="2126057"/>
            <a:ext cx="3184689" cy="894604"/>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ctr">
              <a:buClr>
                <a:schemeClr val="tx2"/>
              </a:buClr>
              <a:buSzPct val="100000"/>
              <a:buFont typeface="Wingdings" panose="05000000000000000000" pitchFamily="2" charset="2"/>
              <a:buChar char="ü"/>
            </a:pPr>
            <a:r>
              <a:rPr lang="tr-TR" sz="2000" b="1" i="1" dirty="0" err="1">
                <a:solidFill>
                  <a:schemeClr val="tx2"/>
                </a:solidFill>
                <a:latin typeface="Arial" panose="020B0604020202020204" pitchFamily="34" charset="0"/>
                <a:cs typeface="Arial" panose="020B0604020202020204" pitchFamily="34" charset="0"/>
              </a:rPr>
              <a:t>TagCrowd</a:t>
            </a:r>
            <a:endParaRPr lang="tr-TR" sz="2000" dirty="0">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F157CD13-CEA1-13B8-EB2E-AEA882CBD967}"/>
              </a:ext>
            </a:extLst>
          </p:cNvPr>
          <p:cNvPicPr>
            <a:picLocks noChangeAspect="1"/>
          </p:cNvPicPr>
          <p:nvPr/>
        </p:nvPicPr>
        <p:blipFill>
          <a:blip r:embed="rId3"/>
          <a:stretch>
            <a:fillRect/>
          </a:stretch>
        </p:blipFill>
        <p:spPr>
          <a:xfrm>
            <a:off x="6096000" y="2573359"/>
            <a:ext cx="5557824" cy="3792717"/>
          </a:xfrm>
          <a:prstGeom prst="rect">
            <a:avLst/>
          </a:prstGeom>
        </p:spPr>
      </p:pic>
    </p:spTree>
    <p:extLst>
      <p:ext uri="{BB962C8B-B14F-4D97-AF65-F5344CB8AC3E}">
        <p14:creationId xmlns:p14="http://schemas.microsoft.com/office/powerpoint/2010/main" val="200377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658610-5583-EB1C-379D-76505BF747A1}"/>
              </a:ext>
            </a:extLst>
          </p:cNvPr>
          <p:cNvSpPr>
            <a:spLocks noGrp="1"/>
          </p:cNvSpPr>
          <p:nvPr>
            <p:ph type="title"/>
          </p:nvPr>
        </p:nvSpPr>
        <p:spPr/>
        <p:txBody>
          <a:bodyPr>
            <a:normAutofit/>
          </a:bodyPr>
          <a:lstStyle/>
          <a:p>
            <a:r>
              <a:rPr lang="tr-TR" dirty="0">
                <a:latin typeface="Arial" panose="020B0604020202020204" pitchFamily="34" charset="0"/>
                <a:cs typeface="Arial" panose="020B0604020202020204" pitchFamily="34" charset="0"/>
              </a:rPr>
              <a:t>Kelime Bulutu Python Kütüphaneleri</a:t>
            </a:r>
          </a:p>
        </p:txBody>
      </p:sp>
      <p:sp>
        <p:nvSpPr>
          <p:cNvPr id="13" name="İçerik Yer Tutucusu 2">
            <a:extLst>
              <a:ext uri="{FF2B5EF4-FFF2-40B4-BE49-F238E27FC236}">
                <a16:creationId xmlns:a16="http://schemas.microsoft.com/office/drawing/2014/main" id="{B81D04DE-6420-6EEF-566D-E81C567DD64C}"/>
              </a:ext>
            </a:extLst>
          </p:cNvPr>
          <p:cNvSpPr>
            <a:spLocks noGrp="1"/>
          </p:cNvSpPr>
          <p:nvPr>
            <p:ph idx="1"/>
          </p:nvPr>
        </p:nvSpPr>
        <p:spPr>
          <a:xfrm>
            <a:off x="446593" y="2250923"/>
            <a:ext cx="3520129" cy="1479066"/>
          </a:xfrm>
        </p:spPr>
        <p:txBody>
          <a:bodyPr>
            <a:noAutofit/>
          </a:bodyPr>
          <a:lstStyle/>
          <a:p>
            <a:pPr marL="0" indent="0" algn="ctr">
              <a:buClr>
                <a:schemeClr val="tx2"/>
              </a:buClr>
              <a:buSzPct val="150000"/>
              <a:buNone/>
            </a:pPr>
            <a:r>
              <a:rPr lang="tr-TR" sz="1700" b="1" i="1" dirty="0" err="1">
                <a:solidFill>
                  <a:schemeClr val="tx2"/>
                </a:solidFill>
                <a:latin typeface="Arial" panose="020B0604020202020204" pitchFamily="34" charset="0"/>
                <a:cs typeface="Arial" panose="020B0604020202020204" pitchFamily="34" charset="0"/>
              </a:rPr>
              <a:t>Wordcloud</a:t>
            </a:r>
            <a:r>
              <a:rPr lang="tr-TR" sz="1700" b="1" i="1" dirty="0">
                <a:solidFill>
                  <a:schemeClr val="tx2"/>
                </a:solidFill>
                <a:latin typeface="Arial" panose="020B0604020202020204" pitchFamily="34" charset="0"/>
                <a:cs typeface="Arial" panose="020B0604020202020204" pitchFamily="34" charset="0"/>
              </a:rPr>
              <a:t>: </a:t>
            </a:r>
            <a:r>
              <a:rPr lang="tr-TR" sz="1700" dirty="0">
                <a:latin typeface="Arial" panose="020B0604020202020204" pitchFamily="34" charset="0"/>
                <a:cs typeface="Arial" panose="020B0604020202020204" pitchFamily="34" charset="0"/>
              </a:rPr>
              <a:t>Metin tabanlı kelime bulutları oluşturmak için kullanılır. Bu kütüphane, kelime bulutlarını görselleştirmek için geniş bir yelpazede seçenekler sunar.</a:t>
            </a:r>
          </a:p>
        </p:txBody>
      </p:sp>
      <p:pic>
        <p:nvPicPr>
          <p:cNvPr id="2052" name="Picture 4" descr="WordCloud using Python - YouTube">
            <a:extLst>
              <a:ext uri="{FF2B5EF4-FFF2-40B4-BE49-F238E27FC236}">
                <a16:creationId xmlns:a16="http://schemas.microsoft.com/office/drawing/2014/main" id="{C00C6125-BC93-A396-4783-56F49BFD8C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75" t="12240" r="9106" b="18591"/>
          <a:stretch/>
        </p:blipFill>
        <p:spPr bwMode="auto">
          <a:xfrm>
            <a:off x="505117" y="4013851"/>
            <a:ext cx="3520129" cy="2265124"/>
          </a:xfrm>
          <a:prstGeom prst="rect">
            <a:avLst/>
          </a:prstGeom>
          <a:noFill/>
          <a:extLst>
            <a:ext uri="{909E8E84-426E-40DD-AFC4-6F175D3DCCD1}">
              <a14:hiddenFill xmlns:a14="http://schemas.microsoft.com/office/drawing/2010/main">
                <a:solidFill>
                  <a:srgbClr val="FFFFFF"/>
                </a:solidFill>
              </a14:hiddenFill>
            </a:ext>
          </a:extLst>
        </p:spPr>
      </p:pic>
      <p:sp>
        <p:nvSpPr>
          <p:cNvPr id="15" name="İçerik Yer Tutucusu 2">
            <a:extLst>
              <a:ext uri="{FF2B5EF4-FFF2-40B4-BE49-F238E27FC236}">
                <a16:creationId xmlns:a16="http://schemas.microsoft.com/office/drawing/2014/main" id="{7A5F8CF3-ABED-1450-F5D2-5948F131768A}"/>
              </a:ext>
            </a:extLst>
          </p:cNvPr>
          <p:cNvSpPr txBox="1">
            <a:spLocks/>
          </p:cNvSpPr>
          <p:nvPr/>
        </p:nvSpPr>
        <p:spPr>
          <a:xfrm>
            <a:off x="4335936" y="2304656"/>
            <a:ext cx="3520129" cy="137160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Clr>
                <a:schemeClr val="tx2"/>
              </a:buClr>
              <a:buSzPct val="150000"/>
              <a:buFont typeface="Garamond" pitchFamily="18" charset="0"/>
              <a:buNone/>
            </a:pPr>
            <a:r>
              <a:rPr lang="tr-TR" sz="1700" b="1" i="1" dirty="0" err="1">
                <a:solidFill>
                  <a:schemeClr val="tx2"/>
                </a:solidFill>
                <a:latin typeface="Arial" panose="020B0604020202020204" pitchFamily="34" charset="0"/>
                <a:cs typeface="Arial" panose="020B0604020202020204" pitchFamily="34" charset="0"/>
              </a:rPr>
              <a:t>Matplotlib</a:t>
            </a:r>
            <a:r>
              <a:rPr lang="tr-TR" sz="1700" b="1" i="1" dirty="0">
                <a:solidFill>
                  <a:schemeClr val="tx2"/>
                </a:solidFill>
                <a:latin typeface="Arial" panose="020B0604020202020204" pitchFamily="34" charset="0"/>
                <a:cs typeface="Arial" panose="020B0604020202020204" pitchFamily="34" charset="0"/>
              </a:rPr>
              <a:t>: </a:t>
            </a:r>
            <a:r>
              <a:rPr lang="tr-TR" sz="1700" dirty="0">
                <a:latin typeface="Arial" panose="020B0604020202020204" pitchFamily="34" charset="0"/>
                <a:cs typeface="Arial" panose="020B0604020202020204" pitchFamily="34" charset="0"/>
              </a:rPr>
              <a:t>Python’da çeşitli görselleştirmeler oluşturmak için kullanılır. </a:t>
            </a:r>
            <a:r>
              <a:rPr lang="tr-TR" sz="1700" dirty="0" err="1">
                <a:latin typeface="Arial" panose="020B0604020202020204" pitchFamily="34" charset="0"/>
                <a:cs typeface="Arial" panose="020B0604020202020204" pitchFamily="34" charset="0"/>
              </a:rPr>
              <a:t>Wordclud</a:t>
            </a:r>
            <a:r>
              <a:rPr lang="tr-TR" sz="1700" dirty="0">
                <a:latin typeface="Arial" panose="020B0604020202020204" pitchFamily="34" charset="0"/>
                <a:cs typeface="Arial" panose="020B0604020202020204" pitchFamily="34" charset="0"/>
              </a:rPr>
              <a:t> kütüphanesi ile birlikte kullanılabilir.</a:t>
            </a:r>
          </a:p>
        </p:txBody>
      </p:sp>
      <p:pic>
        <p:nvPicPr>
          <p:cNvPr id="2058" name="Picture 10">
            <a:extLst>
              <a:ext uri="{FF2B5EF4-FFF2-40B4-BE49-F238E27FC236}">
                <a16:creationId xmlns:a16="http://schemas.microsoft.com/office/drawing/2014/main" id="{FCECAB5B-D97F-5CC2-0939-4CF86311D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5935" y="4013851"/>
            <a:ext cx="3520130" cy="2265124"/>
          </a:xfrm>
          <a:prstGeom prst="rect">
            <a:avLst/>
          </a:prstGeom>
          <a:noFill/>
          <a:extLst>
            <a:ext uri="{909E8E84-426E-40DD-AFC4-6F175D3DCCD1}">
              <a14:hiddenFill xmlns:a14="http://schemas.microsoft.com/office/drawing/2010/main">
                <a:solidFill>
                  <a:srgbClr val="FFFFFF"/>
                </a:solidFill>
              </a14:hiddenFill>
            </a:ext>
          </a:extLst>
        </p:spPr>
      </p:pic>
      <p:sp>
        <p:nvSpPr>
          <p:cNvPr id="17" name="İçerik Yer Tutucusu 2">
            <a:extLst>
              <a:ext uri="{FF2B5EF4-FFF2-40B4-BE49-F238E27FC236}">
                <a16:creationId xmlns:a16="http://schemas.microsoft.com/office/drawing/2014/main" id="{5EE7AFED-82EB-ED94-A518-5B4B3653A356}"/>
              </a:ext>
            </a:extLst>
          </p:cNvPr>
          <p:cNvSpPr txBox="1">
            <a:spLocks/>
          </p:cNvSpPr>
          <p:nvPr/>
        </p:nvSpPr>
        <p:spPr>
          <a:xfrm>
            <a:off x="8225279" y="2250923"/>
            <a:ext cx="3520130" cy="137160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Clr>
                <a:schemeClr val="tx2"/>
              </a:buClr>
              <a:buSzPct val="150000"/>
              <a:buFont typeface="Garamond" pitchFamily="18" charset="0"/>
              <a:buNone/>
            </a:pPr>
            <a:r>
              <a:rPr lang="tr-TR" sz="1700" b="1" i="1" dirty="0" err="1">
                <a:solidFill>
                  <a:schemeClr val="tx2"/>
                </a:solidFill>
                <a:latin typeface="Arial" panose="020B0604020202020204" pitchFamily="34" charset="0"/>
                <a:cs typeface="Arial" panose="020B0604020202020204" pitchFamily="34" charset="0"/>
              </a:rPr>
              <a:t>nltk</a:t>
            </a:r>
            <a:r>
              <a:rPr lang="tr-TR" sz="1700" b="1" i="1" dirty="0">
                <a:solidFill>
                  <a:schemeClr val="tx2"/>
                </a:solidFill>
                <a:latin typeface="Arial" panose="020B0604020202020204" pitchFamily="34" charset="0"/>
                <a:cs typeface="Arial" panose="020B0604020202020204" pitchFamily="34" charset="0"/>
              </a:rPr>
              <a:t>: </a:t>
            </a:r>
            <a:r>
              <a:rPr lang="tr-TR" sz="1700" dirty="0">
                <a:latin typeface="Arial" panose="020B0604020202020204" pitchFamily="34" charset="0"/>
                <a:cs typeface="Arial" panose="020B0604020202020204" pitchFamily="34" charset="0"/>
              </a:rPr>
              <a:t>NLP için popüler bir kütüphanedir. Metinlerin işlenmesi ve kelime frekanslarının hesaplanması gibi işlemleri kolaylaştırır. </a:t>
            </a:r>
          </a:p>
        </p:txBody>
      </p:sp>
      <p:pic>
        <p:nvPicPr>
          <p:cNvPr id="2060" name="Picture 12" descr="Natural Language Processing using NLTK (Python)">
            <a:extLst>
              <a:ext uri="{FF2B5EF4-FFF2-40B4-BE49-F238E27FC236}">
                <a16:creationId xmlns:a16="http://schemas.microsoft.com/office/drawing/2014/main" id="{F420E10A-7B35-D875-7DD4-0ED302A634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6753" y="4013851"/>
            <a:ext cx="3520129" cy="2265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21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bu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Sabun</Template>
  <TotalTime>93</TotalTime>
  <Words>737</Words>
  <Application>Microsoft Office PowerPoint</Application>
  <PresentationFormat>Geniş ekran</PresentationFormat>
  <Paragraphs>55</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Century Gothic</vt:lpstr>
      <vt:lpstr>Garamond</vt:lpstr>
      <vt:lpstr>Wingdings</vt:lpstr>
      <vt:lpstr>Sabun</vt:lpstr>
      <vt:lpstr>Kelime bulutu analizi</vt:lpstr>
      <vt:lpstr>PowerPoint Sunusu</vt:lpstr>
      <vt:lpstr>Kelime Bulutu</vt:lpstr>
      <vt:lpstr>Kelime Bulutu Nedir?</vt:lpstr>
      <vt:lpstr>İşte USA Today'in ABD Başkanı Barack Obama'nın 2012 Birliğin Durumu Konuşması'nı kullanarak hazırladığı bir örnek:</vt:lpstr>
      <vt:lpstr>Kelime Bulutu Avantajları</vt:lpstr>
      <vt:lpstr>Kelime Bulutu Dezavantajları</vt:lpstr>
      <vt:lpstr>Kelime Bulutu Araçları</vt:lpstr>
      <vt:lpstr>Kelime Bulutu Python Kütüphaneleri</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Kelime bulutu analizi</dc:title>
  <dc:creator>rümeysa nazlı</dc:creator>
  <cp:lastModifiedBy>rümeysa nazlı</cp:lastModifiedBy>
  <cp:revision>4</cp:revision>
  <dcterms:created xsi:type="dcterms:W3CDTF">2024-04-01T20:20:22Z</dcterms:created>
  <dcterms:modified xsi:type="dcterms:W3CDTF">2024-04-01T21:54:18Z</dcterms:modified>
</cp:coreProperties>
</file>