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2"/>
  </p:notesMasterIdLst>
  <p:handoutMasterIdLst>
    <p:handoutMasterId r:id="rId23"/>
  </p:handoutMasterIdLst>
  <p:sldIdLst>
    <p:sldId id="323" r:id="rId5"/>
    <p:sldId id="307" r:id="rId6"/>
    <p:sldId id="308" r:id="rId7"/>
    <p:sldId id="314" r:id="rId8"/>
    <p:sldId id="315" r:id="rId9"/>
    <p:sldId id="316" r:id="rId10"/>
    <p:sldId id="317" r:id="rId11"/>
    <p:sldId id="318" r:id="rId12"/>
    <p:sldId id="322" r:id="rId13"/>
    <p:sldId id="319" r:id="rId14"/>
    <p:sldId id="320" r:id="rId15"/>
    <p:sldId id="324" r:id="rId16"/>
    <p:sldId id="326" r:id="rId17"/>
    <p:sldId id="325" r:id="rId18"/>
    <p:sldId id="327" r:id="rId19"/>
    <p:sldId id="328" r:id="rId20"/>
    <p:sldId id="321" r:id="rId21"/>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967" autoAdjust="0"/>
  </p:normalViewPr>
  <p:slideViewPr>
    <p:cSldViewPr snapToGrid="0">
      <p:cViewPr varScale="1">
        <p:scale>
          <a:sx n="72" d="100"/>
          <a:sy n="72" d="100"/>
        </p:scale>
        <p:origin x="1104" y="6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19.05.2024</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19.05.2024</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a:t>
            </a:fld>
            <a:endParaRPr lang="tr-TR"/>
          </a:p>
        </p:txBody>
      </p:sp>
    </p:spTree>
    <p:extLst>
      <p:ext uri="{BB962C8B-B14F-4D97-AF65-F5344CB8AC3E}">
        <p14:creationId xmlns:p14="http://schemas.microsoft.com/office/powerpoint/2010/main" val="3708294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11</a:t>
            </a:fld>
            <a:endParaRPr lang="tr-TR"/>
          </a:p>
        </p:txBody>
      </p:sp>
    </p:spTree>
    <p:extLst>
      <p:ext uri="{BB962C8B-B14F-4D97-AF65-F5344CB8AC3E}">
        <p14:creationId xmlns:p14="http://schemas.microsoft.com/office/powerpoint/2010/main" val="313826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12</a:t>
            </a:fld>
            <a:endParaRPr lang="tr-TR"/>
          </a:p>
        </p:txBody>
      </p:sp>
    </p:spTree>
    <p:extLst>
      <p:ext uri="{BB962C8B-B14F-4D97-AF65-F5344CB8AC3E}">
        <p14:creationId xmlns:p14="http://schemas.microsoft.com/office/powerpoint/2010/main" val="489746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13</a:t>
            </a:fld>
            <a:endParaRPr lang="tr-TR"/>
          </a:p>
        </p:txBody>
      </p:sp>
    </p:spTree>
    <p:extLst>
      <p:ext uri="{BB962C8B-B14F-4D97-AF65-F5344CB8AC3E}">
        <p14:creationId xmlns:p14="http://schemas.microsoft.com/office/powerpoint/2010/main" val="1087255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1007041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239947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16</a:t>
            </a:fld>
            <a:endParaRPr lang="tr-TR"/>
          </a:p>
        </p:txBody>
      </p:sp>
    </p:spTree>
    <p:extLst>
      <p:ext uri="{BB962C8B-B14F-4D97-AF65-F5344CB8AC3E}">
        <p14:creationId xmlns:p14="http://schemas.microsoft.com/office/powerpoint/2010/main" val="2795212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17</a:t>
            </a:fld>
            <a:endParaRPr lang="tr-TR"/>
          </a:p>
        </p:txBody>
      </p:sp>
    </p:spTree>
    <p:extLst>
      <p:ext uri="{BB962C8B-B14F-4D97-AF65-F5344CB8AC3E}">
        <p14:creationId xmlns:p14="http://schemas.microsoft.com/office/powerpoint/2010/main" val="1994765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1362956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a:t>
            </a:fld>
            <a:endParaRPr lang="tr-TR"/>
          </a:p>
        </p:txBody>
      </p:sp>
    </p:spTree>
    <p:extLst>
      <p:ext uri="{BB962C8B-B14F-4D97-AF65-F5344CB8AC3E}">
        <p14:creationId xmlns:p14="http://schemas.microsoft.com/office/powerpoint/2010/main" val="566629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a:t>
            </a:fld>
            <a:endParaRPr lang="tr-TR"/>
          </a:p>
        </p:txBody>
      </p:sp>
    </p:spTree>
    <p:extLst>
      <p:ext uri="{BB962C8B-B14F-4D97-AF65-F5344CB8AC3E}">
        <p14:creationId xmlns:p14="http://schemas.microsoft.com/office/powerpoint/2010/main" val="380318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a:t>
            </a:fld>
            <a:endParaRPr lang="tr-TR"/>
          </a:p>
        </p:txBody>
      </p:sp>
    </p:spTree>
    <p:extLst>
      <p:ext uri="{BB962C8B-B14F-4D97-AF65-F5344CB8AC3E}">
        <p14:creationId xmlns:p14="http://schemas.microsoft.com/office/powerpoint/2010/main" val="3710151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a:t>
            </a:fld>
            <a:endParaRPr lang="tr-TR"/>
          </a:p>
        </p:txBody>
      </p:sp>
    </p:spTree>
    <p:extLst>
      <p:ext uri="{BB962C8B-B14F-4D97-AF65-F5344CB8AC3E}">
        <p14:creationId xmlns:p14="http://schemas.microsoft.com/office/powerpoint/2010/main" val="1529719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a:t>
            </a:fld>
            <a:endParaRPr lang="tr-TR"/>
          </a:p>
        </p:txBody>
      </p:sp>
    </p:spTree>
    <p:extLst>
      <p:ext uri="{BB962C8B-B14F-4D97-AF65-F5344CB8AC3E}">
        <p14:creationId xmlns:p14="http://schemas.microsoft.com/office/powerpoint/2010/main" val="3065352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9</a:t>
            </a:fld>
            <a:endParaRPr lang="tr-TR"/>
          </a:p>
        </p:txBody>
      </p:sp>
    </p:spTree>
    <p:extLst>
      <p:ext uri="{BB962C8B-B14F-4D97-AF65-F5344CB8AC3E}">
        <p14:creationId xmlns:p14="http://schemas.microsoft.com/office/powerpoint/2010/main" val="63998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10</a:t>
            </a:fld>
            <a:endParaRPr lang="tr-TR"/>
          </a:p>
        </p:txBody>
      </p:sp>
    </p:spTree>
    <p:extLst>
      <p:ext uri="{BB962C8B-B14F-4D97-AF65-F5344CB8AC3E}">
        <p14:creationId xmlns:p14="http://schemas.microsoft.com/office/powerpoint/2010/main" val="255412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s://datavizcatalogue.com/TR/yontemleri/kelime_bulutu.html" TargetMode="External"/><Relationship Id="rId3" Type="http://schemas.openxmlformats.org/officeDocument/2006/relationships/hyperlink" Target="https://boostlabs.com/what-are-word-clouds-value-simple-visualizations/" TargetMode="External"/><Relationship Id="rId7" Type="http://schemas.openxmlformats.org/officeDocument/2006/relationships/hyperlink" Target="https://mekteppcom.medium.com/wordcloud-keli%CC%87me-bulutu-nedi%CC%87r-1fb8084be310?source=author_recirc-----271188ac8f66----1----------------------------"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olvy.co/blog/word-clouds/" TargetMode="External"/><Relationship Id="rId5" Type="http://schemas.openxmlformats.org/officeDocument/2006/relationships/hyperlink" Target="https://getthematic.com/insights/word-clouds-harm-insights/" TargetMode="External"/><Relationship Id="rId4" Type="http://schemas.openxmlformats.org/officeDocument/2006/relationships/hyperlink" Target="https://kubrakurt.medium.com/python-ile-metin-%C3%B6n-i%CC%87%C5%9Fleme-wordcloud-word2vec-model-87b3e84abdfd" TargetMode="External"/><Relationship Id="rId9" Type="http://schemas.openxmlformats.org/officeDocument/2006/relationships/hyperlink" Target="https://www.researchgate.net/figure/Word-Cloud-of-Titles-Figure-3-Word-Cloud-of-Abstracts-of-Journal-Publications-of-Journal_fig1_35945438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Yer Tutucusu 12">
            <a:extLst>
              <a:ext uri="{FF2B5EF4-FFF2-40B4-BE49-F238E27FC236}">
                <a16:creationId xmlns:a16="http://schemas.microsoft.com/office/drawing/2014/main" id="{ADD77259-5D08-753F-84DA-2E37A3484E77}"/>
              </a:ext>
            </a:extLst>
          </p:cNvPr>
          <p:cNvPicPr>
            <a:picLocks noGrp="1" noChangeAspect="1"/>
          </p:cNvPicPr>
          <p:nvPr>
            <p:ph type="pic" sz="quarter" idx="14"/>
          </p:nvPr>
        </p:nvPicPr>
        <p:blipFill>
          <a:blip r:embed="rId2"/>
          <a:srcRect t="143" b="143"/>
          <a:stretch>
            <a:fillRect/>
          </a:stretch>
        </p:blipFill>
        <p:spPr/>
      </p:pic>
      <p:sp>
        <p:nvSpPr>
          <p:cNvPr id="3" name="Başlık 2">
            <a:extLst>
              <a:ext uri="{FF2B5EF4-FFF2-40B4-BE49-F238E27FC236}">
                <a16:creationId xmlns:a16="http://schemas.microsoft.com/office/drawing/2014/main" id="{2D503EC4-0867-AE33-50EF-9CCCF17BA193}"/>
              </a:ext>
            </a:extLst>
          </p:cNvPr>
          <p:cNvSpPr>
            <a:spLocks noGrp="1"/>
          </p:cNvSpPr>
          <p:nvPr>
            <p:ph type="title"/>
          </p:nvPr>
        </p:nvSpPr>
        <p:spPr>
          <a:xfrm>
            <a:off x="5277364" y="844758"/>
            <a:ext cx="5833872" cy="2872704"/>
          </a:xfrm>
        </p:spPr>
        <p:txBody>
          <a:bodyPr>
            <a:noAutofit/>
          </a:bodyPr>
          <a:lstStyle/>
          <a:p>
            <a:r>
              <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Kelime bulutu analizi</a:t>
            </a:r>
          </a:p>
        </p:txBody>
      </p:sp>
      <p:sp>
        <p:nvSpPr>
          <p:cNvPr id="6" name="Slayt Numarası Yer Tutucusu 5">
            <a:extLst>
              <a:ext uri="{FF2B5EF4-FFF2-40B4-BE49-F238E27FC236}">
                <a16:creationId xmlns:a16="http://schemas.microsoft.com/office/drawing/2014/main" id="{B1C62E80-1963-77F3-DB8F-A22ED932A431}"/>
              </a:ext>
            </a:extLst>
          </p:cNvPr>
          <p:cNvSpPr>
            <a:spLocks noGrp="1"/>
          </p:cNvSpPr>
          <p:nvPr>
            <p:ph type="sldNum" sz="quarter" idx="12"/>
          </p:nvPr>
        </p:nvSpPr>
        <p:spPr/>
        <p:txBody>
          <a:bodyPr/>
          <a:lstStyle/>
          <a:p>
            <a:pPr rtl="0"/>
            <a:fld id="{D8DA9DAA-006C-4F4B-980E-E3DF019B24E2}" type="slidenum">
              <a:rPr lang="tr-TR" noProof="0" smtClean="0"/>
              <a:pPr rtl="0"/>
              <a:t>1</a:t>
            </a:fld>
            <a:endParaRPr lang="tr-TR" noProof="0"/>
          </a:p>
        </p:txBody>
      </p:sp>
      <p:sp>
        <p:nvSpPr>
          <p:cNvPr id="7" name="Metin Yer Tutucusu 6">
            <a:extLst>
              <a:ext uri="{FF2B5EF4-FFF2-40B4-BE49-F238E27FC236}">
                <a16:creationId xmlns:a16="http://schemas.microsoft.com/office/drawing/2014/main" id="{8BF1E9D7-A8AA-DD5D-199F-E39356B7047B}"/>
              </a:ext>
            </a:extLst>
          </p:cNvPr>
          <p:cNvSpPr>
            <a:spLocks noGrp="1"/>
          </p:cNvSpPr>
          <p:nvPr>
            <p:ph type="body" sz="quarter" idx="13"/>
          </p:nvPr>
        </p:nvSpPr>
        <p:spPr>
          <a:xfrm>
            <a:off x="5202936" y="3995928"/>
            <a:ext cx="5833872" cy="2249423"/>
          </a:xfrm>
        </p:spPr>
        <p:txBody>
          <a:bodyPr>
            <a:normAutofit/>
          </a:bodyPr>
          <a:lstStyle/>
          <a:p>
            <a:r>
              <a:rPr lang="tr-TR" sz="2500" dirty="0">
                <a:latin typeface="Times New Roman" panose="02020603050405020304" pitchFamily="18" charset="0"/>
                <a:cs typeface="Times New Roman" panose="02020603050405020304" pitchFamily="18" charset="0"/>
              </a:rPr>
              <a:t>Rümeysa </a:t>
            </a:r>
            <a:r>
              <a:rPr lang="tr-TR" sz="2500" dirty="0" err="1">
                <a:latin typeface="Times New Roman" panose="02020603050405020304" pitchFamily="18" charset="0"/>
                <a:cs typeface="Times New Roman" panose="02020603050405020304" pitchFamily="18" charset="0"/>
              </a:rPr>
              <a:t>Nazli</a:t>
            </a:r>
            <a:endParaRPr lang="tr-TR" sz="2500" dirty="0">
              <a:latin typeface="Times New Roman" panose="02020603050405020304" pitchFamily="18" charset="0"/>
              <a:cs typeface="Times New Roman" panose="02020603050405020304" pitchFamily="18" charset="0"/>
            </a:endParaRPr>
          </a:p>
          <a:p>
            <a:r>
              <a:rPr lang="tr-TR" sz="2500" dirty="0">
                <a:latin typeface="Times New Roman" panose="02020603050405020304" pitchFamily="18" charset="0"/>
                <a:cs typeface="Times New Roman" panose="02020603050405020304" pitchFamily="18" charset="0"/>
              </a:rPr>
              <a:t>234329040</a:t>
            </a:r>
          </a:p>
          <a:p>
            <a:endParaRPr lang="tr-TR"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942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61239"/>
            <a:ext cx="10664669" cy="887820"/>
          </a:xfrm>
        </p:spPr>
        <p:txBody>
          <a:bodyPr rtlCol="0">
            <a:noAutofit/>
          </a:bodyPr>
          <a:lstStyle/>
          <a:p>
            <a:pPr>
              <a:lnSpc>
                <a:spcPct val="107000"/>
              </a:lnSpc>
              <a:spcAft>
                <a:spcPts val="800"/>
              </a:spcAft>
            </a:pP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Sosyal Medya Analizinin Gücü: </a:t>
            </a:r>
            <a:r>
              <a:rPr lang="tr-TR" sz="2800" b="1" i="1" kern="100" spc="25" dirty="0" err="1">
                <a:effectLst/>
                <a:latin typeface="Times New Roman" panose="02020603050405020304" pitchFamily="18" charset="0"/>
                <a:ea typeface="Calibri" panose="020F0502020204030204" pitchFamily="34" charset="0"/>
                <a:cs typeface="Times New Roman" panose="02020603050405020304" pitchFamily="18" charset="0"/>
              </a:rPr>
              <a:t>R’da</a:t>
            </a: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 Duygu Analizi ve Kelime Bulutlarına Dayalı Metin Analizi</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0" y="1918107"/>
            <a:ext cx="6390381" cy="4600702"/>
          </a:xfrm>
        </p:spPr>
        <p:txBody>
          <a:bodyPr rtlCol="0">
            <a:noAutofit/>
          </a:bodyPr>
          <a:lstStyle/>
          <a:p>
            <a:pPr marL="342900" lvl="0" indent="-342900">
              <a:lnSpc>
                <a:spcPct val="107000"/>
              </a:lnSpc>
              <a:buFont typeface="Courier New" panose="02070309020205020404" pitchFamily="49" charset="0"/>
              <a:buChar char="o"/>
            </a:pP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Bu çalışmada, kelime bulutlarının genel metin analizi için yeterliliği araştırılıyor ve tweetlerin analiz edilerek duygusal içeriğin ortaya çıkarılması hedefleniyor. </a:t>
            </a:r>
            <a:endParaRPr lang="tr-TR" sz="18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Tamamen kelime bulutlarına dayalı olarak Twitter verilerinin görselleştirilmesi için bu yöntem kullanılırken, aynı zamanda olumlu ve olumsuz kelimelerin kullanıcı duyarlılığını belirlemekte R yazılımından faydalanılıyor. </a:t>
            </a:r>
          </a:p>
          <a:p>
            <a:pPr marL="342900" lvl="0" indent="-342900">
              <a:lnSpc>
                <a:spcPct val="107000"/>
              </a:lnSpc>
              <a:buFont typeface="Courier New" panose="02070309020205020404" pitchFamily="49" charset="0"/>
              <a:buChar char="o"/>
            </a:pP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Bu analiz için Bangladeşli bir ünlü bir iş adamı ve politikacının Twitter hesabı kullanıldı. </a:t>
            </a:r>
            <a:endParaRPr lang="tr-TR" sz="1800" spc="25"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Twitter geliştiricisinden kimlik doğrulaması alındıktan sonra </a:t>
            </a:r>
            <a:r>
              <a:rPr lang="tr-TR" sz="1800" spc="25" dirty="0" err="1">
                <a:effectLst/>
                <a:latin typeface="Times New Roman" panose="02020603050405020304" pitchFamily="18" charset="0"/>
                <a:ea typeface="Calibri" panose="020F0502020204030204" pitchFamily="34" charset="0"/>
                <a:cs typeface="Times New Roman" panose="02020603050405020304" pitchFamily="18" charset="0"/>
              </a:rPr>
              <a:t>Sajeeb</a:t>
            </a: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spc="25" dirty="0" err="1">
                <a:effectLst/>
                <a:latin typeface="Times New Roman" panose="02020603050405020304" pitchFamily="18" charset="0"/>
                <a:ea typeface="Calibri" panose="020F0502020204030204" pitchFamily="34" charset="0"/>
                <a:cs typeface="Times New Roman" panose="02020603050405020304" pitchFamily="18" charset="0"/>
              </a:rPr>
              <a:t>Wazed’in</a:t>
            </a: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 hesabından 700 tweet alındı ve olumlu, tarafsız ve olumsuz olanlar analiz edildi. Twitter hesabında resmi konuşmasında kullandığı olumsuz ve olumlu duygular toplandı. </a:t>
            </a:r>
            <a:endParaRPr lang="tr-TR"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10</a:t>
            </a:fld>
            <a:endParaRPr lang="tr-TR"/>
          </a:p>
        </p:txBody>
      </p:sp>
      <p:pic>
        <p:nvPicPr>
          <p:cNvPr id="2" name="Resim 1">
            <a:extLst>
              <a:ext uri="{FF2B5EF4-FFF2-40B4-BE49-F238E27FC236}">
                <a16:creationId xmlns:a16="http://schemas.microsoft.com/office/drawing/2014/main" id="{A0A08264-F29F-C1AD-9AFE-2384DE5927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7020" y="1411477"/>
            <a:ext cx="3636779" cy="2806981"/>
          </a:xfrm>
          <a:prstGeom prst="rect">
            <a:avLst/>
          </a:prstGeom>
        </p:spPr>
      </p:pic>
      <p:pic>
        <p:nvPicPr>
          <p:cNvPr id="5" name="Google Shape;182;p21">
            <a:extLst>
              <a:ext uri="{FF2B5EF4-FFF2-40B4-BE49-F238E27FC236}">
                <a16:creationId xmlns:a16="http://schemas.microsoft.com/office/drawing/2014/main" id="{A2E7685A-C144-6A70-22DA-6FF20BD27575}"/>
              </a:ext>
            </a:extLst>
          </p:cNvPr>
          <p:cNvPicPr/>
          <p:nvPr/>
        </p:nvPicPr>
        <p:blipFill>
          <a:blip r:embed="rId4">
            <a:alphaModFix/>
            <a:extLst>
              <a:ext uri="{28A0092B-C50C-407E-A947-70E740481C1C}">
                <a14:useLocalDpi xmlns:a14="http://schemas.microsoft.com/office/drawing/2010/main" val="0"/>
              </a:ext>
            </a:extLst>
          </a:blip>
          <a:stretch>
            <a:fillRect/>
          </a:stretch>
        </p:blipFill>
        <p:spPr>
          <a:xfrm>
            <a:off x="7917266" y="4324477"/>
            <a:ext cx="3436533" cy="2300352"/>
          </a:xfrm>
          <a:prstGeom prst="rect">
            <a:avLst/>
          </a:prstGeom>
          <a:noFill/>
          <a:ln>
            <a:noFill/>
          </a:ln>
        </p:spPr>
      </p:pic>
    </p:spTree>
    <p:extLst>
      <p:ext uri="{BB962C8B-B14F-4D97-AF65-F5344CB8AC3E}">
        <p14:creationId xmlns:p14="http://schemas.microsoft.com/office/powerpoint/2010/main" val="2540150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61239"/>
            <a:ext cx="10664669" cy="887820"/>
          </a:xfrm>
        </p:spPr>
        <p:txBody>
          <a:bodyPr rtlCol="0">
            <a:noAutofit/>
          </a:bodyPr>
          <a:lstStyle/>
          <a:p>
            <a:pPr>
              <a:lnSpc>
                <a:spcPct val="107000"/>
              </a:lnSpc>
              <a:spcAft>
                <a:spcPts val="800"/>
              </a:spcAft>
            </a:pP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Sosyal Medya Analizinin Gücü: </a:t>
            </a:r>
            <a:r>
              <a:rPr lang="tr-TR" sz="2800" b="1" i="1" kern="100" spc="25" dirty="0" err="1">
                <a:effectLst/>
                <a:latin typeface="Times New Roman" panose="02020603050405020304" pitchFamily="18" charset="0"/>
                <a:ea typeface="Calibri" panose="020F0502020204030204" pitchFamily="34" charset="0"/>
                <a:cs typeface="Times New Roman" panose="02020603050405020304" pitchFamily="18" charset="0"/>
              </a:rPr>
              <a:t>R’da</a:t>
            </a: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 Duygu Analizi ve Kelime Bulutlarına Dayalı Metin Analizi</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0" y="1869098"/>
            <a:ext cx="6390381" cy="4600702"/>
          </a:xfrm>
        </p:spPr>
        <p:txBody>
          <a:bodyPr rtlCol="0">
            <a:noAutofit/>
          </a:bodyPr>
          <a:lstStyle/>
          <a:p>
            <a:pPr marL="342900" lvl="0" indent="-342900">
              <a:lnSpc>
                <a:spcPct val="107000"/>
              </a:lnSpc>
              <a:buFont typeface="Courier New" panose="02070309020205020404" pitchFamily="49" charset="0"/>
              <a:buChar char="o"/>
            </a:pP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Kelime bulutu oluşturmak için Bangladeş'in ünlü siyasi ve iktidar partisi </a:t>
            </a:r>
            <a:r>
              <a:rPr lang="tr-TR" sz="1800" spc="25" dirty="0" err="1">
                <a:effectLst/>
                <a:latin typeface="Times New Roman" panose="02020603050405020304" pitchFamily="18" charset="0"/>
                <a:ea typeface="Calibri" panose="020F0502020204030204" pitchFamily="34" charset="0"/>
                <a:cs typeface="Times New Roman" panose="02020603050405020304" pitchFamily="18" charset="0"/>
              </a:rPr>
              <a:t>Awami</a:t>
            </a: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spc="25" dirty="0" err="1">
                <a:effectLst/>
                <a:latin typeface="Times New Roman" panose="02020603050405020304" pitchFamily="18" charset="0"/>
                <a:ea typeface="Calibri" panose="020F0502020204030204" pitchFamily="34" charset="0"/>
                <a:cs typeface="Times New Roman" panose="02020603050405020304" pitchFamily="18" charset="0"/>
              </a:rPr>
              <a:t>League’nin</a:t>
            </a: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 Twitter hesabı kullanıldı. </a:t>
            </a:r>
          </a:p>
          <a:p>
            <a:pPr marL="342900" lvl="0" indent="-342900">
              <a:lnSpc>
                <a:spcPct val="107000"/>
              </a:lnSpc>
              <a:buFont typeface="Courier New" panose="02070309020205020404" pitchFamily="49" charset="0"/>
              <a:buChar char="o"/>
            </a:pP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Burada R kullanarak kelime bulutu oluşturmak için </a:t>
            </a:r>
            <a:r>
              <a:rPr lang="tr-TR" sz="1800" spc="25"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 R Blogları ve </a:t>
            </a:r>
            <a:r>
              <a:rPr lang="tr-TR" sz="1800" spc="25" dirty="0" err="1">
                <a:effectLst/>
                <a:latin typeface="Times New Roman" panose="02020603050405020304" pitchFamily="18" charset="0"/>
                <a:ea typeface="Calibri" panose="020F0502020204030204" pitchFamily="34" charset="0"/>
                <a:cs typeface="Times New Roman" panose="02020603050405020304" pitchFamily="18" charset="0"/>
              </a:rPr>
              <a:t>Stackoverflow</a:t>
            </a: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 gibi farklı kaynaklar kullanılarak kodlar geliştirildi.</a:t>
            </a:r>
            <a:endParaRPr lang="tr-TR" sz="1800" spc="25"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En sık kullanılan kelimenin “</a:t>
            </a:r>
            <a:r>
              <a:rPr lang="tr-TR" sz="1800" u="sng" kern="100" spc="25" dirty="0" err="1">
                <a:effectLst/>
                <a:latin typeface="Times New Roman" panose="02020603050405020304" pitchFamily="18" charset="0"/>
                <a:ea typeface="Calibri" panose="020F0502020204030204" pitchFamily="34" charset="0"/>
                <a:cs typeface="Times New Roman" panose="02020603050405020304" pitchFamily="18" charset="0"/>
              </a:rPr>
              <a:t>seikhhasina</a:t>
            </a: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 kullanıldığını ve bu kelimenin partinin liderini ifade ettiğini görüyoruz. Kullanıcının en sık kullandığı diğer kelimeler ise “</a:t>
            </a:r>
            <a:r>
              <a:rPr lang="tr-TR" sz="1800" u="sng" kern="100" spc="25" dirty="0" err="1">
                <a:effectLst/>
                <a:latin typeface="Times New Roman" panose="02020603050405020304" pitchFamily="18" charset="0"/>
                <a:ea typeface="Calibri" panose="020F0502020204030204" pitchFamily="34" charset="0"/>
                <a:cs typeface="Times New Roman" panose="02020603050405020304" pitchFamily="18" charset="0"/>
              </a:rPr>
              <a:t>govt</a:t>
            </a: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 Sayın Başbakan anlamına gelen “</a:t>
            </a:r>
            <a:r>
              <a:rPr lang="tr-TR" sz="1800" u="sng" kern="100" spc="25" dirty="0" err="1">
                <a:effectLst/>
                <a:latin typeface="Times New Roman" panose="02020603050405020304" pitchFamily="18" charset="0"/>
                <a:ea typeface="Calibri" panose="020F0502020204030204" pitchFamily="34" charset="0"/>
                <a:cs typeface="Times New Roman" panose="02020603050405020304" pitchFamily="18" charset="0"/>
              </a:rPr>
              <a:t>hpm</a:t>
            </a: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u="sng" kern="100" spc="25" dirty="0" err="1">
                <a:effectLst/>
                <a:latin typeface="Times New Roman" panose="02020603050405020304" pitchFamily="18" charset="0"/>
                <a:ea typeface="Calibri" panose="020F0502020204030204" pitchFamily="34" charset="0"/>
                <a:cs typeface="Times New Roman" panose="02020603050405020304" pitchFamily="18" charset="0"/>
              </a:rPr>
              <a:t>power</a:t>
            </a: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u="sng" kern="100" spc="25" dirty="0" err="1">
                <a:effectLst/>
                <a:latin typeface="Times New Roman" panose="02020603050405020304" pitchFamily="18" charset="0"/>
                <a:ea typeface="Calibri" panose="020F0502020204030204" pitchFamily="34" charset="0"/>
                <a:cs typeface="Times New Roman" panose="02020603050405020304" pitchFamily="18" charset="0"/>
              </a:rPr>
              <a:t>minister</a:t>
            </a: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 ve benzeri kelimeleridir. </a:t>
            </a:r>
            <a:endParaRPr lang="tr-T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endParaRPr lang="tr-TR"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a:xfrm>
            <a:off x="9035903" y="259050"/>
            <a:ext cx="2743200" cy="365125"/>
          </a:xfrm>
        </p:spPr>
        <p:txBody>
          <a:bodyPr rtlCol="0"/>
          <a:lstStyle/>
          <a:p>
            <a:pPr rtl="0"/>
            <a:fld id="{D8DA9DAA-006C-4F4B-980E-E3DF019B24E2}" type="slidenum">
              <a:rPr lang="tr-TR" smtClean="0"/>
              <a:pPr rtl="0"/>
              <a:t>11</a:t>
            </a:fld>
            <a:endParaRPr lang="tr-TR" dirty="0"/>
          </a:p>
        </p:txBody>
      </p:sp>
      <p:pic>
        <p:nvPicPr>
          <p:cNvPr id="6" name="Resim 5">
            <a:extLst>
              <a:ext uri="{FF2B5EF4-FFF2-40B4-BE49-F238E27FC236}">
                <a16:creationId xmlns:a16="http://schemas.microsoft.com/office/drawing/2014/main" id="{565DD97E-BB19-44D7-BBF0-1B4F348556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8929" y="1335366"/>
            <a:ext cx="3152423" cy="2663361"/>
          </a:xfrm>
          <a:prstGeom prst="rect">
            <a:avLst/>
          </a:prstGeom>
        </p:spPr>
      </p:pic>
      <p:pic>
        <p:nvPicPr>
          <p:cNvPr id="7" name="Google Shape;189;p22">
            <a:extLst>
              <a:ext uri="{FF2B5EF4-FFF2-40B4-BE49-F238E27FC236}">
                <a16:creationId xmlns:a16="http://schemas.microsoft.com/office/drawing/2014/main" id="{43A2DF56-77DA-09C5-66CB-7616C0500992}"/>
              </a:ext>
            </a:extLst>
          </p:cNvPr>
          <p:cNvPicPr/>
          <p:nvPr/>
        </p:nvPicPr>
        <p:blipFill>
          <a:blip r:embed="rId4" cstate="print">
            <a:alphaModFix/>
            <a:extLst>
              <a:ext uri="{28A0092B-C50C-407E-A947-70E740481C1C}">
                <a14:useLocalDpi xmlns:a14="http://schemas.microsoft.com/office/drawing/2010/main" val="0"/>
              </a:ext>
            </a:extLst>
          </a:blip>
          <a:stretch>
            <a:fillRect/>
          </a:stretch>
        </p:blipFill>
        <p:spPr>
          <a:xfrm>
            <a:off x="7786337" y="4074782"/>
            <a:ext cx="3517605" cy="2645587"/>
          </a:xfrm>
          <a:prstGeom prst="rect">
            <a:avLst/>
          </a:prstGeom>
          <a:noFill/>
          <a:ln>
            <a:noFill/>
          </a:ln>
        </p:spPr>
      </p:pic>
    </p:spTree>
    <p:extLst>
      <p:ext uri="{BB962C8B-B14F-4D97-AF65-F5344CB8AC3E}">
        <p14:creationId xmlns:p14="http://schemas.microsoft.com/office/powerpoint/2010/main" val="3943995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61239"/>
            <a:ext cx="10664669" cy="887820"/>
          </a:xfrm>
        </p:spPr>
        <p:txBody>
          <a:bodyPr rtlCol="0">
            <a:noAutofit/>
          </a:bodyPr>
          <a:lstStyle/>
          <a:p>
            <a:pPr>
              <a:lnSpc>
                <a:spcPct val="107000"/>
              </a:lnSpc>
              <a:spcAft>
                <a:spcPts val="800"/>
              </a:spcAft>
            </a:pP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Çalışmalarım</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0" y="1918107"/>
            <a:ext cx="6390381" cy="4600702"/>
          </a:xfrm>
        </p:spPr>
        <p:txBody>
          <a:bodyPr rtlCol="0">
            <a:noAutofit/>
          </a:bodyPr>
          <a:lstStyle/>
          <a:p>
            <a:pPr marL="342900" lvl="0" indent="-342900">
              <a:lnSpc>
                <a:spcPct val="107000"/>
              </a:lnSpc>
              <a:buFont typeface="Courier New" panose="02070309020205020404" pitchFamily="49" charset="0"/>
              <a:buChar char="o"/>
            </a:pP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Metin madenciliği ve kelime bulutu gibi yöntemleri kullanarak bir kitabın özetini ve ana fikrini gibi detayları öğrenmeye çalışacağım. </a:t>
            </a:r>
          </a:p>
          <a:p>
            <a:pPr marL="342900" lvl="0" indent="-342900">
              <a:lnSpc>
                <a:spcPct val="107000"/>
              </a:lnSpc>
              <a:buFont typeface="Courier New" panose="02070309020205020404" pitchFamily="49" charset="0"/>
              <a:buChar char="o"/>
            </a:pPr>
            <a:r>
              <a:rPr lang="tr-TR" sz="1800" kern="100" dirty="0">
                <a:latin typeface="Times New Roman" panose="02020603050405020304" pitchFamily="18" charset="0"/>
                <a:ea typeface="Calibri" panose="020F0502020204030204" pitchFamily="34" charset="0"/>
                <a:cs typeface="Times New Roman" panose="02020603050405020304" pitchFamily="18" charset="0"/>
              </a:rPr>
              <a:t>Kitap 405 sayfadan oluşmaktadır. </a:t>
            </a:r>
          </a:p>
          <a:p>
            <a:pPr marL="342900" lvl="0" indent="-342900">
              <a:lnSpc>
                <a:spcPct val="107000"/>
              </a:lnSpc>
              <a:buFont typeface="Courier New" panose="02070309020205020404" pitchFamily="49" charset="0"/>
              <a:buChar char="o"/>
            </a:pPr>
            <a:endParaRPr lang="tr-TR"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12</a:t>
            </a:fld>
            <a:endParaRPr lang="tr-TR"/>
          </a:p>
        </p:txBody>
      </p:sp>
      <p:pic>
        <p:nvPicPr>
          <p:cNvPr id="1026" name="Picture 2" descr="Uğultulu Tepeler">
            <a:extLst>
              <a:ext uri="{FF2B5EF4-FFF2-40B4-BE49-F238E27FC236}">
                <a16:creationId xmlns:a16="http://schemas.microsoft.com/office/drawing/2014/main" id="{0559E2A6-4973-0629-2B5D-92FB5F478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1376" y="704880"/>
            <a:ext cx="3542324" cy="5554569"/>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793106F0-2701-9956-F58D-B648B9AAEBB9}"/>
              </a:ext>
            </a:extLst>
          </p:cNvPr>
          <p:cNvPicPr>
            <a:picLocks noChangeAspect="1"/>
          </p:cNvPicPr>
          <p:nvPr/>
        </p:nvPicPr>
        <p:blipFill>
          <a:blip r:embed="rId4"/>
          <a:stretch>
            <a:fillRect/>
          </a:stretch>
        </p:blipFill>
        <p:spPr>
          <a:xfrm>
            <a:off x="2062717" y="3421642"/>
            <a:ext cx="3827720" cy="3266215"/>
          </a:xfrm>
          <a:prstGeom prst="rect">
            <a:avLst/>
          </a:prstGeom>
        </p:spPr>
      </p:pic>
    </p:spTree>
    <p:extLst>
      <p:ext uri="{BB962C8B-B14F-4D97-AF65-F5344CB8AC3E}">
        <p14:creationId xmlns:p14="http://schemas.microsoft.com/office/powerpoint/2010/main" val="125497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39971"/>
            <a:ext cx="10664669" cy="536947"/>
          </a:xfrm>
        </p:spPr>
        <p:txBody>
          <a:bodyPr rtlCol="0">
            <a:noAutofit/>
          </a:bodyPr>
          <a:lstStyle/>
          <a:p>
            <a:pPr>
              <a:lnSpc>
                <a:spcPct val="107000"/>
              </a:lnSpc>
              <a:spcAft>
                <a:spcPts val="800"/>
              </a:spcAft>
            </a:pPr>
            <a:r>
              <a:rPr lang="tr-TR" sz="2800" b="1" i="1" kern="100" spc="25" dirty="0">
                <a:latin typeface="Times New Roman" panose="02020603050405020304" pitchFamily="18" charset="0"/>
                <a:ea typeface="Calibri" panose="020F0502020204030204" pitchFamily="34" charset="0"/>
                <a:cs typeface="Times New Roman" panose="02020603050405020304" pitchFamily="18" charset="0"/>
              </a:rPr>
              <a:t>Kullanacağım Algoritmalar ve Yöntemler</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13</a:t>
            </a:fld>
            <a:endParaRPr lang="tr-TR"/>
          </a:p>
        </p:txBody>
      </p:sp>
      <p:sp>
        <p:nvSpPr>
          <p:cNvPr id="2" name="İçerik Yer Tutucusu 3">
            <a:extLst>
              <a:ext uri="{FF2B5EF4-FFF2-40B4-BE49-F238E27FC236}">
                <a16:creationId xmlns:a16="http://schemas.microsoft.com/office/drawing/2014/main" id="{D8EA9615-2657-6293-D680-F833570FF9E4}"/>
              </a:ext>
            </a:extLst>
          </p:cNvPr>
          <p:cNvSpPr>
            <a:spLocks noGrp="1"/>
          </p:cNvSpPr>
          <p:nvPr>
            <p:ph idx="1"/>
          </p:nvPr>
        </p:nvSpPr>
        <p:spPr>
          <a:xfrm>
            <a:off x="690900" y="1547040"/>
            <a:ext cx="10983647" cy="5344557"/>
          </a:xfrm>
        </p:spPr>
        <p:txBody>
          <a:bodyPr rtlCol="0">
            <a:noAutofit/>
          </a:bodyPr>
          <a:lstStyle/>
          <a:p>
            <a:pPr marL="342900" lvl="0" indent="-342900">
              <a:lnSpc>
                <a:spcPct val="107000"/>
              </a:lnSpc>
              <a:buAutoNum type="arabicPeriod"/>
            </a:pPr>
            <a:r>
              <a:rPr lang="tr-TR" sz="1800" b="1" i="1" spc="25" dirty="0">
                <a:effectLst/>
                <a:latin typeface="Times New Roman" panose="02020603050405020304" pitchFamily="18" charset="0"/>
                <a:ea typeface="Calibri" panose="020F0502020204030204" pitchFamily="34" charset="0"/>
                <a:cs typeface="Times New Roman" panose="02020603050405020304" pitchFamily="18" charset="0"/>
              </a:rPr>
              <a:t>Metin Önişleme</a:t>
            </a:r>
          </a:p>
          <a:p>
            <a:pPr marL="571500" lvl="1" indent="-342900">
              <a:lnSpc>
                <a:spcPct val="107000"/>
              </a:lnSpc>
              <a:buAutoNum type="arabicPeriod"/>
            </a:pPr>
            <a:r>
              <a:rPr lang="tr-TR" sz="1500" spc="25" dirty="0">
                <a:latin typeface="Times New Roman" panose="02020603050405020304" pitchFamily="18" charset="0"/>
                <a:ea typeface="Calibri" panose="020F0502020204030204" pitchFamily="34" charset="0"/>
                <a:cs typeface="Times New Roman" panose="02020603050405020304" pitchFamily="18" charset="0"/>
              </a:rPr>
              <a:t>Metin Temizleme</a:t>
            </a:r>
          </a:p>
          <a:p>
            <a:pPr marL="571500" lvl="1" indent="-342900">
              <a:lnSpc>
                <a:spcPct val="107000"/>
              </a:lnSpc>
              <a:buAutoNum type="arabicPeriod"/>
            </a:pPr>
            <a:r>
              <a:rPr lang="tr-TR" sz="1500" spc="25" dirty="0">
                <a:effectLst/>
                <a:latin typeface="Times New Roman" panose="02020603050405020304" pitchFamily="18" charset="0"/>
                <a:ea typeface="Calibri" panose="020F0502020204030204" pitchFamily="34" charset="0"/>
                <a:cs typeface="Times New Roman" panose="02020603050405020304" pitchFamily="18" charset="0"/>
              </a:rPr>
              <a:t>Normalizasyon</a:t>
            </a:r>
          </a:p>
          <a:p>
            <a:pPr marL="571500" lvl="1" indent="-342900">
              <a:lnSpc>
                <a:spcPct val="107000"/>
              </a:lnSpc>
              <a:buAutoNum type="arabicPeriod"/>
            </a:pPr>
            <a:r>
              <a:rPr lang="tr-TR" sz="1500" spc="25" dirty="0">
                <a:latin typeface="Times New Roman" panose="02020603050405020304" pitchFamily="18" charset="0"/>
                <a:ea typeface="Calibri" panose="020F0502020204030204" pitchFamily="34" charset="0"/>
                <a:cs typeface="Times New Roman" panose="02020603050405020304" pitchFamily="18" charset="0"/>
              </a:rPr>
              <a:t>Stop-Word Kaldırma</a:t>
            </a:r>
            <a:endParaRPr lang="tr-TR" sz="1500" spc="25"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AutoNum type="arabicPeriod"/>
            </a:pPr>
            <a:r>
              <a:rPr lang="tr-TR" sz="1800" b="1" i="1" spc="25" dirty="0">
                <a:latin typeface="Times New Roman" panose="02020603050405020304" pitchFamily="18" charset="0"/>
                <a:ea typeface="Calibri" panose="020F0502020204030204" pitchFamily="34" charset="0"/>
                <a:cs typeface="Times New Roman" panose="02020603050405020304" pitchFamily="18" charset="0"/>
              </a:rPr>
              <a:t>Metin Temsil Edici Modeller</a:t>
            </a:r>
          </a:p>
          <a:p>
            <a:pPr marL="571500" lvl="1" indent="-342900">
              <a:lnSpc>
                <a:spcPct val="107000"/>
              </a:lnSpc>
              <a:buAutoNum type="arabicPeriod"/>
            </a:pPr>
            <a:r>
              <a:rPr lang="tr-TR" sz="1500" spc="25" dirty="0">
                <a:latin typeface="Times New Roman" panose="02020603050405020304" pitchFamily="18" charset="0"/>
                <a:ea typeface="Calibri" panose="020F0502020204030204" pitchFamily="34" charset="0"/>
                <a:cs typeface="Times New Roman" panose="02020603050405020304" pitchFamily="18" charset="0"/>
              </a:rPr>
              <a:t>TF-IDF (</a:t>
            </a:r>
            <a:r>
              <a:rPr lang="tr-TR" sz="1500" spc="25" dirty="0" err="1">
                <a:latin typeface="Times New Roman" panose="02020603050405020304" pitchFamily="18" charset="0"/>
                <a:ea typeface="Calibri" panose="020F0502020204030204" pitchFamily="34" charset="0"/>
                <a:cs typeface="Times New Roman" panose="02020603050405020304" pitchFamily="18" charset="0"/>
              </a:rPr>
              <a:t>Term</a:t>
            </a:r>
            <a:r>
              <a:rPr lang="tr-TR" sz="1500" spc="25" dirty="0">
                <a:latin typeface="Times New Roman" panose="02020603050405020304" pitchFamily="18" charset="0"/>
                <a:ea typeface="Calibri" panose="020F0502020204030204" pitchFamily="34" charset="0"/>
                <a:cs typeface="Times New Roman" panose="02020603050405020304" pitchFamily="18" charset="0"/>
              </a:rPr>
              <a:t> </a:t>
            </a:r>
            <a:r>
              <a:rPr lang="tr-TR" sz="1500" spc="25" dirty="0" err="1">
                <a:latin typeface="Times New Roman" panose="02020603050405020304" pitchFamily="18" charset="0"/>
                <a:ea typeface="Calibri" panose="020F0502020204030204" pitchFamily="34" charset="0"/>
                <a:cs typeface="Times New Roman" panose="02020603050405020304" pitchFamily="18" charset="0"/>
              </a:rPr>
              <a:t>FrequencyInverse</a:t>
            </a:r>
            <a:r>
              <a:rPr lang="tr-TR" sz="1500" spc="25" dirty="0">
                <a:latin typeface="Times New Roman" panose="02020603050405020304" pitchFamily="18" charset="0"/>
                <a:ea typeface="Calibri" panose="020F0502020204030204" pitchFamily="34" charset="0"/>
                <a:cs typeface="Times New Roman" panose="02020603050405020304" pitchFamily="18" charset="0"/>
              </a:rPr>
              <a:t> </a:t>
            </a:r>
            <a:r>
              <a:rPr lang="tr-TR" sz="1500" spc="25" dirty="0" err="1">
                <a:latin typeface="Times New Roman" panose="02020603050405020304" pitchFamily="18" charset="0"/>
                <a:ea typeface="Calibri" panose="020F0502020204030204" pitchFamily="34" charset="0"/>
                <a:cs typeface="Times New Roman" panose="02020603050405020304" pitchFamily="18" charset="0"/>
              </a:rPr>
              <a:t>Document</a:t>
            </a:r>
            <a:r>
              <a:rPr lang="tr-TR" sz="1500" spc="25" dirty="0">
                <a:latin typeface="Times New Roman" panose="02020603050405020304" pitchFamily="18" charset="0"/>
                <a:ea typeface="Calibri" panose="020F0502020204030204" pitchFamily="34" charset="0"/>
                <a:cs typeface="Times New Roman" panose="02020603050405020304" pitchFamily="18" charset="0"/>
              </a:rPr>
              <a:t> </a:t>
            </a:r>
            <a:r>
              <a:rPr lang="tr-TR" sz="1500" spc="25" dirty="0" err="1">
                <a:latin typeface="Times New Roman" panose="02020603050405020304" pitchFamily="18" charset="0"/>
                <a:ea typeface="Calibri" panose="020F0502020204030204" pitchFamily="34" charset="0"/>
                <a:cs typeface="Times New Roman" panose="02020603050405020304" pitchFamily="18" charset="0"/>
              </a:rPr>
              <a:t>Fequency</a:t>
            </a:r>
            <a:r>
              <a:rPr lang="tr-TR" sz="1500" spc="25" dirty="0">
                <a:latin typeface="Times New Roman" panose="02020603050405020304" pitchFamily="18" charset="0"/>
                <a:ea typeface="Calibri" panose="020F0502020204030204" pitchFamily="34" charset="0"/>
                <a:cs typeface="Times New Roman" panose="02020603050405020304" pitchFamily="18" charset="0"/>
              </a:rPr>
              <a:t>) : Belgedeki terimlerin önemini hesaplar.</a:t>
            </a:r>
          </a:p>
          <a:p>
            <a:pPr marL="571500" lvl="1" indent="-342900">
              <a:lnSpc>
                <a:spcPct val="107000"/>
              </a:lnSpc>
              <a:buFont typeface="Arial" panose="020B0604020202020204" pitchFamily="34" charset="0"/>
              <a:buAutoNum type="arabicPeriod"/>
            </a:pPr>
            <a:r>
              <a:rPr lang="tr-TR" sz="1500" spc="25" dirty="0">
                <a:latin typeface="Times New Roman" panose="02020603050405020304" pitchFamily="18" charset="0"/>
                <a:ea typeface="Calibri" panose="020F0502020204030204" pitchFamily="34" charset="0"/>
                <a:cs typeface="Times New Roman" panose="02020603050405020304" pitchFamily="18" charset="0"/>
              </a:rPr>
              <a:t>Word </a:t>
            </a:r>
            <a:r>
              <a:rPr lang="tr-TR" sz="1500" spc="25" dirty="0" err="1">
                <a:latin typeface="Times New Roman" panose="02020603050405020304" pitchFamily="18" charset="0"/>
                <a:ea typeface="Calibri" panose="020F0502020204030204" pitchFamily="34" charset="0"/>
                <a:cs typeface="Times New Roman" panose="02020603050405020304" pitchFamily="18" charset="0"/>
              </a:rPr>
              <a:t>Embeddings</a:t>
            </a:r>
            <a:r>
              <a:rPr lang="tr-TR" sz="1500" spc="25" dirty="0">
                <a:latin typeface="Times New Roman" panose="02020603050405020304" pitchFamily="18" charset="0"/>
                <a:ea typeface="Calibri" panose="020F0502020204030204" pitchFamily="34" charset="0"/>
                <a:cs typeface="Times New Roman" panose="02020603050405020304" pitchFamily="18" charset="0"/>
              </a:rPr>
              <a:t> : </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Kelimeleri vektörlerle temsil etmek için kullanılan teknikler (örneğin, Word2Vec,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GloVe</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571500" lvl="1" indent="-342900">
              <a:lnSpc>
                <a:spcPct val="107000"/>
              </a:lnSpc>
              <a:buFont typeface="Arial" panose="020B0604020202020204" pitchFamily="34" charset="0"/>
              <a:buAutoNum type="arabicPeriod"/>
            </a:pP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Bag</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-of-</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Words</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BoW</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Metni kelimelerin varlık veya yokluk durumlarına göre temsil eder.</a:t>
            </a:r>
            <a:endParaRPr lang="tr-TR" sz="1500" spc="25"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AutoNum type="arabicPeriod"/>
            </a:pPr>
            <a:r>
              <a:rPr lang="tr-TR" sz="1800" b="1" i="1" spc="25" dirty="0">
                <a:effectLst/>
                <a:latin typeface="Times New Roman" panose="02020603050405020304" pitchFamily="18" charset="0"/>
                <a:ea typeface="Calibri" panose="020F0502020204030204" pitchFamily="34" charset="0"/>
                <a:cs typeface="Times New Roman" panose="02020603050405020304" pitchFamily="18" charset="0"/>
              </a:rPr>
              <a:t>Metin Sınıflandırma</a:t>
            </a:r>
          </a:p>
          <a:p>
            <a:pPr marL="571500" lvl="1" indent="-342900">
              <a:lnSpc>
                <a:spcPct val="107000"/>
              </a:lnSpc>
              <a:buAutoNum type="arabicPeriod"/>
            </a:pP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Naive</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Bayes</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Metinlerin sınıflandırılması için olasılık temelli bir yaklaşım.</a:t>
            </a:r>
          </a:p>
          <a:p>
            <a:pPr marL="571500" lvl="1" indent="-342900">
              <a:lnSpc>
                <a:spcPct val="107000"/>
              </a:lnSpc>
              <a:buAutoNum type="arabicPeriod"/>
            </a:pP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Logistic</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Regression</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İkili veya çoklu sınıflandırma problemleri için kullanılabilir.</a:t>
            </a:r>
          </a:p>
          <a:p>
            <a:pPr marL="571500" lvl="1" indent="-342900">
              <a:lnSpc>
                <a:spcPct val="107000"/>
              </a:lnSpc>
              <a:buAutoNum type="arabicPeriod"/>
            </a:pP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Support</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Vector</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Machines</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(SVM): Düzlemde veya uzayda sınıfları ayırmak için kullanılır.</a:t>
            </a:r>
          </a:p>
          <a:p>
            <a:pPr marL="571500" lvl="1" indent="-342900">
              <a:lnSpc>
                <a:spcPct val="107000"/>
              </a:lnSpc>
              <a:buAutoNum type="arabicPeriod"/>
            </a:pP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Decision</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Trees</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ve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Random</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Forests</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Karar ağaçları ve ormanları, özelliklerin ağaç yapısını kullanarak sınıflandırılması için kullanılır.</a:t>
            </a:r>
            <a:endParaRPr lang="tr-TR" sz="1500" spc="25"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AutoNum type="arabicPeriod"/>
            </a:pPr>
            <a:r>
              <a:rPr lang="tr-TR" sz="1800" b="1" i="1" spc="25" dirty="0">
                <a:effectLst/>
                <a:latin typeface="Times New Roman" panose="02020603050405020304" pitchFamily="18" charset="0"/>
                <a:ea typeface="Calibri" panose="020F0502020204030204" pitchFamily="34" charset="0"/>
                <a:cs typeface="Times New Roman" panose="02020603050405020304" pitchFamily="18" charset="0"/>
              </a:rPr>
              <a:t>Duygu Analizi</a:t>
            </a:r>
          </a:p>
          <a:p>
            <a:pPr marL="571500" lvl="1" indent="-342900">
              <a:lnSpc>
                <a:spcPct val="107000"/>
              </a:lnSpc>
              <a:buAutoNum type="arabicPeriod"/>
            </a:pPr>
            <a:r>
              <a:rPr lang="tr-TR" sz="1500" spc="25" dirty="0">
                <a:latin typeface="Times New Roman" panose="02020603050405020304" pitchFamily="18" charset="0"/>
                <a:ea typeface="Calibri" panose="020F0502020204030204" pitchFamily="34" charset="0"/>
                <a:cs typeface="Times New Roman" panose="02020603050405020304" pitchFamily="18" charset="0"/>
              </a:rPr>
              <a:t>Sınıflandırma Algoritmaları</a:t>
            </a:r>
            <a:endParaRPr lang="tr-TR" sz="1500" spc="25"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AutoNum type="arabicPeriod"/>
            </a:pPr>
            <a:endParaRPr lang="tr-TR" sz="1500" kern="100" spc="25" dirty="0">
              <a:latin typeface="Times New Roman" panose="02020603050405020304" pitchFamily="18" charset="0"/>
              <a:ea typeface="Calibri" panose="020F0502020204030204" pitchFamily="34" charset="0"/>
              <a:cs typeface="Times New Roman" panose="02020603050405020304" pitchFamily="18" charset="0"/>
            </a:endParaRPr>
          </a:p>
          <a:p>
            <a:pPr lvl="1" indent="0">
              <a:lnSpc>
                <a:spcPct val="107000"/>
              </a:lnSpc>
              <a:buNone/>
            </a:pPr>
            <a:r>
              <a:rPr lang="tr-TR" sz="1500" kern="100" spc="25"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endParaRPr lang="tr-TR" sz="15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6784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61239"/>
            <a:ext cx="10664669" cy="887820"/>
          </a:xfrm>
        </p:spPr>
        <p:txBody>
          <a:bodyPr rtlCol="0">
            <a:noAutofit/>
          </a:bodyPr>
          <a:lstStyle/>
          <a:p>
            <a:pPr>
              <a:lnSpc>
                <a:spcPct val="107000"/>
              </a:lnSpc>
              <a:spcAft>
                <a:spcPts val="800"/>
              </a:spcAft>
            </a:pP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Çalışmalarım</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14</a:t>
            </a:fld>
            <a:endParaRPr lang="tr-TR"/>
          </a:p>
        </p:txBody>
      </p:sp>
      <p:pic>
        <p:nvPicPr>
          <p:cNvPr id="5" name="Resim 4">
            <a:extLst>
              <a:ext uri="{FF2B5EF4-FFF2-40B4-BE49-F238E27FC236}">
                <a16:creationId xmlns:a16="http://schemas.microsoft.com/office/drawing/2014/main" id="{46EB1997-5D3B-3B97-908B-4C0F9BF1C3B5}"/>
              </a:ext>
            </a:extLst>
          </p:cNvPr>
          <p:cNvPicPr>
            <a:picLocks noChangeAspect="1"/>
          </p:cNvPicPr>
          <p:nvPr/>
        </p:nvPicPr>
        <p:blipFill>
          <a:blip r:embed="rId3"/>
          <a:stretch>
            <a:fillRect/>
          </a:stretch>
        </p:blipFill>
        <p:spPr>
          <a:xfrm>
            <a:off x="1986923" y="1820056"/>
            <a:ext cx="8218154" cy="4718856"/>
          </a:xfrm>
          <a:prstGeom prst="rect">
            <a:avLst/>
          </a:prstGeom>
        </p:spPr>
      </p:pic>
    </p:spTree>
    <p:extLst>
      <p:ext uri="{BB962C8B-B14F-4D97-AF65-F5344CB8AC3E}">
        <p14:creationId xmlns:p14="http://schemas.microsoft.com/office/powerpoint/2010/main" val="1945654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61239"/>
            <a:ext cx="10664669" cy="887820"/>
          </a:xfrm>
        </p:spPr>
        <p:txBody>
          <a:bodyPr rtlCol="0">
            <a:noAutofit/>
          </a:bodyPr>
          <a:lstStyle/>
          <a:p>
            <a:pPr>
              <a:lnSpc>
                <a:spcPct val="107000"/>
              </a:lnSpc>
              <a:spcAft>
                <a:spcPts val="800"/>
              </a:spcAft>
            </a:pP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Çalışmalarım</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15</a:t>
            </a:fld>
            <a:endParaRPr lang="tr-TR"/>
          </a:p>
        </p:txBody>
      </p:sp>
      <p:pic>
        <p:nvPicPr>
          <p:cNvPr id="8" name="Resim 7">
            <a:extLst>
              <a:ext uri="{FF2B5EF4-FFF2-40B4-BE49-F238E27FC236}">
                <a16:creationId xmlns:a16="http://schemas.microsoft.com/office/drawing/2014/main" id="{90FF4E71-BDF2-BB61-8F9C-34604BDC14D5}"/>
              </a:ext>
            </a:extLst>
          </p:cNvPr>
          <p:cNvPicPr>
            <a:picLocks noChangeAspect="1"/>
          </p:cNvPicPr>
          <p:nvPr/>
        </p:nvPicPr>
        <p:blipFill>
          <a:blip r:embed="rId3"/>
          <a:stretch>
            <a:fillRect/>
          </a:stretch>
        </p:blipFill>
        <p:spPr>
          <a:xfrm>
            <a:off x="2168899" y="1749059"/>
            <a:ext cx="8027649" cy="4829701"/>
          </a:xfrm>
          <a:prstGeom prst="rect">
            <a:avLst/>
          </a:prstGeom>
        </p:spPr>
      </p:pic>
    </p:spTree>
    <p:extLst>
      <p:ext uri="{BB962C8B-B14F-4D97-AF65-F5344CB8AC3E}">
        <p14:creationId xmlns:p14="http://schemas.microsoft.com/office/powerpoint/2010/main" val="2524400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61239"/>
            <a:ext cx="10664669" cy="887820"/>
          </a:xfrm>
        </p:spPr>
        <p:txBody>
          <a:bodyPr rtlCol="0">
            <a:noAutofit/>
          </a:bodyPr>
          <a:lstStyle/>
          <a:p>
            <a:pPr>
              <a:lnSpc>
                <a:spcPct val="107000"/>
              </a:lnSpc>
              <a:spcAft>
                <a:spcPts val="800"/>
              </a:spcAft>
            </a:pP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Çalışmalarım</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16</a:t>
            </a:fld>
            <a:endParaRPr lang="tr-TR"/>
          </a:p>
        </p:txBody>
      </p:sp>
      <p:pic>
        <p:nvPicPr>
          <p:cNvPr id="4" name="Resim 3">
            <a:extLst>
              <a:ext uri="{FF2B5EF4-FFF2-40B4-BE49-F238E27FC236}">
                <a16:creationId xmlns:a16="http://schemas.microsoft.com/office/drawing/2014/main" id="{322ED10E-7A9A-2D12-B46C-71DA15257D9F}"/>
              </a:ext>
            </a:extLst>
          </p:cNvPr>
          <p:cNvPicPr>
            <a:picLocks noChangeAspect="1"/>
          </p:cNvPicPr>
          <p:nvPr/>
        </p:nvPicPr>
        <p:blipFill>
          <a:blip r:embed="rId3"/>
          <a:stretch>
            <a:fillRect/>
          </a:stretch>
        </p:blipFill>
        <p:spPr>
          <a:xfrm>
            <a:off x="1559182" y="1839193"/>
            <a:ext cx="9073635" cy="4699719"/>
          </a:xfrm>
          <a:prstGeom prst="rect">
            <a:avLst/>
          </a:prstGeom>
        </p:spPr>
      </p:pic>
    </p:spTree>
    <p:extLst>
      <p:ext uri="{BB962C8B-B14F-4D97-AF65-F5344CB8AC3E}">
        <p14:creationId xmlns:p14="http://schemas.microsoft.com/office/powerpoint/2010/main" val="2166211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a:xfrm>
            <a:off x="955158" y="1231355"/>
            <a:ext cx="10281684" cy="5509686"/>
          </a:xfrm>
        </p:spPr>
        <p:txBody>
          <a:bodyPr rtlCol="0">
            <a:noAutofit/>
          </a:bodyPr>
          <a:lstStyle/>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https://www.revistaie.ase.ro/content/85/03%20-%20kabir,%20karim,%20newaz,%20hossain.pdf</a:t>
            </a: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https://boostlabs.com/what-are-word-clouds-value-simple-visualizations/</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https://kubrakurt.medium.com/python-ile-metin-%C3%B6n-i%CC%87%C5%9Fleme-wordcloud-word2vec-model-87b3e84abdfd</a:t>
            </a:r>
            <a:r>
              <a:rPr lang="tr-TR" sz="1700" i="1" kern="100" spc="25"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https://getthematic.com/insights/word-clouds-harm-insights/</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https://olvy.co/blog/word-clouds/</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https://mekteppcom.medium.com/wordcloud-keli%CC%87me-bulutu-nedi%CC%87r-1fb8084be310?source=author_recirc-----271188ac8f66----1----------------------------</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https://kubrakurt.medium.com/python-ile-metin-%C3%B6n-i%CC%87%C5%9Fleme-wordcloud-word2vec-model-87b3e84abdfd</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https://datavizcatalogue.com/TR/yontemleri/kelime_bulutu.html</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https://boostlabs.com/what-are-word-clouds-value-simple-visualizations/</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tr-TR" sz="1700" i="0"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https://www.researchgate.net/figure/Word-Cloud-of-Titles-Figure-3-Word-Cloud-of-Abstracts-of-Journal-Publications-of-Journal_fig1_359454385</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rtl="0"/>
              <a:t>17</a:t>
            </a:fld>
            <a:endParaRPr lang="tr-TR"/>
          </a:p>
        </p:txBody>
      </p:sp>
      <p:sp>
        <p:nvSpPr>
          <p:cNvPr id="14" name="Başlık 13">
            <a:extLst>
              <a:ext uri="{FF2B5EF4-FFF2-40B4-BE49-F238E27FC236}">
                <a16:creationId xmlns:a16="http://schemas.microsoft.com/office/drawing/2014/main" id="{94DCE5D5-7DC2-747F-6B48-7B03FABAB619}"/>
              </a:ext>
            </a:extLst>
          </p:cNvPr>
          <p:cNvSpPr>
            <a:spLocks noGrp="1"/>
          </p:cNvSpPr>
          <p:nvPr>
            <p:ph type="title"/>
          </p:nvPr>
        </p:nvSpPr>
        <p:spPr>
          <a:xfrm>
            <a:off x="955158" y="383730"/>
            <a:ext cx="5833872" cy="651882"/>
          </a:xfrm>
        </p:spPr>
        <p:txBody>
          <a:bodyPr>
            <a:normAutofit/>
          </a:bodyPr>
          <a:lstStyle/>
          <a:p>
            <a:pPr algn="l"/>
            <a:r>
              <a:rPr lang="tr-TR" sz="4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kaynakça</a:t>
            </a:r>
          </a:p>
        </p:txBody>
      </p:sp>
    </p:spTree>
    <p:extLst>
      <p:ext uri="{BB962C8B-B14F-4D97-AF65-F5344CB8AC3E}">
        <p14:creationId xmlns:p14="http://schemas.microsoft.com/office/powerpoint/2010/main" val="1399618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a:xfrm>
            <a:off x="4253246" y="2083981"/>
            <a:ext cx="6921573" cy="4161371"/>
          </a:xfrm>
        </p:spPr>
        <p:txBody>
          <a:bodyPr rtlCol="0">
            <a:noAutofit/>
          </a:bodyPr>
          <a:lstStyle/>
          <a:p>
            <a:pPr marL="342900" lvl="0" indent="-342900">
              <a:lnSpc>
                <a:spcPct val="107000"/>
              </a:lnSpc>
              <a:buFont typeface="Wingdings" panose="05000000000000000000" pitchFamily="2" charset="2"/>
              <a:buChar char="Ø"/>
            </a:pPr>
            <a:r>
              <a:rPr lang="tr-TR" kern="100" spc="25" dirty="0">
                <a:effectLst/>
                <a:latin typeface="Times New Roman" panose="02020603050405020304" pitchFamily="18" charset="0"/>
                <a:ea typeface="Calibri" panose="020F0502020204030204" pitchFamily="34" charset="0"/>
                <a:cs typeface="Times New Roman" panose="02020603050405020304" pitchFamily="18" charset="0"/>
              </a:rPr>
              <a:t>Kelime bulutları (metin bulutları veya etiket bulutları olarak da bilinir) basit bir şekilde çalışır: belirli bir kelime, bir metinsel veri kaynağında (konuşma, blog yazısı veya </a:t>
            </a:r>
            <a:r>
              <a:rPr lang="tr-TR" kern="100" spc="25" dirty="0" err="1">
                <a:effectLst/>
                <a:latin typeface="Times New Roman" panose="02020603050405020304" pitchFamily="18" charset="0"/>
                <a:ea typeface="Calibri" panose="020F0502020204030204" pitchFamily="34" charset="0"/>
                <a:cs typeface="Times New Roman" panose="02020603050405020304" pitchFamily="18" charset="0"/>
              </a:rPr>
              <a:t>veritabanı</a:t>
            </a:r>
            <a:r>
              <a:rPr lang="tr-TR" kern="100" spc="25" dirty="0">
                <a:effectLst/>
                <a:latin typeface="Times New Roman" panose="02020603050405020304" pitchFamily="18" charset="0"/>
                <a:ea typeface="Calibri" panose="020F0502020204030204" pitchFamily="34" charset="0"/>
                <a:cs typeface="Times New Roman" panose="02020603050405020304" pitchFamily="18" charset="0"/>
              </a:rPr>
              <a:t> gibi) ne kadar çok görünürse, kelime bulutunda o kadar büyük ve kalın görünür.</a:t>
            </a:r>
            <a:endParaRPr lang="tr-TR"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Ø"/>
            </a:pPr>
            <a:r>
              <a:rPr lang="tr-TR" kern="100" spc="25" dirty="0">
                <a:effectLst/>
                <a:latin typeface="Times New Roman" panose="02020603050405020304" pitchFamily="18" charset="0"/>
                <a:ea typeface="Calibri" panose="020F0502020204030204" pitchFamily="34" charset="0"/>
                <a:cs typeface="Times New Roman" panose="02020603050405020304" pitchFamily="18" charset="0"/>
              </a:rPr>
              <a:t>Kelime bulutu, farklı boyutlarda gösterilen kelimelerin bir koleksiyonu veya kümesidir. Sözcük ne kadar büyük ve kalın görünürse, belirli bir metin içinde o kadar sık bahsedilir ve o kadar önemlidir.</a:t>
            </a:r>
            <a:endParaRPr lang="tr-TR"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tr-TR" kern="100" spc="25" dirty="0">
                <a:effectLst/>
                <a:latin typeface="Times New Roman" panose="02020603050405020304" pitchFamily="18" charset="0"/>
                <a:ea typeface="Calibri" panose="020F0502020204030204" pitchFamily="34" charset="0"/>
                <a:cs typeface="Times New Roman" panose="02020603050405020304" pitchFamily="18" charset="0"/>
              </a:rPr>
              <a:t>Etiket bulutları veya metin bulutları olarak da bilinen bu tür bulutlar, blog yazılarından </a:t>
            </a:r>
            <a:r>
              <a:rPr lang="tr-TR" kern="100" spc="25" dirty="0" err="1">
                <a:effectLst/>
                <a:latin typeface="Times New Roman" panose="02020603050405020304" pitchFamily="18" charset="0"/>
                <a:ea typeface="Calibri" panose="020F0502020204030204" pitchFamily="34" charset="0"/>
                <a:cs typeface="Times New Roman" panose="02020603050405020304" pitchFamily="18" charset="0"/>
              </a:rPr>
              <a:t>veritabanlarına</a:t>
            </a:r>
            <a:r>
              <a:rPr lang="tr-TR" kern="100" spc="25" dirty="0">
                <a:effectLst/>
                <a:latin typeface="Times New Roman" panose="02020603050405020304" pitchFamily="18" charset="0"/>
                <a:ea typeface="Calibri" panose="020F0502020204030204" pitchFamily="34" charset="0"/>
                <a:cs typeface="Times New Roman" panose="02020603050405020304" pitchFamily="18" charset="0"/>
              </a:rPr>
              <a:t> kadar metinsel verilerin en ilgili kısımlarını ortaya çıkarmak için ideal yollardır. Ayrıca iş kullanıcılarının iki farklı metin parçasını karşılaştırarak aralarındaki ifade benzerliklerini bulmalarına da yardımcı olabilirler.</a:t>
            </a:r>
            <a:endParaRPr lang="tr-TR"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rtl="0"/>
              <a:t>2</a:t>
            </a:fld>
            <a:endParaRPr lang="tr-TR"/>
          </a:p>
        </p:txBody>
      </p:sp>
      <p:pic>
        <p:nvPicPr>
          <p:cNvPr id="12" name="Picture 2" descr="Veri görselleştirmelerindeki kelimeleri kullanan kelime bulutu">
            <a:extLst>
              <a:ext uri="{FF2B5EF4-FFF2-40B4-BE49-F238E27FC236}">
                <a16:creationId xmlns:a16="http://schemas.microsoft.com/office/drawing/2014/main" id="{E35082F5-FE34-547C-7AB3-7255DE397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346" y="810628"/>
            <a:ext cx="3893901" cy="2660904"/>
          </a:xfrm>
          <a:prstGeom prst="rect">
            <a:avLst/>
          </a:prstGeom>
          <a:noFill/>
          <a:extLst>
            <a:ext uri="{909E8E84-426E-40DD-AFC4-6F175D3DCCD1}">
              <a14:hiddenFill xmlns:a14="http://schemas.microsoft.com/office/drawing/2010/main">
                <a:solidFill>
                  <a:srgbClr val="FFFFFF"/>
                </a:solidFill>
              </a14:hiddenFill>
            </a:ext>
          </a:extLst>
        </p:spPr>
      </p:pic>
      <p:sp>
        <p:nvSpPr>
          <p:cNvPr id="14" name="Başlık 13">
            <a:extLst>
              <a:ext uri="{FF2B5EF4-FFF2-40B4-BE49-F238E27FC236}">
                <a16:creationId xmlns:a16="http://schemas.microsoft.com/office/drawing/2014/main" id="{94DCE5D5-7DC2-747F-6B48-7B03FABAB619}"/>
              </a:ext>
            </a:extLst>
          </p:cNvPr>
          <p:cNvSpPr>
            <a:spLocks noGrp="1"/>
          </p:cNvSpPr>
          <p:nvPr>
            <p:ph type="title"/>
          </p:nvPr>
        </p:nvSpPr>
        <p:spPr>
          <a:xfrm>
            <a:off x="5181671" y="1254642"/>
            <a:ext cx="5833872" cy="651882"/>
          </a:xfrm>
        </p:spPr>
        <p:txBody>
          <a:bodyPr>
            <a:normAutofit/>
          </a:bodyPr>
          <a:lstStyle/>
          <a:p>
            <a:r>
              <a:rPr lang="tr-TR" sz="4000" i="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Kelime Bulutu</a:t>
            </a:r>
          </a:p>
        </p:txBody>
      </p:sp>
    </p:spTree>
    <p:extLst>
      <p:ext uri="{BB962C8B-B14F-4D97-AF65-F5344CB8AC3E}">
        <p14:creationId xmlns:p14="http://schemas.microsoft.com/office/powerpoint/2010/main" val="1613598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2" y="956930"/>
            <a:ext cx="6190488" cy="717698"/>
          </a:xfrm>
        </p:spPr>
        <p:txBody>
          <a:bodyPr rtlCol="0">
            <a:normAutofit/>
          </a:bodyPr>
          <a:lstStyle/>
          <a:p>
            <a:pPr>
              <a:lnSpc>
                <a:spcPct val="107000"/>
              </a:lnSpc>
              <a:spcAft>
                <a:spcPts val="800"/>
              </a:spcAft>
            </a:pPr>
            <a:r>
              <a:rPr lang="tr-TR" sz="4000" b="1" i="1" kern="100" spc="25"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Kelime Bulutu Avantajları</a:t>
            </a:r>
            <a:endParaRPr lang="tr-TR" sz="40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1" y="1755648"/>
            <a:ext cx="6517971" cy="5102352"/>
          </a:xfrm>
        </p:spPr>
        <p:txBody>
          <a:bodyPr rtlCol="0">
            <a:noAutofit/>
          </a:bodyPr>
          <a:lstStyle/>
          <a:p>
            <a:pPr marL="342900" lvl="0" indent="-342900">
              <a:lnSpc>
                <a:spcPct val="107000"/>
              </a:lnSpc>
              <a:spcAft>
                <a:spcPts val="800"/>
              </a:spcAft>
              <a:buFont typeface="+mj-lt"/>
              <a:buAutoNum type="arabicPeriod"/>
              <a:tabLst>
                <a:tab pos="318770" algn="l"/>
              </a:tabLs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Anahtar Kelimeleri Vurgulama:</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 Metindeki anahtar kelimelerin ve kavramların görsel olarak vurgulanmasını sağlar. Böylece okuyucu hızlıca metnin ana temasını kavrar. </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318770" algn="l"/>
              </a:tabLs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Frekans Analizi:</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 Metinde en sık geçen kelimelerin belirlenmesine ve önem sırasına göre görselleştirilmesine olanak tanır. </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318770" algn="l"/>
              </a:tabLs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Görsel Sunumlar:</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 Sunumlar veya raporlar için etkileyici grafikler oluşturur.</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318770" algn="l"/>
              </a:tabLs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Metin Özetleme:</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 Metnin ana fikirlerini özetlemede kullanılır. </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318770" algn="l"/>
              </a:tabLs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Veri Görselleştirme:</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 Büyük miktarda verinin görselleştirilmesine yardımcı olur. </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3</a:t>
            </a:fld>
            <a:endParaRPr lang="tr-TR"/>
          </a:p>
        </p:txBody>
      </p:sp>
      <p:pic>
        <p:nvPicPr>
          <p:cNvPr id="12" name="Google Shape;136;p14">
            <a:extLst>
              <a:ext uri="{FF2B5EF4-FFF2-40B4-BE49-F238E27FC236}">
                <a16:creationId xmlns:a16="http://schemas.microsoft.com/office/drawing/2014/main" id="{F6E0FCF2-C4B7-41AF-8B1F-96CD4D46223B}"/>
              </a:ext>
            </a:extLst>
          </p:cNvPr>
          <p:cNvPicPr preferRelativeResize="0"/>
          <p:nvPr/>
        </p:nvPicPr>
        <p:blipFill>
          <a:blip r:embed="rId3">
            <a:alphaModFix/>
          </a:blip>
          <a:stretch>
            <a:fillRect/>
          </a:stretch>
        </p:blipFill>
        <p:spPr>
          <a:xfrm>
            <a:off x="7813792" y="2676641"/>
            <a:ext cx="3975943" cy="2400674"/>
          </a:xfrm>
          <a:prstGeom prst="rect">
            <a:avLst/>
          </a:prstGeom>
          <a:noFill/>
          <a:ln>
            <a:noFill/>
          </a:ln>
        </p:spPr>
      </p:pic>
    </p:spTree>
    <p:extLst>
      <p:ext uri="{BB962C8B-B14F-4D97-AF65-F5344CB8AC3E}">
        <p14:creationId xmlns:p14="http://schemas.microsoft.com/office/powerpoint/2010/main" val="365334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1" y="956930"/>
            <a:ext cx="7102761" cy="717698"/>
          </a:xfrm>
        </p:spPr>
        <p:txBody>
          <a:bodyPr rtlCol="0">
            <a:noAutofit/>
          </a:bodyPr>
          <a:lstStyle/>
          <a:p>
            <a:pPr>
              <a:lnSpc>
                <a:spcPct val="107000"/>
              </a:lnSpc>
              <a:spcAft>
                <a:spcPts val="800"/>
              </a:spcAft>
            </a:pPr>
            <a:r>
              <a:rPr lang="tr-TR" sz="4000" b="1" i="1" kern="100" spc="25"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Kelime Bulutu Dezavantajları</a:t>
            </a:r>
            <a:endParaRPr lang="tr-TR" sz="40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1" y="1755648"/>
            <a:ext cx="10186204" cy="4600702"/>
          </a:xfrm>
        </p:spPr>
        <p:txBody>
          <a:bodyPr rtlCol="0">
            <a:noAutofit/>
          </a:bodyPr>
          <a:lstStyle/>
          <a:p>
            <a:pPr marL="342900" indent="-342900">
              <a:lnSpc>
                <a:spcPct val="107000"/>
              </a:lnSpc>
              <a:spcAft>
                <a:spcPts val="800"/>
              </a:spcAft>
              <a:buAutoNum type="arabicPeriod"/>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Kelime bulutu aynı anlama gelen sözcükleri yakalayamaz.</a:t>
            </a:r>
            <a:r>
              <a:rPr lang="tr-TR" sz="1700" b="1" kern="100" spc="25"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tr-TR" sz="1700" spc="25" dirty="0">
                <a:effectLst/>
                <a:latin typeface="Times New Roman" panose="02020603050405020304" pitchFamily="18" charset="0"/>
                <a:ea typeface="Calibri" panose="020F0502020204030204" pitchFamily="34" charset="0"/>
                <a:cs typeface="Times New Roman" panose="02020603050405020304" pitchFamily="18" charset="0"/>
              </a:rPr>
              <a:t>Kelime bulutları, kelimelerin frekansına dayalı olarak oluşturulduğu için kavramların belirsizliğine neden olabilir. Özellikle çok anlamlı kelimeler veya eş anlamlı kelimeler kullanıldığında, belirli bir kelimenin gerçek anlamı hakkında net fikir vermez. </a:t>
            </a:r>
            <a:endPar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2. Kelime bulutu karmaşık temaları yakalayamaz. </a:t>
            </a:r>
          </a:p>
          <a:p>
            <a:pPr>
              <a:lnSpc>
                <a:spcPct val="107000"/>
              </a:lnSpc>
              <a:spcAft>
                <a:spcPts val="800"/>
              </a:spcAft>
            </a:pP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Örneğin, müşteriler fiyatların çok yüksek olduğunu veya bekleme sürelerinin çok uzun olduğunu söylüyor olabilir. İnsanlar şu gibi şeyler söyleyebilir: pahalı, ucuz değil, aşırı pahalı, pahalı, çok pahalı, maliyetleri düşürmek, daha ucuz hale getirmek, daha uygun fiyatlı seçenekler sunmak vb.</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3. Kelime bulutları bağlamdan yoksundur.</a:t>
            </a:r>
          </a:p>
          <a:p>
            <a:pPr>
              <a:lnSpc>
                <a:spcPct val="107000"/>
              </a:lnSpc>
              <a:spcAft>
                <a:spcPts val="800"/>
              </a:spcAft>
            </a:pP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Kelimeler frekanslara göre dağıldığından bazı detaylar ve bağlamsal bilgiler göz ardı edilebilir. Bu nedenle, bazı önemli detaylar ve ilişkiler kaybolabilir. </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AutoNum type="arabicPeriod"/>
            </a:pP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eriod"/>
            </a:pPr>
            <a:endParaRPr lang="tr-TR" sz="1700" b="1" kern="100" spc="25"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eriod"/>
            </a:pP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4</a:t>
            </a:fld>
            <a:endParaRPr lang="tr-TR"/>
          </a:p>
        </p:txBody>
      </p:sp>
    </p:spTree>
    <p:extLst>
      <p:ext uri="{BB962C8B-B14F-4D97-AF65-F5344CB8AC3E}">
        <p14:creationId xmlns:p14="http://schemas.microsoft.com/office/powerpoint/2010/main" val="3974048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a:xfrm>
            <a:off x="1201479" y="1711838"/>
            <a:ext cx="2098751" cy="744330"/>
          </a:xfrm>
        </p:spPr>
        <p:txBody>
          <a:bodyPr rtlCol="0">
            <a:noAutofit/>
          </a:bodyPr>
          <a:lstStyle/>
          <a:p>
            <a:pPr lvl="0" algn="l">
              <a:lnSpc>
                <a:spcPct val="107000"/>
              </a:lnSpc>
            </a:pPr>
            <a:r>
              <a:rPr lang="tr-TR" sz="2000" b="1" i="1" kern="100" spc="25" dirty="0">
                <a:latin typeface="Times New Roman" panose="02020603050405020304" pitchFamily="18" charset="0"/>
                <a:ea typeface="Calibri" panose="020F0502020204030204" pitchFamily="34" charset="0"/>
                <a:cs typeface="Times New Roman" panose="02020603050405020304" pitchFamily="18" charset="0"/>
              </a:rPr>
              <a:t>WordArt.com</a:t>
            </a:r>
            <a:endParaRPr lang="tr-TR" sz="2000" b="1" i="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rtl="0"/>
              <a:t>5</a:t>
            </a:fld>
            <a:endParaRPr lang="tr-TR" dirty="0"/>
          </a:p>
        </p:txBody>
      </p:sp>
      <p:sp>
        <p:nvSpPr>
          <p:cNvPr id="14" name="Başlık 13">
            <a:extLst>
              <a:ext uri="{FF2B5EF4-FFF2-40B4-BE49-F238E27FC236}">
                <a16:creationId xmlns:a16="http://schemas.microsoft.com/office/drawing/2014/main" id="{94DCE5D5-7DC2-747F-6B48-7B03FABAB619}"/>
              </a:ext>
            </a:extLst>
          </p:cNvPr>
          <p:cNvSpPr>
            <a:spLocks noGrp="1"/>
          </p:cNvSpPr>
          <p:nvPr>
            <p:ph type="title"/>
          </p:nvPr>
        </p:nvSpPr>
        <p:spPr>
          <a:xfrm>
            <a:off x="1188968" y="655071"/>
            <a:ext cx="9814064" cy="651882"/>
          </a:xfrm>
        </p:spPr>
        <p:txBody>
          <a:bodyPr>
            <a:normAutofit/>
          </a:bodyPr>
          <a:lstStyle/>
          <a:p>
            <a:pPr algn="ctr"/>
            <a:r>
              <a:rPr lang="tr-TR" sz="4000" i="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Kelime Bulutu Araçları</a:t>
            </a:r>
          </a:p>
        </p:txBody>
      </p:sp>
      <p:pic>
        <p:nvPicPr>
          <p:cNvPr id="2" name="Resim 1">
            <a:extLst>
              <a:ext uri="{FF2B5EF4-FFF2-40B4-BE49-F238E27FC236}">
                <a16:creationId xmlns:a16="http://schemas.microsoft.com/office/drawing/2014/main" id="{50B6129B-A204-C292-0EFD-0521F0C66531}"/>
              </a:ext>
            </a:extLst>
          </p:cNvPr>
          <p:cNvPicPr>
            <a:picLocks noChangeAspect="1"/>
          </p:cNvPicPr>
          <p:nvPr/>
        </p:nvPicPr>
        <p:blipFill>
          <a:blip r:embed="rId3"/>
          <a:stretch>
            <a:fillRect/>
          </a:stretch>
        </p:blipFill>
        <p:spPr>
          <a:xfrm>
            <a:off x="1201478" y="2285998"/>
            <a:ext cx="4590105" cy="3987156"/>
          </a:xfrm>
          <a:prstGeom prst="rect">
            <a:avLst/>
          </a:prstGeom>
        </p:spPr>
      </p:pic>
      <p:sp>
        <p:nvSpPr>
          <p:cNvPr id="6" name="Metin Yer Tutucusu 3">
            <a:extLst>
              <a:ext uri="{FF2B5EF4-FFF2-40B4-BE49-F238E27FC236}">
                <a16:creationId xmlns:a16="http://schemas.microsoft.com/office/drawing/2014/main" id="{B87DF7B6-EE51-0EC3-81EA-CEEF3877BB79}"/>
              </a:ext>
            </a:extLst>
          </p:cNvPr>
          <p:cNvSpPr txBox="1">
            <a:spLocks/>
          </p:cNvSpPr>
          <p:nvPr/>
        </p:nvSpPr>
        <p:spPr>
          <a:xfrm>
            <a:off x="9583479" y="1711838"/>
            <a:ext cx="2098751" cy="744330"/>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pPr>
            <a:r>
              <a:rPr lang="tr-TR" sz="2000" b="1" i="1" kern="100" spc="25" dirty="0" err="1">
                <a:latin typeface="Times New Roman" panose="02020603050405020304" pitchFamily="18" charset="0"/>
                <a:ea typeface="Calibri" panose="020F0502020204030204" pitchFamily="34" charset="0"/>
                <a:cs typeface="Times New Roman" panose="02020603050405020304" pitchFamily="18" charset="0"/>
              </a:rPr>
              <a:t>TagCrowd</a:t>
            </a:r>
            <a:endParaRPr lang="tr-TR" sz="2000" b="1" i="1" kern="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Resim 6">
            <a:extLst>
              <a:ext uri="{FF2B5EF4-FFF2-40B4-BE49-F238E27FC236}">
                <a16:creationId xmlns:a16="http://schemas.microsoft.com/office/drawing/2014/main" id="{F157CD13-CEA1-13B8-EB2E-AEA882CBD967}"/>
              </a:ext>
            </a:extLst>
          </p:cNvPr>
          <p:cNvPicPr>
            <a:picLocks noChangeAspect="1"/>
          </p:cNvPicPr>
          <p:nvPr/>
        </p:nvPicPr>
        <p:blipFill>
          <a:blip r:embed="rId4"/>
          <a:stretch>
            <a:fillRect/>
          </a:stretch>
        </p:blipFill>
        <p:spPr>
          <a:xfrm>
            <a:off x="6010911" y="2286901"/>
            <a:ext cx="5843065" cy="3987156"/>
          </a:xfrm>
          <a:prstGeom prst="rect">
            <a:avLst/>
          </a:prstGeom>
        </p:spPr>
      </p:pic>
    </p:spTree>
    <p:extLst>
      <p:ext uri="{BB962C8B-B14F-4D97-AF65-F5344CB8AC3E}">
        <p14:creationId xmlns:p14="http://schemas.microsoft.com/office/powerpoint/2010/main" val="1181327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1" y="956930"/>
            <a:ext cx="8612586" cy="717698"/>
          </a:xfrm>
        </p:spPr>
        <p:txBody>
          <a:bodyPr rtlCol="0">
            <a:noAutofit/>
          </a:bodyPr>
          <a:lstStyle/>
          <a:p>
            <a:pPr>
              <a:lnSpc>
                <a:spcPct val="107000"/>
              </a:lnSpc>
              <a:spcAft>
                <a:spcPts val="800"/>
              </a:spcAft>
            </a:pPr>
            <a:r>
              <a:rPr lang="tr-TR" sz="4000" b="1" i="1" kern="100" spc="25"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Python Kütüphaneleri</a:t>
            </a:r>
            <a:endParaRPr lang="tr-TR" sz="40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0" y="1794668"/>
            <a:ext cx="8102223" cy="4841744"/>
          </a:xfrm>
        </p:spPr>
        <p:txBody>
          <a:bodyPr rtlCol="0">
            <a:noAutofit/>
          </a:bodyPr>
          <a:lstStyle/>
          <a:p>
            <a:pPr marL="342900" lvl="0" indent="-342900">
              <a:lnSpc>
                <a:spcPct val="107000"/>
              </a:lnSpc>
              <a:buFont typeface="Wingdings" panose="05000000000000000000" pitchFamily="2" charset="2"/>
              <a:buChar char=""/>
            </a:pPr>
            <a:r>
              <a:rPr lang="tr-TR" sz="1700" b="1" kern="100" spc="25" dirty="0" err="1">
                <a:effectLst/>
                <a:latin typeface="Times New Roman" panose="02020603050405020304" pitchFamily="18" charset="0"/>
                <a:ea typeface="Calibri" panose="020F0502020204030204" pitchFamily="34" charset="0"/>
                <a:cs typeface="Times New Roman" panose="02020603050405020304" pitchFamily="18" charset="0"/>
              </a:rPr>
              <a:t>Wordcloud</a:t>
            </a: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Metin tabanlı kelime bulutları oluşturmak için kullanılır. Bu kütüphane, kelime bulutlarını görselleştirmek için geniş bir yelpazede seçenekler sunar.</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tr-TR" sz="1700" b="1" kern="100" spc="25" dirty="0" err="1">
                <a:latin typeface="Times New Roman" panose="02020603050405020304" pitchFamily="18" charset="0"/>
                <a:ea typeface="Calibri" panose="020F0502020204030204" pitchFamily="34" charset="0"/>
                <a:cs typeface="Times New Roman" panose="02020603050405020304" pitchFamily="18" charset="0"/>
              </a:rPr>
              <a:t>TextBlob</a:t>
            </a:r>
            <a:r>
              <a:rPr lang="tr-TR" sz="1700" kern="100" spc="25" dirty="0">
                <a:latin typeface="Times New Roman" panose="02020603050405020304" pitchFamily="18" charset="0"/>
                <a:ea typeface="Calibri" panose="020F0502020204030204" pitchFamily="34" charset="0"/>
                <a:cs typeface="Times New Roman" panose="02020603050405020304" pitchFamily="18" charset="0"/>
              </a:rPr>
              <a:t>: metin verileri üzerinde temel doğal dil işleme görevlerini gerçekleştirmek için kullanılır. Metin temizleme, </a:t>
            </a:r>
            <a:r>
              <a:rPr lang="tr-TR" sz="1700" kern="100" spc="25" dirty="0" err="1">
                <a:latin typeface="Times New Roman" panose="02020603050405020304" pitchFamily="18" charset="0"/>
                <a:ea typeface="Calibri" panose="020F0502020204030204" pitchFamily="34" charset="0"/>
                <a:cs typeface="Times New Roman" panose="02020603050405020304" pitchFamily="18" charset="0"/>
              </a:rPr>
              <a:t>lemmatization</a:t>
            </a:r>
            <a:r>
              <a:rPr lang="tr-TR" sz="1700" kern="100" spc="25" dirty="0">
                <a:latin typeface="Times New Roman" panose="02020603050405020304" pitchFamily="18" charset="0"/>
                <a:ea typeface="Calibri" panose="020F0502020204030204" pitchFamily="34" charset="0"/>
                <a:cs typeface="Times New Roman" panose="02020603050405020304" pitchFamily="18" charset="0"/>
              </a:rPr>
              <a:t>, duygu analizi gibi işlemleri kolayca yapabilirsiniz.</a:t>
            </a:r>
          </a:p>
          <a:p>
            <a:pPr marL="342900" lvl="0" indent="-342900">
              <a:lnSpc>
                <a:spcPct val="107000"/>
              </a:lnSpc>
              <a:buFont typeface="Wingdings" panose="05000000000000000000" pitchFamily="2" charset="2"/>
              <a:buChar char=""/>
            </a:pPr>
            <a:r>
              <a:rPr lang="tr-TR" sz="1700" b="1" kern="100" spc="25" dirty="0" err="1">
                <a:effectLst/>
                <a:latin typeface="Times New Roman" panose="02020603050405020304" pitchFamily="18" charset="0"/>
                <a:ea typeface="Calibri" panose="020F0502020204030204" pitchFamily="34" charset="0"/>
                <a:cs typeface="Times New Roman" panose="02020603050405020304" pitchFamily="18" charset="0"/>
              </a:rPr>
              <a:t>nltk</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NLP için popüler bir kütüphanedir. Metinlerin işlenmesi ve kelime frekanslarının hesaplanması gibi işlemleri kolaylaştırır. </a:t>
            </a:r>
          </a:p>
          <a:p>
            <a:pPr marL="342900" lvl="0" indent="-342900">
              <a:lnSpc>
                <a:spcPct val="107000"/>
              </a:lnSpc>
              <a:spcAft>
                <a:spcPts val="800"/>
              </a:spcAft>
              <a:buFont typeface="Wingdings" panose="05000000000000000000" pitchFamily="2" charset="2"/>
              <a:buChar char=""/>
            </a:pPr>
            <a:r>
              <a:rPr lang="tr-TR" sz="1700" b="1" kern="100" spc="25" dirty="0" err="1">
                <a:latin typeface="Times New Roman" panose="02020603050405020304" pitchFamily="18" charset="0"/>
                <a:ea typeface="Calibri" panose="020F0502020204030204" pitchFamily="34" charset="0"/>
                <a:cs typeface="Times New Roman" panose="02020603050405020304" pitchFamily="18" charset="0"/>
              </a:rPr>
              <a:t>Spacy</a:t>
            </a:r>
            <a:r>
              <a:rPr lang="tr-TR" sz="1700" kern="100" spc="25" dirty="0">
                <a:latin typeface="Times New Roman" panose="02020603050405020304" pitchFamily="18" charset="0"/>
                <a:ea typeface="Calibri" panose="020F0502020204030204" pitchFamily="34" charset="0"/>
                <a:cs typeface="Times New Roman" panose="02020603050405020304" pitchFamily="18" charset="0"/>
              </a:rPr>
              <a:t> : </a:t>
            </a:r>
            <a:r>
              <a:rPr lang="tr-TR" sz="1700" kern="100" spc="25" dirty="0" err="1">
                <a:latin typeface="Times New Roman" panose="02020603050405020304" pitchFamily="18" charset="0"/>
                <a:ea typeface="Calibri" panose="020F0502020204030204" pitchFamily="34" charset="0"/>
                <a:cs typeface="Times New Roman" panose="02020603050405020304" pitchFamily="18" charset="0"/>
              </a:rPr>
              <a:t>T</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okenization</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named</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entity</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recognition</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(isimlendirilmiş varlıkları tanıma),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part</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-of-</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speech</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tagging</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(kelimelerin sözcük türlerini belirleme) gibi işlemleri gerçekleştirmek için kullanılır.</a:t>
            </a:r>
            <a:endParaRPr lang="tr-TR" sz="17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tr-TR" sz="1700" b="1" dirty="0" err="1">
                <a:solidFill>
                  <a:srgbClr val="0D0D0D"/>
                </a:solidFill>
                <a:highlight>
                  <a:srgbClr val="FFFFFF"/>
                </a:highlight>
                <a:latin typeface="Times New Roman" panose="02020603050405020304" pitchFamily="18" charset="0"/>
                <a:cs typeface="Times New Roman" panose="02020603050405020304" pitchFamily="18" charset="0"/>
              </a:rPr>
              <a:t>Scikit-learn</a:t>
            </a:r>
            <a:r>
              <a:rPr lang="tr-TR" sz="1700" dirty="0">
                <a:solidFill>
                  <a:srgbClr val="0D0D0D"/>
                </a:solidFill>
                <a:highlight>
                  <a:srgbClr val="FFFFFF"/>
                </a:highlight>
                <a:latin typeface="Times New Roman" panose="02020603050405020304" pitchFamily="18" charset="0"/>
                <a:cs typeface="Times New Roman" panose="02020603050405020304" pitchFamily="18" charset="0"/>
              </a:rPr>
              <a:t>: </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genel amaçlı bir makine öğrenimi kütüphanesidir ve metin sınıflandırma, kümeleme ve regresyon gibi birçok metin madenciliği görevi için kullanılabilir. Özellikle,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Naive</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Bayes</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Destek Vektör Makineleri (SVM), ve Karar Ağaçları gibi algoritmaları içerir.</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6</a:t>
            </a:fld>
            <a:endParaRPr lang="tr-TR"/>
          </a:p>
        </p:txBody>
      </p:sp>
      <p:pic>
        <p:nvPicPr>
          <p:cNvPr id="1026" name="Picture 2" descr="Python icon - Free download on Iconfinder">
            <a:extLst>
              <a:ext uri="{FF2B5EF4-FFF2-40B4-BE49-F238E27FC236}">
                <a16:creationId xmlns:a16="http://schemas.microsoft.com/office/drawing/2014/main" id="{0965A6A5-A5C5-56B5-CCBA-2281CC7A0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5164" y="1992350"/>
            <a:ext cx="2873300" cy="28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592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1" y="956930"/>
            <a:ext cx="8612586" cy="717698"/>
          </a:xfrm>
        </p:spPr>
        <p:txBody>
          <a:bodyPr rtlCol="0">
            <a:noAutofit/>
          </a:bodyPr>
          <a:lstStyle/>
          <a:p>
            <a:pPr>
              <a:lnSpc>
                <a:spcPct val="107000"/>
              </a:lnSpc>
              <a:spcAft>
                <a:spcPts val="800"/>
              </a:spcAft>
            </a:pPr>
            <a:r>
              <a:rPr lang="tr-TR" sz="4000" b="1" i="1" kern="100" spc="25"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Literatür Taraması</a:t>
            </a:r>
            <a:endParaRPr lang="tr-TR" sz="40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1" y="1911629"/>
            <a:ext cx="3487693" cy="4600702"/>
          </a:xfrm>
        </p:spPr>
        <p:txBody>
          <a:bodyPr rtlCol="0">
            <a:noAutofit/>
          </a:bodyPr>
          <a:lstStyle/>
          <a:p>
            <a:pPr>
              <a:lnSpc>
                <a:spcPct val="107000"/>
              </a:lnSpc>
              <a:spcAft>
                <a:spcPts val="800"/>
              </a:spcAft>
            </a:pP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Kelime bulutu analizi kullanılarak metin analizleri yapılabilir. Bu konuda birçok makale ve proje bulunmaktadır. Sağlık, psikoloji, eğitim, müzik, sosyal medya analizi, suç tespiti ve benzeri metin tabanlı verilerin kullanıldığı alanlarda kelime bulutu analizi etkili sonuçlar vermektedir. </a:t>
            </a:r>
            <a:endParaRPr lang="tr-TR"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7</a:t>
            </a:fld>
            <a:endParaRPr lang="tr-TR"/>
          </a:p>
        </p:txBody>
      </p:sp>
      <p:pic>
        <p:nvPicPr>
          <p:cNvPr id="6" name="Resim 5">
            <a:extLst>
              <a:ext uri="{FF2B5EF4-FFF2-40B4-BE49-F238E27FC236}">
                <a16:creationId xmlns:a16="http://schemas.microsoft.com/office/drawing/2014/main" id="{6091219F-B902-BA51-4361-EE3C5133E9A8}"/>
              </a:ext>
            </a:extLst>
          </p:cNvPr>
          <p:cNvPicPr>
            <a:picLocks noChangeAspect="1"/>
          </p:cNvPicPr>
          <p:nvPr/>
        </p:nvPicPr>
        <p:blipFill>
          <a:blip r:embed="rId3"/>
          <a:stretch>
            <a:fillRect/>
          </a:stretch>
        </p:blipFill>
        <p:spPr>
          <a:xfrm>
            <a:off x="5156684" y="956930"/>
            <a:ext cx="6896100" cy="5486400"/>
          </a:xfrm>
          <a:prstGeom prst="rect">
            <a:avLst/>
          </a:prstGeom>
        </p:spPr>
      </p:pic>
    </p:spTree>
    <p:extLst>
      <p:ext uri="{BB962C8B-B14F-4D97-AF65-F5344CB8AC3E}">
        <p14:creationId xmlns:p14="http://schemas.microsoft.com/office/powerpoint/2010/main" val="1592957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rtl="0"/>
              <a:t>8</a:t>
            </a:fld>
            <a:endParaRPr lang="tr-TR" dirty="0"/>
          </a:p>
        </p:txBody>
      </p:sp>
      <p:pic>
        <p:nvPicPr>
          <p:cNvPr id="12" name="Resim 11">
            <a:extLst>
              <a:ext uri="{FF2B5EF4-FFF2-40B4-BE49-F238E27FC236}">
                <a16:creationId xmlns:a16="http://schemas.microsoft.com/office/drawing/2014/main" id="{A76CD2A6-36BF-F29A-3F8C-E3A7000F2286}"/>
              </a:ext>
            </a:extLst>
          </p:cNvPr>
          <p:cNvPicPr>
            <a:picLocks noChangeAspect="1"/>
          </p:cNvPicPr>
          <p:nvPr/>
        </p:nvPicPr>
        <p:blipFill>
          <a:blip r:embed="rId3"/>
          <a:stretch>
            <a:fillRect/>
          </a:stretch>
        </p:blipFill>
        <p:spPr>
          <a:xfrm>
            <a:off x="372121" y="2896436"/>
            <a:ext cx="5723879" cy="3797632"/>
          </a:xfrm>
          <a:prstGeom prst="rect">
            <a:avLst/>
          </a:prstGeom>
        </p:spPr>
      </p:pic>
      <p:pic>
        <p:nvPicPr>
          <p:cNvPr id="3" name="Resim 2">
            <a:extLst>
              <a:ext uri="{FF2B5EF4-FFF2-40B4-BE49-F238E27FC236}">
                <a16:creationId xmlns:a16="http://schemas.microsoft.com/office/drawing/2014/main" id="{CB138CDC-0CE9-9037-8029-8B54564EB63F}"/>
              </a:ext>
            </a:extLst>
          </p:cNvPr>
          <p:cNvPicPr>
            <a:picLocks noChangeAspect="1"/>
          </p:cNvPicPr>
          <p:nvPr/>
        </p:nvPicPr>
        <p:blipFill>
          <a:blip r:embed="rId4"/>
          <a:stretch>
            <a:fillRect/>
          </a:stretch>
        </p:blipFill>
        <p:spPr>
          <a:xfrm>
            <a:off x="5148672" y="198480"/>
            <a:ext cx="6671207" cy="2650109"/>
          </a:xfrm>
          <a:prstGeom prst="rect">
            <a:avLst/>
          </a:prstGeom>
        </p:spPr>
      </p:pic>
    </p:spTree>
    <p:extLst>
      <p:ext uri="{BB962C8B-B14F-4D97-AF65-F5344CB8AC3E}">
        <p14:creationId xmlns:p14="http://schemas.microsoft.com/office/powerpoint/2010/main" val="936979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rtl="0"/>
              <a:t>9</a:t>
            </a:fld>
            <a:endParaRPr lang="tr-TR" dirty="0"/>
          </a:p>
        </p:txBody>
      </p:sp>
      <p:sp>
        <p:nvSpPr>
          <p:cNvPr id="4" name="Başlık 2">
            <a:extLst>
              <a:ext uri="{FF2B5EF4-FFF2-40B4-BE49-F238E27FC236}">
                <a16:creationId xmlns:a16="http://schemas.microsoft.com/office/drawing/2014/main" id="{CB19FCE1-7371-F03F-7D1D-8D790DCF9A83}"/>
              </a:ext>
            </a:extLst>
          </p:cNvPr>
          <p:cNvSpPr>
            <a:spLocks noGrp="1"/>
          </p:cNvSpPr>
          <p:nvPr>
            <p:ph type="title"/>
          </p:nvPr>
        </p:nvSpPr>
        <p:spPr>
          <a:xfrm>
            <a:off x="1379558" y="201168"/>
            <a:ext cx="9425870" cy="1718969"/>
          </a:xfrm>
        </p:spPr>
        <p:txBody>
          <a:bodyPr rtlCol="0">
            <a:noAutofit/>
          </a:bodyPr>
          <a:lstStyle/>
          <a:p>
            <a:pPr algn="ctr">
              <a:lnSpc>
                <a:spcPct val="107000"/>
              </a:lnSpc>
              <a:spcAft>
                <a:spcPts val="800"/>
              </a:spcAft>
            </a:pPr>
            <a:r>
              <a:rPr lang="tr-TR" sz="3500" b="1" i="1" kern="100" cap="none" spc="25" dirty="0">
                <a:effectLst/>
                <a:latin typeface="Times New Roman" panose="02020603050405020304" pitchFamily="18" charset="0"/>
                <a:ea typeface="Calibri" panose="020F0502020204030204" pitchFamily="34" charset="0"/>
                <a:cs typeface="Times New Roman" panose="02020603050405020304" pitchFamily="18" charset="0"/>
              </a:rPr>
              <a:t>Sosyal Medya Analizinin Gücü: </a:t>
            </a:r>
            <a:r>
              <a:rPr lang="tr-TR" sz="3500" b="1" i="1" kern="100" cap="none" spc="25" dirty="0" err="1">
                <a:effectLst/>
                <a:latin typeface="Times New Roman" panose="02020603050405020304" pitchFamily="18" charset="0"/>
                <a:ea typeface="Calibri" panose="020F0502020204030204" pitchFamily="34" charset="0"/>
                <a:cs typeface="Times New Roman" panose="02020603050405020304" pitchFamily="18" charset="0"/>
              </a:rPr>
              <a:t>R’da</a:t>
            </a:r>
            <a:r>
              <a:rPr lang="tr-TR" sz="3500" b="1" i="1" kern="100" cap="none" spc="25" dirty="0">
                <a:effectLst/>
                <a:latin typeface="Times New Roman" panose="02020603050405020304" pitchFamily="18" charset="0"/>
                <a:ea typeface="Calibri" panose="020F0502020204030204" pitchFamily="34" charset="0"/>
                <a:cs typeface="Times New Roman" panose="02020603050405020304" pitchFamily="18" charset="0"/>
              </a:rPr>
              <a:t> Duygu Analizi Ve Kelime Bulutlarına Dayalı Metin Analizi</a:t>
            </a:r>
            <a:endParaRPr lang="tr-TR" sz="35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Resim 5">
            <a:extLst>
              <a:ext uri="{FF2B5EF4-FFF2-40B4-BE49-F238E27FC236}">
                <a16:creationId xmlns:a16="http://schemas.microsoft.com/office/drawing/2014/main" id="{A0DE02FF-8CBC-1468-DA48-EFD67BD50FF0}"/>
              </a:ext>
            </a:extLst>
          </p:cNvPr>
          <p:cNvPicPr>
            <a:picLocks noChangeAspect="1"/>
          </p:cNvPicPr>
          <p:nvPr/>
        </p:nvPicPr>
        <p:blipFill>
          <a:blip r:embed="rId3"/>
          <a:stretch>
            <a:fillRect/>
          </a:stretch>
        </p:blipFill>
        <p:spPr>
          <a:xfrm>
            <a:off x="3086936" y="2007983"/>
            <a:ext cx="6011114" cy="4648849"/>
          </a:xfrm>
          <a:prstGeom prst="rect">
            <a:avLst/>
          </a:prstGeom>
        </p:spPr>
      </p:pic>
    </p:spTree>
    <p:extLst>
      <p:ext uri="{BB962C8B-B14F-4D97-AF65-F5344CB8AC3E}">
        <p14:creationId xmlns:p14="http://schemas.microsoft.com/office/powerpoint/2010/main" val="2265612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Galaksi sunusu</Template>
  <TotalTime>336</TotalTime>
  <Words>1079</Words>
  <Application>Microsoft Office PowerPoint</Application>
  <PresentationFormat>Geniş ekran</PresentationFormat>
  <Paragraphs>110</Paragraphs>
  <Slides>17</Slides>
  <Notes>16</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17</vt:i4>
      </vt:variant>
    </vt:vector>
  </HeadingPairs>
  <TitlesOfParts>
    <vt:vector size="24" baseType="lpstr">
      <vt:lpstr>Arial</vt:lpstr>
      <vt:lpstr>Calibri</vt:lpstr>
      <vt:lpstr>Courier New</vt:lpstr>
      <vt:lpstr>Times New Roman</vt:lpstr>
      <vt:lpstr>Univers</vt:lpstr>
      <vt:lpstr>Wingdings</vt:lpstr>
      <vt:lpstr>GradientUnivers</vt:lpstr>
      <vt:lpstr>Kelime bulutu analizi</vt:lpstr>
      <vt:lpstr>Kelime Bulutu</vt:lpstr>
      <vt:lpstr>Kelime Bulutu Avantajları</vt:lpstr>
      <vt:lpstr>Kelime Bulutu Dezavantajları</vt:lpstr>
      <vt:lpstr>Kelime Bulutu Araçları</vt:lpstr>
      <vt:lpstr>Python Kütüphaneleri</vt:lpstr>
      <vt:lpstr>Literatür Taraması</vt:lpstr>
      <vt:lpstr>PowerPoint Sunusu</vt:lpstr>
      <vt:lpstr>Sosyal Medya Analizinin Gücü: R’da Duygu Analizi Ve Kelime Bulutlarına Dayalı Metin Analizi</vt:lpstr>
      <vt:lpstr>Sosyal Medya Analizinin Gücü: R’da Duygu Analizi ve Kelime Bulutlarına Dayalı Metin Analizi</vt:lpstr>
      <vt:lpstr>Sosyal Medya Analizinin Gücü: R’da Duygu Analizi ve Kelime Bulutlarına Dayalı Metin Analizi</vt:lpstr>
      <vt:lpstr>Çalışmalarım</vt:lpstr>
      <vt:lpstr>Kullanacağım Algoritmalar ve Yöntemler</vt:lpstr>
      <vt:lpstr>Çalışmalarım</vt:lpstr>
      <vt:lpstr>Çalışmalarım</vt:lpstr>
      <vt:lpstr>Çalışmalarım</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KELİME BULUTU ANALİZİ</dc:title>
  <dc:creator>rümeysa nazlı</dc:creator>
  <cp:lastModifiedBy>rümeysa nazlı</cp:lastModifiedBy>
  <cp:revision>14</cp:revision>
  <dcterms:created xsi:type="dcterms:W3CDTF">2024-04-23T11:11:02Z</dcterms:created>
  <dcterms:modified xsi:type="dcterms:W3CDTF">2024-05-19T13:54:17Z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