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aleway Black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alewayBlack-bold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e9c3a7449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e9c3a7449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[System design and operation diagram]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e7be2890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e7be2890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e9c3a7449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e9c3a7449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[System design and operation diagram]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e7b2a54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e7b2a54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d6cb5ba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d6cb5ba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d6cb5ba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d6cb5ba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e7be28906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e7be28906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e9c3a744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e9c3a744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1e9c3a7449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1e9c3a744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ebf79e5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ebf79e5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Image you have a Turtlebot as a scout, it’s on the way to learn the lay of the land. As it’s exploring, a fatal error in its camera feed occurs (eg: a connection has gotten loose and the Turtlebot can’t fix it itself). To solve this we deploy a secondary Turtlebot to find the scout Turtlebot, based on the information the scout has already collected and the last image it was able to capture.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ebf79e5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ebf79e5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Image you have a Turtlebot as a scout, it’s on the way to learn the lay of the land. As it’s exploring, a fatal error in its camera feed occurs (eg: a connection has gotten loose and the Turtlebot can’t fix it itself). To solve this we deploy a secondary Turtlebot to find the scout Turtlebot, based on the information the scout has already collected and the last image it was able to capture.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d6cb5ba2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d6cb5ba2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Image you have a Turtlebot as a scout, it’s on the way to learn the lay of the land. As it’s exploring, a fatal error in its camera feed occurs (eg: a connection has gotten loose and the Turtlebot can’t fix it itself). To solve this we deploy a secondary Turtlebot to find the scout Turtlebot, based on the information the scout has already collected and the last image it was able to capture.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d6cb5ba2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d6cb5ba2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[System design and operation diagram]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d6cb5ba2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d6cb5ba2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[System design and operation diagram]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e7be28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e7be28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9c3a7449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e9c3a7449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[System design and operation diagram]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e7be28906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e7be28906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2.jp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5.jp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5.jp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8KkSSE5436Y" TargetMode="External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591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182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Scout Rescue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05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 Vision and IMU-Aided 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Turtle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bot Recovery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88300" y="3925225"/>
            <a:ext cx="55674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Frank Jin, Haotian Jiang, Jonas Li, Santiago Ramirez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*sort alphabetically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400" y="2685972"/>
            <a:ext cx="2161694" cy="8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908950" y="285420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Team #12     X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IMU Navigation</a:t>
            </a:r>
            <a:endParaRPr>
              <a:solidFill>
                <a:srgbClr val="F0591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31" name="Google Shape;231;p22"/>
          <p:cNvGrpSpPr/>
          <p:nvPr/>
        </p:nvGrpSpPr>
        <p:grpSpPr>
          <a:xfrm>
            <a:off x="208400" y="1017725"/>
            <a:ext cx="8574250" cy="3926925"/>
            <a:chOff x="208400" y="1017725"/>
            <a:chExt cx="8574250" cy="3926925"/>
          </a:xfrm>
        </p:grpSpPr>
        <p:sp>
          <p:nvSpPr>
            <p:cNvPr id="232" name="Google Shape;232;p22"/>
            <p:cNvSpPr/>
            <p:nvPr/>
          </p:nvSpPr>
          <p:spPr>
            <a:xfrm>
              <a:off x="361350" y="1017725"/>
              <a:ext cx="8421300" cy="28107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 txBox="1"/>
            <p:nvPr/>
          </p:nvSpPr>
          <p:spPr>
            <a:xfrm>
              <a:off x="2553900" y="4043025"/>
              <a:ext cx="40362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Figure 2. Core workflow of </a:t>
              </a: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r>
                <a:rPr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turtlebot</a:t>
              </a:r>
              <a:endPara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34" name="Google Shape;234;p22"/>
            <p:cNvCxnSpPr>
              <a:endCxn id="235" idx="2"/>
            </p:cNvCxnSpPr>
            <p:nvPr/>
          </p:nvCxnSpPr>
          <p:spPr>
            <a:xfrm flipH="1" rot="10800000">
              <a:off x="4572063" y="2401325"/>
              <a:ext cx="1212600" cy="576600"/>
            </a:xfrm>
            <a:prstGeom prst="straightConnector1">
              <a:avLst/>
            </a:prstGeom>
            <a:noFill/>
            <a:ln cap="flat" cmpd="sng" w="9525">
              <a:solidFill>
                <a:srgbClr val="F0591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36" name="Google Shape;236;p22"/>
            <p:cNvGrpSpPr/>
            <p:nvPr/>
          </p:nvGrpSpPr>
          <p:grpSpPr>
            <a:xfrm>
              <a:off x="632713" y="1571438"/>
              <a:ext cx="7878575" cy="2106988"/>
              <a:chOff x="213150" y="1614388"/>
              <a:chExt cx="7878575" cy="2106988"/>
            </a:xfrm>
          </p:grpSpPr>
          <p:sp>
            <p:nvSpPr>
              <p:cNvPr id="237" name="Google Shape;237;p22"/>
              <p:cNvSpPr/>
              <p:nvPr/>
            </p:nvSpPr>
            <p:spPr>
              <a:xfrm>
                <a:off x="2515325" y="1614388"/>
                <a:ext cx="5576400" cy="965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2692450" y="1747675"/>
                <a:ext cx="14580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Perception</a:t>
                </a:r>
                <a:r>
                  <a:rPr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endParaRPr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4636100" y="1747675"/>
                <a:ext cx="14580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Planning</a:t>
                </a:r>
                <a:endParaRPr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6471575" y="1747675"/>
                <a:ext cx="14580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Control</a:t>
                </a:r>
                <a:endParaRPr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2692450" y="3024775"/>
                <a:ext cx="14580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Localization</a:t>
                </a:r>
                <a:endParaRPr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4649038" y="3024775"/>
                <a:ext cx="1458000" cy="229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Data Storage</a:t>
                </a:r>
                <a:endParaRPr sz="13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cxnSp>
            <p:nvCxnSpPr>
              <p:cNvPr id="242" name="Google Shape;242;p22"/>
              <p:cNvCxnSpPr>
                <a:stCxn id="235" idx="3"/>
                <a:endCxn id="239" idx="1"/>
              </p:cNvCxnSpPr>
              <p:nvPr/>
            </p:nvCxnSpPr>
            <p:spPr>
              <a:xfrm>
                <a:off x="6094100" y="2095975"/>
                <a:ext cx="377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05914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3" name="Google Shape;243;p22"/>
              <p:cNvCxnSpPr/>
              <p:nvPr/>
            </p:nvCxnSpPr>
            <p:spPr>
              <a:xfrm rot="10800000">
                <a:off x="4150450" y="3373075"/>
                <a:ext cx="4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44" name="Google Shape;244;p22"/>
              <p:cNvSpPr/>
              <p:nvPr/>
            </p:nvSpPr>
            <p:spPr>
              <a:xfrm>
                <a:off x="213150" y="1747675"/>
                <a:ext cx="18741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HMI</a:t>
                </a:r>
                <a:endParaRPr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Pick keypoints and Display</a:t>
                </a:r>
                <a:endParaRPr sz="10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cxnSp>
            <p:nvCxnSpPr>
              <p:cNvPr id="245" name="Google Shape;245;p22"/>
              <p:cNvCxnSpPr/>
              <p:nvPr/>
            </p:nvCxnSpPr>
            <p:spPr>
              <a:xfrm rot="10800000">
                <a:off x="2087250" y="2095975"/>
                <a:ext cx="60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6" name="Google Shape;246;p22"/>
              <p:cNvCxnSpPr/>
              <p:nvPr/>
            </p:nvCxnSpPr>
            <p:spPr>
              <a:xfrm>
                <a:off x="3308800" y="2442325"/>
                <a:ext cx="0" cy="58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247" name="Google Shape;247;p22"/>
            <p:cNvCxnSpPr>
              <a:stCxn id="244" idx="0"/>
              <a:endCxn id="235" idx="0"/>
            </p:cNvCxnSpPr>
            <p:nvPr/>
          </p:nvCxnSpPr>
          <p:spPr>
            <a:xfrm flipH="1" rot="-5400000">
              <a:off x="3676963" y="-402475"/>
              <a:ext cx="600" cy="4215000"/>
            </a:xfrm>
            <a:prstGeom prst="bentConnector3">
              <a:avLst>
                <a:gd fmla="val -74491667" name="adj1"/>
              </a:avLst>
            </a:prstGeom>
            <a:noFill/>
            <a:ln cap="flat" cmpd="sng" w="9525">
              <a:solidFill>
                <a:srgbClr val="F0591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8" name="Google Shape;248;p22"/>
            <p:cNvSpPr/>
            <p:nvPr/>
          </p:nvSpPr>
          <p:spPr>
            <a:xfrm>
              <a:off x="2829475" y="1128075"/>
              <a:ext cx="1603800" cy="3330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Confirm by user</a:t>
              </a:r>
              <a:endParaRPr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49" name="Google Shape;249;p22"/>
            <p:cNvCxnSpPr/>
            <p:nvPr/>
          </p:nvCxnSpPr>
          <p:spPr>
            <a:xfrm rot="10800000">
              <a:off x="3922563" y="2403050"/>
              <a:ext cx="0" cy="58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0" name="Google Shape;250;p22"/>
            <p:cNvSpPr/>
            <p:nvPr/>
          </p:nvSpPr>
          <p:spPr>
            <a:xfrm>
              <a:off x="5068600" y="3216525"/>
              <a:ext cx="1458000" cy="223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Map</a:t>
              </a:r>
              <a:endPara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5068600" y="3440025"/>
              <a:ext cx="1458000" cy="223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IMU</a:t>
              </a:r>
              <a:endPara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52" name="Google Shape;252;p22"/>
            <p:cNvCxnSpPr>
              <a:stCxn id="251" idx="3"/>
              <a:endCxn id="235" idx="2"/>
            </p:cNvCxnSpPr>
            <p:nvPr/>
          </p:nvCxnSpPr>
          <p:spPr>
            <a:xfrm rot="10800000">
              <a:off x="5784700" y="2401275"/>
              <a:ext cx="741900" cy="1150500"/>
            </a:xfrm>
            <a:prstGeom prst="bentConnector4">
              <a:avLst>
                <a:gd fmla="val -32097" name="adj1"/>
                <a:gd fmla="val 6675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53" name="Google Shape;253;p22"/>
            <p:cNvGrpSpPr/>
            <p:nvPr/>
          </p:nvGrpSpPr>
          <p:grpSpPr>
            <a:xfrm>
              <a:off x="676550" y="4611650"/>
              <a:ext cx="980100" cy="333000"/>
              <a:chOff x="1180800" y="3710025"/>
              <a:chExt cx="980100" cy="333000"/>
            </a:xfrm>
          </p:grpSpPr>
          <p:sp>
            <p:nvSpPr>
              <p:cNvPr id="254" name="Google Shape;254;p22"/>
              <p:cNvSpPr/>
              <p:nvPr/>
            </p:nvSpPr>
            <p:spPr>
              <a:xfrm>
                <a:off x="1180800" y="3710025"/>
                <a:ext cx="980100" cy="333000"/>
              </a:xfrm>
              <a:prstGeom prst="roundRect">
                <a:avLst>
                  <a:gd fmla="val 16667" name="adj"/>
                </a:avLst>
              </a:prstGeom>
              <a:solidFill>
                <a:srgbClr val="CC0000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        OFF</a:t>
                </a:r>
                <a:endParaRPr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55" name="Google Shape;255;p22"/>
              <p:cNvSpPr/>
              <p:nvPr/>
            </p:nvSpPr>
            <p:spPr>
              <a:xfrm>
                <a:off x="1180800" y="3710025"/>
                <a:ext cx="469200" cy="333000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256" name="Google Shape;256;p22"/>
            <p:cNvSpPr/>
            <p:nvPr/>
          </p:nvSpPr>
          <p:spPr>
            <a:xfrm>
              <a:off x="208400" y="4098675"/>
              <a:ext cx="2098200" cy="447600"/>
            </a:xfrm>
            <a:prstGeom prst="rect">
              <a:avLst/>
            </a:prstGeom>
            <a:solidFill>
              <a:srgbClr val="80C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Camera Failure Detection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6833075" y="2983550"/>
              <a:ext cx="1458000" cy="281100"/>
            </a:xfrm>
            <a:prstGeom prst="rect">
              <a:avLst/>
            </a:prstGeom>
            <a:solidFill>
              <a:srgbClr val="80C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IMU Replay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1477375" y="3187725"/>
              <a:ext cx="1510800" cy="281100"/>
            </a:xfrm>
            <a:prstGeom prst="rect">
              <a:avLst/>
            </a:prstGeom>
            <a:solidFill>
              <a:srgbClr val="80C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Visual SLAM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744445" y="2484388"/>
              <a:ext cx="1683600" cy="281100"/>
            </a:xfrm>
            <a:prstGeom prst="rect">
              <a:avLst/>
            </a:prstGeom>
            <a:solidFill>
              <a:srgbClr val="80C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Feature Matching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60" name="Google Shape;260;p22"/>
            <p:cNvCxnSpPr/>
            <p:nvPr/>
          </p:nvCxnSpPr>
          <p:spPr>
            <a:xfrm>
              <a:off x="7838813" y="412237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1" name="Google Shape;261;p22"/>
            <p:cNvSpPr txBox="1"/>
            <p:nvPr/>
          </p:nvSpPr>
          <p:spPr>
            <a:xfrm>
              <a:off x="6764725" y="3922275"/>
              <a:ext cx="11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Data lines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62" name="Google Shape;262;p22"/>
            <p:cNvSpPr txBox="1"/>
            <p:nvPr/>
          </p:nvSpPr>
          <p:spPr>
            <a:xfrm>
              <a:off x="6526600" y="4322475"/>
              <a:ext cx="140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Control lines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63" name="Google Shape;263;p22"/>
            <p:cNvCxnSpPr/>
            <p:nvPr/>
          </p:nvCxnSpPr>
          <p:spPr>
            <a:xfrm>
              <a:off x="7838813" y="452257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4" name="Google Shape;264;p22"/>
          <p:cNvSpPr/>
          <p:nvPr/>
        </p:nvSpPr>
        <p:spPr>
          <a:xfrm>
            <a:off x="4937375" y="1302225"/>
            <a:ext cx="3597600" cy="2457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IMU Navigation</a:t>
            </a:r>
            <a:endParaRPr>
              <a:solidFill>
                <a:srgbClr val="F05914"/>
              </a:solidFill>
            </a:endParaRPr>
          </a:p>
        </p:txBody>
      </p:sp>
      <p:sp>
        <p:nvSpPr>
          <p:cNvPr id="270" name="Google Shape;270;p23"/>
          <p:cNvSpPr txBox="1"/>
          <p:nvPr>
            <p:ph idx="1" type="body"/>
          </p:nvPr>
        </p:nvSpPr>
        <p:spPr>
          <a:xfrm>
            <a:off x="665950" y="968725"/>
            <a:ext cx="35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Record &amp; Replay</a:t>
            </a:r>
            <a:endParaRPr sz="2200"/>
          </a:p>
        </p:txBody>
      </p:sp>
      <p:pic>
        <p:nvPicPr>
          <p:cNvPr id="271" name="Google Shape;2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100" y="288547"/>
            <a:ext cx="3727199" cy="17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3"/>
          <p:cNvSpPr/>
          <p:nvPr/>
        </p:nvSpPr>
        <p:spPr>
          <a:xfrm>
            <a:off x="7087725" y="445025"/>
            <a:ext cx="1615500" cy="1096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125" y="1541526"/>
            <a:ext cx="2812999" cy="33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Key Point Matching</a:t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79" name="Google Shape;279;p24"/>
          <p:cNvGrpSpPr/>
          <p:nvPr/>
        </p:nvGrpSpPr>
        <p:grpSpPr>
          <a:xfrm>
            <a:off x="208400" y="1017725"/>
            <a:ext cx="8574250" cy="3926925"/>
            <a:chOff x="208400" y="1017725"/>
            <a:chExt cx="8574250" cy="3926925"/>
          </a:xfrm>
        </p:grpSpPr>
        <p:sp>
          <p:nvSpPr>
            <p:cNvPr id="280" name="Google Shape;280;p24"/>
            <p:cNvSpPr/>
            <p:nvPr/>
          </p:nvSpPr>
          <p:spPr>
            <a:xfrm>
              <a:off x="361350" y="1017725"/>
              <a:ext cx="8421300" cy="28107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 txBox="1"/>
            <p:nvPr/>
          </p:nvSpPr>
          <p:spPr>
            <a:xfrm>
              <a:off x="2553900" y="4043025"/>
              <a:ext cx="40362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Figure 2. Core workflow of </a:t>
              </a: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r>
                <a:rPr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turtlebot</a:t>
              </a:r>
              <a:endPara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82" name="Google Shape;282;p24"/>
            <p:cNvCxnSpPr>
              <a:endCxn id="283" idx="2"/>
            </p:cNvCxnSpPr>
            <p:nvPr/>
          </p:nvCxnSpPr>
          <p:spPr>
            <a:xfrm flipH="1" rot="10800000">
              <a:off x="4572063" y="2401325"/>
              <a:ext cx="1212600" cy="576600"/>
            </a:xfrm>
            <a:prstGeom prst="straightConnector1">
              <a:avLst/>
            </a:prstGeom>
            <a:noFill/>
            <a:ln cap="flat" cmpd="sng" w="9525">
              <a:solidFill>
                <a:srgbClr val="F0591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84" name="Google Shape;284;p24"/>
            <p:cNvGrpSpPr/>
            <p:nvPr/>
          </p:nvGrpSpPr>
          <p:grpSpPr>
            <a:xfrm>
              <a:off x="632713" y="1571438"/>
              <a:ext cx="7878575" cy="2106988"/>
              <a:chOff x="213150" y="1614388"/>
              <a:chExt cx="7878575" cy="2106988"/>
            </a:xfrm>
          </p:grpSpPr>
          <p:sp>
            <p:nvSpPr>
              <p:cNvPr id="285" name="Google Shape;285;p24"/>
              <p:cNvSpPr/>
              <p:nvPr/>
            </p:nvSpPr>
            <p:spPr>
              <a:xfrm>
                <a:off x="2515325" y="1614388"/>
                <a:ext cx="5576400" cy="965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2692450" y="1747675"/>
                <a:ext cx="14580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Perception</a:t>
                </a:r>
                <a:r>
                  <a:rPr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endParaRPr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4636100" y="1747675"/>
                <a:ext cx="14580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Planning</a:t>
                </a:r>
                <a:endParaRPr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87" name="Google Shape;287;p24"/>
              <p:cNvSpPr/>
              <p:nvPr/>
            </p:nvSpPr>
            <p:spPr>
              <a:xfrm>
                <a:off x="6471575" y="1747675"/>
                <a:ext cx="14580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Control</a:t>
                </a:r>
                <a:endParaRPr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88" name="Google Shape;288;p24"/>
              <p:cNvSpPr/>
              <p:nvPr/>
            </p:nvSpPr>
            <p:spPr>
              <a:xfrm>
                <a:off x="2692450" y="3024775"/>
                <a:ext cx="14580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Localization</a:t>
                </a:r>
                <a:endParaRPr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>
                <a:off x="4649038" y="3024775"/>
                <a:ext cx="1458000" cy="229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Data Storage</a:t>
                </a:r>
                <a:endParaRPr sz="13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cxnSp>
            <p:nvCxnSpPr>
              <p:cNvPr id="290" name="Google Shape;290;p24"/>
              <p:cNvCxnSpPr>
                <a:stCxn id="283" idx="3"/>
                <a:endCxn id="287" idx="1"/>
              </p:cNvCxnSpPr>
              <p:nvPr/>
            </p:nvCxnSpPr>
            <p:spPr>
              <a:xfrm>
                <a:off x="6094100" y="2095975"/>
                <a:ext cx="377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05914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1" name="Google Shape;291;p24"/>
              <p:cNvCxnSpPr/>
              <p:nvPr/>
            </p:nvCxnSpPr>
            <p:spPr>
              <a:xfrm rot="10800000">
                <a:off x="4150450" y="3373075"/>
                <a:ext cx="4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92" name="Google Shape;292;p24"/>
              <p:cNvSpPr/>
              <p:nvPr/>
            </p:nvSpPr>
            <p:spPr>
              <a:xfrm>
                <a:off x="213150" y="1747675"/>
                <a:ext cx="18741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HMI</a:t>
                </a:r>
                <a:endParaRPr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Pick keypoints and Display</a:t>
                </a:r>
                <a:endParaRPr sz="10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cxnSp>
            <p:nvCxnSpPr>
              <p:cNvPr id="293" name="Google Shape;293;p24"/>
              <p:cNvCxnSpPr/>
              <p:nvPr/>
            </p:nvCxnSpPr>
            <p:spPr>
              <a:xfrm rot="10800000">
                <a:off x="2087250" y="2095975"/>
                <a:ext cx="60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4" name="Google Shape;294;p24"/>
              <p:cNvCxnSpPr/>
              <p:nvPr/>
            </p:nvCxnSpPr>
            <p:spPr>
              <a:xfrm>
                <a:off x="3308800" y="2442325"/>
                <a:ext cx="0" cy="58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295" name="Google Shape;295;p24"/>
            <p:cNvCxnSpPr>
              <a:stCxn id="292" idx="0"/>
              <a:endCxn id="283" idx="0"/>
            </p:cNvCxnSpPr>
            <p:nvPr/>
          </p:nvCxnSpPr>
          <p:spPr>
            <a:xfrm flipH="1" rot="-5400000">
              <a:off x="3676963" y="-402475"/>
              <a:ext cx="600" cy="4215000"/>
            </a:xfrm>
            <a:prstGeom prst="bentConnector3">
              <a:avLst>
                <a:gd fmla="val -74491667" name="adj1"/>
              </a:avLst>
            </a:prstGeom>
            <a:noFill/>
            <a:ln cap="flat" cmpd="sng" w="9525">
              <a:solidFill>
                <a:srgbClr val="F0591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6" name="Google Shape;296;p24"/>
            <p:cNvSpPr/>
            <p:nvPr/>
          </p:nvSpPr>
          <p:spPr>
            <a:xfrm>
              <a:off x="2829475" y="1128075"/>
              <a:ext cx="1603800" cy="3330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Confirm by user</a:t>
              </a:r>
              <a:endParaRPr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97" name="Google Shape;297;p24"/>
            <p:cNvCxnSpPr/>
            <p:nvPr/>
          </p:nvCxnSpPr>
          <p:spPr>
            <a:xfrm rot="10800000">
              <a:off x="3922563" y="2403050"/>
              <a:ext cx="0" cy="58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8" name="Google Shape;298;p24"/>
            <p:cNvSpPr/>
            <p:nvPr/>
          </p:nvSpPr>
          <p:spPr>
            <a:xfrm>
              <a:off x="5068600" y="3216525"/>
              <a:ext cx="1458000" cy="223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Map</a:t>
              </a:r>
              <a:endPara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5068600" y="3440025"/>
              <a:ext cx="1458000" cy="223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IMU</a:t>
              </a:r>
              <a:endPara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300" name="Google Shape;300;p24"/>
            <p:cNvCxnSpPr>
              <a:stCxn id="299" idx="3"/>
              <a:endCxn id="283" idx="2"/>
            </p:cNvCxnSpPr>
            <p:nvPr/>
          </p:nvCxnSpPr>
          <p:spPr>
            <a:xfrm rot="10800000">
              <a:off x="5784700" y="2401275"/>
              <a:ext cx="741900" cy="1150500"/>
            </a:xfrm>
            <a:prstGeom prst="bentConnector4">
              <a:avLst>
                <a:gd fmla="val -32097" name="adj1"/>
                <a:gd fmla="val 6675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01" name="Google Shape;301;p24"/>
            <p:cNvGrpSpPr/>
            <p:nvPr/>
          </p:nvGrpSpPr>
          <p:grpSpPr>
            <a:xfrm>
              <a:off x="676550" y="4611650"/>
              <a:ext cx="980100" cy="333000"/>
              <a:chOff x="1180800" y="3710025"/>
              <a:chExt cx="980100" cy="333000"/>
            </a:xfrm>
          </p:grpSpPr>
          <p:sp>
            <p:nvSpPr>
              <p:cNvPr id="302" name="Google Shape;302;p24"/>
              <p:cNvSpPr/>
              <p:nvPr/>
            </p:nvSpPr>
            <p:spPr>
              <a:xfrm>
                <a:off x="1180800" y="3710025"/>
                <a:ext cx="980100" cy="333000"/>
              </a:xfrm>
              <a:prstGeom prst="roundRect">
                <a:avLst>
                  <a:gd fmla="val 16667" name="adj"/>
                </a:avLst>
              </a:prstGeom>
              <a:solidFill>
                <a:srgbClr val="CC0000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        OFF</a:t>
                </a:r>
                <a:endParaRPr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1180800" y="3710025"/>
                <a:ext cx="469200" cy="333000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304" name="Google Shape;304;p24"/>
            <p:cNvSpPr/>
            <p:nvPr/>
          </p:nvSpPr>
          <p:spPr>
            <a:xfrm>
              <a:off x="208400" y="4098675"/>
              <a:ext cx="2098200" cy="447600"/>
            </a:xfrm>
            <a:prstGeom prst="rect">
              <a:avLst/>
            </a:prstGeom>
            <a:solidFill>
              <a:srgbClr val="80C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Camera Failure Detection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6833075" y="2983550"/>
              <a:ext cx="1458000" cy="281100"/>
            </a:xfrm>
            <a:prstGeom prst="rect">
              <a:avLst/>
            </a:prstGeom>
            <a:solidFill>
              <a:srgbClr val="80C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IMU Replay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1477375" y="3187725"/>
              <a:ext cx="1510800" cy="281100"/>
            </a:xfrm>
            <a:prstGeom prst="rect">
              <a:avLst/>
            </a:prstGeom>
            <a:solidFill>
              <a:srgbClr val="80C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Visual SLAM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744445" y="2484388"/>
              <a:ext cx="1683600" cy="281100"/>
            </a:xfrm>
            <a:prstGeom prst="rect">
              <a:avLst/>
            </a:prstGeom>
            <a:solidFill>
              <a:srgbClr val="80C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Feature Matching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308" name="Google Shape;308;p24"/>
            <p:cNvCxnSpPr/>
            <p:nvPr/>
          </p:nvCxnSpPr>
          <p:spPr>
            <a:xfrm>
              <a:off x="7838813" y="412237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9" name="Google Shape;309;p24"/>
            <p:cNvSpPr txBox="1"/>
            <p:nvPr/>
          </p:nvSpPr>
          <p:spPr>
            <a:xfrm>
              <a:off x="6764725" y="3922275"/>
              <a:ext cx="11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Data lines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10" name="Google Shape;310;p24"/>
            <p:cNvSpPr txBox="1"/>
            <p:nvPr/>
          </p:nvSpPr>
          <p:spPr>
            <a:xfrm>
              <a:off x="6526600" y="4322475"/>
              <a:ext cx="140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Control lines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311" name="Google Shape;311;p24"/>
            <p:cNvCxnSpPr/>
            <p:nvPr/>
          </p:nvCxnSpPr>
          <p:spPr>
            <a:xfrm>
              <a:off x="7838813" y="452257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12" name="Google Shape;312;p24"/>
          <p:cNvSpPr/>
          <p:nvPr/>
        </p:nvSpPr>
        <p:spPr>
          <a:xfrm>
            <a:off x="471775" y="1017725"/>
            <a:ext cx="4356600" cy="17514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5"/>
          <p:cNvPicPr preferRelativeResize="0"/>
          <p:nvPr/>
        </p:nvPicPr>
        <p:blipFill rotWithShape="1">
          <a:blip r:embed="rId3">
            <a:alphaModFix/>
          </a:blip>
          <a:srcRect b="27446" l="0" r="43297" t="0"/>
          <a:stretch/>
        </p:blipFill>
        <p:spPr>
          <a:xfrm>
            <a:off x="3648300" y="235300"/>
            <a:ext cx="2272626" cy="13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5"/>
          <p:cNvSpPr/>
          <p:nvPr/>
        </p:nvSpPr>
        <p:spPr>
          <a:xfrm>
            <a:off x="3795509" y="235300"/>
            <a:ext cx="1978200" cy="897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"/>
          <p:cNvSpPr txBox="1"/>
          <p:nvPr>
            <p:ph type="title"/>
          </p:nvPr>
        </p:nvSpPr>
        <p:spPr>
          <a:xfrm>
            <a:off x="311700" y="445025"/>
            <a:ext cx="333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Key Point Matching</a:t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0" name="Google Shape;320;p25"/>
          <p:cNvSpPr txBox="1"/>
          <p:nvPr>
            <p:ph idx="1" type="body"/>
          </p:nvPr>
        </p:nvSpPr>
        <p:spPr>
          <a:xfrm>
            <a:off x="311700" y="1152475"/>
            <a:ext cx="44862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Works well outside.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Helps recover from IMU errors.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Key Features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Uses two layers of filtering (RANSAC and Lowe’s)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Uses ANMS to distribute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points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evenly.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Uses point cloud and essential matrix to calculate transformation.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1" name="Google Shape;3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675" y="235288"/>
            <a:ext cx="3194377" cy="4672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5125" y="3810750"/>
            <a:ext cx="2158749" cy="12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Difficulties</a:t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8" name="Google Shape;32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Using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SLAM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with the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LiDAR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proved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insufficient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for accurate self-localization, often failing to determine its position relative to the map.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Turtlebot needs to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explore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the map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thoroughly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to localize accurately when placed randomly.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Initially proposed WiFi navigation works not so good because of the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WiFi echo noise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, we are trying to do sensor fusion as an alternative.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Noise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in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IMU data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causes Turtlebot doesn’t move accurately with low velocity or high acceleration.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What can be expected</a:t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311700" y="1152475"/>
            <a:ext cx="8520600" cy="3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rgbClr val="F05914"/>
                </a:solidFill>
                <a:highlight>
                  <a:schemeClr val="lt1"/>
                </a:highlight>
              </a:rPr>
              <a:t>Keyframe-based Navigation</a:t>
            </a:r>
            <a:r>
              <a:rPr b="1" lang="en">
                <a:solidFill>
                  <a:srgbClr val="1C2B33"/>
                </a:solidFill>
                <a:highlight>
                  <a:schemeClr val="lt1"/>
                </a:highlight>
              </a:rPr>
              <a:t>:</a:t>
            </a:r>
            <a:r>
              <a:rPr lang="en">
                <a:solidFill>
                  <a:srgbClr val="1C2B33"/>
                </a:solidFill>
                <a:highlight>
                  <a:schemeClr val="lt1"/>
                </a:highlight>
              </a:rPr>
              <a:t> Implement a keyframe-based approach to navigate the TurtleBot.</a:t>
            </a:r>
            <a:endParaRPr>
              <a:solidFill>
                <a:srgbClr val="1C2B3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0591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B33"/>
              </a:buClr>
              <a:buSzPts val="1400"/>
              <a:buChar char="-"/>
            </a:pPr>
            <a:r>
              <a:rPr b="1" lang="en">
                <a:solidFill>
                  <a:srgbClr val="F05914"/>
                </a:solidFill>
                <a:highlight>
                  <a:schemeClr val="lt1"/>
                </a:highlight>
              </a:rPr>
              <a:t>Sensor Fusion:</a:t>
            </a:r>
            <a:r>
              <a:rPr lang="en">
                <a:solidFill>
                  <a:srgbClr val="1C2B33"/>
                </a:solidFill>
                <a:highlight>
                  <a:schemeClr val="lt1"/>
                </a:highlight>
              </a:rPr>
              <a:t> Combine IMU and visual data from videos to improve navigation accuracy. </a:t>
            </a:r>
            <a:endParaRPr>
              <a:solidFill>
                <a:srgbClr val="1C2B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2B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">
                <a:solidFill>
                  <a:srgbClr val="F05914"/>
                </a:solidFill>
              </a:rPr>
              <a:t>Robust Error Handling</a:t>
            </a:r>
            <a:r>
              <a:rPr b="1" lang="en">
                <a:solidFill>
                  <a:schemeClr val="dk1"/>
                </a:solidFill>
              </a:rPr>
              <a:t>: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Being able to identify the moving objects and extracting features from static objects in the environment (PCA).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rgbClr val="F05914"/>
                </a:solidFill>
              </a:rPr>
              <a:t>Beacon Based Navigation</a:t>
            </a:r>
            <a:r>
              <a:rPr b="1" lang="en">
                <a:solidFill>
                  <a:schemeClr val="dk1"/>
                </a:solidFill>
              </a:rPr>
              <a:t>: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Use a IR beacon (like the LIDAR) to find direction of broken turtlebot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rgbClr val="F05914"/>
                </a:solidFill>
              </a:rPr>
              <a:t>Smaller Dim, Higher Res Depth</a:t>
            </a:r>
            <a:r>
              <a:rPr b="1" lang="en">
                <a:solidFill>
                  <a:schemeClr val="dk1"/>
                </a:solidFill>
              </a:rPr>
              <a:t>: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Use a LIDAR module that takes a higher resolution image of a smaller area.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Contributions</a:t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40" name="Google Shape;340;p28"/>
          <p:cNvGrpSpPr/>
          <p:nvPr/>
        </p:nvGrpSpPr>
        <p:grpSpPr>
          <a:xfrm>
            <a:off x="447625" y="1061815"/>
            <a:ext cx="4124375" cy="2252384"/>
            <a:chOff x="4646075" y="3089890"/>
            <a:chExt cx="4124375" cy="2252384"/>
          </a:xfrm>
        </p:grpSpPr>
        <p:cxnSp>
          <p:nvCxnSpPr>
            <p:cNvPr id="341" name="Google Shape;341;p28"/>
            <p:cNvCxnSpPr/>
            <p:nvPr/>
          </p:nvCxnSpPr>
          <p:spPr>
            <a:xfrm flipH="1" rot="10800000">
              <a:off x="6995331" y="3949971"/>
              <a:ext cx="958800" cy="5322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42" name="Google Shape;342;p28"/>
            <p:cNvPicPr preferRelativeResize="0"/>
            <p:nvPr/>
          </p:nvPicPr>
          <p:blipFill rotWithShape="1">
            <a:blip r:embed="rId3">
              <a:alphaModFix/>
            </a:blip>
            <a:srcRect b="24389" l="21141" r="21565" t="25948"/>
            <a:stretch/>
          </p:blipFill>
          <p:spPr>
            <a:xfrm>
              <a:off x="7844975" y="3380125"/>
              <a:ext cx="925475" cy="862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3" name="Google Shape;343;p28"/>
            <p:cNvGrpSpPr/>
            <p:nvPr/>
          </p:nvGrpSpPr>
          <p:grpSpPr>
            <a:xfrm>
              <a:off x="5437864" y="3089890"/>
              <a:ext cx="2006894" cy="2252384"/>
              <a:chOff x="5551623" y="2650450"/>
              <a:chExt cx="1917720" cy="2191675"/>
            </a:xfrm>
          </p:grpSpPr>
          <p:pic>
            <p:nvPicPr>
              <p:cNvPr id="344" name="Google Shape;344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51623" y="2650450"/>
                <a:ext cx="1917720" cy="2191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5" name="Google Shape;345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193781">
                <a:off x="6237582" y="3924015"/>
                <a:ext cx="927513" cy="5208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6" name="Google Shape;346;p28"/>
            <p:cNvSpPr txBox="1"/>
            <p:nvPr/>
          </p:nvSpPr>
          <p:spPr>
            <a:xfrm>
              <a:off x="4646075" y="3380125"/>
              <a:ext cx="12123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05914"/>
                  </a:solidFill>
                  <a:latin typeface="Raleway Black"/>
                  <a:ea typeface="Raleway Black"/>
                  <a:cs typeface="Raleway Black"/>
                  <a:sym typeface="Raleway Black"/>
                </a:rPr>
                <a:t>① Scout</a:t>
              </a:r>
              <a:endParaRPr sz="1800">
                <a:solidFill>
                  <a:srgbClr val="F05914"/>
                </a:solidFill>
                <a:latin typeface="Raleway Black"/>
                <a:ea typeface="Raleway Black"/>
                <a:cs typeface="Raleway Black"/>
                <a:sym typeface="Raleway Black"/>
              </a:endParaRPr>
            </a:p>
          </p:txBody>
        </p:sp>
      </p:grpSp>
      <p:sp>
        <p:nvSpPr>
          <p:cNvPr id="347" name="Google Shape;347;p28"/>
          <p:cNvSpPr/>
          <p:nvPr/>
        </p:nvSpPr>
        <p:spPr>
          <a:xfrm>
            <a:off x="5456500" y="1818800"/>
            <a:ext cx="28041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Camera Failure Detection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8" name="Google Shape;348;p28"/>
          <p:cNvSpPr txBox="1"/>
          <p:nvPr/>
        </p:nvSpPr>
        <p:spPr>
          <a:xfrm>
            <a:off x="447625" y="3105050"/>
            <a:ext cx="2300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05914"/>
                </a:solidFill>
                <a:latin typeface="Raleway Black"/>
                <a:ea typeface="Raleway Black"/>
                <a:cs typeface="Raleway Black"/>
                <a:sym typeface="Raleway Black"/>
              </a:rPr>
              <a:t>② Rescuer</a:t>
            </a:r>
            <a:endParaRPr sz="1800">
              <a:solidFill>
                <a:srgbClr val="F0591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grpSp>
        <p:nvGrpSpPr>
          <p:cNvPr id="349" name="Google Shape;349;p28"/>
          <p:cNvGrpSpPr/>
          <p:nvPr/>
        </p:nvGrpSpPr>
        <p:grpSpPr>
          <a:xfrm>
            <a:off x="1317089" y="3011665"/>
            <a:ext cx="2006894" cy="2252385"/>
            <a:chOff x="1317089" y="3011665"/>
            <a:chExt cx="2006894" cy="2252385"/>
          </a:xfrm>
        </p:grpSpPr>
        <p:pic>
          <p:nvPicPr>
            <p:cNvPr id="350" name="Google Shape;35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17089" y="3011665"/>
              <a:ext cx="2006894" cy="2252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90299">
              <a:off x="1978948" y="4278641"/>
              <a:ext cx="970587" cy="5352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2" name="Google Shape;352;p28"/>
          <p:cNvSpPr/>
          <p:nvPr/>
        </p:nvSpPr>
        <p:spPr>
          <a:xfrm>
            <a:off x="5456501" y="4322725"/>
            <a:ext cx="28041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 Matching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3" name="Google Shape;353;p28"/>
          <p:cNvSpPr/>
          <p:nvPr/>
        </p:nvSpPr>
        <p:spPr>
          <a:xfrm>
            <a:off x="5456505" y="3797000"/>
            <a:ext cx="28041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Visual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SLAM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5456500" y="3271275"/>
            <a:ext cx="28041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IMU Record &amp; Replay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Supporting Material</a:t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209775"/>
            <a:ext cx="541180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925" y="1209775"/>
            <a:ext cx="3386500" cy="34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35018" l="0" r="0" t="0"/>
          <a:stretch/>
        </p:blipFill>
        <p:spPr>
          <a:xfrm>
            <a:off x="1164175" y="1592713"/>
            <a:ext cx="6392274" cy="28837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Original Goals</a:t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5" name="Google Shape;65;p14"/>
          <p:cNvGrpSpPr/>
          <p:nvPr/>
        </p:nvGrpSpPr>
        <p:grpSpPr>
          <a:xfrm>
            <a:off x="68900" y="931340"/>
            <a:ext cx="2602558" cy="2252384"/>
            <a:chOff x="4842200" y="3089890"/>
            <a:chExt cx="2602558" cy="2252384"/>
          </a:xfrm>
        </p:grpSpPr>
        <p:grpSp>
          <p:nvGrpSpPr>
            <p:cNvPr id="66" name="Google Shape;66;p14"/>
            <p:cNvGrpSpPr/>
            <p:nvPr/>
          </p:nvGrpSpPr>
          <p:grpSpPr>
            <a:xfrm>
              <a:off x="5437864" y="3089890"/>
              <a:ext cx="2006894" cy="2252384"/>
              <a:chOff x="5551623" y="2650450"/>
              <a:chExt cx="1917720" cy="2191675"/>
            </a:xfrm>
          </p:grpSpPr>
          <p:pic>
            <p:nvPicPr>
              <p:cNvPr id="67" name="Google Shape;67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51623" y="2650450"/>
                <a:ext cx="1917720" cy="2191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1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193781">
                <a:off x="6237582" y="3924015"/>
                <a:ext cx="927513" cy="5208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" name="Google Shape;69;p14"/>
            <p:cNvSpPr txBox="1"/>
            <p:nvPr/>
          </p:nvSpPr>
          <p:spPr>
            <a:xfrm>
              <a:off x="4842200" y="4482175"/>
              <a:ext cx="12123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05914"/>
                  </a:solidFill>
                  <a:latin typeface="Raleway Black"/>
                  <a:ea typeface="Raleway Black"/>
                  <a:cs typeface="Raleway Black"/>
                  <a:sym typeface="Raleway Black"/>
                </a:rPr>
                <a:t>① Scout</a:t>
              </a:r>
              <a:endParaRPr sz="1800">
                <a:solidFill>
                  <a:srgbClr val="F05914"/>
                </a:solidFill>
                <a:latin typeface="Raleway Black"/>
                <a:ea typeface="Raleway Black"/>
                <a:cs typeface="Raleway Black"/>
                <a:sym typeface="Raleway Black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35018" l="0" r="0" t="0"/>
          <a:stretch/>
        </p:blipFill>
        <p:spPr>
          <a:xfrm>
            <a:off x="1164175" y="1592713"/>
            <a:ext cx="6392274" cy="28837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Original Goals</a:t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5023725" y="3060165"/>
            <a:ext cx="3928250" cy="2252384"/>
            <a:chOff x="4842200" y="3089890"/>
            <a:chExt cx="3928250" cy="2252384"/>
          </a:xfrm>
        </p:grpSpPr>
        <p:cxnSp>
          <p:nvCxnSpPr>
            <p:cNvPr id="77" name="Google Shape;77;p15"/>
            <p:cNvCxnSpPr/>
            <p:nvPr/>
          </p:nvCxnSpPr>
          <p:spPr>
            <a:xfrm flipH="1" rot="10800000">
              <a:off x="6995331" y="3949971"/>
              <a:ext cx="958800" cy="5322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8" name="Google Shape;78;p15"/>
            <p:cNvPicPr preferRelativeResize="0"/>
            <p:nvPr/>
          </p:nvPicPr>
          <p:blipFill rotWithShape="1">
            <a:blip r:embed="rId4">
              <a:alphaModFix/>
            </a:blip>
            <a:srcRect b="24389" l="21141" r="21565" t="25948"/>
            <a:stretch/>
          </p:blipFill>
          <p:spPr>
            <a:xfrm>
              <a:off x="7844975" y="3380125"/>
              <a:ext cx="925475" cy="862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15"/>
            <p:cNvGrpSpPr/>
            <p:nvPr/>
          </p:nvGrpSpPr>
          <p:grpSpPr>
            <a:xfrm>
              <a:off x="5437864" y="3089890"/>
              <a:ext cx="2006894" cy="2252384"/>
              <a:chOff x="5551623" y="2650450"/>
              <a:chExt cx="1917720" cy="2191675"/>
            </a:xfrm>
          </p:grpSpPr>
          <p:pic>
            <p:nvPicPr>
              <p:cNvPr id="80" name="Google Shape;80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551623" y="2650450"/>
                <a:ext cx="1917720" cy="2191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93781">
                <a:off x="6237582" y="3924015"/>
                <a:ext cx="927513" cy="5208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2" name="Google Shape;82;p15"/>
            <p:cNvSpPr txBox="1"/>
            <p:nvPr/>
          </p:nvSpPr>
          <p:spPr>
            <a:xfrm>
              <a:off x="4842200" y="4482175"/>
              <a:ext cx="12123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05914"/>
                  </a:solidFill>
                  <a:latin typeface="Raleway Black"/>
                  <a:ea typeface="Raleway Black"/>
                  <a:cs typeface="Raleway Black"/>
                  <a:sym typeface="Raleway Black"/>
                </a:rPr>
                <a:t>① Scout</a:t>
              </a:r>
              <a:endParaRPr sz="1800">
                <a:solidFill>
                  <a:srgbClr val="F05914"/>
                </a:solidFill>
                <a:latin typeface="Raleway Black"/>
                <a:ea typeface="Raleway Black"/>
                <a:cs typeface="Raleway Black"/>
                <a:sym typeface="Raleway Black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35018" l="0" r="0" t="0"/>
          <a:stretch/>
        </p:blipFill>
        <p:spPr>
          <a:xfrm>
            <a:off x="1164175" y="1592713"/>
            <a:ext cx="6392274" cy="28837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Original Goals</a:t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5023725" y="3060165"/>
            <a:ext cx="3928250" cy="2252384"/>
            <a:chOff x="4842200" y="3089890"/>
            <a:chExt cx="3928250" cy="2252384"/>
          </a:xfrm>
        </p:grpSpPr>
        <p:cxnSp>
          <p:nvCxnSpPr>
            <p:cNvPr id="90" name="Google Shape;90;p16"/>
            <p:cNvCxnSpPr/>
            <p:nvPr/>
          </p:nvCxnSpPr>
          <p:spPr>
            <a:xfrm flipH="1" rot="10800000">
              <a:off x="6995331" y="3949971"/>
              <a:ext cx="958800" cy="5322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91" name="Google Shape;91;p16"/>
            <p:cNvPicPr preferRelativeResize="0"/>
            <p:nvPr/>
          </p:nvPicPr>
          <p:blipFill rotWithShape="1">
            <a:blip r:embed="rId4">
              <a:alphaModFix/>
            </a:blip>
            <a:srcRect b="24389" l="21141" r="21565" t="25948"/>
            <a:stretch/>
          </p:blipFill>
          <p:spPr>
            <a:xfrm>
              <a:off x="7844975" y="3380125"/>
              <a:ext cx="925475" cy="862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" name="Google Shape;92;p16"/>
            <p:cNvGrpSpPr/>
            <p:nvPr/>
          </p:nvGrpSpPr>
          <p:grpSpPr>
            <a:xfrm>
              <a:off x="5437864" y="3089890"/>
              <a:ext cx="2006894" cy="2252384"/>
              <a:chOff x="5551623" y="2650450"/>
              <a:chExt cx="1917720" cy="2191675"/>
            </a:xfrm>
          </p:grpSpPr>
          <p:pic>
            <p:nvPicPr>
              <p:cNvPr id="93" name="Google Shape;93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551623" y="2650450"/>
                <a:ext cx="1917720" cy="2191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" name="Google Shape;94;p1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93781">
                <a:off x="6237582" y="3924015"/>
                <a:ext cx="927513" cy="5208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5" name="Google Shape;95;p16"/>
            <p:cNvSpPr txBox="1"/>
            <p:nvPr/>
          </p:nvSpPr>
          <p:spPr>
            <a:xfrm>
              <a:off x="4842200" y="4482175"/>
              <a:ext cx="12123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05914"/>
                  </a:solidFill>
                  <a:latin typeface="Raleway Black"/>
                  <a:ea typeface="Raleway Black"/>
                  <a:cs typeface="Raleway Black"/>
                  <a:sym typeface="Raleway Black"/>
                </a:rPr>
                <a:t>① Scout</a:t>
              </a:r>
              <a:endParaRPr sz="1800">
                <a:solidFill>
                  <a:srgbClr val="F05914"/>
                </a:solidFill>
                <a:latin typeface="Raleway Black"/>
                <a:ea typeface="Raleway Black"/>
                <a:cs typeface="Raleway Black"/>
                <a:sym typeface="Raleway Black"/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615998" y="961700"/>
            <a:ext cx="3642602" cy="2191675"/>
            <a:chOff x="3181273" y="868500"/>
            <a:chExt cx="3642602" cy="2191675"/>
          </a:xfrm>
        </p:grpSpPr>
        <p:grpSp>
          <p:nvGrpSpPr>
            <p:cNvPr id="97" name="Google Shape;97;p16"/>
            <p:cNvGrpSpPr/>
            <p:nvPr/>
          </p:nvGrpSpPr>
          <p:grpSpPr>
            <a:xfrm>
              <a:off x="3181273" y="868500"/>
              <a:ext cx="3642602" cy="2191675"/>
              <a:chOff x="874723" y="775125"/>
              <a:chExt cx="3642602" cy="2191675"/>
            </a:xfrm>
          </p:grpSpPr>
          <p:pic>
            <p:nvPicPr>
              <p:cNvPr id="98" name="Google Shape;98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74723" y="775125"/>
                <a:ext cx="1917720" cy="2191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" name="Google Shape;99;p16"/>
              <p:cNvSpPr txBox="1"/>
              <p:nvPr/>
            </p:nvSpPr>
            <p:spPr>
              <a:xfrm>
                <a:off x="2216925" y="1004125"/>
                <a:ext cx="2300400" cy="4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05914"/>
                    </a:solidFill>
                    <a:latin typeface="Raleway Black"/>
                    <a:ea typeface="Raleway Black"/>
                    <a:cs typeface="Raleway Black"/>
                    <a:sym typeface="Raleway Black"/>
                  </a:rPr>
                  <a:t>② Rescuer</a:t>
                </a:r>
                <a:endParaRPr sz="1800">
                  <a:solidFill>
                    <a:srgbClr val="F05914"/>
                  </a:solidFill>
                  <a:latin typeface="Raleway Black"/>
                  <a:ea typeface="Raleway Black"/>
                  <a:cs typeface="Raleway Black"/>
                  <a:sym typeface="Raleway Black"/>
                </a:endParaRPr>
              </a:p>
            </p:txBody>
          </p:sp>
        </p:grpSp>
        <p:pic>
          <p:nvPicPr>
            <p:cNvPr id="100" name="Google Shape;100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93781">
              <a:off x="3801857" y="2160765"/>
              <a:ext cx="927513" cy="5208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What We Are Doing</a:t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1031363" y="3996875"/>
            <a:ext cx="7316100" cy="5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2481363" y="4122425"/>
            <a:ext cx="57363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Turtlebot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994238" y="3975000"/>
            <a:ext cx="140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Mobile Ro</a:t>
            </a: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bot</a:t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Reference Platform</a:t>
            </a:r>
            <a:endParaRPr b="1"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031238" y="3289250"/>
            <a:ext cx="7316100" cy="5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2481463" y="3420325"/>
            <a:ext cx="22872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Realsense D435i Camera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994238" y="3272888"/>
            <a:ext cx="140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Hardware</a:t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Reference Platform</a:t>
            </a:r>
            <a:endParaRPr b="1"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5409788" y="3414800"/>
            <a:ext cx="5886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IMU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6056938" y="3414800"/>
            <a:ext cx="6954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LiDar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810888" y="3414800"/>
            <a:ext cx="14070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Raspberry Pi 4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1031363" y="1845400"/>
            <a:ext cx="7316100" cy="127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2481463" y="2718125"/>
            <a:ext cx="57363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Runtime Framework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ROS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796525" y="2233263"/>
            <a:ext cx="160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Soft</a:t>
            </a: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ware</a:t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Open</a:t>
            </a:r>
            <a:r>
              <a:rPr b="1"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Platform</a:t>
            </a:r>
            <a:endParaRPr b="1"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2481363" y="2021450"/>
            <a:ext cx="26364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Perception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Feature Matching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6146463" y="2021425"/>
            <a:ext cx="20709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Localization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3D SLAM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481450" y="2369775"/>
            <a:ext cx="28041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IMU Replay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5151213" y="2021425"/>
            <a:ext cx="9618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Planning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794875" y="3420338"/>
            <a:ext cx="5886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HMI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911950" y="4579400"/>
            <a:ext cx="40362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Figure 1. System design overview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049863" y="1170863"/>
            <a:ext cx="7316100" cy="5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2500100" y="1301950"/>
            <a:ext cx="20709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IMU Data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012863" y="1154500"/>
            <a:ext cx="140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Data Storage</a:t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Local Host</a:t>
            </a:r>
            <a:endParaRPr b="1"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113024" y="1291025"/>
            <a:ext cx="21045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Scout bot last Image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4650925" y="1291025"/>
            <a:ext cx="14070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Map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5409800" y="2369775"/>
            <a:ext cx="2804100" cy="281100"/>
          </a:xfrm>
          <a:prstGeom prst="rect">
            <a:avLst/>
          </a:prstGeom>
          <a:solidFill>
            <a:srgbClr val="80C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Camera Failure Detection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What We Are Doing</a:t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5" name="Google Shape;135;p18"/>
          <p:cNvGrpSpPr/>
          <p:nvPr/>
        </p:nvGrpSpPr>
        <p:grpSpPr>
          <a:xfrm>
            <a:off x="208400" y="1017725"/>
            <a:ext cx="8574250" cy="3926925"/>
            <a:chOff x="208400" y="1017725"/>
            <a:chExt cx="8574250" cy="3926925"/>
          </a:xfrm>
        </p:grpSpPr>
        <p:sp>
          <p:nvSpPr>
            <p:cNvPr id="136" name="Google Shape;136;p18"/>
            <p:cNvSpPr/>
            <p:nvPr/>
          </p:nvSpPr>
          <p:spPr>
            <a:xfrm>
              <a:off x="361350" y="1017725"/>
              <a:ext cx="8421300" cy="28107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2553900" y="4043025"/>
              <a:ext cx="40362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Figure 2. Core </a:t>
              </a:r>
              <a:r>
                <a:rPr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workflow of </a:t>
              </a: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r>
                <a:rPr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turtlebot</a:t>
              </a:r>
              <a:endPara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138" name="Google Shape;138;p18"/>
            <p:cNvCxnSpPr>
              <a:endCxn id="139" idx="2"/>
            </p:cNvCxnSpPr>
            <p:nvPr/>
          </p:nvCxnSpPr>
          <p:spPr>
            <a:xfrm flipH="1" rot="10800000">
              <a:off x="4572063" y="2401325"/>
              <a:ext cx="1212600" cy="576600"/>
            </a:xfrm>
            <a:prstGeom prst="straightConnector1">
              <a:avLst/>
            </a:prstGeom>
            <a:noFill/>
            <a:ln cap="flat" cmpd="sng" w="9525">
              <a:solidFill>
                <a:srgbClr val="F0591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40" name="Google Shape;140;p18"/>
            <p:cNvGrpSpPr/>
            <p:nvPr/>
          </p:nvGrpSpPr>
          <p:grpSpPr>
            <a:xfrm>
              <a:off x="632713" y="1571438"/>
              <a:ext cx="7878575" cy="2106988"/>
              <a:chOff x="213150" y="1614388"/>
              <a:chExt cx="7878575" cy="2106988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2515325" y="1614388"/>
                <a:ext cx="5576400" cy="965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2692450" y="1747675"/>
                <a:ext cx="14580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Perception</a:t>
                </a:r>
                <a:r>
                  <a:rPr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endParaRPr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4636100" y="1747675"/>
                <a:ext cx="14580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Planning</a:t>
                </a:r>
                <a:endParaRPr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>
                <a:off x="6471575" y="1747675"/>
                <a:ext cx="14580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Control</a:t>
                </a:r>
                <a:endParaRPr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44" name="Google Shape;144;p18"/>
              <p:cNvSpPr/>
              <p:nvPr/>
            </p:nvSpPr>
            <p:spPr>
              <a:xfrm>
                <a:off x="2692450" y="3024775"/>
                <a:ext cx="14580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Localization</a:t>
                </a:r>
                <a:endParaRPr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>
                <a:off x="4649038" y="3024775"/>
                <a:ext cx="1458000" cy="229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Data Storage</a:t>
                </a:r>
                <a:endParaRPr sz="13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cxnSp>
            <p:nvCxnSpPr>
              <p:cNvPr id="146" name="Google Shape;146;p18"/>
              <p:cNvCxnSpPr>
                <a:stCxn id="139" idx="3"/>
                <a:endCxn id="143" idx="1"/>
              </p:cNvCxnSpPr>
              <p:nvPr/>
            </p:nvCxnSpPr>
            <p:spPr>
              <a:xfrm>
                <a:off x="6094100" y="2095975"/>
                <a:ext cx="377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05914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7" name="Google Shape;147;p18"/>
              <p:cNvCxnSpPr/>
              <p:nvPr/>
            </p:nvCxnSpPr>
            <p:spPr>
              <a:xfrm rot="10800000">
                <a:off x="4150450" y="3373075"/>
                <a:ext cx="4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48" name="Google Shape;148;p18"/>
              <p:cNvSpPr/>
              <p:nvPr/>
            </p:nvSpPr>
            <p:spPr>
              <a:xfrm>
                <a:off x="213150" y="1747675"/>
                <a:ext cx="18741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HMI</a:t>
                </a:r>
                <a:endParaRPr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Pick keypoints and Display</a:t>
                </a:r>
                <a:endParaRPr sz="10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cxnSp>
            <p:nvCxnSpPr>
              <p:cNvPr id="149" name="Google Shape;149;p18"/>
              <p:cNvCxnSpPr/>
              <p:nvPr/>
            </p:nvCxnSpPr>
            <p:spPr>
              <a:xfrm rot="10800000">
                <a:off x="2087250" y="2095975"/>
                <a:ext cx="60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0" name="Google Shape;150;p18"/>
              <p:cNvCxnSpPr/>
              <p:nvPr/>
            </p:nvCxnSpPr>
            <p:spPr>
              <a:xfrm>
                <a:off x="3308800" y="2442325"/>
                <a:ext cx="0" cy="58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51" name="Google Shape;151;p18"/>
            <p:cNvCxnSpPr>
              <a:stCxn id="148" idx="0"/>
              <a:endCxn id="139" idx="0"/>
            </p:cNvCxnSpPr>
            <p:nvPr/>
          </p:nvCxnSpPr>
          <p:spPr>
            <a:xfrm flipH="1" rot="-5400000">
              <a:off x="3676963" y="-402475"/>
              <a:ext cx="600" cy="4215000"/>
            </a:xfrm>
            <a:prstGeom prst="bentConnector3">
              <a:avLst>
                <a:gd fmla="val -74491667" name="adj1"/>
              </a:avLst>
            </a:prstGeom>
            <a:noFill/>
            <a:ln cap="flat" cmpd="sng" w="9525">
              <a:solidFill>
                <a:srgbClr val="F0591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2" name="Google Shape;152;p18"/>
            <p:cNvSpPr/>
            <p:nvPr/>
          </p:nvSpPr>
          <p:spPr>
            <a:xfrm>
              <a:off x="2829475" y="1128075"/>
              <a:ext cx="1603800" cy="3330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Confirm by user</a:t>
              </a:r>
              <a:endParaRPr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153" name="Google Shape;153;p18"/>
            <p:cNvCxnSpPr/>
            <p:nvPr/>
          </p:nvCxnSpPr>
          <p:spPr>
            <a:xfrm rot="10800000">
              <a:off x="3922563" y="2403050"/>
              <a:ext cx="0" cy="58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" name="Google Shape;154;p18"/>
            <p:cNvSpPr/>
            <p:nvPr/>
          </p:nvSpPr>
          <p:spPr>
            <a:xfrm>
              <a:off x="5068600" y="3216525"/>
              <a:ext cx="1458000" cy="223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Map</a:t>
              </a:r>
              <a:endPara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5068600" y="3440025"/>
              <a:ext cx="1458000" cy="223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IMU</a:t>
              </a:r>
              <a:endPara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156" name="Google Shape;156;p18"/>
            <p:cNvCxnSpPr>
              <a:stCxn id="155" idx="3"/>
              <a:endCxn id="139" idx="2"/>
            </p:cNvCxnSpPr>
            <p:nvPr/>
          </p:nvCxnSpPr>
          <p:spPr>
            <a:xfrm rot="10800000">
              <a:off x="5784700" y="2401275"/>
              <a:ext cx="741900" cy="1150500"/>
            </a:xfrm>
            <a:prstGeom prst="bentConnector4">
              <a:avLst>
                <a:gd fmla="val -32097" name="adj1"/>
                <a:gd fmla="val 6675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7" name="Google Shape;157;p18"/>
            <p:cNvGrpSpPr/>
            <p:nvPr/>
          </p:nvGrpSpPr>
          <p:grpSpPr>
            <a:xfrm>
              <a:off x="676550" y="4611650"/>
              <a:ext cx="980100" cy="333000"/>
              <a:chOff x="1180800" y="3710025"/>
              <a:chExt cx="980100" cy="333000"/>
            </a:xfrm>
          </p:grpSpPr>
          <p:sp>
            <p:nvSpPr>
              <p:cNvPr id="158" name="Google Shape;158;p18"/>
              <p:cNvSpPr/>
              <p:nvPr/>
            </p:nvSpPr>
            <p:spPr>
              <a:xfrm>
                <a:off x="1180800" y="3710025"/>
                <a:ext cx="980100" cy="333000"/>
              </a:xfrm>
              <a:prstGeom prst="roundRect">
                <a:avLst>
                  <a:gd fmla="val 16667" name="adj"/>
                </a:avLst>
              </a:prstGeom>
              <a:solidFill>
                <a:srgbClr val="CC0000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        OFF</a:t>
                </a:r>
                <a:endParaRPr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59" name="Google Shape;159;p18"/>
              <p:cNvSpPr/>
              <p:nvPr/>
            </p:nvSpPr>
            <p:spPr>
              <a:xfrm>
                <a:off x="1180800" y="3710025"/>
                <a:ext cx="469200" cy="333000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160" name="Google Shape;160;p18"/>
            <p:cNvSpPr/>
            <p:nvPr/>
          </p:nvSpPr>
          <p:spPr>
            <a:xfrm>
              <a:off x="208400" y="4098675"/>
              <a:ext cx="2098200" cy="447600"/>
            </a:xfrm>
            <a:prstGeom prst="rect">
              <a:avLst/>
            </a:prstGeom>
            <a:solidFill>
              <a:srgbClr val="80C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Camera Failure Detection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6833075" y="2983550"/>
              <a:ext cx="1458000" cy="281100"/>
            </a:xfrm>
            <a:prstGeom prst="rect">
              <a:avLst/>
            </a:prstGeom>
            <a:solidFill>
              <a:srgbClr val="80C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IMU Replay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477375" y="3187725"/>
              <a:ext cx="1510800" cy="281100"/>
            </a:xfrm>
            <a:prstGeom prst="rect">
              <a:avLst/>
            </a:prstGeom>
            <a:solidFill>
              <a:srgbClr val="80C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Visual</a:t>
              </a: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SLAM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744445" y="2484388"/>
              <a:ext cx="1683600" cy="281100"/>
            </a:xfrm>
            <a:prstGeom prst="rect">
              <a:avLst/>
            </a:prstGeom>
            <a:solidFill>
              <a:srgbClr val="80C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Feature</a:t>
              </a: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Matching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164" name="Google Shape;164;p18"/>
            <p:cNvCxnSpPr/>
            <p:nvPr/>
          </p:nvCxnSpPr>
          <p:spPr>
            <a:xfrm>
              <a:off x="7838813" y="412237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5" name="Google Shape;165;p18"/>
            <p:cNvSpPr txBox="1"/>
            <p:nvPr/>
          </p:nvSpPr>
          <p:spPr>
            <a:xfrm>
              <a:off x="6764725" y="3922275"/>
              <a:ext cx="11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Data lines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6526600" y="4322475"/>
              <a:ext cx="140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Control lines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167" name="Google Shape;167;p18"/>
            <p:cNvCxnSpPr/>
            <p:nvPr/>
          </p:nvCxnSpPr>
          <p:spPr>
            <a:xfrm>
              <a:off x="7838813" y="452257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445025"/>
            <a:ext cx="421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Camera Failure Detection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11700" y="1329475"/>
            <a:ext cx="5029800" cy="28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AutoNum type="arabicPeriod"/>
            </a:pP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Blank frame detection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AutoNum type="arabicPeriod"/>
            </a:pP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Frame Rate Monitoring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AutoNum type="arabicPeriod"/>
            </a:pP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Overexposure/Underexposure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AutoNum type="arabicPeriod"/>
            </a:pP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Camera connection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4013825" y="4182275"/>
            <a:ext cx="4736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913" y="2995138"/>
            <a:ext cx="48863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100" y="279272"/>
            <a:ext cx="3727199" cy="17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/>
          <p:nvPr/>
        </p:nvSpPr>
        <p:spPr>
          <a:xfrm>
            <a:off x="5014625" y="1484775"/>
            <a:ext cx="1083300" cy="6162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3D SLAM</a:t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83" name="Google Shape;183;p20"/>
          <p:cNvGrpSpPr/>
          <p:nvPr/>
        </p:nvGrpSpPr>
        <p:grpSpPr>
          <a:xfrm>
            <a:off x="208400" y="1017725"/>
            <a:ext cx="8574250" cy="3926925"/>
            <a:chOff x="208400" y="1017725"/>
            <a:chExt cx="8574250" cy="3926925"/>
          </a:xfrm>
        </p:grpSpPr>
        <p:sp>
          <p:nvSpPr>
            <p:cNvPr id="184" name="Google Shape;184;p20"/>
            <p:cNvSpPr/>
            <p:nvPr/>
          </p:nvSpPr>
          <p:spPr>
            <a:xfrm>
              <a:off x="361350" y="1017725"/>
              <a:ext cx="8421300" cy="28107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 txBox="1"/>
            <p:nvPr/>
          </p:nvSpPr>
          <p:spPr>
            <a:xfrm>
              <a:off x="2553900" y="4043025"/>
              <a:ext cx="40362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Figure 2. Core workflow of </a:t>
              </a: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r>
                <a:rPr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turtlebot</a:t>
              </a:r>
              <a:endPara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186" name="Google Shape;186;p20"/>
            <p:cNvCxnSpPr>
              <a:endCxn id="187" idx="2"/>
            </p:cNvCxnSpPr>
            <p:nvPr/>
          </p:nvCxnSpPr>
          <p:spPr>
            <a:xfrm flipH="1" rot="10800000">
              <a:off x="4572063" y="2401325"/>
              <a:ext cx="1212600" cy="576600"/>
            </a:xfrm>
            <a:prstGeom prst="straightConnector1">
              <a:avLst/>
            </a:prstGeom>
            <a:noFill/>
            <a:ln cap="flat" cmpd="sng" w="9525">
              <a:solidFill>
                <a:srgbClr val="F0591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8" name="Google Shape;188;p20"/>
            <p:cNvGrpSpPr/>
            <p:nvPr/>
          </p:nvGrpSpPr>
          <p:grpSpPr>
            <a:xfrm>
              <a:off x="632713" y="1571438"/>
              <a:ext cx="7878575" cy="2106988"/>
              <a:chOff x="213150" y="1614388"/>
              <a:chExt cx="7878575" cy="2106988"/>
            </a:xfrm>
          </p:grpSpPr>
          <p:sp>
            <p:nvSpPr>
              <p:cNvPr id="189" name="Google Shape;189;p20"/>
              <p:cNvSpPr/>
              <p:nvPr/>
            </p:nvSpPr>
            <p:spPr>
              <a:xfrm>
                <a:off x="2515325" y="1614388"/>
                <a:ext cx="5576400" cy="965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2692450" y="1747675"/>
                <a:ext cx="14580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Perception</a:t>
                </a:r>
                <a:r>
                  <a:rPr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endParaRPr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87" name="Google Shape;187;p20"/>
              <p:cNvSpPr/>
              <p:nvPr/>
            </p:nvSpPr>
            <p:spPr>
              <a:xfrm>
                <a:off x="4636100" y="1747675"/>
                <a:ext cx="14580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Planning</a:t>
                </a:r>
                <a:endParaRPr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6471575" y="1747675"/>
                <a:ext cx="14580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Control</a:t>
                </a:r>
                <a:endParaRPr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2692450" y="3024775"/>
                <a:ext cx="14580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Localization</a:t>
                </a:r>
                <a:endParaRPr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4649038" y="3024775"/>
                <a:ext cx="1458000" cy="229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Data Storage</a:t>
                </a:r>
                <a:endParaRPr sz="13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cxnSp>
            <p:nvCxnSpPr>
              <p:cNvPr id="194" name="Google Shape;194;p20"/>
              <p:cNvCxnSpPr>
                <a:stCxn id="187" idx="3"/>
                <a:endCxn id="191" idx="1"/>
              </p:cNvCxnSpPr>
              <p:nvPr/>
            </p:nvCxnSpPr>
            <p:spPr>
              <a:xfrm>
                <a:off x="6094100" y="2095975"/>
                <a:ext cx="377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05914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5" name="Google Shape;195;p20"/>
              <p:cNvCxnSpPr/>
              <p:nvPr/>
            </p:nvCxnSpPr>
            <p:spPr>
              <a:xfrm rot="10800000">
                <a:off x="4150450" y="3373075"/>
                <a:ext cx="4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96" name="Google Shape;196;p20"/>
              <p:cNvSpPr/>
              <p:nvPr/>
            </p:nvSpPr>
            <p:spPr>
              <a:xfrm>
                <a:off x="213150" y="1747675"/>
                <a:ext cx="1874100" cy="696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HMI</a:t>
                </a:r>
                <a:endParaRPr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Pick keypoints and Display</a:t>
                </a:r>
                <a:endParaRPr sz="10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cxnSp>
            <p:nvCxnSpPr>
              <p:cNvPr id="197" name="Google Shape;197;p20"/>
              <p:cNvCxnSpPr/>
              <p:nvPr/>
            </p:nvCxnSpPr>
            <p:spPr>
              <a:xfrm rot="10800000">
                <a:off x="2087250" y="2095975"/>
                <a:ext cx="60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8" name="Google Shape;198;p20"/>
              <p:cNvCxnSpPr/>
              <p:nvPr/>
            </p:nvCxnSpPr>
            <p:spPr>
              <a:xfrm>
                <a:off x="3308800" y="2442325"/>
                <a:ext cx="0" cy="58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99" name="Google Shape;199;p20"/>
            <p:cNvCxnSpPr>
              <a:stCxn id="196" idx="0"/>
              <a:endCxn id="187" idx="0"/>
            </p:cNvCxnSpPr>
            <p:nvPr/>
          </p:nvCxnSpPr>
          <p:spPr>
            <a:xfrm flipH="1" rot="-5400000">
              <a:off x="3676963" y="-402475"/>
              <a:ext cx="600" cy="4215000"/>
            </a:xfrm>
            <a:prstGeom prst="bentConnector3">
              <a:avLst>
                <a:gd fmla="val -74491667" name="adj1"/>
              </a:avLst>
            </a:prstGeom>
            <a:noFill/>
            <a:ln cap="flat" cmpd="sng" w="9525">
              <a:solidFill>
                <a:srgbClr val="F0591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0" name="Google Shape;200;p20"/>
            <p:cNvSpPr/>
            <p:nvPr/>
          </p:nvSpPr>
          <p:spPr>
            <a:xfrm>
              <a:off x="2829475" y="1128075"/>
              <a:ext cx="1603800" cy="3330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Confirm by user</a:t>
              </a:r>
              <a:endParaRPr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01" name="Google Shape;201;p20"/>
            <p:cNvCxnSpPr/>
            <p:nvPr/>
          </p:nvCxnSpPr>
          <p:spPr>
            <a:xfrm rot="10800000">
              <a:off x="3922563" y="2403050"/>
              <a:ext cx="0" cy="58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2" name="Google Shape;202;p20"/>
            <p:cNvSpPr/>
            <p:nvPr/>
          </p:nvSpPr>
          <p:spPr>
            <a:xfrm>
              <a:off x="5068600" y="3216525"/>
              <a:ext cx="1458000" cy="223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Map</a:t>
              </a:r>
              <a:endPara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5068600" y="3440025"/>
              <a:ext cx="1458000" cy="223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IMU</a:t>
              </a:r>
              <a:endPara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04" name="Google Shape;204;p20"/>
            <p:cNvCxnSpPr>
              <a:stCxn id="203" idx="3"/>
              <a:endCxn id="187" idx="2"/>
            </p:cNvCxnSpPr>
            <p:nvPr/>
          </p:nvCxnSpPr>
          <p:spPr>
            <a:xfrm rot="10800000">
              <a:off x="5784700" y="2401275"/>
              <a:ext cx="741900" cy="1150500"/>
            </a:xfrm>
            <a:prstGeom prst="bentConnector4">
              <a:avLst>
                <a:gd fmla="val -32097" name="adj1"/>
                <a:gd fmla="val 6675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05" name="Google Shape;205;p20"/>
            <p:cNvGrpSpPr/>
            <p:nvPr/>
          </p:nvGrpSpPr>
          <p:grpSpPr>
            <a:xfrm>
              <a:off x="676550" y="4611650"/>
              <a:ext cx="980100" cy="333000"/>
              <a:chOff x="1180800" y="3710025"/>
              <a:chExt cx="980100" cy="333000"/>
            </a:xfrm>
          </p:grpSpPr>
          <p:sp>
            <p:nvSpPr>
              <p:cNvPr id="206" name="Google Shape;206;p20"/>
              <p:cNvSpPr/>
              <p:nvPr/>
            </p:nvSpPr>
            <p:spPr>
              <a:xfrm>
                <a:off x="1180800" y="3710025"/>
                <a:ext cx="980100" cy="333000"/>
              </a:xfrm>
              <a:prstGeom prst="roundRect">
                <a:avLst>
                  <a:gd fmla="val 16667" name="adj"/>
                </a:avLst>
              </a:prstGeom>
              <a:solidFill>
                <a:srgbClr val="CC0000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        OFF</a:t>
                </a:r>
                <a:endParaRPr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07" name="Google Shape;207;p20"/>
              <p:cNvSpPr/>
              <p:nvPr/>
            </p:nvSpPr>
            <p:spPr>
              <a:xfrm>
                <a:off x="1180800" y="3710025"/>
                <a:ext cx="469200" cy="333000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208" name="Google Shape;208;p20"/>
            <p:cNvSpPr/>
            <p:nvPr/>
          </p:nvSpPr>
          <p:spPr>
            <a:xfrm>
              <a:off x="208400" y="4098675"/>
              <a:ext cx="2098200" cy="447600"/>
            </a:xfrm>
            <a:prstGeom prst="rect">
              <a:avLst/>
            </a:prstGeom>
            <a:solidFill>
              <a:srgbClr val="80C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Camera Failure Detection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833075" y="2983550"/>
              <a:ext cx="1458000" cy="281100"/>
            </a:xfrm>
            <a:prstGeom prst="rect">
              <a:avLst/>
            </a:prstGeom>
            <a:solidFill>
              <a:srgbClr val="80C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IMU Replay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1477375" y="3187725"/>
              <a:ext cx="1510800" cy="281100"/>
            </a:xfrm>
            <a:prstGeom prst="rect">
              <a:avLst/>
            </a:prstGeom>
            <a:solidFill>
              <a:srgbClr val="80C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Visual SLAM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744445" y="2484388"/>
              <a:ext cx="1683600" cy="281100"/>
            </a:xfrm>
            <a:prstGeom prst="rect">
              <a:avLst/>
            </a:prstGeom>
            <a:solidFill>
              <a:srgbClr val="80C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Feature Matching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12" name="Google Shape;212;p20"/>
            <p:cNvCxnSpPr/>
            <p:nvPr/>
          </p:nvCxnSpPr>
          <p:spPr>
            <a:xfrm>
              <a:off x="7838813" y="412237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3" name="Google Shape;213;p20"/>
            <p:cNvSpPr txBox="1"/>
            <p:nvPr/>
          </p:nvSpPr>
          <p:spPr>
            <a:xfrm>
              <a:off x="6764725" y="3922275"/>
              <a:ext cx="11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Data lines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4" name="Google Shape;214;p20"/>
            <p:cNvSpPr txBox="1"/>
            <p:nvPr/>
          </p:nvSpPr>
          <p:spPr>
            <a:xfrm>
              <a:off x="6526600" y="4322475"/>
              <a:ext cx="140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Control lines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15" name="Google Shape;215;p20"/>
            <p:cNvCxnSpPr/>
            <p:nvPr/>
          </p:nvCxnSpPr>
          <p:spPr>
            <a:xfrm>
              <a:off x="7838813" y="452257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6" name="Google Shape;216;p20"/>
          <p:cNvSpPr/>
          <p:nvPr/>
        </p:nvSpPr>
        <p:spPr>
          <a:xfrm>
            <a:off x="1332325" y="2887900"/>
            <a:ext cx="5398800" cy="8721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5914"/>
                </a:solidFill>
                <a:latin typeface="Raleway"/>
                <a:ea typeface="Raleway"/>
                <a:cs typeface="Raleway"/>
                <a:sym typeface="Raleway"/>
              </a:rPr>
              <a:t>3D SLAM</a:t>
            </a:r>
            <a:endParaRPr b="1">
              <a:solidFill>
                <a:srgbClr val="F0591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311700" y="1329475"/>
            <a:ext cx="3529500" cy="28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AutoNum type="arabicPeriod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Maps the environment and records its position.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AutoNum type="arabicPeriod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Uses SLAM to locate itself when placed randomly.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AutoNum type="arabicPeriod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Navigate to Endpoint.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850" y="64472"/>
            <a:ext cx="3727199" cy="17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>
            <a:off x="5752350" y="874575"/>
            <a:ext cx="2297100" cy="4140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1" title="3d sla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6075" y="2181700"/>
            <a:ext cx="4069650" cy="22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