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indent="14288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indent="28575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indent="42863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indent="5715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5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 autoAdjust="0"/>
    <p:restoredTop sz="90929" autoAdjust="0"/>
  </p:normalViewPr>
  <p:slideViewPr>
    <p:cSldViewPr>
      <p:cViewPr>
        <p:scale>
          <a:sx n="50" d="100"/>
          <a:sy n="50" d="100"/>
        </p:scale>
        <p:origin x="1308" y="-726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2A7552-8367-40D3-B04E-D75CEC9A17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6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5013" y="744538"/>
            <a:ext cx="27892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E8F098-8D46-466D-BC3A-030AF460FC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677260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12712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48164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83616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6B67F-F66B-4292-98DC-F17B163402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6353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278" y="3976918"/>
            <a:ext cx="8160644" cy="274380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086" y="7254240"/>
            <a:ext cx="6721028" cy="3271677"/>
          </a:xfrm>
        </p:spPr>
        <p:txBody>
          <a:bodyPr/>
          <a:lstStyle>
            <a:lvl1pPr marL="0" indent="0" algn="ctr">
              <a:buNone/>
              <a:defRPr/>
            </a:lvl1pPr>
            <a:lvl2pPr marL="135452" indent="0" algn="ctr">
              <a:buNone/>
              <a:defRPr/>
            </a:lvl2pPr>
            <a:lvl3pPr marL="270904" indent="0" algn="ctr">
              <a:buNone/>
              <a:defRPr/>
            </a:lvl3pPr>
            <a:lvl4pPr marL="406356" indent="0" algn="ctr">
              <a:buNone/>
              <a:defRPr/>
            </a:lvl4pPr>
            <a:lvl5pPr marL="541808" indent="0" algn="ctr">
              <a:buNone/>
              <a:defRPr/>
            </a:lvl5pPr>
            <a:lvl6pPr marL="677260" indent="0" algn="ctr">
              <a:buNone/>
              <a:defRPr/>
            </a:lvl6pPr>
            <a:lvl7pPr marL="812712" indent="0" algn="ctr">
              <a:buNone/>
              <a:defRPr/>
            </a:lvl7pPr>
            <a:lvl8pPr marL="948164" indent="0" algn="ctr">
              <a:buNone/>
              <a:defRPr/>
            </a:lvl8pPr>
            <a:lvl9pPr marL="1083616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313B7-FEE2-499D-B98A-2D8B9ED5E8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CA3B0-C364-47D6-AA70-1A6C7AFD7B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0996" y="1138077"/>
            <a:ext cx="2039926" cy="102412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20278" y="1138077"/>
            <a:ext cx="6075554" cy="102412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B1AB-C050-4C6B-BD15-F21F46CCA9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1252-7E36-4E90-B610-33891529B9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386" y="8226240"/>
            <a:ext cx="8161114" cy="2542442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386" y="5425978"/>
            <a:ext cx="8161114" cy="2800262"/>
          </a:xfrm>
        </p:spPr>
        <p:txBody>
          <a:bodyPr anchor="b"/>
          <a:lstStyle>
            <a:lvl1pPr marL="0" indent="0">
              <a:buNone/>
              <a:defRPr sz="600"/>
            </a:lvl1pPr>
            <a:lvl2pPr marL="135452" indent="0">
              <a:buNone/>
              <a:defRPr sz="500"/>
            </a:lvl2pPr>
            <a:lvl3pPr marL="270904" indent="0">
              <a:buNone/>
              <a:defRPr sz="500"/>
            </a:lvl3pPr>
            <a:lvl4pPr marL="406356" indent="0">
              <a:buNone/>
              <a:defRPr sz="400"/>
            </a:lvl4pPr>
            <a:lvl5pPr marL="541808" indent="0">
              <a:buNone/>
              <a:defRPr sz="400"/>
            </a:lvl5pPr>
            <a:lvl6pPr marL="677260" indent="0">
              <a:buNone/>
              <a:defRPr sz="400"/>
            </a:lvl6pPr>
            <a:lvl7pPr marL="812712" indent="0">
              <a:buNone/>
              <a:defRPr sz="400"/>
            </a:lvl7pPr>
            <a:lvl8pPr marL="948164" indent="0">
              <a:buNone/>
              <a:defRPr sz="400"/>
            </a:lvl8pPr>
            <a:lvl9pPr marL="1083616" indent="0">
              <a:buNone/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1623-F515-4438-9D3D-541AFAC869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279" y="3698397"/>
            <a:ext cx="4057739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23182" y="3698397"/>
            <a:ext cx="4057740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D77C-E315-45E5-A367-6DD2A12995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12817"/>
            <a:ext cx="8641456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9872" y="2865658"/>
            <a:ext cx="4242161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872" y="4059722"/>
            <a:ext cx="4242161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86" y="2865658"/>
            <a:ext cx="4244043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86" y="4059722"/>
            <a:ext cx="4244043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F36C-BB75-469B-8CA9-2A9FBD7AC4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8BBB-AF70-40DF-AD93-302EABDC79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C8ECE-09F9-410B-88B8-6D210CEE75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09524"/>
            <a:ext cx="3158686" cy="216935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21" y="509523"/>
            <a:ext cx="5367507" cy="1092582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9872" y="2678879"/>
            <a:ext cx="3158686" cy="875646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9E55-A45E-4B41-8832-CECD20193D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851" y="8961121"/>
            <a:ext cx="5760814" cy="105809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851" y="1143723"/>
            <a:ext cx="5760814" cy="7680960"/>
          </a:xfrm>
        </p:spPr>
        <p:txBody>
          <a:bodyPr/>
          <a:lstStyle>
            <a:lvl1pPr marL="0" indent="0">
              <a:buNone/>
              <a:defRPr sz="900"/>
            </a:lvl1pPr>
            <a:lvl2pPr marL="135452" indent="0">
              <a:buNone/>
              <a:defRPr sz="800"/>
            </a:lvl2pPr>
            <a:lvl3pPr marL="270904" indent="0">
              <a:buNone/>
              <a:defRPr sz="700"/>
            </a:lvl3pPr>
            <a:lvl4pPr marL="406356" indent="0">
              <a:buNone/>
              <a:defRPr sz="600"/>
            </a:lvl4pPr>
            <a:lvl5pPr marL="541808" indent="0">
              <a:buNone/>
              <a:defRPr sz="600"/>
            </a:lvl5pPr>
            <a:lvl6pPr marL="677260" indent="0">
              <a:buNone/>
              <a:defRPr sz="600"/>
            </a:lvl6pPr>
            <a:lvl7pPr marL="812712" indent="0">
              <a:buNone/>
              <a:defRPr sz="600"/>
            </a:lvl7pPr>
            <a:lvl8pPr marL="948164" indent="0">
              <a:buNone/>
              <a:defRPr sz="600"/>
            </a:lvl8pPr>
            <a:lvl9pPr marL="1083616" indent="0">
              <a:buNone/>
              <a:defRPr sz="6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851" y="10019216"/>
            <a:ext cx="5760814" cy="150222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3AB5-1009-488F-9BEF-19BCAAB36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138238"/>
            <a:ext cx="8159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3698875"/>
            <a:ext cx="8159750" cy="7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9775" y="11663363"/>
            <a:ext cx="30416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7C772A22-351A-4796-B0E4-6E0E5D780C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5pPr>
      <a:lvl6pPr marL="135452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6pPr>
      <a:lvl7pPr marL="270904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7pPr>
      <a:lvl8pPr marL="406356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8pPr>
      <a:lvl9pPr marL="541808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9pPr>
    </p:titleStyle>
    <p:bodyStyle>
      <a:lvl1pPr marL="477838" indent="-47783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398463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</a:defRPr>
      </a:lvl2pPr>
      <a:lvl3pPr marL="1598613" indent="-31908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</a:defRPr>
      </a:lvl3pPr>
      <a:lvl4pPr marL="2238375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78138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014748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150200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285652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421104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545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090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635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1808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726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1271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4816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361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1"/>
          <p:cNvSpPr>
            <a:spLocks noChangeArrowheads="1"/>
          </p:cNvSpPr>
          <p:nvPr/>
        </p:nvSpPr>
        <p:spPr bwMode="auto">
          <a:xfrm>
            <a:off x="0" y="1615436"/>
            <a:ext cx="9601200" cy="8583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6350" h="12700"/>
          </a:sp3d>
        </p:spPr>
        <p:txBody>
          <a:bodyPr lIns="27090" tIns="13545" rIns="27090" bIns="13545">
            <a:spAutoFit/>
          </a:bodyPr>
          <a:lstStyle/>
          <a:p>
            <a:pPr algn="ctr">
              <a:defRPr/>
            </a:pPr>
            <a:endParaRPr lang="pt-BR" sz="1800" b="1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pt-BR" sz="1800" b="1" dirty="0" smtClean="0">
                <a:latin typeface="Arial" charset="0"/>
                <a:cs typeface="Arial" charset="0"/>
              </a:rPr>
              <a:t>RAINBOW-PO</a:t>
            </a:r>
            <a:endParaRPr lang="pt-BR" sz="1800" b="1" dirty="0">
              <a:latin typeface="Arial" charset="0"/>
              <a:cs typeface="Arial" charset="0"/>
            </a:endParaRPr>
          </a:p>
          <a:p>
            <a:pPr algn="ctr">
              <a:defRPr/>
            </a:pPr>
            <a:endParaRPr lang="pt-BR" sz="18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0" y="2432050"/>
            <a:ext cx="9601200" cy="3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090" tIns="13545" rIns="27090" bIns="13545">
            <a:spAutoFit/>
          </a:bodyPr>
          <a:lstStyle/>
          <a:p>
            <a:pPr algn="ctr"/>
            <a:r>
              <a:rPr lang="pt-BR" sz="1200" b="1" dirty="0" smtClean="0">
                <a:latin typeface="Arial" charset="0"/>
                <a:cs typeface="Arial" charset="0"/>
              </a:rPr>
              <a:t>Rafael Macito Zils </a:t>
            </a:r>
            <a:r>
              <a:rPr lang="pt-BR" sz="1200" b="1" dirty="0">
                <a:latin typeface="Arial" charset="0"/>
                <a:cs typeface="Arial" charset="0"/>
              </a:rPr>
              <a:t>/ </a:t>
            </a:r>
            <a:r>
              <a:rPr lang="pt-BR" sz="1200" b="1" dirty="0" smtClean="0">
                <a:latin typeface="Arial" charset="0"/>
                <a:cs typeface="Arial" charset="0"/>
              </a:rPr>
              <a:t>Bruno Fonseca de Almeida / Gabriel de Sousa Borges </a:t>
            </a:r>
          </a:p>
          <a:p>
            <a:pPr algn="ctr"/>
            <a:r>
              <a:rPr lang="pt-BR" sz="1200" b="1" dirty="0" smtClean="0">
                <a:latin typeface="Arial" charset="0"/>
                <a:cs typeface="Arial" charset="0"/>
              </a:rPr>
              <a:t>Professor: Marcelo Hashimoto</a:t>
            </a:r>
            <a:endParaRPr lang="pt-BR" sz="1200" b="1" dirty="0">
              <a:latin typeface="Arial" charset="0"/>
              <a:cs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6288" y="290672"/>
            <a:ext cx="9601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XI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SEMANA UNIFICADA DE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APRESENTAÇÕES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CaixaDeTexto 12"/>
          <p:cNvSpPr txBox="1">
            <a:spLocks noChangeArrowheads="1"/>
          </p:cNvSpPr>
          <p:nvPr/>
        </p:nvSpPr>
        <p:spPr bwMode="auto">
          <a:xfrm>
            <a:off x="63476" y="936294"/>
            <a:ext cx="960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08 a 12 de Junho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de </a:t>
            </a:r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2015</a:t>
            </a:r>
            <a:endParaRPr lang="pt-BR" sz="1800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Bacharelado em Ciência da Computação –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Código: </a:t>
            </a:r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BCC_PI_III_N_G01</a:t>
            </a:r>
            <a:endParaRPr lang="pt-BR" sz="1800" b="1" dirty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056" name="Conector reto 21"/>
          <p:cNvCxnSpPr>
            <a:cxnSpLocks noChangeShapeType="1"/>
          </p:cNvCxnSpPr>
          <p:nvPr/>
        </p:nvCxnSpPr>
        <p:spPr bwMode="auto">
          <a:xfrm>
            <a:off x="63476" y="1614642"/>
            <a:ext cx="9601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057" name="Picture 6" descr="Página Inicial">
            <a:hlinkClick r:id="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76" y="-19050"/>
            <a:ext cx="1379538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871510" y="311465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Resumo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909248" y="990438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Conclusão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2728" y="3114652"/>
            <a:ext cx="1869491" cy="145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CaixaDeTexto 33"/>
          <p:cNvSpPr txBox="1"/>
          <p:nvPr/>
        </p:nvSpPr>
        <p:spPr>
          <a:xfrm>
            <a:off x="5817322" y="4704993"/>
            <a:ext cx="2140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 02 – Detectando Mão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6921" y="7965606"/>
            <a:ext cx="1857388" cy="14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CaixaDeTexto 64"/>
          <p:cNvSpPr txBox="1"/>
          <p:nvPr/>
        </p:nvSpPr>
        <p:spPr>
          <a:xfrm>
            <a:off x="5915463" y="9530564"/>
            <a:ext cx="2140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 03 – Detectando Dedos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1510" y="5610618"/>
            <a:ext cx="169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Desenvolvimento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21096" y="6025190"/>
            <a:ext cx="3779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A ideia principal do projeto é utilizar a cor para identificar as mãos do jogador com mais facilidade, sem utilizar métodos complexos para conseguir obter uma boa velocidade de processamento, já que o jogo ocorre em tempo real.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pload.wikimedia.org/wikipedia/commons/2/21/Hsv_sam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4" y="742464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1653562" y="9057220"/>
            <a:ext cx="214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 01 – Sistema de Cores HSV</a:t>
            </a:r>
            <a:endParaRPr lang="pt-B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014386" y="9565901"/>
            <a:ext cx="377423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Para tal, foram utilizados algoritmos que trabalham somente com a cor da imagem, no caso, no formato HSV.</a:t>
            </a:r>
          </a:p>
          <a:p>
            <a:pPr algn="just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Para deixar o processo rápido o suficiente para, além de identificar cores, aplicar filtros de erosão e dilatação, foi criado um “rastreador”, que acompanha o movimento da mão a cada quadro, pois assim diminui o tamanho da matriz que será analisada dentro do quadro da imagem.</a:t>
            </a:r>
          </a:p>
          <a:p>
            <a:pPr algn="just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A identificação da mão, para atualizar o rastreador, é bem simples, já que toda a luva está pintada de azul, os primeiros pixels azuis da luva encontrados naquele frame serão seu novo limite.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62987" y="5101304"/>
            <a:ext cx="38452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O próximo processo é identificar a jogada do jogador, após ele ter balançado a mão três vezes. Para tal, foi utilizado um algoritmo chamado Connected Components, que identifica conjuntos de pixels na imagem que possuam algo em parecido, que no caso, é a cor. A cor usada para identificar os dedos foi a magenta, assim os pixels magenta da imagem formam conjuntos, que são processados como dedos.</a:t>
            </a:r>
          </a:p>
          <a:p>
            <a:pPr algn="just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Dependendo de quantos dedos o algoritmo identifica, e analisando sua massa, foi possível dizer qual é a jogada. Na imagem abaixo, seria o papel, já que foram identificados 5 conjuntos.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015911" y="3456398"/>
            <a:ext cx="37846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objetivo do projeto é utilizar métodos de visão computacional para identificar imagens e objetos obtidos a partir de uma câmera e fazer o tratamento da mesma em tempo real. O artigo detalha o processo todos os algoritmos utilizados, criados e alterados, durante o processo de desenvolvimento. Também discuti sobre os resultados obtidos ao final do projeto, como métodos de análise abordados e a eficiência dos mesmos.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062987" y="10339761"/>
            <a:ext cx="377950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Após o algoritmo estar finalizado, ele se demonstrou extremamente eficiente, tanto em velocidade quanto em precisão, em ambientes favoráveis. Porém, em ambientes com muito ruído e cores próximas a matiz da cor da luva, começam a ocorrer anomalias na análise da jogada, diminuindo a precisão da identificação, pela quantidade excessiva de ruído. Portanto, pode-se chegar a conclusão de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que, para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manter a velocidade de processamento, um pouco de consistência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deve ser sacrificado.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494</Words>
  <Application>Microsoft Office PowerPoint</Application>
  <PresentationFormat>Papel A3 (297x420 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Apresentação do PowerPoint</vt:lpstr>
    </vt:vector>
  </TitlesOfParts>
  <Company>_x0008_ᖤ]櫤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Saron</dc:creator>
  <cp:lastModifiedBy>Rafael Macito Zils</cp:lastModifiedBy>
  <cp:revision>78</cp:revision>
  <dcterms:created xsi:type="dcterms:W3CDTF">2005-08-24T17:31:56Z</dcterms:created>
  <dcterms:modified xsi:type="dcterms:W3CDTF">2015-06-03T15:06:49Z</dcterms:modified>
</cp:coreProperties>
</file>