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DEE9D9-8AFB-4549-BEB7-C6456F8A9A1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C5C6A-C733-4CD5-986C-6F111B2DC9E7}" type="datetimeFigureOut">
              <a:rPr lang="es-AR" smtClean="0"/>
              <a:t>29/3/2017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77BB5-5D7A-4E84-B8F8-BF4BC6209A8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40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B44-2691-4950-9458-A0D47A1C5C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884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B44-2691-4950-9458-A0D47A1C5C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5586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B44-2691-4950-9458-A0D47A1C5C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635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77776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B44-2691-4950-9458-A0D47A1C5C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108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B44-2691-4950-9458-A0D47A1C5C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503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B44-2691-4950-9458-A0D47A1C5C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601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B44-2691-4950-9458-A0D47A1C5C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583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B44-2691-4950-9458-A0D47A1C5C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898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B44-2691-4950-9458-A0D47A1C5C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6864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B44-2691-4950-9458-A0D47A1C5C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654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B44-2691-4950-9458-A0D47A1C5C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529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9B44-2691-4950-9458-A0D47A1C5C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7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Perceptrón simple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Redes Neuronales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4800" y="211257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Función de activación signo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dirty="0"/>
                  <a:t>En la figura de la derecha se muestra una representación alternativa, la cual está dada por: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Lo cual </a:t>
                </a:r>
                <a:r>
                  <a:rPr lang="es-AR" dirty="0" err="1"/>
                  <a:t>traforma</a:t>
                </a:r>
                <a:r>
                  <a:rPr lang="es-AR" dirty="0"/>
                  <a:t> la condición (5.5) en: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Lo </a:t>
                </a:r>
                <a:r>
                  <a:rPr lang="en-US" dirty="0" err="1"/>
                  <a:t>cual</a:t>
                </a:r>
                <a:r>
                  <a:rPr lang="en-US" dirty="0"/>
                  <a:t> </a:t>
                </a:r>
                <a:r>
                  <a:rPr lang="en-US" dirty="0" err="1"/>
                  <a:t>significa</a:t>
                </a:r>
                <a:r>
                  <a:rPr lang="en-US" dirty="0"/>
                  <a:t> que </a:t>
                </a:r>
                <a:r>
                  <a:rPr lang="en-US" dirty="0" err="1"/>
                  <a:t>todos</a:t>
                </a:r>
                <a:r>
                  <a:rPr lang="en-US" dirty="0"/>
                  <a:t>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vectores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AR" dirty="0"/>
                  <a:t>, deben estar del mismo lado del </a:t>
                </a:r>
                <a:r>
                  <a:rPr lang="es-AR" dirty="0" err="1"/>
                  <a:t>hiperplano</a:t>
                </a:r>
                <a:r>
                  <a:rPr lang="es-AR" dirty="0"/>
                  <a:t> perpendicular al vector </a:t>
                </a:r>
                <a:r>
                  <a:rPr lang="es-AR" b="1" dirty="0"/>
                  <a:t>w</a:t>
                </a:r>
                <a:r>
                  <a:rPr lang="es-AR" dirty="0"/>
                  <a:t>, para que el </a:t>
                </a:r>
                <a:r>
                  <a:rPr lang="es-AR" dirty="0" err="1"/>
                  <a:t>perceptrón</a:t>
                </a:r>
                <a:r>
                  <a:rPr lang="es-AR" dirty="0"/>
                  <a:t> funcione correctamente.</a:t>
                </a:r>
                <a:endParaRPr lang="es-AR" b="1" dirty="0"/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15" t="-714" b="-3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1861152"/>
            <a:ext cx="5838825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579" y="3034367"/>
            <a:ext cx="3438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8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Separabilidad</a:t>
            </a:r>
            <a:r>
              <a:rPr lang="en-US" dirty="0"/>
              <a:t> Lineal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</p:spPr>
        <p:txBody>
          <a:bodyPr>
            <a:normAutofit/>
          </a:bodyPr>
          <a:lstStyle/>
          <a:p>
            <a:r>
              <a:rPr lang="en-US" dirty="0"/>
              <a:t>Si ese </a:t>
            </a:r>
            <a:r>
              <a:rPr lang="en-US" dirty="0" err="1"/>
              <a:t>hiperplano</a:t>
            </a:r>
            <a:r>
              <a:rPr lang="en-US" dirty="0"/>
              <a:t> no </a:t>
            </a:r>
            <a:r>
              <a:rPr lang="en-US" dirty="0" err="1"/>
              <a:t>existe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 el </a:t>
            </a:r>
            <a:r>
              <a:rPr lang="en-US" dirty="0" err="1"/>
              <a:t>problema</a:t>
            </a:r>
            <a:r>
              <a:rPr lang="en-US" dirty="0"/>
              <a:t>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resuelto</a:t>
            </a:r>
            <a:r>
              <a:rPr lang="en-US" dirty="0"/>
              <a:t>. </a:t>
            </a:r>
          </a:p>
          <a:p>
            <a:r>
              <a:rPr lang="en-US" dirty="0"/>
              <a:t>Si ese </a:t>
            </a:r>
            <a:r>
              <a:rPr lang="en-US" dirty="0" err="1"/>
              <a:t>hiperplano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, se dice que el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b="1" dirty="0" err="1"/>
              <a:t>linealmente</a:t>
            </a:r>
            <a:r>
              <a:rPr lang="en-US" b="1" dirty="0"/>
              <a:t> separable.</a:t>
            </a:r>
          </a:p>
          <a:p>
            <a:r>
              <a:rPr lang="en-US" dirty="0"/>
              <a:t>Si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unidad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threshold: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vectorial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err="1"/>
              <a:t>Entonces</a:t>
            </a:r>
            <a:r>
              <a:rPr lang="en-US" dirty="0"/>
              <a:t> el </a:t>
            </a:r>
            <a:r>
              <a:rPr lang="en-US" dirty="0" err="1"/>
              <a:t>hiperplano</a:t>
            </a:r>
            <a:r>
              <a:rPr lang="en-US" dirty="0"/>
              <a:t> que divide al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vectorial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es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Por lo que </a:t>
            </a:r>
            <a:r>
              <a:rPr lang="en-US" dirty="0" err="1"/>
              <a:t>agregar</a:t>
            </a:r>
            <a:r>
              <a:rPr lang="en-US" dirty="0"/>
              <a:t> un threshold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unidad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el </a:t>
            </a:r>
            <a:r>
              <a:rPr lang="en-US" dirty="0" err="1"/>
              <a:t>hiperplano</a:t>
            </a:r>
            <a:r>
              <a:rPr lang="en-US" dirty="0"/>
              <a:t> no </a:t>
            </a:r>
            <a:r>
              <a:rPr lang="en-US" dirty="0" err="1"/>
              <a:t>necesariamente</a:t>
            </a:r>
            <a:r>
              <a:rPr lang="en-US" dirty="0"/>
              <a:t> </a:t>
            </a:r>
            <a:r>
              <a:rPr lang="en-US" dirty="0" err="1"/>
              <a:t>pase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origen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2130080"/>
            <a:ext cx="3914775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49" y="3030458"/>
            <a:ext cx="3695700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49" y="3778436"/>
            <a:ext cx="34290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Separabilidad</a:t>
            </a:r>
            <a:r>
              <a:rPr lang="en-US" dirty="0"/>
              <a:t> Lineal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AND: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00" y="1568500"/>
            <a:ext cx="5791200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2084387"/>
            <a:ext cx="2019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Separabilidad</a:t>
            </a:r>
            <a:r>
              <a:rPr lang="en-US" dirty="0"/>
              <a:t> Lineal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AND: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0850"/>
            <a:ext cx="58007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4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Separabilidad</a:t>
            </a:r>
            <a:r>
              <a:rPr lang="en-US" dirty="0"/>
              <a:t> Lineal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XOR: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90" y="1530400"/>
            <a:ext cx="5972175" cy="303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0" y="2156274"/>
            <a:ext cx="20764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4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Separabilidad</a:t>
            </a:r>
            <a:r>
              <a:rPr lang="en-US" dirty="0"/>
              <a:t> Lineal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8170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Ejemplo XOR:</a:t>
                </a:r>
              </a:p>
              <a:p>
                <a:pPr lvl="1"/>
                <a:r>
                  <a:rPr lang="en-US" dirty="0" err="1"/>
                  <a:t>En</a:t>
                </a:r>
                <a:r>
                  <a:rPr lang="en-US" dirty="0"/>
                  <a:t> base a la table de </a:t>
                </a:r>
                <a:r>
                  <a:rPr lang="en-US" dirty="0" err="1"/>
                  <a:t>verdad</a:t>
                </a:r>
                <a:r>
                  <a:rPr lang="en-US" dirty="0"/>
                  <a:t> </a:t>
                </a:r>
                <a:r>
                  <a:rPr lang="en-US" dirty="0" err="1"/>
                  <a:t>podemos</a:t>
                </a:r>
                <a:r>
                  <a:rPr lang="en-US" dirty="0"/>
                  <a:t> </a:t>
                </a:r>
                <a:r>
                  <a:rPr lang="en-US" dirty="0" err="1"/>
                  <a:t>escribir</a:t>
                </a:r>
                <a:r>
                  <a:rPr lang="en-US" dirty="0"/>
                  <a:t> las </a:t>
                </a:r>
                <a:r>
                  <a:rPr lang="en-US" dirty="0" err="1"/>
                  <a:t>siguientes</a:t>
                </a:r>
                <a:r>
                  <a:rPr lang="en-US" dirty="0"/>
                  <a:t> </a:t>
                </a:r>
                <a:r>
                  <a:rPr lang="en-US" dirty="0" err="1"/>
                  <a:t>inecuaciones</a:t>
                </a:r>
                <a:r>
                  <a:rPr lang="en-US" dirty="0"/>
                  <a:t>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r>
                  <a:rPr lang="en-US" dirty="0"/>
                  <a:t>De (5.12) y (5.15) </a:t>
                </a:r>
                <a:r>
                  <a:rPr lang="en-US" dirty="0" err="1"/>
                  <a:t>obtenemos</a:t>
                </a:r>
                <a:r>
                  <a:rPr lang="en-US" dirty="0"/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De (5.13) y (5.14) </a:t>
                </a:r>
                <a:r>
                  <a:rPr lang="en-US" dirty="0" err="1"/>
                  <a:t>obtenemos</a:t>
                </a:r>
                <a:r>
                  <a:rPr lang="en-US" dirty="0"/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0</a:t>
                </a:r>
              </a:p>
              <a:p>
                <a:pPr lvl="2"/>
                <a:r>
                  <a:rPr lang="en-US" dirty="0"/>
                  <a:t>Por lo </a:t>
                </a:r>
                <a:r>
                  <a:rPr lang="en-US" dirty="0" err="1"/>
                  <a:t>tanto</a:t>
                </a:r>
                <a:r>
                  <a:rPr lang="en-US" dirty="0"/>
                  <a:t> no </a:t>
                </a:r>
                <a:r>
                  <a:rPr lang="en-US" dirty="0" err="1"/>
                  <a:t>existe</a:t>
                </a:r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solución</a:t>
                </a:r>
                <a:r>
                  <a:rPr lang="en-US" dirty="0"/>
                  <a:t> que </a:t>
                </a:r>
                <a:r>
                  <a:rPr lang="en-US" dirty="0" err="1"/>
                  <a:t>staisfaga</a:t>
                </a:r>
                <a:r>
                  <a:rPr lang="en-US" dirty="0"/>
                  <a:t> </a:t>
                </a:r>
                <a:r>
                  <a:rPr lang="en-US" dirty="0" err="1"/>
                  <a:t>todas</a:t>
                </a:r>
                <a:r>
                  <a:rPr lang="en-US" dirty="0"/>
                  <a:t> las </a:t>
                </a:r>
                <a:r>
                  <a:rPr lang="en-US" dirty="0" err="1"/>
                  <a:t>condiciones</a:t>
                </a:r>
                <a:r>
                  <a:rPr lang="en-US" dirty="0"/>
                  <a:t>, </a:t>
                </a:r>
                <a:r>
                  <a:rPr lang="en-US" dirty="0" err="1"/>
                  <a:t>por</a:t>
                </a:r>
                <a:r>
                  <a:rPr lang="en-US" dirty="0"/>
                  <a:t> lo que el </a:t>
                </a:r>
                <a:r>
                  <a:rPr lang="en-US" dirty="0" err="1"/>
                  <a:t>problema</a:t>
                </a:r>
                <a:r>
                  <a:rPr lang="en-US" dirty="0"/>
                  <a:t> no </a:t>
                </a:r>
                <a:r>
                  <a:rPr lang="en-US" dirty="0" err="1"/>
                  <a:t>es</a:t>
                </a:r>
                <a:r>
                  <a:rPr lang="en-US" dirty="0"/>
                  <a:t> </a:t>
                </a:r>
                <a:r>
                  <a:rPr lang="en-US" dirty="0" err="1"/>
                  <a:t>linealmente</a:t>
                </a:r>
                <a:r>
                  <a:rPr lang="en-US" dirty="0"/>
                  <a:t> separable.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817091"/>
              </a:xfrm>
              <a:blipFill>
                <a:blip r:embed="rId2"/>
                <a:stretch>
                  <a:fillRect l="-715" t="-6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1751220"/>
            <a:ext cx="37338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2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Separabilidad Lineal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Ej. Puntos que no se encuentran en posición general:</a:t>
            </a:r>
          </a:p>
          <a:p>
            <a:pPr lvl="1"/>
            <a:r>
              <a:rPr lang="es-AR" dirty="0"/>
              <a:t>Analicemos el caso de la figura (5.5b):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32" y="1835200"/>
            <a:ext cx="59721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Separabilidad Lineal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76725"/>
          </a:xfrm>
        </p:spPr>
        <p:txBody>
          <a:bodyPr>
            <a:normAutofit/>
          </a:bodyPr>
          <a:lstStyle/>
          <a:p>
            <a:r>
              <a:rPr lang="es-AR" dirty="0"/>
              <a:t>Ej. Puntos que no están en posición general:</a:t>
            </a:r>
          </a:p>
          <a:p>
            <a:pPr lvl="1"/>
            <a:r>
              <a:rPr lang="es-AR" dirty="0"/>
              <a:t>El caso 5.5b es un caso muy particular ya que la probabilidad de que tres puntos estén perfectamente alineados en una recta es cero.</a:t>
            </a:r>
          </a:p>
          <a:p>
            <a:pPr lvl="1"/>
            <a:r>
              <a:rPr lang="es-AR" dirty="0"/>
              <a:t>Se dice que una serie de puntos está en posición general cuando este tipo de condición no ocurre.</a:t>
            </a:r>
          </a:p>
          <a:p>
            <a:pPr lvl="1"/>
            <a:r>
              <a:rPr lang="es-AR" dirty="0"/>
              <a:t>Es decir, en un espacio N-dimensional un conjunto de puntos está en posición general si no mas de d+1 puntos caen exactamente en un </a:t>
            </a:r>
            <a:r>
              <a:rPr lang="es-AR" dirty="0" err="1"/>
              <a:t>hiperplano</a:t>
            </a:r>
            <a:r>
              <a:rPr lang="es-AR" dirty="0"/>
              <a:t> d-dimensional para d&lt;N. (d puntos definen el </a:t>
            </a:r>
            <a:r>
              <a:rPr lang="es-AR" dirty="0" err="1"/>
              <a:t>hiperplano</a:t>
            </a:r>
            <a:r>
              <a:rPr lang="es-AR" dirty="0"/>
              <a:t> y uno mas estaría contenido en este </a:t>
            </a:r>
            <a:r>
              <a:rPr lang="es-AR" dirty="0" err="1"/>
              <a:t>hiperplano</a:t>
            </a:r>
            <a:r>
              <a:rPr lang="es-AR" dirty="0"/>
              <a:t>).</a:t>
            </a:r>
          </a:p>
          <a:p>
            <a:pPr lvl="1"/>
            <a:r>
              <a:rPr lang="es-AR" dirty="0"/>
              <a:t>Si no tenemos una entrada de </a:t>
            </a:r>
            <a:r>
              <a:rPr lang="es-AR" dirty="0" err="1"/>
              <a:t>threshold</a:t>
            </a:r>
            <a:r>
              <a:rPr lang="es-AR" dirty="0"/>
              <a:t> el plano pasará siempre por el origen, por lo que la condición queda que no mas de d puntos caigan exactamente por un </a:t>
            </a:r>
            <a:r>
              <a:rPr lang="es-AR" dirty="0" err="1"/>
              <a:t>hiperplano</a:t>
            </a:r>
            <a:r>
              <a:rPr lang="es-AR" dirty="0"/>
              <a:t> que pasa por el origen.</a:t>
            </a:r>
          </a:p>
          <a:p>
            <a:pPr lvl="2"/>
            <a:r>
              <a:rPr lang="es-AR" dirty="0"/>
              <a:t>Esta condición puede ser expresada como: Cualquier subconjunto de N puntos o menos, debe ser linealmente independiente.</a:t>
            </a:r>
          </a:p>
        </p:txBody>
      </p:sp>
    </p:spTree>
    <p:extLst>
      <p:ext uri="{BB962C8B-B14F-4D97-AF65-F5344CB8AC3E}">
        <p14:creationId xmlns:p14="http://schemas.microsoft.com/office/powerpoint/2010/main" val="365857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Separabilidad Lineal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Se puede demostrar que el tipo de falla en la separabilidad lineal que se presenta en el caso de la XOR solo puede ocurrir cuando hay mas patrones p que cantidad de entradas N.</a:t>
            </a:r>
          </a:p>
          <a:p>
            <a:r>
              <a:rPr lang="es-AR" dirty="0"/>
              <a:t>El tipo de falla en el que un conjuntos no se encuentra en posición general, se puede presentar para cualquier p.</a:t>
            </a:r>
          </a:p>
        </p:txBody>
      </p:sp>
    </p:spTree>
    <p:extLst>
      <p:ext uri="{BB962C8B-B14F-4D97-AF65-F5344CB8AC3E}">
        <p14:creationId xmlns:p14="http://schemas.microsoft.com/office/powerpoint/2010/main" val="187361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Algoritmo de aprendizaje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dirty="0"/>
                  <a:t>Consideraremos problemas linealmente separables. </a:t>
                </a:r>
              </a:p>
              <a:p>
                <a:r>
                  <a:rPr lang="es-AR" dirty="0"/>
                  <a:t>Para este tipo de problemas, un algoritmo de aprendizaje puede ser:</a:t>
                </a:r>
              </a:p>
              <a:p>
                <a:pPr lvl="1"/>
                <a:r>
                  <a:rPr lang="es-AR" dirty="0"/>
                  <a:t>Ingresar a la red con los patrones de entrenamiento uno a uno. </a:t>
                </a:r>
              </a:p>
              <a:p>
                <a:pPr lvl="1"/>
                <a:r>
                  <a:rPr lang="es-AR" dirty="0"/>
                  <a:t>Si la salida obtenida es igual a la deseada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𝜍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bSup>
                    <m:r>
                      <a:rPr lang="es-A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/>
                  <a:t>, los pesos no se cambian.</a:t>
                </a:r>
              </a:p>
              <a:p>
                <a:pPr lvl="1"/>
                <a:r>
                  <a:rPr lang="es-AR" dirty="0"/>
                  <a:t>Caso contrario: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15" t="-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2578150"/>
            <a:ext cx="42862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3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5295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Introducción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Shape 6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60750"/>
                <a:ext cx="8520600" cy="42828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228600" rtl="0">
                  <a:spcBef>
                    <a:spcPts val="0"/>
                  </a:spcBef>
                </a:pPr>
                <a:r>
                  <a:rPr lang="es" sz="2000" dirty="0"/>
                  <a:t>Hasta ahora hemos elegido los pesos de la red calculandolos a priori y luego pusimos a procesar los datos de entrada.</a:t>
                </a:r>
              </a:p>
              <a:p>
                <a:pPr marL="457200" lvl="0" indent="-228600" rtl="0">
                  <a:spcBef>
                    <a:spcPts val="0"/>
                  </a:spcBef>
                </a:pPr>
                <a:r>
                  <a:rPr lang="es" sz="2000" dirty="0"/>
                  <a:t>Este enfoque no es práctico ya que puede involucrar mucho cálculo a priori.</a:t>
                </a:r>
              </a:p>
              <a:p>
                <a:pPr marL="457200" lvl="0" indent="-228600" rtl="0">
                  <a:spcBef>
                    <a:spcPts val="0"/>
                  </a:spcBef>
                </a:pPr>
                <a:r>
                  <a:rPr lang="es" sz="2000" dirty="0"/>
                  <a:t>Otra posibilidad es entrenar a la red en forma iterativa en la cual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" sz="2000" dirty="0"/>
                  <a:t> pueden ser ajustados en cada iteración. En este caso decimos que la red está </a:t>
                </a:r>
                <a:r>
                  <a:rPr lang="es" sz="2000" b="1" dirty="0"/>
                  <a:t>aprendiendo </a:t>
                </a:r>
                <a:r>
                  <a:rPr lang="es" sz="2000" dirty="0"/>
                  <a:t>la tarea.</a:t>
                </a:r>
              </a:p>
              <a:p>
                <a:pPr marL="457200" lvl="0" indent="-228600" rtl="0">
                  <a:spcBef>
                    <a:spcPts val="0"/>
                  </a:spcBef>
                </a:pPr>
                <a:r>
                  <a:rPr lang="es" sz="2000" dirty="0"/>
                  <a:t>La idea es comparar la salida obtenida con una salida deseada y modificar los pesos para que el error disminuya.</a:t>
                </a:r>
              </a:p>
              <a:p>
                <a:pPr marL="457200" lvl="0" indent="-228600" rtl="0">
                  <a:spcBef>
                    <a:spcPts val="0"/>
                  </a:spcBef>
                </a:pPr>
                <a:r>
                  <a:rPr lang="es" sz="2000" dirty="0"/>
                  <a:t>A este tipo de aprendizaje se lo llama “aprendizaje supervisado” o “aprendizaje con un maestro”.</a:t>
                </a:r>
              </a:p>
              <a:p>
                <a:pPr marL="457200" lvl="0" indent="-228600" rtl="0">
                  <a:spcBef>
                    <a:spcPts val="0"/>
                  </a:spcBef>
                </a:pPr>
                <a:r>
                  <a:rPr lang="es" sz="2000" dirty="0"/>
                  <a:t>Para ello debemos disponer de pares entradas-salidas de entrenamiento.</a:t>
                </a:r>
              </a:p>
              <a:p>
                <a:pPr marL="457200" lvl="0" indent="-228600" rtl="0">
                  <a:spcBef>
                    <a:spcPts val="0"/>
                  </a:spcBef>
                </a:pPr>
                <a:r>
                  <a:rPr lang="es" sz="2000" dirty="0"/>
                  <a:t>Las modificaciones en los pesos serán pequeños de forma que el error entre la salida obtenida y la deseada disminuya un poco, esperando que a través de ese mecanismo los pesos converjan a una solución. </a:t>
                </a:r>
              </a:p>
            </p:txBody>
          </p:sp>
        </mc:Choice>
        <mc:Fallback xmlns="">
          <p:sp>
            <p:nvSpPr>
              <p:cNvPr id="61" name="Shape 6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60750"/>
                <a:ext cx="8520600" cy="4282800"/>
              </a:xfrm>
              <a:prstGeom prst="rect">
                <a:avLst/>
              </a:prstGeom>
              <a:blipFill>
                <a:blip r:embed="rId4"/>
                <a:stretch>
                  <a:fillRect t="-427" r="-10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Algoritmo de aprendizaje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817090"/>
              </a:xfrm>
            </p:spPr>
            <p:txBody>
              <a:bodyPr>
                <a:normAutofit/>
              </a:bodyPr>
              <a:lstStyle/>
              <a:p>
                <a:r>
                  <a:rPr lang="es-AR" dirty="0"/>
                  <a:t>El parámetro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s-AR" dirty="0"/>
                  <a:t> es llamado velocidad de aprendizaje.</a:t>
                </a:r>
              </a:p>
              <a:p>
                <a:r>
                  <a:rPr lang="es-AR" dirty="0"/>
                  <a:t>Para dar por correcta la salida, se tiene que cumplir: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bSup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s-AR" b="0" dirty="0"/>
              </a:p>
              <a:p>
                <a:pPr lvl="1"/>
                <a:r>
                  <a:rPr lang="es-AR" dirty="0"/>
                  <a:t>Que es lo mismo que pedir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sSubSup>
                        <m:sSub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AR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s-AR" b="0" dirty="0">
                    <a:ea typeface="Cambria Math" panose="02040503050406030204" pitchFamily="18" charset="0"/>
                  </a:rPr>
                  <a:t>Pero para no estar en una condición muy ajustada, también podemos pedir:</a:t>
                </a:r>
              </a:p>
              <a:p>
                <a:pPr lvl="1"/>
                <a:endParaRPr lang="es-AR" dirty="0">
                  <a:ea typeface="Cambria Math" panose="02040503050406030204" pitchFamily="18" charset="0"/>
                </a:endParaRPr>
              </a:p>
              <a:p>
                <a:pPr lvl="1"/>
                <a:endParaRPr lang="es-A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s-AR" dirty="0">
                    <a:ea typeface="Cambria Math" panose="02040503050406030204" pitchFamily="18" charset="0"/>
                  </a:rPr>
                  <a:t>Como la sumatoria tiende a ser mas grande cada vez que aumenta N, entonces escalamos la constante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s-AR" b="0" dirty="0">
                    <a:ea typeface="Cambria Math" panose="02040503050406030204" pitchFamily="18" charset="0"/>
                  </a:rPr>
                  <a:t> por un factor de N.</a:t>
                </a:r>
              </a:p>
              <a:p>
                <a:pPr lvl="1"/>
                <a:r>
                  <a:rPr lang="es-AR" dirty="0">
                    <a:ea typeface="Cambria Math" panose="02040503050406030204" pitchFamily="18" charset="0"/>
                  </a:rPr>
                  <a:t>Para implementar esta condición de aprendizaje, podemos escribir:</a:t>
                </a:r>
              </a:p>
              <a:p>
                <a:pPr lvl="1"/>
                <a:endParaRPr lang="es-AR" b="0" dirty="0">
                  <a:ea typeface="Cambria Math" panose="02040503050406030204" pitchFamily="18" charset="0"/>
                </a:endParaRPr>
              </a:p>
              <a:p>
                <a:pPr lvl="1"/>
                <a:endParaRPr lang="es-AR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s-AR" dirty="0">
                    <a:ea typeface="Cambria Math" panose="02040503050406030204" pitchFamily="18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⊝</m:t>
                    </m:r>
                  </m:oMath>
                </a14:m>
                <a:r>
                  <a:rPr lang="es-AR" b="0" dirty="0">
                    <a:ea typeface="Cambria Math" panose="02040503050406030204" pitchFamily="18" charset="0"/>
                  </a:rPr>
                  <a:t> es la función escalón.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817090"/>
              </a:xfrm>
              <a:blipFill>
                <a:blip r:embed="rId2"/>
                <a:stretch>
                  <a:fillRect l="-715" t="-6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5" y="2978012"/>
            <a:ext cx="4057650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4141828"/>
            <a:ext cx="40481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6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Algoritmo de aprendizaje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dirty="0"/>
                  <a:t>Por lo que (5.21) se reduce a (5.18) para el caso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dirty="0"/>
                  <a:t>.</a:t>
                </a:r>
              </a:p>
              <a:p>
                <a:r>
                  <a:rPr lang="es-AR" dirty="0"/>
                  <a:t>La expresión (5.21) se conoce como regla de aprendizaje del </a:t>
                </a:r>
                <a:r>
                  <a:rPr lang="es-AR" dirty="0" err="1"/>
                  <a:t>perceptrón</a:t>
                </a:r>
                <a:r>
                  <a:rPr lang="es-AR" dirty="0"/>
                  <a:t>.</a:t>
                </a:r>
              </a:p>
              <a:p>
                <a:r>
                  <a:rPr lang="es-AR" dirty="0"/>
                  <a:t>Se puede demostrar que (5.21) converge a una solución en un número finitos de pasos, siempre que la solución exista.</a:t>
                </a:r>
              </a:p>
              <a:p>
                <a:endParaRPr lang="es-AR" dirty="0"/>
              </a:p>
              <a:p>
                <a:r>
                  <a:rPr lang="es-AR" dirty="0"/>
                  <a:t>Podemos expresar la condición de estabilidad como:</a:t>
                </a:r>
              </a:p>
              <a:p>
                <a:endParaRPr lang="es-AR" dirty="0"/>
              </a:p>
              <a:p>
                <a:pPr lvl="1"/>
                <a:r>
                  <a:rPr lang="es-AR" dirty="0"/>
                  <a:t>Recordemos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s-AR" dirty="0"/>
              </a:p>
              <a:p>
                <a:pPr lvl="1"/>
                <a:r>
                  <a:rPr lang="es-AR" dirty="0"/>
                  <a:t>Esto equivale a que todos los puntos en el espacio </a:t>
                </a:r>
                <a:r>
                  <a:rPr lang="es-AR" b="1" dirty="0"/>
                  <a:t>x</a:t>
                </a:r>
                <a:r>
                  <a:rPr lang="es-AR" dirty="0"/>
                  <a:t> deben estar a una distancia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s-AR" dirty="0"/>
                  <a:t> del </a:t>
                </a:r>
                <a:r>
                  <a:rPr lang="es-AR" dirty="0" err="1"/>
                  <a:t>hiperplano</a:t>
                </a:r>
                <a:r>
                  <a:rPr lang="es-AR" dirty="0"/>
                  <a:t> perpendicular a </a:t>
                </a:r>
                <a:r>
                  <a:rPr lang="es-AR" b="1" dirty="0"/>
                  <a:t>w.</a:t>
                </a:r>
                <a:endParaRPr lang="es-AR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15" t="-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961239"/>
            <a:ext cx="34385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0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Algoritmo de aprendizaje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dirty="0"/>
                  <a:t>Para la figura 5.2b, podemos ver que existe una solución siempre que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s-AR" dirty="0"/>
                  <a:t> sea lo suficientemente chico 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s-AR" dirty="0"/>
                  <a:t> lo suficientemente grande: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Podemos expresar el algoritmo de aprendizaje en notación vectorial para una </a:t>
                </a:r>
                <a:r>
                  <a:rPr lang="es-AR" dirty="0" err="1"/>
                  <a:t>interpretración</a:t>
                </a:r>
                <a:r>
                  <a:rPr lang="es-AR" dirty="0"/>
                  <a:t> geométrica: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15" t="-714" r="-1073" b="-3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474" y="1848678"/>
            <a:ext cx="1942826" cy="1784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275" y="4493992"/>
            <a:ext cx="39814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4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Algoritmo de aprendizaje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dirty="0"/>
                  <a:t>Lo cual nos dice que los pesos </a:t>
                </a:r>
                <a:r>
                  <a:rPr lang="es-AR" b="1" dirty="0"/>
                  <a:t>w</a:t>
                </a:r>
                <a:r>
                  <a:rPr lang="es-AR" dirty="0"/>
                  <a:t> son modificados levemente en la dirección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A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sup>
                    </m:sSup>
                  </m:oMath>
                </a14:m>
                <a:r>
                  <a:rPr lang="es-AR" b="1" dirty="0"/>
                  <a:t> </a:t>
                </a:r>
                <a:r>
                  <a:rPr lang="es-AR" dirty="0"/>
                  <a:t>si la proyección de </a:t>
                </a:r>
                <a14:m>
                  <m:oMath xmlns:m="http://schemas.openxmlformats.org/officeDocument/2006/math">
                    <m:r>
                      <a:rPr lang="es-AR" b="1" i="1" smtClean="0">
                        <a:latin typeface="Cambria Math" panose="02040503050406030204" pitchFamily="18" charset="0"/>
                      </a:rPr>
                      <m:t>𝒘</m:t>
                    </m:r>
                    <m:sSup>
                      <m:sSupPr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A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sup>
                    </m:sSup>
                  </m:oMath>
                </a14:m>
                <a:r>
                  <a:rPr lang="es-AR" b="1" dirty="0"/>
                  <a:t> </a:t>
                </a:r>
                <a:r>
                  <a:rPr lang="es-AR" dirty="0"/>
                  <a:t> es menor que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s-AR" b="1" dirty="0"/>
                  <a:t>.</a:t>
                </a:r>
              </a:p>
              <a:p>
                <a:r>
                  <a:rPr lang="en-US" dirty="0"/>
                  <a:t>Por </a:t>
                </a:r>
                <a:r>
                  <a:rPr lang="en-US" dirty="0" err="1"/>
                  <a:t>ejemplo</a:t>
                </a:r>
                <a:r>
                  <a:rPr lang="en-US" dirty="0"/>
                  <a:t> para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15" t="-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148095"/>
            <a:ext cx="60007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97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En el </a:t>
                </a:r>
                <a:r>
                  <a:rPr lang="en-US" dirty="0" err="1"/>
                  <a:t>caso</a:t>
                </a:r>
                <a:r>
                  <a:rPr lang="en-US" dirty="0"/>
                  <a:t> de que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dirty="0"/>
                  <a:t> es posible encontrar un vector </a:t>
                </a:r>
                <a:r>
                  <a:rPr lang="es-AR" b="1" dirty="0"/>
                  <a:t>w </a:t>
                </a:r>
                <a:r>
                  <a:rPr lang="es-AR" dirty="0"/>
                  <a:t>con un módulo lo suficientemente grande de forma que las </a:t>
                </a:r>
                <a:r>
                  <a:rPr lang="es-AR" dirty="0" err="1"/>
                  <a:t>proyexiones</a:t>
                </a:r>
                <a:r>
                  <a:rPr lang="es-AR" dirty="0"/>
                  <a:t> de los vectores </a:t>
                </a:r>
                <a:r>
                  <a:rPr lang="es-AR" b="1" dirty="0"/>
                  <a:t>x</a:t>
                </a:r>
                <a:r>
                  <a:rPr lang="es-AR" dirty="0"/>
                  <a:t> sean todas positivas.</a:t>
                </a:r>
              </a:p>
              <a:p>
                <a:r>
                  <a:rPr lang="en-US" dirty="0" err="1"/>
                  <a:t>Dependiendo</a:t>
                </a:r>
                <a:r>
                  <a:rPr lang="en-US" dirty="0"/>
                  <a:t> de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patrones</a:t>
                </a:r>
                <a:r>
                  <a:rPr lang="en-US" dirty="0"/>
                  <a:t> de </a:t>
                </a:r>
                <a:r>
                  <a:rPr lang="en-US" dirty="0" err="1"/>
                  <a:t>entrenamiento</a:t>
                </a:r>
                <a:r>
                  <a:rPr lang="es-A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A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puede</a:t>
                </a:r>
                <a:r>
                  <a:rPr lang="en-US" dirty="0"/>
                  <a:t> </a:t>
                </a:r>
                <a:r>
                  <a:rPr lang="en-US" dirty="0" err="1"/>
                  <a:t>ser</a:t>
                </a:r>
                <a:r>
                  <a:rPr lang="en-US" dirty="0"/>
                  <a:t> que </a:t>
                </a:r>
                <a:r>
                  <a:rPr lang="en-US" dirty="0" err="1"/>
                  <a:t>haya</a:t>
                </a:r>
                <a:r>
                  <a:rPr lang="en-US" dirty="0"/>
                  <a:t> un </a:t>
                </a:r>
                <a:r>
                  <a:rPr lang="en-US" dirty="0" err="1"/>
                  <a:t>rango</a:t>
                </a:r>
                <a:r>
                  <a:rPr lang="en-US" dirty="0"/>
                  <a:t> </a:t>
                </a:r>
                <a:r>
                  <a:rPr lang="en-US" dirty="0" err="1"/>
                  <a:t>bastante</a:t>
                </a:r>
                <a:r>
                  <a:rPr lang="en-US" dirty="0"/>
                  <a:t> </a:t>
                </a:r>
                <a:r>
                  <a:rPr lang="en-US" dirty="0" err="1"/>
                  <a:t>amplio</a:t>
                </a:r>
                <a:r>
                  <a:rPr lang="en-US" dirty="0"/>
                  <a:t> de </a:t>
                </a:r>
                <a:r>
                  <a:rPr lang="en-US" dirty="0" err="1"/>
                  <a:t>direcciones</a:t>
                </a:r>
                <a:r>
                  <a:rPr lang="en-US" dirty="0"/>
                  <a:t> de </a:t>
                </a:r>
                <a:r>
                  <a:rPr lang="en-US" b="1" dirty="0"/>
                  <a:t>w </a:t>
                </a:r>
                <a:r>
                  <a:rPr lang="en-US" dirty="0"/>
                  <a:t>que </a:t>
                </a:r>
                <a:r>
                  <a:rPr lang="en-US" dirty="0" err="1"/>
                  <a:t>sean</a:t>
                </a:r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solución</a:t>
                </a:r>
                <a:r>
                  <a:rPr lang="en-US" dirty="0"/>
                  <a:t> </a:t>
                </a:r>
                <a:r>
                  <a:rPr lang="en-US" dirty="0" err="1"/>
                  <a:t>válida</a:t>
                </a:r>
                <a:r>
                  <a:rPr lang="en-US" dirty="0"/>
                  <a:t>, que el </a:t>
                </a:r>
                <a:r>
                  <a:rPr lang="en-US" dirty="0" err="1"/>
                  <a:t>rango</a:t>
                </a:r>
                <a:r>
                  <a:rPr lang="en-US" dirty="0"/>
                  <a:t> sea </a:t>
                </a:r>
                <a:r>
                  <a:rPr lang="en-US" dirty="0" err="1"/>
                  <a:t>acotado</a:t>
                </a:r>
                <a:r>
                  <a:rPr lang="en-US" dirty="0"/>
                  <a:t>, o que no </a:t>
                </a:r>
                <a:r>
                  <a:rPr lang="en-US" dirty="0" err="1"/>
                  <a:t>haya</a:t>
                </a:r>
                <a:r>
                  <a:rPr lang="en-US" dirty="0"/>
                  <a:t> </a:t>
                </a:r>
                <a:r>
                  <a:rPr lang="en-US" dirty="0" err="1"/>
                  <a:t>ninguna</a:t>
                </a:r>
                <a:r>
                  <a:rPr lang="en-US" dirty="0"/>
                  <a:t> </a:t>
                </a:r>
                <a:r>
                  <a:rPr lang="en-US" dirty="0" err="1"/>
                  <a:t>solución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absoluto</a:t>
                </a:r>
                <a:r>
                  <a:rPr lang="en-US" dirty="0"/>
                  <a:t>:</a:t>
                </a:r>
                <a:endParaRPr lang="en-US" b="1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15" t="-714" r="-121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14800" y="211703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843" y="3002156"/>
            <a:ext cx="4194314" cy="21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Algoritmo de aprendizaje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dirty="0"/>
                  <a:t>Podemos usar esta apreciación para medir qué tan fácil o difícil es encontrar una solución utilizando: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pPr lvl="1"/>
                <a:r>
                  <a:rPr lang="es-AR" dirty="0"/>
                  <a:t>Que es la distancia del “peor” de los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A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sup>
                    </m:sSup>
                  </m:oMath>
                </a14:m>
                <a:r>
                  <a:rPr lang="es-AR" dirty="0"/>
                  <a:t>,sobre el </a:t>
                </a:r>
                <a:r>
                  <a:rPr lang="es-AR" dirty="0" err="1"/>
                  <a:t>hiperplano</a:t>
                </a:r>
                <a:r>
                  <a:rPr lang="es-AR" dirty="0"/>
                  <a:t> perpendicular a </a:t>
                </a:r>
                <a:r>
                  <a:rPr lang="es-AR" b="1" dirty="0"/>
                  <a:t>w</a:t>
                </a:r>
                <a:r>
                  <a:rPr lang="es-AR" dirty="0"/>
                  <a:t>. </a:t>
                </a:r>
              </a:p>
              <a:p>
                <a:r>
                  <a:rPr lang="es-AR" dirty="0"/>
                  <a:t>Si D(</a:t>
                </a:r>
                <a:r>
                  <a:rPr lang="es-AR" b="1" dirty="0"/>
                  <a:t>w</a:t>
                </a:r>
                <a:r>
                  <a:rPr lang="es-AR" dirty="0"/>
                  <a:t>) es positivo, entonces todos los patrones están del lado “correcto” del </a:t>
                </a:r>
                <a:r>
                  <a:rPr lang="es-AR" dirty="0" err="1"/>
                  <a:t>hiperplano</a:t>
                </a:r>
                <a:r>
                  <a:rPr lang="es-AR" dirty="0"/>
                  <a:t> y por lo tanto hay una solución para un valor válido para un valor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s-AR" dirty="0"/>
                  <a:t> los suficientemente grande.</a:t>
                </a:r>
              </a:p>
              <a:p>
                <a:r>
                  <a:rPr lang="es-AR" dirty="0"/>
                  <a:t>Si maximizamos D(</a:t>
                </a:r>
                <a:r>
                  <a:rPr lang="es-AR" b="1" dirty="0"/>
                  <a:t>w</a:t>
                </a:r>
                <a:r>
                  <a:rPr lang="es-AR" dirty="0"/>
                  <a:t>) de forma tal que tengamos la dirección óptima de </a:t>
                </a:r>
                <a:r>
                  <a:rPr lang="es-AR" b="1" dirty="0"/>
                  <a:t>w</a:t>
                </a:r>
                <a:r>
                  <a:rPr lang="es-AR" dirty="0"/>
                  <a:t> para un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s-AR" dirty="0"/>
                  <a:t> mínimo, decimos que tenemos un </a:t>
                </a:r>
                <a:r>
                  <a:rPr lang="es-AR" dirty="0" err="1"/>
                  <a:t>perceptrón</a:t>
                </a:r>
                <a:r>
                  <a:rPr lang="es-AR" dirty="0"/>
                  <a:t> óptimo.</a:t>
                </a:r>
              </a:p>
              <a:p>
                <a:r>
                  <a:rPr lang="es-AR" dirty="0"/>
                  <a:t>Es decir, D(</a:t>
                </a:r>
                <a:r>
                  <a:rPr lang="es-AR" b="1" dirty="0"/>
                  <a:t>w</a:t>
                </a:r>
                <a:r>
                  <a:rPr lang="es-AR" dirty="0"/>
                  <a:t>) para el </a:t>
                </a:r>
                <a:r>
                  <a:rPr lang="es-AR" dirty="0" err="1"/>
                  <a:t>perceptrón</a:t>
                </a:r>
                <a:r>
                  <a:rPr lang="es-AR" dirty="0"/>
                  <a:t> óptimo vale: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15" t="-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1758812"/>
            <a:ext cx="3790950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4479787"/>
            <a:ext cx="36861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71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Algoritmo de aprendizaje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dirty="0"/>
                  <a:t>El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AR" dirty="0"/>
                  <a:t> nos da una pauta de que tan difícil es encontrar una solución para un problema dado. </a:t>
                </a:r>
              </a:p>
              <a:p>
                <a:r>
                  <a:rPr lang="es-AR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AR" dirty="0"/>
                  <a:t>&lt;0 entonces el problema no puede ser resuelto.</a:t>
                </a:r>
              </a:p>
              <a:p>
                <a:r>
                  <a:rPr lang="es-AR" dirty="0"/>
                  <a:t>La siguiente figura ilustra el concepto: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15" t="-714" r="-5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03" y="2501950"/>
            <a:ext cx="57435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1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Convergencia del algoritmo de aprendizaje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906542"/>
              </a:xfrm>
            </p:spPr>
            <p:txBody>
              <a:bodyPr>
                <a:normAutofit/>
              </a:bodyPr>
              <a:lstStyle/>
              <a:p>
                <a:r>
                  <a:rPr lang="es-AR" dirty="0"/>
                  <a:t>Supongamos que existe un D(</a:t>
                </a:r>
                <a:r>
                  <a:rPr lang="es-AR" b="1" dirty="0"/>
                  <a:t>w*</a:t>
                </a:r>
                <a:r>
                  <a:rPr lang="es-AR" dirty="0"/>
                  <a:t>)&gt;0 tal que soluciona el problema que queremos resolver con el </a:t>
                </a:r>
                <a:r>
                  <a:rPr lang="es-AR" dirty="0" err="1"/>
                  <a:t>perceptrón</a:t>
                </a:r>
                <a:r>
                  <a:rPr lang="es-AR" dirty="0"/>
                  <a:t> simple. </a:t>
                </a:r>
              </a:p>
              <a:p>
                <a:r>
                  <a:rPr lang="es-AR" dirty="0"/>
                  <a:t>Veremos si podemos garantizar la convergencia utilizando el algoritmos de aprendizaje propuesto en (5.20).</a:t>
                </a:r>
              </a:p>
              <a:p>
                <a:r>
                  <a:rPr lang="es-AR" dirty="0"/>
                  <a:t>Si partimos de </a:t>
                </a:r>
                <a:r>
                  <a:rPr lang="es-AR" b="1" dirty="0"/>
                  <a:t>w</a:t>
                </a:r>
                <a:r>
                  <a:rPr lang="es-AR" dirty="0"/>
                  <a:t>=0, supongamos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s-AR" dirty="0"/>
                  <a:t> es la cantidad de veces que se utilizó el patrón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AR" dirty="0"/>
                  <a:t> para actualizar los pesos, podemos expresar </a:t>
                </a:r>
                <a:r>
                  <a:rPr lang="es-AR" b="1" dirty="0"/>
                  <a:t>w</a:t>
                </a:r>
                <a:r>
                  <a:rPr lang="es-AR" dirty="0"/>
                  <a:t> como: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La idea de la prueba de convergencia consiste en demostrar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s-AR" b="1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A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r>
                  <a:rPr lang="es-AR" b="1" dirty="0"/>
                  <a:t> </a:t>
                </a:r>
                <a:r>
                  <a:rPr lang="es-AR" dirty="0"/>
                  <a:t>puede aumentar arbitrariamente a medida que incrementamos el valor de M, donde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AR" b="1" dirty="0"/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906542"/>
              </a:xfrm>
              <a:blipFill>
                <a:blip r:embed="rId2"/>
                <a:stretch>
                  <a:fillRect l="-715" t="-624" r="-215" b="-93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2957580"/>
            <a:ext cx="36385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09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Convergencia del algoritmo de aprendizaje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991026"/>
              </a:xfrm>
            </p:spPr>
            <p:txBody>
              <a:bodyPr>
                <a:normAutofit/>
              </a:bodyPr>
              <a:lstStyle/>
              <a:p>
                <a:r>
                  <a:rPr lang="es-AR" dirty="0"/>
                  <a:t>Evaluemos el crecimiento de </a:t>
                </a:r>
                <a:r>
                  <a:rPr lang="es-AR" b="1" dirty="0" err="1"/>
                  <a:t>w.w</a:t>
                </a:r>
                <a:r>
                  <a:rPr lang="es-AR" b="1" dirty="0"/>
                  <a:t>*</a:t>
                </a:r>
                <a:r>
                  <a:rPr lang="es-AR" dirty="0"/>
                  <a:t> utilizando (5.24) y (5.26):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pPr lvl="1"/>
                <a:r>
                  <a:rPr lang="es-AR" dirty="0"/>
                  <a:t>Por lo que </a:t>
                </a:r>
                <a:r>
                  <a:rPr lang="es-AR" b="1" dirty="0" err="1"/>
                  <a:t>w.w</a:t>
                </a:r>
                <a:r>
                  <a:rPr lang="es-AR" b="1" dirty="0"/>
                  <a:t>* </a:t>
                </a:r>
                <a:r>
                  <a:rPr lang="es-AR" dirty="0"/>
                  <a:t>crece proporcional a M.</a:t>
                </a:r>
              </a:p>
              <a:p>
                <a:r>
                  <a:rPr lang="es-AR" dirty="0"/>
                  <a:t>Ahora acotemos el crecimiento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s-AR" dirty="0"/>
                  <a:t>. Analicemos cuánto cambia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s-AR" dirty="0"/>
                  <a:t> en una iteración en la que se entrena con un patrón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s-AR" dirty="0"/>
                  <a:t>: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La inecuación es válida ya que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A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s-A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s-A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A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p>
                    </m:sSup>
                  </m:oMath>
                </a14:m>
                <a:r>
                  <a:rPr lang="es-AR" dirty="0"/>
                  <a:t> ya que de otra forma no estaríamos actualizando </a:t>
                </a:r>
                <a:r>
                  <a:rPr lang="es-AR" b="1" dirty="0"/>
                  <a:t>w</a:t>
                </a:r>
                <a:r>
                  <a:rPr lang="es-AR" dirty="0"/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991026"/>
              </a:xfrm>
              <a:blipFill>
                <a:blip r:embed="rId2"/>
                <a:stretch>
                  <a:fillRect l="-715" t="-6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1509920"/>
            <a:ext cx="54387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033" y="3007622"/>
            <a:ext cx="40195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26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704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s-AR" dirty="0"/>
              <a:t>Convergencia del algoritmo de aprendizaje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874179"/>
                <a:ext cx="8520600" cy="39910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/>
                  <a:t>Para la demostración se usó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s-AR" dirty="0"/>
                  <a:t>, por lo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s-AR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A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AR" b="1" dirty="0"/>
                  <a:t>. </a:t>
                </a:r>
                <a:r>
                  <a:rPr lang="es-AR" dirty="0"/>
                  <a:t>Se puede extender la demostración para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s-A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AR" b="1" dirty="0"/>
                  <a:t>.</a:t>
                </a:r>
              </a:p>
              <a:p>
                <a:r>
                  <a:rPr lang="es-AR" dirty="0"/>
                  <a:t>Si sumamos los incrementos M veces nos queda: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pPr lvl="1"/>
                <a:r>
                  <a:rPr lang="es-AR" dirty="0"/>
                  <a:t>Por lo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s-AR" dirty="0"/>
                  <a:t> crece a lo sumo como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</m:oMath>
                </a14:m>
                <a:r>
                  <a:rPr lang="es-AR" dirty="0"/>
                  <a:t> y de (5.27),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s-AR" b="1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r>
                  <a:rPr lang="es-AR" b="1" dirty="0"/>
                  <a:t> </a:t>
                </a:r>
                <a:r>
                  <a:rPr lang="es-AR" dirty="0"/>
                  <a:t>crece por lo menos a razón de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</m:oMath>
                </a14:m>
                <a:r>
                  <a:rPr lang="es-AR" dirty="0"/>
                  <a:t>. Pero esto no puede continuar mas allá de la condición de convergencia, en cuyo caso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s-AR" b="1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r>
                  <a:rPr lang="es-AR" b="1" dirty="0"/>
                  <a:t> </a:t>
                </a:r>
                <a:r>
                  <a:rPr lang="es-AR" dirty="0"/>
                  <a:t>deja de crecer.</a:t>
                </a:r>
              </a:p>
              <a:p>
                <a:r>
                  <a:rPr lang="es-AR" dirty="0"/>
                  <a:t>Recordemos que el producto escalar normalizado: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Es el coseno cuadrado del ángulo entre </a:t>
                </a:r>
                <a:r>
                  <a:rPr lang="es-AR" b="1" dirty="0"/>
                  <a:t>w</a:t>
                </a:r>
                <a:r>
                  <a:rPr lang="es-AR" dirty="0"/>
                  <a:t> y </a:t>
                </a:r>
                <a:r>
                  <a:rPr lang="es-AR" b="1" dirty="0"/>
                  <a:t>w*</a:t>
                </a:r>
                <a:r>
                  <a:rPr lang="es-AR" dirty="0"/>
                  <a:t>, por lo que será siempre menor que 1.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179"/>
                <a:ext cx="8520600" cy="3991025"/>
              </a:xfrm>
              <a:blipFill>
                <a:blip r:embed="rId2"/>
                <a:stretch>
                  <a:fillRect l="-715" t="-10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0" y="1784903"/>
            <a:ext cx="3762375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109" y="3399785"/>
            <a:ext cx="35337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0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Redes</a:t>
            </a:r>
            <a:r>
              <a:rPr lang="en-US" dirty="0"/>
              <a:t> Feed-Forward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514366"/>
            <a:ext cx="63754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67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Convergencia del algoritmo de aprendizaje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</p:spPr>
        <p:txBody>
          <a:bodyPr>
            <a:normAutofit/>
          </a:bodyPr>
          <a:lstStyle/>
          <a:p>
            <a:r>
              <a:rPr lang="es-AR" dirty="0"/>
              <a:t>Si agregamos a esta cota las inecuaciones (5.27) y (5.29) nos queda: 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De donde podemos deducir una cota superior para la cantidad de actualizaciones de pesos (usando el mejor</a:t>
            </a:r>
            <a:r>
              <a:rPr lang="es-AR" b="1" dirty="0"/>
              <a:t> w*</a:t>
            </a:r>
            <a:r>
              <a:rPr lang="es-AR" dirty="0"/>
              <a:t> posible): </a:t>
            </a:r>
          </a:p>
          <a:p>
            <a:endParaRPr lang="es-AR" dirty="0"/>
          </a:p>
          <a:p>
            <a:endParaRPr lang="es-AR" dirty="0"/>
          </a:p>
          <a:p>
            <a:pPr lvl="1"/>
            <a:r>
              <a:rPr lang="es-AR" dirty="0"/>
              <a:t>Esta cota es proporcional a las unidades de entrada.</a:t>
            </a:r>
          </a:p>
          <a:p>
            <a:pPr lvl="1"/>
            <a:r>
              <a:rPr lang="es-AR" dirty="0"/>
              <a:t>No depende de la cantidad de patrones p (aunque todos deben ser verificados antes de confirmar la situación de convergencia).</a:t>
            </a:r>
          </a:p>
          <a:p>
            <a:pPr lvl="1"/>
            <a:r>
              <a:rPr lang="es-AR" dirty="0" err="1"/>
              <a:t>Dmax</a:t>
            </a:r>
            <a:r>
              <a:rPr lang="es-AR" dirty="0"/>
              <a:t> tiende a achicarse a medida que aumenta p, generando que M aumente.</a:t>
            </a:r>
          </a:p>
          <a:p>
            <a:pPr lvl="1"/>
            <a:r>
              <a:rPr lang="es-AR" dirty="0"/>
              <a:t>La cota de M aumenta a medida que aumenta k ya que el módulo total de </a:t>
            </a:r>
            <a:r>
              <a:rPr lang="es-AR" b="1" dirty="0"/>
              <a:t>w </a:t>
            </a:r>
            <a:r>
              <a:rPr lang="es-AR" dirty="0"/>
              <a:t>tiene que ser aún mayor mas allá de que la dirección sea la correcta, y eso se logra con mas iteraciones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535802"/>
            <a:ext cx="385762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6" y="2707377"/>
            <a:ext cx="3590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63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709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s-AR" dirty="0"/>
              <a:t>Unidades Lineales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79794"/>
            <a:ext cx="8520600" cy="4299709"/>
          </a:xfrm>
        </p:spPr>
        <p:txBody>
          <a:bodyPr/>
          <a:lstStyle/>
          <a:p>
            <a:r>
              <a:rPr lang="es-AR" dirty="0"/>
              <a:t>Las unidades lineales tiene una función de activación g(h)=h, por lo tanto: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Y el funcionamiento deseado es tal que: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111526"/>
            <a:ext cx="3533775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1" y="2038557"/>
            <a:ext cx="35337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Redes</a:t>
            </a:r>
            <a:r>
              <a:rPr lang="en-US" dirty="0"/>
              <a:t> Feed-Forward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AR" dirty="0"/>
                  <a:t> asimétricos:</a:t>
                </a:r>
              </a:p>
              <a:p>
                <a:pPr lvl="1"/>
                <a:r>
                  <a:rPr lang="es-AR" dirty="0">
                    <a:sym typeface="Wingdings" panose="05000000000000000000" pitchFamily="2" charset="2"/>
                  </a:rPr>
                  <a:t>No se puede definir una función de energía.</a:t>
                </a:r>
              </a:p>
              <a:p>
                <a:pPr lvl="1"/>
                <a:r>
                  <a:rPr lang="en-US" dirty="0"/>
                  <a:t>No se </a:t>
                </a:r>
                <a:r>
                  <a:rPr lang="en-US" dirty="0" err="1"/>
                  <a:t>puede</a:t>
                </a:r>
                <a:r>
                  <a:rPr lang="en-US" dirty="0"/>
                  <a:t> </a:t>
                </a:r>
                <a:r>
                  <a:rPr lang="en-US" dirty="0" err="1"/>
                  <a:t>usar</a:t>
                </a:r>
                <a:r>
                  <a:rPr lang="en-US" dirty="0"/>
                  <a:t> la </a:t>
                </a:r>
                <a:r>
                  <a:rPr lang="en-US" dirty="0" err="1"/>
                  <a:t>teoría</a:t>
                </a:r>
                <a:r>
                  <a:rPr lang="en-US" dirty="0"/>
                  <a:t> de campo medio.</a:t>
                </a:r>
              </a:p>
              <a:p>
                <a:r>
                  <a:rPr lang="en-US" dirty="0"/>
                  <a:t>La </a:t>
                </a:r>
                <a:r>
                  <a:rPr lang="en-US" dirty="0" err="1"/>
                  <a:t>unidad</a:t>
                </a:r>
                <a:r>
                  <a:rPr lang="en-US" dirty="0"/>
                  <a:t> fundamental de la red FF </a:t>
                </a:r>
                <a:r>
                  <a:rPr lang="en-US" dirty="0" err="1"/>
                  <a:t>es</a:t>
                </a:r>
                <a:r>
                  <a:rPr lang="en-US" dirty="0"/>
                  <a:t> el </a:t>
                </a:r>
                <a:r>
                  <a:rPr lang="en-US" dirty="0" err="1"/>
                  <a:t>perceptrón</a:t>
                </a:r>
                <a:r>
                  <a:rPr lang="en-US" dirty="0"/>
                  <a:t> simple, que </a:t>
                </a:r>
                <a:r>
                  <a:rPr lang="en-US" dirty="0" err="1"/>
                  <a:t>estudiaremos</a:t>
                </a:r>
                <a:r>
                  <a:rPr lang="en-US" dirty="0"/>
                  <a:t> a </a:t>
                </a:r>
                <a:r>
                  <a:rPr lang="en-US" dirty="0" err="1"/>
                  <a:t>continuación</a:t>
                </a:r>
                <a:r>
                  <a:rPr lang="en-US" dirty="0"/>
                  <a:t>.</a:t>
                </a:r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15" t="-5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2741475"/>
            <a:ext cx="39338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7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Redes</a:t>
            </a:r>
            <a:r>
              <a:rPr lang="en-US" dirty="0"/>
              <a:t> Feed-Forward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Llamaremos a las entradas y </a:t>
                </a:r>
                <a:r>
                  <a:rPr lang="en-US" dirty="0" err="1"/>
                  <a:t>salidas</a:t>
                </a:r>
                <a:r>
                  <a:rPr lang="en-US" dirty="0"/>
                  <a:t> de </a:t>
                </a:r>
                <a:r>
                  <a:rPr lang="en-US" dirty="0" err="1"/>
                  <a:t>una</a:t>
                </a:r>
                <a:r>
                  <a:rPr lang="en-US" dirty="0"/>
                  <a:t> Red Feed-Forward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 respectivamente.</a:t>
                </a:r>
              </a:p>
              <a:p>
                <a:r>
                  <a:rPr lang="es-AR" dirty="0"/>
                  <a:t>La salida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 puede ser calculada como: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 err="1"/>
                  <a:t>Donde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/>
                  <a:t> es la función de activación similar al caso de las redes de </a:t>
                </a:r>
                <a:r>
                  <a:rPr lang="es-AR" dirty="0" err="1"/>
                  <a:t>Hopfield</a:t>
                </a:r>
                <a:r>
                  <a:rPr lang="es-AR" dirty="0"/>
                  <a:t>. Puede ser la función </a:t>
                </a:r>
                <a:r>
                  <a:rPr lang="es-AR" dirty="0" err="1"/>
                  <a:t>sígno</a:t>
                </a:r>
                <a:r>
                  <a:rPr lang="es-AR" dirty="0"/>
                  <a:t>, una sigmoidea continua o una unidad estocástica.</a:t>
                </a:r>
              </a:p>
              <a:p>
                <a:r>
                  <a:rPr lang="en-US" dirty="0"/>
                  <a:t>Su </a:t>
                </a:r>
                <a:r>
                  <a:rPr lang="en-US" dirty="0" err="1"/>
                  <a:t>nombre</a:t>
                </a:r>
                <a:r>
                  <a:rPr lang="en-US" dirty="0"/>
                  <a:t> “Feed-Forward” se </a:t>
                </a:r>
                <a:r>
                  <a:rPr lang="en-US" dirty="0" err="1"/>
                  <a:t>debe</a:t>
                </a:r>
                <a:r>
                  <a:rPr lang="en-US" dirty="0"/>
                  <a:t> a que la </a:t>
                </a:r>
                <a:r>
                  <a:rPr lang="en-US" dirty="0" err="1"/>
                  <a:t>salida</a:t>
                </a:r>
                <a:r>
                  <a:rPr lang="en-US" dirty="0"/>
                  <a:t> de la red se </a:t>
                </a:r>
                <a:r>
                  <a:rPr lang="en-US" dirty="0" err="1"/>
                  <a:t>obtiene</a:t>
                </a:r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propagación</a:t>
                </a:r>
                <a:r>
                  <a:rPr lang="en-US" dirty="0"/>
                  <a:t> </a:t>
                </a:r>
                <a:r>
                  <a:rPr lang="en-US" dirty="0" err="1"/>
                  <a:t>directa</a:t>
                </a:r>
                <a:r>
                  <a:rPr lang="en-US" dirty="0"/>
                  <a:t> de la entrada </a:t>
                </a:r>
                <a:r>
                  <a:rPr lang="en-US" dirty="0" err="1"/>
                  <a:t>hacia</a:t>
                </a:r>
                <a:r>
                  <a:rPr lang="en-US" dirty="0"/>
                  <a:t> la </a:t>
                </a:r>
                <a:r>
                  <a:rPr lang="en-US" dirty="0" err="1"/>
                  <a:t>salida</a:t>
                </a:r>
                <a:r>
                  <a:rPr lang="en-US" dirty="0"/>
                  <a:t>, sin </a:t>
                </a:r>
                <a:r>
                  <a:rPr lang="en-US" dirty="0" err="1"/>
                  <a:t>realimentaciones</a:t>
                </a:r>
                <a:r>
                  <a:rPr lang="en-US" dirty="0"/>
                  <a:t> </a:t>
                </a:r>
                <a:r>
                  <a:rPr lang="en-US" dirty="0" err="1"/>
                  <a:t>ni</a:t>
                </a:r>
                <a:r>
                  <a:rPr lang="en-US" dirty="0"/>
                  <a:t> </a:t>
                </a:r>
                <a:r>
                  <a:rPr lang="en-US" dirty="0" err="1"/>
                  <a:t>bucles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Omitiremos</a:t>
                </a:r>
                <a:r>
                  <a:rPr lang="en-US" dirty="0"/>
                  <a:t> el </a:t>
                </a:r>
                <a:r>
                  <a:rPr lang="en-US" dirty="0" err="1"/>
                  <a:t>uso</a:t>
                </a:r>
                <a:r>
                  <a:rPr lang="en-US" dirty="0"/>
                  <a:t> de bias o thresholds </a:t>
                </a:r>
                <a:r>
                  <a:rPr lang="en-US" dirty="0" err="1"/>
                  <a:t>ya</a:t>
                </a:r>
                <a:r>
                  <a:rPr lang="en-US" dirty="0"/>
                  <a:t> que </a:t>
                </a:r>
                <a:r>
                  <a:rPr lang="es-AR" dirty="0"/>
                  <a:t>son un caso particular en el que cada unidad tiene una entrada fija en -1 y un peso correspondiente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/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blipFill>
                <a:blip r:embed="rId4"/>
                <a:stretch>
                  <a:fillRect l="-501" t="-357" r="-10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225" y="2103382"/>
            <a:ext cx="401955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4100" y="4108148"/>
            <a:ext cx="44958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7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Redes</a:t>
            </a:r>
            <a:r>
              <a:rPr lang="en-US" dirty="0"/>
              <a:t> Feed-Forward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991025"/>
              </a:xfrm>
            </p:spPr>
            <p:txBody>
              <a:bodyPr>
                <a:normAutofit/>
              </a:bodyPr>
              <a:lstStyle/>
              <a:p>
                <a:r>
                  <a:rPr lang="es-AR" dirty="0"/>
                  <a:t>Llamaremos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bSup>
                  </m:oMath>
                </a14:m>
                <a:r>
                  <a:rPr lang="es-AR" dirty="0"/>
                  <a:t> a la salida deseada cuando ponemos un patrón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bSup>
                  </m:oMath>
                </a14:m>
                <a:r>
                  <a:rPr lang="es-AR" dirty="0"/>
                  <a:t>. Si la red funciona correctamente queremos que se cumpla:</a:t>
                </a:r>
              </a:p>
              <a:p>
                <a:endParaRPr lang="es-AR" dirty="0"/>
              </a:p>
              <a:p>
                <a:pPr lvl="1"/>
                <a:r>
                  <a:rPr lang="es-AR" dirty="0"/>
                  <a:t>Para cada valor de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dirty="0"/>
                  <a:t> donde:</a:t>
                </a:r>
              </a:p>
              <a:p>
                <a:pPr lvl="1"/>
                <a:endParaRPr lang="es-AR" dirty="0"/>
              </a:p>
              <a:p>
                <a:pPr lvl="1"/>
                <a:endParaRPr lang="es-AR" dirty="0"/>
              </a:p>
              <a:p>
                <a:r>
                  <a:rPr lang="es-AR" dirty="0"/>
                  <a:t>Para este tipo de redes las entradas y salidas pueden ser binarias (+1 y -1) o continuas.</a:t>
                </a:r>
              </a:p>
              <a:p>
                <a:pPr lvl="1"/>
                <a:r>
                  <a:rPr lang="es-AR" dirty="0"/>
                  <a:t>Particularmente para la salida, dependerá del tipo de función de activación que elijamos.</a:t>
                </a:r>
              </a:p>
              <a:p>
                <a:r>
                  <a:rPr lang="es-AR" dirty="0"/>
                  <a:t>Si elegimos el número de entradas igual al número de salidas y que la salida deseada sea igual a la entrada, podemos reducir este tipo de redes a una memoria </a:t>
                </a:r>
                <a:r>
                  <a:rPr lang="es-AR" dirty="0" err="1"/>
                  <a:t>autoasociativa</a:t>
                </a:r>
                <a:r>
                  <a:rPr lang="es-AR" dirty="0"/>
                  <a:t>. 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991025"/>
              </a:xfrm>
              <a:blipFill>
                <a:blip r:embed="rId4"/>
                <a:stretch>
                  <a:fillRect l="-715" r="-135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462" y="1842267"/>
            <a:ext cx="326707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8411" y="2351084"/>
            <a:ext cx="4067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0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Redes </a:t>
            </a:r>
            <a:r>
              <a:rPr lang="es-AR" dirty="0" err="1"/>
              <a:t>Feed</a:t>
            </a:r>
            <a:r>
              <a:rPr lang="es-AR" dirty="0"/>
              <a:t>-Forward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860959"/>
              </a:xfrm>
            </p:spPr>
            <p:txBody>
              <a:bodyPr>
                <a:normAutofit fontScale="92500"/>
              </a:bodyPr>
              <a:lstStyle/>
              <a:p>
                <a:r>
                  <a:rPr lang="es-AR" dirty="0"/>
                  <a:t>En general, este tipo de redes pueden implementar memorias </a:t>
                </a:r>
                <a:r>
                  <a:rPr lang="es-AR" dirty="0" err="1"/>
                  <a:t>heteroasociativas</a:t>
                </a:r>
                <a:r>
                  <a:rPr lang="es-AR" dirty="0"/>
                  <a:t> (en las cuales los patrones de entrada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bSup>
                  </m:oMath>
                </a14:m>
                <a:r>
                  <a:rPr lang="es-AR" dirty="0"/>
                  <a:t> son distintos a los patrones de salida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bSup>
                  </m:oMath>
                </a14:m>
                <a:r>
                  <a:rPr lang="es-AR" dirty="0"/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=1,2,3…,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AR" dirty="0"/>
                  <a:t> sigue siendo la cantidad de patrones del training set.</a:t>
                </a:r>
              </a:p>
              <a:p>
                <a:r>
                  <a:rPr lang="es-AR" dirty="0"/>
                  <a:t>Un caso particular de la memoria </a:t>
                </a:r>
                <a:r>
                  <a:rPr lang="es-AR" dirty="0" err="1"/>
                  <a:t>heteroasociativa</a:t>
                </a:r>
                <a:r>
                  <a:rPr lang="es-AR" dirty="0"/>
                  <a:t> es el problema de </a:t>
                </a:r>
                <a:r>
                  <a:rPr lang="es-AR" b="1" dirty="0"/>
                  <a:t>clasificación</a:t>
                </a:r>
                <a:r>
                  <a:rPr lang="es-AR" dirty="0"/>
                  <a:t> en el cual a un patrón de entrada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bSup>
                  </m:oMath>
                </a14:m>
                <a:r>
                  <a:rPr lang="es-AR" dirty="0"/>
                  <a:t> le corresponde una clase determinada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bSup>
                  </m:oMath>
                </a14:m>
                <a:r>
                  <a:rPr lang="es-AR" dirty="0"/>
                  <a:t>.</a:t>
                </a:r>
              </a:p>
              <a:p>
                <a:r>
                  <a:rPr lang="es-AR" dirty="0"/>
                  <a:t>Demostraremos para </a:t>
                </a:r>
                <a:r>
                  <a:rPr lang="es-AR" dirty="0" err="1"/>
                  <a:t>perceptrones</a:t>
                </a:r>
                <a:r>
                  <a:rPr lang="es-AR" dirty="0"/>
                  <a:t> simples que si existe un conjunto de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s-AR" dirty="0"/>
                  <a:t> que solucionan el problema planteado, los podremos encontrar de forma sencilla.</a:t>
                </a:r>
              </a:p>
              <a:p>
                <a:r>
                  <a:rPr lang="es-AR" dirty="0"/>
                  <a:t>Sin embargo hay una gran cantidad de problemas que no pueden ser solucionados con una red de una sola capa, por eso estudiaremos sus posibilidades y sus limitaciones y mas adelante veremos como expandir estas posibilidades con el uso de una red multicapa.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860959"/>
              </a:xfrm>
              <a:blipFill>
                <a:blip r:embed="rId3"/>
                <a:stretch>
                  <a:fillRect l="-501" t="-316" r="-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Función de activación signo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9910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/>
                  <a:t>Con este tipo de función de activación la salida puede valer {+1,-1}, por lo tanto los vectores de salida deseada deben estar compuestos de valores {-1,+1}.</a:t>
                </a:r>
              </a:p>
              <a:p>
                <a:r>
                  <a:rPr lang="es-AR" dirty="0"/>
                  <a:t>Queremos que se cumpla: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pPr lvl="1"/>
                <a:r>
                  <a:rPr lang="es-AR" dirty="0"/>
                  <a:t>Para todo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s-AR" b="0" dirty="0">
                  <a:ea typeface="Cambria Math" panose="02040503050406030204" pitchFamily="18" charset="0"/>
                </a:endParaRPr>
              </a:p>
              <a:p>
                <a:r>
                  <a:rPr lang="es-AR" dirty="0"/>
                  <a:t>La función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s-A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s-A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sup>
                        </m:sSup>
                      </m:e>
                    </m:d>
                  </m:oMath>
                </a14:m>
                <a:r>
                  <a:rPr lang="es-AR" dirty="0"/>
                  <a:t> dará +1 a la salida si la proyección del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r>
                          <a:rPr lang="es-A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sup>
                    </m:sSup>
                  </m:oMath>
                </a14:m>
                <a:r>
                  <a:rPr lang="es-AR" dirty="0"/>
                  <a:t> sobre </a:t>
                </a:r>
                <a14:m>
                  <m:oMath xmlns:m="http://schemas.openxmlformats.org/officeDocument/2006/math">
                    <m:r>
                      <a:rPr lang="es-A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s-AR" dirty="0"/>
                  <a:t> es positiva, y -1 en caso contrario.</a:t>
                </a:r>
              </a:p>
              <a:p>
                <a:r>
                  <a:rPr lang="es-AR" dirty="0"/>
                  <a:t>El límite entre proyecciones positivas y negativas sobre </a:t>
                </a:r>
                <a14:m>
                  <m:oMath xmlns:m="http://schemas.openxmlformats.org/officeDocument/2006/math">
                    <m:r>
                      <a:rPr lang="es-A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s-AR" b="1" dirty="0"/>
                  <a:t> </a:t>
                </a:r>
                <a:r>
                  <a:rPr lang="es-AR" dirty="0"/>
                  <a:t>está dado por la condición: </a:t>
                </a:r>
                <a14:m>
                  <m:oMath xmlns:m="http://schemas.openxmlformats.org/officeDocument/2006/math">
                    <m:r>
                      <a:rPr lang="es-A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A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A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𝝃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b="1" dirty="0"/>
                  <a:t>. </a:t>
                </a:r>
                <a:r>
                  <a:rPr lang="es-AR" dirty="0"/>
                  <a:t>Por lo que la condición para que el </a:t>
                </a:r>
                <a:r>
                  <a:rPr lang="es-AR" dirty="0" err="1"/>
                  <a:t>perceptrón</a:t>
                </a:r>
                <a:r>
                  <a:rPr lang="es-AR" dirty="0"/>
                  <a:t> opere correctamente es que los pesos </a:t>
                </a:r>
                <a14:m>
                  <m:oMath xmlns:m="http://schemas.openxmlformats.org/officeDocument/2006/math">
                    <m:r>
                      <a:rPr lang="es-A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s-AR" dirty="0"/>
                  <a:t>, determinen un </a:t>
                </a:r>
                <a:r>
                  <a:rPr lang="es-AR" dirty="0" err="1"/>
                  <a:t>hiperplano</a:t>
                </a:r>
                <a:r>
                  <a:rPr lang="es-AR" dirty="0"/>
                  <a:t> que divida en dos el espacio vectorial de entradas, de forma que de un lado queden los vectores cuya salida es +1 y del otro los vectores cuya salida es -1.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991025"/>
              </a:xfrm>
              <a:blipFill>
                <a:blip r:embed="rId4"/>
                <a:stretch>
                  <a:fillRect l="-715" t="-12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487" y="2382235"/>
            <a:ext cx="36290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9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Función de activación signo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La siguiente figura muestra un ejemplo: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39" y="1524000"/>
            <a:ext cx="60769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9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7647</TotalTime>
  <Words>2426</Words>
  <Application>Microsoft Office PowerPoint</Application>
  <PresentationFormat>On-screen Show (16:9)</PresentationFormat>
  <Paragraphs>203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Office Theme</vt:lpstr>
      <vt:lpstr>Perceptrón simple</vt:lpstr>
      <vt:lpstr>Introducción</vt:lpstr>
      <vt:lpstr>Redes Feed-Forward</vt:lpstr>
      <vt:lpstr>Redes Feed-Forward</vt:lpstr>
      <vt:lpstr>Redes Feed-Forward</vt:lpstr>
      <vt:lpstr>Redes Feed-Forward</vt:lpstr>
      <vt:lpstr>Redes Feed-Forward</vt:lpstr>
      <vt:lpstr>Función de activación signo</vt:lpstr>
      <vt:lpstr>Función de activación signo</vt:lpstr>
      <vt:lpstr>Función de activación signo</vt:lpstr>
      <vt:lpstr>Separabilidad Lineal</vt:lpstr>
      <vt:lpstr>Separabilidad Lineal</vt:lpstr>
      <vt:lpstr>Separabilidad Lineal</vt:lpstr>
      <vt:lpstr>Separabilidad Lineal</vt:lpstr>
      <vt:lpstr>Separabilidad Lineal</vt:lpstr>
      <vt:lpstr>Separabilidad Lineal</vt:lpstr>
      <vt:lpstr>Separabilidad Lineal</vt:lpstr>
      <vt:lpstr>Separabilidad Lineal</vt:lpstr>
      <vt:lpstr>Algoritmo de aprendizaje</vt:lpstr>
      <vt:lpstr>Algoritmo de aprendizaje</vt:lpstr>
      <vt:lpstr>Algoritmo de aprendizaje</vt:lpstr>
      <vt:lpstr>Algoritmo de aprendizaje</vt:lpstr>
      <vt:lpstr>Algoritmo de aprendizaje</vt:lpstr>
      <vt:lpstr>Algoritmo de aprendizaje</vt:lpstr>
      <vt:lpstr>Algoritmo de aprendizaje</vt:lpstr>
      <vt:lpstr>Algoritmo de aprendizaje</vt:lpstr>
      <vt:lpstr>Convergencia del algoritmo de aprendizaje</vt:lpstr>
      <vt:lpstr>Convergencia del algoritmo de aprendizaje</vt:lpstr>
      <vt:lpstr>Convergencia del algoritmo de aprendizaje</vt:lpstr>
      <vt:lpstr>Convergencia del algoritmo de aprendizaje</vt:lpstr>
      <vt:lpstr>Unidades Lineales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de Hopfield</dc:title>
  <dc:creator>cselmo</dc:creator>
  <cp:lastModifiedBy>Carlos Selmo</cp:lastModifiedBy>
  <cp:revision>147</cp:revision>
  <cp:lastPrinted>2017-03-13T12:57:56Z</cp:lastPrinted>
  <dcterms:modified xsi:type="dcterms:W3CDTF">2017-03-31T20:07:14Z</dcterms:modified>
</cp:coreProperties>
</file>