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3A40CD-0131-49C1-BE72-8628FFE571F6}">
  <a:tblStyle styleId="{663A40CD-0131-49C1-BE72-8628FFE571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modelo matemático mas simple de una neurona.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canales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𝑥 ∈ ℝ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entrada corresponden biológicamente a las dendritas. Una de ellas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𝑥_0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 utiliza como bias y su valor es siempre “1”.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salida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clasificación entre dos clases (1 o -1) y biológicamente corresponde al axón.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como clasificador de los patrones de entrada, los cuales pueden pertenecer a una clase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𝛿_1  (𝑦=1)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a una clase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𝛿_2  (𝑦=−1).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la clasificiación se realiza el producto escalar entre el patrón de entrada (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los pesos (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a este resultado se le aplica la función signo. Si los pesos están definidos correctamente, el perceptrón dara a su salida un 1 para los patrones pertenecientes a la clase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𝛿_1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un -1 para los patrones pertenecientes a la clase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𝛿_(−1).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compuerta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65.png"/><Relationship Id="rId20" Type="http://schemas.openxmlformats.org/officeDocument/2006/relationships/image" Target="../media/image45.png"/><Relationship Id="rId42" Type="http://schemas.openxmlformats.org/officeDocument/2006/relationships/image" Target="../media/image63.png"/><Relationship Id="rId41" Type="http://schemas.openxmlformats.org/officeDocument/2006/relationships/image" Target="../media/image67.png"/><Relationship Id="rId22" Type="http://schemas.openxmlformats.org/officeDocument/2006/relationships/image" Target="../media/image47.png"/><Relationship Id="rId44" Type="http://schemas.openxmlformats.org/officeDocument/2006/relationships/image" Target="../media/image60.png"/><Relationship Id="rId21" Type="http://schemas.openxmlformats.org/officeDocument/2006/relationships/image" Target="../media/image46.png"/><Relationship Id="rId43" Type="http://schemas.openxmlformats.org/officeDocument/2006/relationships/image" Target="../media/image76.png"/><Relationship Id="rId24" Type="http://schemas.openxmlformats.org/officeDocument/2006/relationships/image" Target="../media/image79.png"/><Relationship Id="rId46" Type="http://schemas.openxmlformats.org/officeDocument/2006/relationships/image" Target="../media/image58.png"/><Relationship Id="rId23" Type="http://schemas.openxmlformats.org/officeDocument/2006/relationships/image" Target="../media/image37.png"/><Relationship Id="rId4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Relationship Id="rId26" Type="http://schemas.openxmlformats.org/officeDocument/2006/relationships/image" Target="../media/image55.png"/><Relationship Id="rId25" Type="http://schemas.openxmlformats.org/officeDocument/2006/relationships/image" Target="../media/image40.png"/><Relationship Id="rId47" Type="http://schemas.openxmlformats.org/officeDocument/2006/relationships/image" Target="../media/image59.png"/><Relationship Id="rId28" Type="http://schemas.openxmlformats.org/officeDocument/2006/relationships/image" Target="../media/image44.png"/><Relationship Id="rId27" Type="http://schemas.openxmlformats.org/officeDocument/2006/relationships/image" Target="../media/image51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29" Type="http://schemas.openxmlformats.org/officeDocument/2006/relationships/image" Target="../media/image50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Relationship Id="rId31" Type="http://schemas.openxmlformats.org/officeDocument/2006/relationships/image" Target="../media/image41.png"/><Relationship Id="rId30" Type="http://schemas.openxmlformats.org/officeDocument/2006/relationships/image" Target="../media/image42.png"/><Relationship Id="rId11" Type="http://schemas.openxmlformats.org/officeDocument/2006/relationships/image" Target="../media/image24.png"/><Relationship Id="rId33" Type="http://schemas.openxmlformats.org/officeDocument/2006/relationships/image" Target="../media/image53.png"/><Relationship Id="rId10" Type="http://schemas.openxmlformats.org/officeDocument/2006/relationships/image" Target="../media/image22.png"/><Relationship Id="rId32" Type="http://schemas.openxmlformats.org/officeDocument/2006/relationships/image" Target="../media/image49.png"/><Relationship Id="rId13" Type="http://schemas.openxmlformats.org/officeDocument/2006/relationships/image" Target="../media/image35.png"/><Relationship Id="rId35" Type="http://schemas.openxmlformats.org/officeDocument/2006/relationships/image" Target="../media/image43.png"/><Relationship Id="rId12" Type="http://schemas.openxmlformats.org/officeDocument/2006/relationships/image" Target="../media/image28.png"/><Relationship Id="rId34" Type="http://schemas.openxmlformats.org/officeDocument/2006/relationships/image" Target="../media/image48.png"/><Relationship Id="rId15" Type="http://schemas.openxmlformats.org/officeDocument/2006/relationships/image" Target="../media/image36.png"/><Relationship Id="rId37" Type="http://schemas.openxmlformats.org/officeDocument/2006/relationships/image" Target="../media/image52.png"/><Relationship Id="rId14" Type="http://schemas.openxmlformats.org/officeDocument/2006/relationships/image" Target="../media/image23.png"/><Relationship Id="rId36" Type="http://schemas.openxmlformats.org/officeDocument/2006/relationships/image" Target="../media/image56.png"/><Relationship Id="rId17" Type="http://schemas.openxmlformats.org/officeDocument/2006/relationships/image" Target="../media/image31.png"/><Relationship Id="rId39" Type="http://schemas.openxmlformats.org/officeDocument/2006/relationships/image" Target="../media/image54.png"/><Relationship Id="rId16" Type="http://schemas.openxmlformats.org/officeDocument/2006/relationships/image" Target="../media/image32.png"/><Relationship Id="rId38" Type="http://schemas.openxmlformats.org/officeDocument/2006/relationships/image" Target="../media/image64.png"/><Relationship Id="rId19" Type="http://schemas.openxmlformats.org/officeDocument/2006/relationships/image" Target="../media/image39.png"/><Relationship Id="rId18" Type="http://schemas.openxmlformats.org/officeDocument/2006/relationships/image" Target="../media/image5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/Relationships>
</file>

<file path=ppt/slides/_rels/slide17.xml.rels><?xml version="1.0" encoding="UTF-8" standalone="yes"?><Relationships xmlns="http://schemas.openxmlformats.org/package/2006/relationships"><Relationship Id="rId40" Type="http://schemas.openxmlformats.org/officeDocument/2006/relationships/image" Target="../media/image65.png"/><Relationship Id="rId42" Type="http://schemas.openxmlformats.org/officeDocument/2006/relationships/image" Target="../media/image63.png"/><Relationship Id="rId41" Type="http://schemas.openxmlformats.org/officeDocument/2006/relationships/image" Target="../media/image67.png"/><Relationship Id="rId44" Type="http://schemas.openxmlformats.org/officeDocument/2006/relationships/image" Target="../media/image60.png"/><Relationship Id="rId43" Type="http://schemas.openxmlformats.org/officeDocument/2006/relationships/image" Target="../media/image76.png"/><Relationship Id="rId46" Type="http://schemas.openxmlformats.org/officeDocument/2006/relationships/image" Target="../media/image58.png"/><Relationship Id="rId4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Relationship Id="rId48" Type="http://schemas.openxmlformats.org/officeDocument/2006/relationships/image" Target="../media/image70.png"/><Relationship Id="rId47" Type="http://schemas.openxmlformats.org/officeDocument/2006/relationships/image" Target="../media/image59.png"/><Relationship Id="rId49" Type="http://schemas.openxmlformats.org/officeDocument/2006/relationships/image" Target="../media/image77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Relationship Id="rId31" Type="http://schemas.openxmlformats.org/officeDocument/2006/relationships/image" Target="../media/image41.png"/><Relationship Id="rId30" Type="http://schemas.openxmlformats.org/officeDocument/2006/relationships/image" Target="../media/image42.png"/><Relationship Id="rId33" Type="http://schemas.openxmlformats.org/officeDocument/2006/relationships/image" Target="../media/image53.png"/><Relationship Id="rId32" Type="http://schemas.openxmlformats.org/officeDocument/2006/relationships/image" Target="../media/image49.png"/><Relationship Id="rId35" Type="http://schemas.openxmlformats.org/officeDocument/2006/relationships/image" Target="../media/image43.png"/><Relationship Id="rId34" Type="http://schemas.openxmlformats.org/officeDocument/2006/relationships/image" Target="../media/image48.png"/><Relationship Id="rId37" Type="http://schemas.openxmlformats.org/officeDocument/2006/relationships/image" Target="../media/image52.png"/><Relationship Id="rId36" Type="http://schemas.openxmlformats.org/officeDocument/2006/relationships/image" Target="../media/image56.png"/><Relationship Id="rId39" Type="http://schemas.openxmlformats.org/officeDocument/2006/relationships/image" Target="../media/image54.png"/><Relationship Id="rId38" Type="http://schemas.openxmlformats.org/officeDocument/2006/relationships/image" Target="../media/image64.png"/><Relationship Id="rId20" Type="http://schemas.openxmlformats.org/officeDocument/2006/relationships/image" Target="../media/image45.png"/><Relationship Id="rId22" Type="http://schemas.openxmlformats.org/officeDocument/2006/relationships/image" Target="../media/image47.png"/><Relationship Id="rId21" Type="http://schemas.openxmlformats.org/officeDocument/2006/relationships/image" Target="../media/image46.png"/><Relationship Id="rId24" Type="http://schemas.openxmlformats.org/officeDocument/2006/relationships/image" Target="../media/image79.png"/><Relationship Id="rId23" Type="http://schemas.openxmlformats.org/officeDocument/2006/relationships/image" Target="../media/image37.png"/><Relationship Id="rId26" Type="http://schemas.openxmlformats.org/officeDocument/2006/relationships/image" Target="../media/image55.png"/><Relationship Id="rId25" Type="http://schemas.openxmlformats.org/officeDocument/2006/relationships/image" Target="../media/image40.png"/><Relationship Id="rId28" Type="http://schemas.openxmlformats.org/officeDocument/2006/relationships/image" Target="../media/image44.png"/><Relationship Id="rId27" Type="http://schemas.openxmlformats.org/officeDocument/2006/relationships/image" Target="../media/image51.png"/><Relationship Id="rId29" Type="http://schemas.openxmlformats.org/officeDocument/2006/relationships/image" Target="../media/image50.png"/><Relationship Id="rId51" Type="http://schemas.openxmlformats.org/officeDocument/2006/relationships/image" Target="../media/image75.png"/><Relationship Id="rId50" Type="http://schemas.openxmlformats.org/officeDocument/2006/relationships/image" Target="../media/image73.png"/><Relationship Id="rId53" Type="http://schemas.openxmlformats.org/officeDocument/2006/relationships/image" Target="../media/image71.png"/><Relationship Id="rId52" Type="http://schemas.openxmlformats.org/officeDocument/2006/relationships/image" Target="../media/image74.png"/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3" Type="http://schemas.openxmlformats.org/officeDocument/2006/relationships/image" Target="../media/image35.png"/><Relationship Id="rId12" Type="http://schemas.openxmlformats.org/officeDocument/2006/relationships/image" Target="../media/image28.png"/><Relationship Id="rId15" Type="http://schemas.openxmlformats.org/officeDocument/2006/relationships/image" Target="../media/image36.png"/><Relationship Id="rId14" Type="http://schemas.openxmlformats.org/officeDocument/2006/relationships/image" Target="../media/image23.png"/><Relationship Id="rId17" Type="http://schemas.openxmlformats.org/officeDocument/2006/relationships/image" Target="../media/image31.png"/><Relationship Id="rId16" Type="http://schemas.openxmlformats.org/officeDocument/2006/relationships/image" Target="../media/image32.png"/><Relationship Id="rId19" Type="http://schemas.openxmlformats.org/officeDocument/2006/relationships/image" Target="../media/image39.png"/><Relationship Id="rId18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7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Neuronales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multicapa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multicapa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sigmoidea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46" y="2780265"/>
            <a:ext cx="6478742" cy="3752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rot="10800000">
            <a:off x="5287618" y="4558748"/>
            <a:ext cx="901148" cy="7288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Shape 184"/>
          <p:cNvCxnSpPr/>
          <p:nvPr/>
        </p:nvCxnSpPr>
        <p:spPr>
          <a:xfrm flipH="1">
            <a:off x="5738192" y="3101009"/>
            <a:ext cx="884376" cy="437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6622568" y="2916343"/>
            <a:ext cx="553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175243" y="5101123"/>
            <a:ext cx="611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F’(h)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40366" y="2379801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440366" y="3590809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440366" y="4917592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>
            <a:endCxn id="192" idx="2"/>
          </p:cNvCxnSpPr>
          <p:nvPr/>
        </p:nvCxnSpPr>
        <p:spPr>
          <a:xfrm>
            <a:off x="1274266" y="2591835"/>
            <a:ext cx="116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Shape 196"/>
          <p:cNvCxnSpPr/>
          <p:nvPr/>
        </p:nvCxnSpPr>
        <p:spPr>
          <a:xfrm>
            <a:off x="1274175" y="3790458"/>
            <a:ext cx="1166191" cy="156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Shape 197"/>
          <p:cNvCxnSpPr/>
          <p:nvPr/>
        </p:nvCxnSpPr>
        <p:spPr>
          <a:xfrm>
            <a:off x="1327184" y="5129626"/>
            <a:ext cx="11131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Shape 198"/>
          <p:cNvCxnSpPr>
            <a:endCxn id="193" idx="2"/>
          </p:cNvCxnSpPr>
          <p:nvPr/>
        </p:nvCxnSpPr>
        <p:spPr>
          <a:xfrm>
            <a:off x="1327066" y="2591743"/>
            <a:ext cx="1113300" cy="12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Shape 199"/>
          <p:cNvCxnSpPr>
            <a:endCxn id="194" idx="2"/>
          </p:cNvCxnSpPr>
          <p:nvPr/>
        </p:nvCxnSpPr>
        <p:spPr>
          <a:xfrm>
            <a:off x="1327066" y="2591927"/>
            <a:ext cx="1113300" cy="253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Shape 200"/>
          <p:cNvCxnSpPr>
            <a:endCxn id="192" idx="2"/>
          </p:cNvCxnSpPr>
          <p:nvPr/>
        </p:nvCxnSpPr>
        <p:spPr>
          <a:xfrm flipH="1" rot="10800000">
            <a:off x="1318966" y="2591835"/>
            <a:ext cx="1121400" cy="11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Shape 201"/>
          <p:cNvCxnSpPr>
            <a:endCxn id="194" idx="2"/>
          </p:cNvCxnSpPr>
          <p:nvPr/>
        </p:nvCxnSpPr>
        <p:spPr>
          <a:xfrm>
            <a:off x="1284466" y="3815327"/>
            <a:ext cx="1155900" cy="131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Shape 202"/>
          <p:cNvCxnSpPr>
            <a:endCxn id="193" idx="2"/>
          </p:cNvCxnSpPr>
          <p:nvPr/>
        </p:nvCxnSpPr>
        <p:spPr>
          <a:xfrm flipH="1" rot="10800000">
            <a:off x="1327066" y="3802843"/>
            <a:ext cx="1113300" cy="131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Shape 203"/>
          <p:cNvCxnSpPr>
            <a:endCxn id="192" idx="2"/>
          </p:cNvCxnSpPr>
          <p:nvPr/>
        </p:nvCxnSpPr>
        <p:spPr>
          <a:xfrm flipH="1" rot="10800000">
            <a:off x="1327066" y="2591835"/>
            <a:ext cx="1113300" cy="25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866417" y="2407167"/>
            <a:ext cx="460767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84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838200" y="3578421"/>
            <a:ext cx="46609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71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946184" y="4917592"/>
            <a:ext cx="46416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184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539843" y="2287219"/>
            <a:ext cx="634854" cy="3815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071245" y="3207364"/>
            <a:ext cx="634854" cy="3815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071245" y="4301717"/>
            <a:ext cx="632930" cy="3815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1478218" y="4794314"/>
            <a:ext cx="671018" cy="38151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328061" y="4536076"/>
            <a:ext cx="638252" cy="38151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486919" y="3473444"/>
            <a:ext cx="640175" cy="38151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197425" y="3824120"/>
            <a:ext cx="672941" cy="38151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252581" y="2823576"/>
            <a:ext cx="672941" cy="38151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476638" y="2640756"/>
            <a:ext cx="640175" cy="38151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>
            <a:off x="2901133" y="2591832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2901133" y="3790458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Shape 218"/>
          <p:cNvCxnSpPr/>
          <p:nvPr/>
        </p:nvCxnSpPr>
        <p:spPr>
          <a:xfrm>
            <a:off x="2881723" y="5121785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4067324" y="2422169"/>
            <a:ext cx="983721" cy="37542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0937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090769" y="3610588"/>
            <a:ext cx="983721" cy="37542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0937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067323" y="4941914"/>
            <a:ext cx="983721" cy="37542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144563" y="4794314"/>
            <a:ext cx="505908" cy="37542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549079" y="2380482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7549079" y="3591490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7549079" y="4918273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Shape 226"/>
          <p:cNvCxnSpPr>
            <a:stCxn id="219" idx="3"/>
            <a:endCxn id="223" idx="2"/>
          </p:cNvCxnSpPr>
          <p:nvPr/>
        </p:nvCxnSpPr>
        <p:spPr>
          <a:xfrm flipH="1" rot="10800000">
            <a:off x="5051045" y="2592481"/>
            <a:ext cx="2498100" cy="1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Shape 227"/>
          <p:cNvCxnSpPr>
            <a:stCxn id="220" idx="3"/>
          </p:cNvCxnSpPr>
          <p:nvPr/>
        </p:nvCxnSpPr>
        <p:spPr>
          <a:xfrm>
            <a:off x="5074490" y="3798300"/>
            <a:ext cx="24747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Shape 228"/>
          <p:cNvCxnSpPr>
            <a:stCxn id="221" idx="3"/>
          </p:cNvCxnSpPr>
          <p:nvPr/>
        </p:nvCxnSpPr>
        <p:spPr>
          <a:xfrm>
            <a:off x="5051044" y="5129626"/>
            <a:ext cx="24981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Shape 229"/>
          <p:cNvCxnSpPr>
            <a:endCxn id="224" idx="2"/>
          </p:cNvCxnSpPr>
          <p:nvPr/>
        </p:nvCxnSpPr>
        <p:spPr>
          <a:xfrm>
            <a:off x="6435779" y="2592424"/>
            <a:ext cx="1113300" cy="12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Shape 230"/>
          <p:cNvCxnSpPr>
            <a:endCxn id="225" idx="2"/>
          </p:cNvCxnSpPr>
          <p:nvPr/>
        </p:nvCxnSpPr>
        <p:spPr>
          <a:xfrm>
            <a:off x="6435779" y="2592608"/>
            <a:ext cx="1113300" cy="253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Shape 231"/>
          <p:cNvCxnSpPr>
            <a:endCxn id="223" idx="2"/>
          </p:cNvCxnSpPr>
          <p:nvPr/>
        </p:nvCxnSpPr>
        <p:spPr>
          <a:xfrm flipH="1" rot="10800000">
            <a:off x="6427679" y="2592517"/>
            <a:ext cx="1121400" cy="11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Shape 232"/>
          <p:cNvCxnSpPr>
            <a:endCxn id="225" idx="2"/>
          </p:cNvCxnSpPr>
          <p:nvPr/>
        </p:nvCxnSpPr>
        <p:spPr>
          <a:xfrm>
            <a:off x="6393179" y="3816008"/>
            <a:ext cx="1155900" cy="131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Shape 233"/>
          <p:cNvCxnSpPr>
            <a:endCxn id="224" idx="2"/>
          </p:cNvCxnSpPr>
          <p:nvPr/>
        </p:nvCxnSpPr>
        <p:spPr>
          <a:xfrm flipH="1" rot="10800000">
            <a:off x="6435779" y="3803524"/>
            <a:ext cx="1113300" cy="131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Shape 234"/>
          <p:cNvCxnSpPr>
            <a:endCxn id="223" idx="2"/>
          </p:cNvCxnSpPr>
          <p:nvPr/>
        </p:nvCxnSpPr>
        <p:spPr>
          <a:xfrm flipH="1" rot="10800000">
            <a:off x="6435779" y="2592517"/>
            <a:ext cx="1113300" cy="25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6247931" y="3301867"/>
            <a:ext cx="634853" cy="38151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585351" y="2641437"/>
            <a:ext cx="640175" cy="38151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150963" y="3439445"/>
            <a:ext cx="473143" cy="37542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137467" y="2271420"/>
            <a:ext cx="467820" cy="37542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565358" y="2250835"/>
            <a:ext cx="634854" cy="381515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241275" y="2805435"/>
            <a:ext cx="693973" cy="381515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6651128" y="4894907"/>
            <a:ext cx="726737" cy="381515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593750" y="3482066"/>
            <a:ext cx="640175" cy="381515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247931" y="3841367"/>
            <a:ext cx="693973" cy="381515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102087" y="4440198"/>
            <a:ext cx="667619" cy="381515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538643" y="4527082"/>
            <a:ext cx="672941" cy="381515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>
            <a:off x="8010371" y="2598790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8010371" y="3797416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7990961" y="5128743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9176562" y="2429127"/>
            <a:ext cx="983721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9200007" y="3617546"/>
            <a:ext cx="983721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9176561" y="4948872"/>
            <a:ext cx="983721" cy="369332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-1128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253801" y="4801272"/>
            <a:ext cx="530851" cy="369332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260595" y="3483101"/>
            <a:ext cx="473143" cy="369332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231436" y="2263018"/>
            <a:ext cx="467820" cy="369332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5329974" y="3492670"/>
            <a:ext cx="812978" cy="276999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-26665" l="-6714" r="-223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5321902" y="2320632"/>
            <a:ext cx="802335" cy="276999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-26665" l="-6816" r="-22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5299965" y="4843526"/>
            <a:ext cx="905697" cy="276999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-26665" l="-4697" r="-6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8" name="Shape 258"/>
          <p:cNvCxnSpPr/>
          <p:nvPr/>
        </p:nvCxnSpPr>
        <p:spPr>
          <a:xfrm>
            <a:off x="10205834" y="2593759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10205834" y="3792385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Shape 260"/>
          <p:cNvCxnSpPr/>
          <p:nvPr/>
        </p:nvCxnSpPr>
        <p:spPr>
          <a:xfrm>
            <a:off x="10186424" y="5123712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Shape 261"/>
          <p:cNvSpPr/>
          <p:nvPr/>
        </p:nvSpPr>
        <p:spPr>
          <a:xfrm>
            <a:off x="10449264" y="4796241"/>
            <a:ext cx="521553" cy="369332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0456058" y="3478070"/>
            <a:ext cx="467757" cy="369332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0426899" y="2257987"/>
            <a:ext cx="462434" cy="369332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Shape 264"/>
          <p:cNvCxnSpPr/>
          <p:nvPr/>
        </p:nvCxnSpPr>
        <p:spPr>
          <a:xfrm>
            <a:off x="7757481" y="1852253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7690283" y="1893072"/>
            <a:ext cx="640175" cy="381515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7530215" y="160674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2648243" y="1858678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2581045" y="1899497"/>
            <a:ext cx="640175" cy="381515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2420977" y="1613168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Shape 270"/>
          <p:cNvCxnSpPr/>
          <p:nvPr/>
        </p:nvCxnSpPr>
        <p:spPr>
          <a:xfrm>
            <a:off x="2655330" y="3045175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2588132" y="3085994"/>
            <a:ext cx="640175" cy="381515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428064" y="279966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2667447" y="4382590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2600249" y="4423409"/>
            <a:ext cx="672941" cy="381515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2440181" y="4137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Shape 276"/>
          <p:cNvCxnSpPr/>
          <p:nvPr/>
        </p:nvCxnSpPr>
        <p:spPr>
          <a:xfrm>
            <a:off x="7757481" y="3059592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7690283" y="3100411"/>
            <a:ext cx="677045" cy="381515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7530215" y="281408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7757481" y="4382942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7690283" y="4423761"/>
            <a:ext cx="693973" cy="381515"/>
          </a:xfrm>
          <a:prstGeom prst="rect">
            <a:avLst/>
          </a:prstGeom>
          <a:blipFill rotWithShape="1">
            <a:blip r:embed="rId4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7530215" y="413743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26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38200" y="1825625"/>
            <a:ext cx="10896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4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95" r="0" t="-18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5" r="-5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Derivación de la regla de aprendizaje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440366" y="2379801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440366" y="3590809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440366" y="4917592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Shape 314"/>
          <p:cNvCxnSpPr>
            <a:endCxn id="311" idx="2"/>
          </p:cNvCxnSpPr>
          <p:nvPr/>
        </p:nvCxnSpPr>
        <p:spPr>
          <a:xfrm>
            <a:off x="1274266" y="2591835"/>
            <a:ext cx="116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1274175" y="3790458"/>
            <a:ext cx="1166191" cy="156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Shape 316"/>
          <p:cNvCxnSpPr/>
          <p:nvPr/>
        </p:nvCxnSpPr>
        <p:spPr>
          <a:xfrm>
            <a:off x="1327184" y="5129626"/>
            <a:ext cx="11131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Shape 317"/>
          <p:cNvCxnSpPr>
            <a:endCxn id="312" idx="2"/>
          </p:cNvCxnSpPr>
          <p:nvPr/>
        </p:nvCxnSpPr>
        <p:spPr>
          <a:xfrm>
            <a:off x="1327066" y="2591743"/>
            <a:ext cx="1113300" cy="12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Shape 318"/>
          <p:cNvCxnSpPr>
            <a:endCxn id="313" idx="2"/>
          </p:cNvCxnSpPr>
          <p:nvPr/>
        </p:nvCxnSpPr>
        <p:spPr>
          <a:xfrm>
            <a:off x="1327066" y="2591927"/>
            <a:ext cx="1113300" cy="253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Shape 319"/>
          <p:cNvCxnSpPr>
            <a:endCxn id="311" idx="2"/>
          </p:cNvCxnSpPr>
          <p:nvPr/>
        </p:nvCxnSpPr>
        <p:spPr>
          <a:xfrm flipH="1" rot="10800000">
            <a:off x="1318966" y="2591835"/>
            <a:ext cx="1121400" cy="11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Shape 320"/>
          <p:cNvCxnSpPr>
            <a:endCxn id="313" idx="2"/>
          </p:cNvCxnSpPr>
          <p:nvPr/>
        </p:nvCxnSpPr>
        <p:spPr>
          <a:xfrm>
            <a:off x="1284466" y="3815327"/>
            <a:ext cx="1155900" cy="131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Shape 321"/>
          <p:cNvCxnSpPr>
            <a:endCxn id="312" idx="2"/>
          </p:cNvCxnSpPr>
          <p:nvPr/>
        </p:nvCxnSpPr>
        <p:spPr>
          <a:xfrm flipH="1" rot="10800000">
            <a:off x="1327066" y="3802843"/>
            <a:ext cx="1113300" cy="131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Shape 322"/>
          <p:cNvCxnSpPr>
            <a:endCxn id="311" idx="2"/>
          </p:cNvCxnSpPr>
          <p:nvPr/>
        </p:nvCxnSpPr>
        <p:spPr>
          <a:xfrm flipH="1" rot="10800000">
            <a:off x="1327066" y="2591835"/>
            <a:ext cx="1113300" cy="25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Shape 323"/>
          <p:cNvSpPr txBox="1"/>
          <p:nvPr/>
        </p:nvSpPr>
        <p:spPr>
          <a:xfrm>
            <a:off x="866417" y="2407167"/>
            <a:ext cx="460767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84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838200" y="3578421"/>
            <a:ext cx="46609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71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946184" y="4917592"/>
            <a:ext cx="46416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184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1539843" y="2287219"/>
            <a:ext cx="634854" cy="3815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1071245" y="3207364"/>
            <a:ext cx="634854" cy="3815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1071245" y="4301717"/>
            <a:ext cx="632930" cy="3815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1478218" y="4794314"/>
            <a:ext cx="671018" cy="38151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1328061" y="4536076"/>
            <a:ext cx="638252" cy="38151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1486919" y="3473444"/>
            <a:ext cx="640175" cy="38151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197425" y="3824120"/>
            <a:ext cx="672941" cy="38151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252581" y="2823576"/>
            <a:ext cx="672941" cy="38151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476638" y="2640756"/>
            <a:ext cx="640175" cy="38151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2901133" y="2591832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Shape 336"/>
          <p:cNvCxnSpPr/>
          <p:nvPr/>
        </p:nvCxnSpPr>
        <p:spPr>
          <a:xfrm>
            <a:off x="2901133" y="3790458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2881723" y="5121785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Shape 338"/>
          <p:cNvSpPr txBox="1"/>
          <p:nvPr/>
        </p:nvSpPr>
        <p:spPr>
          <a:xfrm>
            <a:off x="4067324" y="2422169"/>
            <a:ext cx="983721" cy="37542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0937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4090769" y="3610588"/>
            <a:ext cx="983721" cy="37542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0937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4067323" y="4941914"/>
            <a:ext cx="983721" cy="37542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144563" y="4794314"/>
            <a:ext cx="505908" cy="37542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7549079" y="2380482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549079" y="3591490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549079" y="4918273"/>
            <a:ext cx="437322" cy="42406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38" idx="3"/>
            <a:endCxn id="342" idx="2"/>
          </p:cNvCxnSpPr>
          <p:nvPr/>
        </p:nvCxnSpPr>
        <p:spPr>
          <a:xfrm flipH="1" rot="10800000">
            <a:off x="5051045" y="2592481"/>
            <a:ext cx="2498100" cy="1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Shape 346"/>
          <p:cNvCxnSpPr>
            <a:stCxn id="339" idx="3"/>
          </p:cNvCxnSpPr>
          <p:nvPr/>
        </p:nvCxnSpPr>
        <p:spPr>
          <a:xfrm>
            <a:off x="5074490" y="3798300"/>
            <a:ext cx="24747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Shape 347"/>
          <p:cNvCxnSpPr>
            <a:stCxn id="340" idx="3"/>
          </p:cNvCxnSpPr>
          <p:nvPr/>
        </p:nvCxnSpPr>
        <p:spPr>
          <a:xfrm>
            <a:off x="5051044" y="5129626"/>
            <a:ext cx="24981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Shape 348"/>
          <p:cNvCxnSpPr>
            <a:endCxn id="343" idx="2"/>
          </p:cNvCxnSpPr>
          <p:nvPr/>
        </p:nvCxnSpPr>
        <p:spPr>
          <a:xfrm>
            <a:off x="6435779" y="2592424"/>
            <a:ext cx="1113300" cy="12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Shape 349"/>
          <p:cNvCxnSpPr>
            <a:endCxn id="344" idx="2"/>
          </p:cNvCxnSpPr>
          <p:nvPr/>
        </p:nvCxnSpPr>
        <p:spPr>
          <a:xfrm>
            <a:off x="6435779" y="2592608"/>
            <a:ext cx="1113300" cy="253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Shape 350"/>
          <p:cNvCxnSpPr>
            <a:endCxn id="342" idx="2"/>
          </p:cNvCxnSpPr>
          <p:nvPr/>
        </p:nvCxnSpPr>
        <p:spPr>
          <a:xfrm flipH="1" rot="10800000">
            <a:off x="6427679" y="2592517"/>
            <a:ext cx="1121400" cy="11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Shape 351"/>
          <p:cNvCxnSpPr>
            <a:endCxn id="344" idx="2"/>
          </p:cNvCxnSpPr>
          <p:nvPr/>
        </p:nvCxnSpPr>
        <p:spPr>
          <a:xfrm>
            <a:off x="6393179" y="3816008"/>
            <a:ext cx="1155900" cy="131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Shape 352"/>
          <p:cNvCxnSpPr>
            <a:endCxn id="343" idx="2"/>
          </p:cNvCxnSpPr>
          <p:nvPr/>
        </p:nvCxnSpPr>
        <p:spPr>
          <a:xfrm flipH="1" rot="10800000">
            <a:off x="6435779" y="3803524"/>
            <a:ext cx="1113300" cy="131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Shape 353"/>
          <p:cNvCxnSpPr>
            <a:endCxn id="342" idx="2"/>
          </p:cNvCxnSpPr>
          <p:nvPr/>
        </p:nvCxnSpPr>
        <p:spPr>
          <a:xfrm flipH="1" rot="10800000">
            <a:off x="6435779" y="2592517"/>
            <a:ext cx="1113300" cy="25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6247931" y="3301867"/>
            <a:ext cx="634853" cy="38151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585351" y="2641437"/>
            <a:ext cx="640175" cy="38151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150963" y="3439445"/>
            <a:ext cx="473143" cy="37542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137467" y="2271420"/>
            <a:ext cx="467820" cy="37542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6565358" y="2250835"/>
            <a:ext cx="634854" cy="381515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241275" y="2805435"/>
            <a:ext cx="693973" cy="381515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6651128" y="4894907"/>
            <a:ext cx="726737" cy="381515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6593750" y="3482066"/>
            <a:ext cx="640175" cy="381515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247931" y="3841367"/>
            <a:ext cx="693973" cy="381515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102087" y="4440198"/>
            <a:ext cx="667619" cy="381515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6538643" y="4527082"/>
            <a:ext cx="672941" cy="381515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5" name="Shape 365"/>
          <p:cNvCxnSpPr/>
          <p:nvPr/>
        </p:nvCxnSpPr>
        <p:spPr>
          <a:xfrm>
            <a:off x="8010371" y="2598790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8010371" y="3797416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Shape 367"/>
          <p:cNvCxnSpPr/>
          <p:nvPr/>
        </p:nvCxnSpPr>
        <p:spPr>
          <a:xfrm>
            <a:off x="7990961" y="5128743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x="9176562" y="2429127"/>
            <a:ext cx="983721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9200007" y="3617546"/>
            <a:ext cx="983721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1110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9176561" y="4948872"/>
            <a:ext cx="983721" cy="369332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-11289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253801" y="4801272"/>
            <a:ext cx="530851" cy="369332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8260595" y="3483101"/>
            <a:ext cx="473143" cy="369332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8231436" y="2263018"/>
            <a:ext cx="467820" cy="369332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5329974" y="3492670"/>
            <a:ext cx="812978" cy="276999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-26665" l="-6714" r="-223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5321902" y="2320632"/>
            <a:ext cx="802335" cy="276999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-26665" l="-6816" r="-22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5299965" y="4843526"/>
            <a:ext cx="905697" cy="276999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-26665" l="-4697" r="-6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10205834" y="2593759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Shape 378"/>
          <p:cNvCxnSpPr/>
          <p:nvPr/>
        </p:nvCxnSpPr>
        <p:spPr>
          <a:xfrm>
            <a:off x="10205834" y="3792385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Shape 379"/>
          <p:cNvCxnSpPr/>
          <p:nvPr/>
        </p:nvCxnSpPr>
        <p:spPr>
          <a:xfrm>
            <a:off x="10186424" y="5123712"/>
            <a:ext cx="116619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Shape 380"/>
          <p:cNvSpPr/>
          <p:nvPr/>
        </p:nvSpPr>
        <p:spPr>
          <a:xfrm>
            <a:off x="10449264" y="4796241"/>
            <a:ext cx="521553" cy="369332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0456058" y="3478070"/>
            <a:ext cx="467757" cy="369332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10426899" y="2257987"/>
            <a:ext cx="462434" cy="369332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3" name="Shape 383"/>
          <p:cNvCxnSpPr/>
          <p:nvPr/>
        </p:nvCxnSpPr>
        <p:spPr>
          <a:xfrm>
            <a:off x="7757481" y="1852253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x="7690283" y="1893072"/>
            <a:ext cx="640175" cy="381515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7530215" y="160674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Shape 386"/>
          <p:cNvCxnSpPr/>
          <p:nvPr/>
        </p:nvCxnSpPr>
        <p:spPr>
          <a:xfrm>
            <a:off x="2648243" y="1858678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2581045" y="1899497"/>
            <a:ext cx="640175" cy="381515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2420977" y="1613168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Shape 389"/>
          <p:cNvCxnSpPr/>
          <p:nvPr/>
        </p:nvCxnSpPr>
        <p:spPr>
          <a:xfrm>
            <a:off x="2655330" y="3045175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Shape 390"/>
          <p:cNvSpPr txBox="1"/>
          <p:nvPr/>
        </p:nvSpPr>
        <p:spPr>
          <a:xfrm>
            <a:off x="2588132" y="3085994"/>
            <a:ext cx="640175" cy="381515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2428064" y="279966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Shape 392"/>
          <p:cNvCxnSpPr/>
          <p:nvPr/>
        </p:nvCxnSpPr>
        <p:spPr>
          <a:xfrm>
            <a:off x="2667447" y="4382590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2600249" y="4423409"/>
            <a:ext cx="672941" cy="381515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2440181" y="4137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Shape 395"/>
          <p:cNvCxnSpPr/>
          <p:nvPr/>
        </p:nvCxnSpPr>
        <p:spPr>
          <a:xfrm>
            <a:off x="7757481" y="3059592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6" name="Shape 396"/>
          <p:cNvSpPr txBox="1"/>
          <p:nvPr/>
        </p:nvSpPr>
        <p:spPr>
          <a:xfrm>
            <a:off x="7690283" y="3100411"/>
            <a:ext cx="677045" cy="381515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7530215" y="281408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/>
          <p:nvPr/>
        </p:nvCxnSpPr>
        <p:spPr>
          <a:xfrm>
            <a:off x="7757481" y="4382942"/>
            <a:ext cx="0" cy="5373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9" name="Shape 399"/>
          <p:cNvSpPr txBox="1"/>
          <p:nvPr/>
        </p:nvSpPr>
        <p:spPr>
          <a:xfrm>
            <a:off x="7690283" y="4423761"/>
            <a:ext cx="693973" cy="381515"/>
          </a:xfrm>
          <a:prstGeom prst="rect">
            <a:avLst/>
          </a:prstGeom>
          <a:blipFill rotWithShape="1">
            <a:blip r:embed="rId4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7530215" y="413743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219593" y="1993895"/>
            <a:ext cx="446661" cy="369332"/>
          </a:xfrm>
          <a:prstGeom prst="rect">
            <a:avLst/>
          </a:prstGeom>
          <a:blipFill rotWithShape="1">
            <a:blip r:embed="rId48">
              <a:alphaModFix/>
            </a:blip>
            <a:stretch>
              <a:fillRect b="0" l="0" r="-175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216414" y="3204820"/>
            <a:ext cx="451982" cy="369332"/>
          </a:xfrm>
          <a:prstGeom prst="rect">
            <a:avLst/>
          </a:prstGeom>
          <a:blipFill rotWithShape="1">
            <a:blip r:embed="rId49">
              <a:alphaModFix/>
            </a:blip>
            <a:stretch>
              <a:fillRect b="0" l="0" r="-175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216414" y="4548259"/>
            <a:ext cx="484748" cy="369332"/>
          </a:xfrm>
          <a:prstGeom prst="rect">
            <a:avLst/>
          </a:prstGeom>
          <a:blipFill rotWithShape="1">
            <a:blip r:embed="rId50">
              <a:alphaModFix/>
            </a:blip>
            <a:stretch>
              <a:fillRect b="0" l="0" r="-1645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0426899" y="2034564"/>
            <a:ext cx="446661" cy="369332"/>
          </a:xfrm>
          <a:prstGeom prst="rect">
            <a:avLst/>
          </a:prstGeom>
          <a:blipFill rotWithShape="1">
            <a:blip r:embed="rId5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441238" y="3282843"/>
            <a:ext cx="451982" cy="369332"/>
          </a:xfrm>
          <a:prstGeom prst="rect">
            <a:avLst/>
          </a:prstGeom>
          <a:blipFill rotWithShape="1">
            <a:blip r:embed="rId5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0456058" y="4593380"/>
            <a:ext cx="516423" cy="369332"/>
          </a:xfrm>
          <a:prstGeom prst="rect">
            <a:avLst/>
          </a:prstGeom>
          <a:blipFill rotWithShape="1">
            <a:blip r:embed="rId5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Interpretación de la red</a:t>
            </a:r>
            <a:endParaRPr/>
          </a:p>
        </p:txBody>
      </p:sp>
      <p:pic>
        <p:nvPicPr>
          <p:cNvPr id="412" name="Shape 4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102" y="1429431"/>
            <a:ext cx="7471796" cy="462121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3058982" y="6282955"/>
            <a:ext cx="6074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https://en.wikiversity.org/wiki/Learning_and_neural_networks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Intepretación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uso de sigmoideas hace que sea posible tener un grado de seguridad con el que el perceptrón nos da su resultado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una función de activación nos da un resultado cercano a 1 o -1, su derivada se acercará a cero y ese peso será modificado muy poco.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funciones de activación cuya salida tiende a cero, la derivada tiende a uno, generando una variación mayor de sus pesos.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hace que la red tenga memoria, 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6"/>
            <a:ext cx="10515600" cy="86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simple (Diagrama)</a:t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1803317" y="1690688"/>
            <a:ext cx="8585365" cy="3568994"/>
            <a:chOff x="838200" y="1690688"/>
            <a:chExt cx="8585365" cy="3568994"/>
          </a:xfrm>
        </p:grpSpPr>
        <p:sp>
          <p:nvSpPr>
            <p:cNvPr id="97" name="Shape 97"/>
            <p:cNvSpPr/>
            <p:nvPr/>
          </p:nvSpPr>
          <p:spPr>
            <a:xfrm>
              <a:off x="3079776" y="2978032"/>
              <a:ext cx="512618" cy="51261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Shape 98"/>
            <p:cNvCxnSpPr>
              <a:endCxn id="97" idx="2"/>
            </p:cNvCxnSpPr>
            <p:nvPr/>
          </p:nvCxnSpPr>
          <p:spPr>
            <a:xfrm>
              <a:off x="1195476" y="1865441"/>
              <a:ext cx="1884300" cy="136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9" name="Shape 99"/>
            <p:cNvCxnSpPr>
              <a:endCxn id="97" idx="2"/>
            </p:cNvCxnSpPr>
            <p:nvPr/>
          </p:nvCxnSpPr>
          <p:spPr>
            <a:xfrm>
              <a:off x="1167876" y="2599841"/>
              <a:ext cx="1911900" cy="634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" name="Shape 100"/>
            <p:cNvCxnSpPr>
              <a:endCxn id="97" idx="2"/>
            </p:cNvCxnSpPr>
            <p:nvPr/>
          </p:nvCxnSpPr>
          <p:spPr>
            <a:xfrm flipH="1" rot="10800000">
              <a:off x="1195476" y="3234341"/>
              <a:ext cx="18843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" name="Shape 101"/>
            <p:cNvCxnSpPr>
              <a:endCxn id="97" idx="2"/>
            </p:cNvCxnSpPr>
            <p:nvPr/>
          </p:nvCxnSpPr>
          <p:spPr>
            <a:xfrm flipH="1" rot="10800000">
              <a:off x="1195476" y="3234341"/>
              <a:ext cx="1884300" cy="174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2" name="Shape 102"/>
            <p:cNvCxnSpPr>
              <a:endCxn id="97" idx="0"/>
            </p:cNvCxnSpPr>
            <p:nvPr/>
          </p:nvCxnSpPr>
          <p:spPr>
            <a:xfrm>
              <a:off x="3336085" y="2036332"/>
              <a:ext cx="0" cy="94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3" name="Shape 103"/>
            <p:cNvCxnSpPr>
              <a:stCxn id="97" idx="6"/>
            </p:cNvCxnSpPr>
            <p:nvPr/>
          </p:nvCxnSpPr>
          <p:spPr>
            <a:xfrm>
              <a:off x="3592394" y="3234341"/>
              <a:ext cx="116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" name="Shape 104"/>
            <p:cNvSpPr/>
            <p:nvPr/>
          </p:nvSpPr>
          <p:spPr>
            <a:xfrm>
              <a:off x="4770030" y="2724392"/>
              <a:ext cx="1524000" cy="1066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Shape 105"/>
            <p:cNvCxnSpPr/>
            <p:nvPr/>
          </p:nvCxnSpPr>
          <p:spPr>
            <a:xfrm flipH="1" rot="10800000">
              <a:off x="5054048" y="2889979"/>
              <a:ext cx="955964" cy="735626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Shape 106"/>
            <p:cNvCxnSpPr>
              <a:stCxn id="104" idx="3"/>
            </p:cNvCxnSpPr>
            <p:nvPr/>
          </p:nvCxnSpPr>
          <p:spPr>
            <a:xfrm>
              <a:off x="6294030" y="3257792"/>
              <a:ext cx="103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195558" y="3625605"/>
              <a:ext cx="0" cy="1093842"/>
            </a:xfrm>
            <a:prstGeom prst="straightConnector1">
              <a:avLst/>
            </a:prstGeom>
            <a:noFill/>
            <a:ln cap="flat" cmpd="sng" w="104775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Shape 108"/>
            <p:cNvSpPr txBox="1"/>
            <p:nvPr/>
          </p:nvSpPr>
          <p:spPr>
            <a:xfrm>
              <a:off x="1773769" y="2033875"/>
              <a:ext cx="317138" cy="2769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5553" l="-11537" r="-769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29812" y="2493250"/>
              <a:ext cx="322461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5553" l="-9433" r="-754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450823" y="3024810"/>
              <a:ext cx="343116" cy="276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5215" l="-7017" r="-350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474661" y="4111211"/>
              <a:ext cx="355225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5215" l="-10344" r="-689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897437" y="1690688"/>
              <a:ext cx="276101" cy="2769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5215" l="-13331" r="-666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881851" y="2393734"/>
              <a:ext cx="281423" cy="27699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5553" l="-13041" r="-652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877894" y="3198826"/>
              <a:ext cx="281423" cy="27699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5553" l="-13041" r="-869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38200" y="4982683"/>
              <a:ext cx="314189" cy="27699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5215" l="-11764" r="-5881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375916" y="2317554"/>
              <a:ext cx="322461" cy="27699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5215" l="-9433" r="-9433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333121" y="2788481"/>
              <a:ext cx="2090444" cy="891719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987349" y="1724548"/>
              <a:ext cx="711028" cy="27699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5553" l="-4273" r="-768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4341033" y="5358296"/>
            <a:ext cx="319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del perceptron simple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8061317" y="3904669"/>
            <a:ext cx="2332754" cy="61786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Sobreentrenamiento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Ocurre cuando entreno por demás a la red y esta se ajusta muy bien a los patrones de entrenamiento y no a los patrones de testeo.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comienzo a entrenar la red, el error baja tanto para los patrones de entrenamiento como para los patrones de test.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cierto punto, el error para los patrones de entrenamiento sigue bajando, mientras que el error para los patrones de test empieza a aumentar.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sobreentrenamiento conlleva la pérdida de capacidad de generalización por parte de la red.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forma de evitarlo es medir el error para los patrones de test periódicamente mientras se entrena, y cuando el error para los patrones de test comienza a subir, cortar el entrenamiento.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Sobreentrenamiento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Shape 4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71" y="1688758"/>
            <a:ext cx="11280858" cy="244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838200" y="4445391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error teórica para los patrones de entrenamiento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error teórica para los patrones de testeo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error real para los patrones de testeo -&gt; Se debe confeccionar un criterio de corte.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Demostrar la convergencia de aprendizaje del perecptrón simple.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Demostrar que cualquier función binaria puede ser implementada con algún perceptrón multicapa.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  Implemente un perceptrón simple que aprenda la función lógica OR.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Implemente un perceptrón multicapa que aprenda la función lógica XOR de 4 entradas (utilizando el algoritmo Backpropagation).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Implemente una red con aprendizaje Backpropagation que aprenda la siguiente función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f(x,y,z)=sen(x)+cos(y)+z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donde: x e y están en el intervalo y z está en el intervalo [-1, 1]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Hertz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Haykin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simple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640" l="-927" r="0" t="-35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simple (Ej: AND)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193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para clasificar patrones de entrada en dos tipos. Un ejemplo de ello es la compuerta AND de dos variables de entrada: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Shape 134"/>
          <p:cNvGraphicFramePr/>
          <p:nvPr/>
        </p:nvGraphicFramePr>
        <p:xfrm>
          <a:off x="1152939" y="3671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{663A40CD-0131-49C1-BE72-8628FFE571F6}</a:tableStyleId>
              </a:tblPr>
              <a:tblGrid>
                <a:gridCol w="639050"/>
                <a:gridCol w="639050"/>
                <a:gridCol w="6390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-1(o)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-1(x)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-1(x)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1(x)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8270269" y="3162561"/>
            <a:ext cx="3291735" cy="2872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66" r="-739" t="-12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6494" y="3020347"/>
            <a:ext cx="4513064" cy="33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8928631" y="4366359"/>
            <a:ext cx="6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simple (Separabilidad lineal)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-25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 simple (aprendizaje)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simple (aprendizaje)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05" r="-2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35330" y="471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Multicapa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35330" y="5427302"/>
            <a:ext cx="10515600" cy="1099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en-US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neurona procesa envía su resultado a las entradas de la capa posterior (funcionamiento feedforward) 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en-US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 zonas de decisión mucho mas complejas que el perceptrón simple (2 subespacios complementarios), permitiendo resolver problemas que no sean linealmente separables. </a:t>
            </a:r>
            <a:endParaRPr/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526" y="1439761"/>
            <a:ext cx="6144329" cy="381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 Multicapa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capacidades del perceptrón multicapa con dos y tres capas y con una única neurona en la capa de salida se muestran en la siguiente figura: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655985"/>
            <a:ext cx="7288804" cy="342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