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70" r:id="rId5"/>
    <p:sldId id="260" r:id="rId6"/>
    <p:sldId id="262" r:id="rId7"/>
    <p:sldId id="261" r:id="rId8"/>
    <p:sldId id="267" r:id="rId9"/>
    <p:sldId id="263" r:id="rId10"/>
    <p:sldId id="264" r:id="rId11"/>
    <p:sldId id="276" r:id="rId12"/>
    <p:sldId id="265" r:id="rId13"/>
    <p:sldId id="273" r:id="rId14"/>
    <p:sldId id="274" r:id="rId15"/>
    <p:sldId id="277" r:id="rId16"/>
    <p:sldId id="278" r:id="rId17"/>
    <p:sldId id="281" r:id="rId18"/>
    <p:sldId id="279" r:id="rId19"/>
    <p:sldId id="268" r:id="rId20"/>
    <p:sldId id="272" r:id="rId21"/>
    <p:sldId id="280"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20"/>
    <p:restoredTop sz="73099" autoAdjust="0"/>
  </p:normalViewPr>
  <p:slideViewPr>
    <p:cSldViewPr>
      <p:cViewPr varScale="1">
        <p:scale>
          <a:sx n="50" d="100"/>
          <a:sy n="50" d="100"/>
        </p:scale>
        <p:origin x="2334" y="4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A4A9BF-ADED-4666-8BF4-5CABA03AE8FD}" type="datetimeFigureOut">
              <a:rPr lang="en-US" smtClean="0"/>
              <a:t>12/10/2017</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978018-6864-4C89-9C2A-74119D0FA627}" type="slidenum">
              <a:rPr lang="en-PH" smtClean="0"/>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Bank reconciliation- to balance both book and bank balances</a:t>
            </a:r>
          </a:p>
        </p:txBody>
      </p:sp>
      <p:sp>
        <p:nvSpPr>
          <p:cNvPr id="4" name="Slide Number Placeholder 3"/>
          <p:cNvSpPr>
            <a:spLocks noGrp="1"/>
          </p:cNvSpPr>
          <p:nvPr>
            <p:ph type="sldNum" sz="quarter" idx="10"/>
          </p:nvPr>
        </p:nvSpPr>
        <p:spPr/>
        <p:txBody>
          <a:bodyPr/>
          <a:lstStyle/>
          <a:p>
            <a:fld id="{1C978018-6864-4C89-9C2A-74119D0FA627}" type="slidenum">
              <a:rPr lang="en-PH" smtClean="0"/>
              <a:t>1</a:t>
            </a:fld>
            <a:endParaRPr lang="en-PH"/>
          </a:p>
        </p:txBody>
      </p:sp>
    </p:spTree>
    <p:extLst>
      <p:ext uri="{BB962C8B-B14F-4D97-AF65-F5344CB8AC3E}">
        <p14:creationId xmlns:p14="http://schemas.microsoft.com/office/powerpoint/2010/main" val="3613605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a:solidFill>
                  <a:schemeClr val="tx1"/>
                </a:solidFill>
                <a:effectLst/>
                <a:latin typeface="+mn-lt"/>
                <a:ea typeface="+mn-ea"/>
                <a:cs typeface="+mn-cs"/>
              </a:rPr>
              <a:t>Adjusted Balance Method- A format used in bank reconciliation in which the book balance and the bank balance are brought to a correct cash balance that must appear on the statement of financial position</a:t>
            </a:r>
            <a:endParaRPr lang="en-P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H" sz="1200" kern="1200" dirty="0">
                <a:solidFill>
                  <a:schemeClr val="tx1"/>
                </a:solidFill>
                <a:effectLst/>
                <a:latin typeface="+mn-lt"/>
                <a:ea typeface="+mn-ea"/>
                <a:cs typeface="+mn-cs"/>
              </a:rPr>
              <a:t>Book to Bank Method- Under this format of bank reconciliation, the book balance is reconciled with the bank balance or the book balance is adjusted to equal the bank balance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Bank to Book Method- </a:t>
            </a:r>
            <a:r>
              <a:rPr lang="en-PH" sz="1200" kern="1200" dirty="0">
                <a:solidFill>
                  <a:schemeClr val="tx1"/>
                </a:solidFill>
                <a:effectLst/>
                <a:latin typeface="+mn-lt"/>
                <a:ea typeface="+mn-ea"/>
                <a:cs typeface="+mn-cs"/>
              </a:rPr>
              <a:t>Under this format of bank reconciliation, the bank balance is reconciled with the book balance or the bank balance is adjusted to equal the book balance.</a:t>
            </a:r>
          </a:p>
          <a:p>
            <a:endParaRPr lang="en-PH" dirty="0"/>
          </a:p>
        </p:txBody>
      </p:sp>
      <p:sp>
        <p:nvSpPr>
          <p:cNvPr id="4" name="Slide Number Placeholder 3"/>
          <p:cNvSpPr>
            <a:spLocks noGrp="1"/>
          </p:cNvSpPr>
          <p:nvPr>
            <p:ph type="sldNum" sz="quarter" idx="10"/>
          </p:nvPr>
        </p:nvSpPr>
        <p:spPr/>
        <p:txBody>
          <a:bodyPr/>
          <a:lstStyle/>
          <a:p>
            <a:fld id="{1C978018-6864-4C89-9C2A-74119D0FA627}" type="slidenum">
              <a:rPr lang="en-PH" smtClean="0"/>
              <a:t>12</a:t>
            </a:fld>
            <a:endParaRPr lang="en-PH"/>
          </a:p>
        </p:txBody>
      </p:sp>
    </p:spTree>
    <p:extLst>
      <p:ext uri="{BB962C8B-B14F-4D97-AF65-F5344CB8AC3E}">
        <p14:creationId xmlns:p14="http://schemas.microsoft.com/office/powerpoint/2010/main" val="1396362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1650</a:t>
            </a:r>
          </a:p>
        </p:txBody>
      </p:sp>
      <p:sp>
        <p:nvSpPr>
          <p:cNvPr id="4" name="Slide Number Placeholder 3"/>
          <p:cNvSpPr>
            <a:spLocks noGrp="1"/>
          </p:cNvSpPr>
          <p:nvPr>
            <p:ph type="sldNum" sz="quarter" idx="10"/>
          </p:nvPr>
        </p:nvSpPr>
        <p:spPr/>
        <p:txBody>
          <a:bodyPr/>
          <a:lstStyle/>
          <a:p>
            <a:fld id="{1C978018-6864-4C89-9C2A-74119D0FA627}" type="slidenum">
              <a:rPr lang="en-PH" smtClean="0"/>
              <a:t>15</a:t>
            </a:fld>
            <a:endParaRPr lang="en-PH"/>
          </a:p>
        </p:txBody>
      </p:sp>
    </p:spTree>
    <p:extLst>
      <p:ext uri="{BB962C8B-B14F-4D97-AF65-F5344CB8AC3E}">
        <p14:creationId xmlns:p14="http://schemas.microsoft.com/office/powerpoint/2010/main" val="733043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We will no longer discuss the adjusting entries as this was already taken during your basic accounting subjects.</a:t>
            </a:r>
          </a:p>
        </p:txBody>
      </p:sp>
      <p:sp>
        <p:nvSpPr>
          <p:cNvPr id="4" name="Slide Number Placeholder 3"/>
          <p:cNvSpPr>
            <a:spLocks noGrp="1"/>
          </p:cNvSpPr>
          <p:nvPr>
            <p:ph type="sldNum" sz="quarter" idx="10"/>
          </p:nvPr>
        </p:nvSpPr>
        <p:spPr/>
        <p:txBody>
          <a:bodyPr/>
          <a:lstStyle/>
          <a:p>
            <a:fld id="{1C978018-6864-4C89-9C2A-74119D0FA627}" type="slidenum">
              <a:rPr lang="en-PH" smtClean="0"/>
              <a:t>18</a:t>
            </a:fld>
            <a:endParaRPr lang="en-PH"/>
          </a:p>
        </p:txBody>
      </p:sp>
    </p:spTree>
    <p:extLst>
      <p:ext uri="{BB962C8B-B14F-4D97-AF65-F5344CB8AC3E}">
        <p14:creationId xmlns:p14="http://schemas.microsoft.com/office/powerpoint/2010/main" val="414548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PH" sz="1000" dirty="0">
                <a:latin typeface="Arial" panose="020B0604020202020204" pitchFamily="34" charset="0"/>
                <a:cs typeface="Arial" panose="020B0604020202020204" pitchFamily="34" charset="0"/>
              </a:rPr>
              <a:t>How will we treat the difference? Is it a bank reconciling item or a book reconciling item?</a:t>
            </a:r>
          </a:p>
          <a:p>
            <a:r>
              <a:rPr lang="en-PH" sz="1000" dirty="0">
                <a:latin typeface="Arial" panose="020B0604020202020204" pitchFamily="34" charset="0"/>
                <a:cs typeface="Arial" panose="020B0604020202020204" pitchFamily="34" charset="0"/>
              </a:rPr>
              <a:t>Bank reconciliations are prepared to: (a) explain the difference between cash reported  on the bank statement and cash balance on the entity’s books (b) arrive at the adjusted (correct) cash balance to be shown in the financial statement © provide information for reconciling journal entries</a:t>
            </a:r>
          </a:p>
          <a:p>
            <a:pPr marL="342900" indent="-342900" algn="l">
              <a:buFont typeface="Wingdings" panose="05000000000000000000" pitchFamily="2" charset="2"/>
              <a:buChar char="q"/>
            </a:pPr>
            <a:r>
              <a:rPr lang="en-PH" sz="1000" dirty="0">
                <a:latin typeface="Arial" panose="020B0604020202020204" pitchFamily="34" charset="0"/>
                <a:cs typeface="Arial" panose="020B0604020202020204" pitchFamily="34" charset="0"/>
              </a:rPr>
              <a:t>Demand Deposit- </a:t>
            </a:r>
            <a:r>
              <a:rPr lang="en-PH" sz="1000" dirty="0">
                <a:solidFill>
                  <a:schemeClr val="bg1"/>
                </a:solidFill>
                <a:latin typeface="Arial" panose="020B0604020202020204" pitchFamily="34" charset="0"/>
                <a:cs typeface="Arial" panose="020B0604020202020204" pitchFamily="34" charset="0"/>
              </a:rPr>
              <a:t>The current account or checking account or commercial deposit where deposits are covered y deposit slips and where funds are withdrawable on demand by drawing checks against the bank. It is non-interest bearing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PH" sz="1000" dirty="0">
                <a:solidFill>
                  <a:schemeClr val="bg1"/>
                </a:solidFill>
                <a:latin typeface="Arial" panose="020B0604020202020204" pitchFamily="34" charset="0"/>
                <a:cs typeface="Arial" panose="020B0604020202020204" pitchFamily="34" charset="0"/>
              </a:rPr>
              <a:t>Savings Deposit- The depositor is given a passbook upon initial deposit. The passbook is required when making deposits and withdrawals. It is interest bearing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PH" sz="1000" dirty="0">
                <a:solidFill>
                  <a:schemeClr val="bg1"/>
                </a:solidFill>
                <a:latin typeface="Arial" panose="020B0604020202020204" pitchFamily="34" charset="0"/>
                <a:cs typeface="Arial" panose="020B0604020202020204" pitchFamily="34" charset="0"/>
              </a:rPr>
              <a:t>Time Deposit-Similar to savings deposit in a sense that it is interest bearing. This is evidenced by a formal agreement embodied in the instrument called certificate of deposit</a:t>
            </a:r>
          </a:p>
          <a:p>
            <a:pPr marL="0" indent="0" algn="l">
              <a:buFont typeface="Wingdings" panose="05000000000000000000" pitchFamily="2" charset="2"/>
              <a:buNone/>
            </a:pPr>
            <a:endParaRPr lang="en-PH" sz="1000" dirty="0">
              <a:solidFill>
                <a:schemeClr val="bg1"/>
              </a:solidFill>
              <a:latin typeface="Arial" panose="020B0604020202020204" pitchFamily="34" charset="0"/>
              <a:cs typeface="Arial" panose="020B0604020202020204" pitchFamily="34" charset="0"/>
            </a:endParaRPr>
          </a:p>
          <a:p>
            <a:r>
              <a:rPr lang="en-PH" sz="1000" dirty="0">
                <a:latin typeface="Arial" panose="020B0604020202020204" pitchFamily="34" charset="0"/>
                <a:cs typeface="Arial" panose="020B0604020202020204" pitchFamily="34" charset="0"/>
              </a:rPr>
              <a:t>Bank reconciliations are normally required only for checks account. Theoretically, bank reconciliation is not required to savings  account because no checks can be drawn from them. Deposits and withdrawals are updates immediately on cash records and bank passbook. Reconciling items for savings account are usually limited to interest income earned which are not accrued periodically due to immateriality</a:t>
            </a:r>
          </a:p>
          <a:p>
            <a:endParaRPr lang="en-PH" sz="1000" dirty="0">
              <a:latin typeface="Arial" panose="020B0604020202020204" pitchFamily="34" charset="0"/>
              <a:cs typeface="Arial" panose="020B0604020202020204" pitchFamily="34" charset="0"/>
            </a:endParaRPr>
          </a:p>
          <a:p>
            <a:endParaRPr lang="en-PH" sz="1000" dirty="0">
              <a:latin typeface="Arial" panose="020B0604020202020204" pitchFamily="34" charset="0"/>
              <a:cs typeface="Arial" panose="020B0604020202020204" pitchFamily="34" charset="0"/>
            </a:endParaRPr>
          </a:p>
          <a:p>
            <a:r>
              <a:rPr lang="en-PH" sz="1000" dirty="0">
                <a:latin typeface="Arial" panose="020B0604020202020204" pitchFamily="34" charset="0"/>
                <a:cs typeface="Arial" panose="020B0604020202020204" pitchFamily="34" charset="0"/>
              </a:rPr>
              <a:t>What do you think is the reason why bank reconciliation is necessary only for demand deposits?</a:t>
            </a:r>
          </a:p>
        </p:txBody>
      </p:sp>
      <p:sp>
        <p:nvSpPr>
          <p:cNvPr id="4" name="Slide Number Placeholder 3"/>
          <p:cNvSpPr>
            <a:spLocks noGrp="1"/>
          </p:cNvSpPr>
          <p:nvPr>
            <p:ph type="sldNum" sz="quarter" idx="10"/>
          </p:nvPr>
        </p:nvSpPr>
        <p:spPr/>
        <p:txBody>
          <a:bodyPr/>
          <a:lstStyle/>
          <a:p>
            <a:fld id="{1C978018-6864-4C89-9C2A-74119D0FA627}" type="slidenum">
              <a:rPr lang="en-PH" smtClean="0"/>
              <a:t>3</a:t>
            </a:fld>
            <a:endParaRPr lang="en-PH"/>
          </a:p>
        </p:txBody>
      </p:sp>
    </p:spTree>
    <p:extLst>
      <p:ext uri="{BB962C8B-B14F-4D97-AF65-F5344CB8AC3E}">
        <p14:creationId xmlns:p14="http://schemas.microsoft.com/office/powerpoint/2010/main" val="3774442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Book reconciling items require adjusting entries</a:t>
            </a:r>
          </a:p>
        </p:txBody>
      </p:sp>
      <p:sp>
        <p:nvSpPr>
          <p:cNvPr id="4" name="Slide Number Placeholder 3"/>
          <p:cNvSpPr>
            <a:spLocks noGrp="1"/>
          </p:cNvSpPr>
          <p:nvPr>
            <p:ph type="sldNum" sz="quarter" idx="10"/>
          </p:nvPr>
        </p:nvSpPr>
        <p:spPr/>
        <p:txBody>
          <a:bodyPr/>
          <a:lstStyle/>
          <a:p>
            <a:fld id="{1C978018-6864-4C89-9C2A-74119D0FA627}" type="slidenum">
              <a:rPr lang="en-PH" smtClean="0"/>
              <a:t>5</a:t>
            </a:fld>
            <a:endParaRPr lang="en-PH"/>
          </a:p>
        </p:txBody>
      </p:sp>
    </p:spTree>
    <p:extLst>
      <p:ext uri="{BB962C8B-B14F-4D97-AF65-F5344CB8AC3E}">
        <p14:creationId xmlns:p14="http://schemas.microsoft.com/office/powerpoint/2010/main" val="35213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1C978018-6864-4C89-9C2A-74119D0FA627}" type="slidenum">
              <a:rPr lang="en-PH" smtClean="0"/>
              <a:t>6</a:t>
            </a:fld>
            <a:endParaRPr lang="en-PH"/>
          </a:p>
        </p:txBody>
      </p:sp>
    </p:spTree>
    <p:extLst>
      <p:ext uri="{BB962C8B-B14F-4D97-AF65-F5344CB8AC3E}">
        <p14:creationId xmlns:p14="http://schemas.microsoft.com/office/powerpoint/2010/main" val="3453666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b="1" dirty="0"/>
              <a:t>NSF</a:t>
            </a:r>
            <a:r>
              <a:rPr lang="en-PH" dirty="0"/>
              <a:t> is also known as DAIF or Drawn Against Insufficient Funds. These are checks deposited and already recorded by the bank but subsequently  returned to the entity because the drawer’s fund is insufficient to pay the check</a:t>
            </a:r>
          </a:p>
          <a:p>
            <a:r>
              <a:rPr lang="en-PH" b="1" dirty="0"/>
              <a:t>Technically Defective Checks</a:t>
            </a:r>
            <a:r>
              <a:rPr lang="en-PH" dirty="0"/>
              <a:t>- these are checks deposited but returned by the bank because of technical defects such as absence of signature or countersignature, erasures not countersigned, mutilated checks , conflict between amount in words and amount if figures.</a:t>
            </a:r>
          </a:p>
          <a:p>
            <a:r>
              <a:rPr lang="en-PH" b="1" dirty="0"/>
              <a:t>Bank Service Charge- </a:t>
            </a:r>
            <a:r>
              <a:rPr lang="en-PH" b="0" dirty="0"/>
              <a:t>these represents bank charges for checkbook, interest, collection, accommodations, penalties and surcharges</a:t>
            </a:r>
          </a:p>
          <a:p>
            <a:r>
              <a:rPr lang="en-PH" b="1" dirty="0"/>
              <a:t>Payment of Loan</a:t>
            </a:r>
            <a:r>
              <a:rPr lang="en-PH" b="0" dirty="0"/>
              <a:t> – these pertains to amount deducted from the current account of the depositor in payment for loan  which the depositor owes to the bank  and which are already matured</a:t>
            </a:r>
          </a:p>
          <a:p>
            <a:r>
              <a:rPr lang="en-PH" b="1" dirty="0"/>
              <a:t>Automatic Debits</a:t>
            </a:r>
            <a:r>
              <a:rPr lang="en-PH" b="0" dirty="0"/>
              <a:t> – when the entity and the bank will make automatic payment of bills and other remittances on behalf of the entity</a:t>
            </a:r>
            <a:endParaRPr lang="en-PH" b="1" dirty="0"/>
          </a:p>
        </p:txBody>
      </p:sp>
      <p:sp>
        <p:nvSpPr>
          <p:cNvPr id="4" name="Slide Number Placeholder 3"/>
          <p:cNvSpPr>
            <a:spLocks noGrp="1"/>
          </p:cNvSpPr>
          <p:nvPr>
            <p:ph type="sldNum" sz="quarter" idx="10"/>
          </p:nvPr>
        </p:nvSpPr>
        <p:spPr/>
        <p:txBody>
          <a:bodyPr/>
          <a:lstStyle/>
          <a:p>
            <a:fld id="{1C978018-6864-4C89-9C2A-74119D0FA627}" type="slidenum">
              <a:rPr lang="en-PH" smtClean="0"/>
              <a:t>7</a:t>
            </a:fld>
            <a:endParaRPr lang="en-PH"/>
          </a:p>
        </p:txBody>
      </p:sp>
    </p:spTree>
    <p:extLst>
      <p:ext uri="{BB962C8B-B14F-4D97-AF65-F5344CB8AC3E}">
        <p14:creationId xmlns:p14="http://schemas.microsoft.com/office/powerpoint/2010/main" val="787612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1C978018-6864-4C89-9C2A-74119D0FA627}" type="slidenum">
              <a:rPr lang="en-PH" smtClean="0"/>
              <a:t>8</a:t>
            </a:fld>
            <a:endParaRPr lang="en-PH"/>
          </a:p>
        </p:txBody>
      </p:sp>
    </p:spTree>
    <p:extLst>
      <p:ext uri="{BB962C8B-B14F-4D97-AF65-F5344CB8AC3E}">
        <p14:creationId xmlns:p14="http://schemas.microsoft.com/office/powerpoint/2010/main" val="3112141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Deposits in transit are identified by comparing the deposits per books and the deposits credited per bank statement. Deposit that do not appear in the bank statement are deposit in transit.</a:t>
            </a:r>
          </a:p>
          <a:p>
            <a:r>
              <a:rPr lang="en-PH" dirty="0"/>
              <a:t>Deposits in transit often occur when deposits are mailed to the bank, placed in an overnight depository, or deposits made after bank’s cut off.</a:t>
            </a:r>
          </a:p>
        </p:txBody>
      </p:sp>
      <p:sp>
        <p:nvSpPr>
          <p:cNvPr id="4" name="Slide Number Placeholder 3"/>
          <p:cNvSpPr>
            <a:spLocks noGrp="1"/>
          </p:cNvSpPr>
          <p:nvPr>
            <p:ph type="sldNum" sz="quarter" idx="10"/>
          </p:nvPr>
        </p:nvSpPr>
        <p:spPr/>
        <p:txBody>
          <a:bodyPr/>
          <a:lstStyle/>
          <a:p>
            <a:fld id="{1C978018-6864-4C89-9C2A-74119D0FA627}" type="slidenum">
              <a:rPr lang="en-PH" smtClean="0"/>
              <a:t>9</a:t>
            </a:fld>
            <a:endParaRPr lang="en-PH"/>
          </a:p>
        </p:txBody>
      </p:sp>
    </p:spTree>
    <p:extLst>
      <p:ext uri="{BB962C8B-B14F-4D97-AF65-F5344CB8AC3E}">
        <p14:creationId xmlns:p14="http://schemas.microsoft.com/office/powerpoint/2010/main" val="2799037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Outstanding checks are identified by comparing the checks drawn per books and the checks </a:t>
            </a:r>
            <a:r>
              <a:rPr lang="en-PH" dirty="0" err="1"/>
              <a:t>encashed</a:t>
            </a:r>
            <a:r>
              <a:rPr lang="en-PH" dirty="0"/>
              <a:t> per bank statement. Checks drawn that do not appear in the bank statement are called outstanding checks.</a:t>
            </a:r>
          </a:p>
          <a:p>
            <a:r>
              <a:rPr lang="en-PH" dirty="0"/>
              <a:t>Certified checks- one where the bank has stamped on its face  the word accepted or certified indicating sufficiency of fund</a:t>
            </a:r>
          </a:p>
          <a:p>
            <a:r>
              <a:rPr lang="en-PH" dirty="0"/>
              <a:t>What do you think is the reason why certified checks are excluded from outstanding checks? Certified checks should be excluded from outstanding checks. The bank, when certifying checks, automatically debits (reduces) entity’s account and assumes direct liability on paying the certified checks to the payee. Certified checks are already deducted from the account, thus, they are no longer outstanding.</a:t>
            </a:r>
          </a:p>
          <a:p>
            <a:endParaRPr lang="en-PH" dirty="0"/>
          </a:p>
          <a:p>
            <a:r>
              <a:rPr lang="en-PH" dirty="0"/>
              <a:t>Checks that remain outstanding for a relatively long period of time may be considered stale and may appropriately be reverted back to cash.</a:t>
            </a:r>
          </a:p>
        </p:txBody>
      </p:sp>
      <p:sp>
        <p:nvSpPr>
          <p:cNvPr id="4" name="Slide Number Placeholder 3"/>
          <p:cNvSpPr>
            <a:spLocks noGrp="1"/>
          </p:cNvSpPr>
          <p:nvPr>
            <p:ph type="sldNum" sz="quarter" idx="10"/>
          </p:nvPr>
        </p:nvSpPr>
        <p:spPr/>
        <p:txBody>
          <a:bodyPr/>
          <a:lstStyle/>
          <a:p>
            <a:fld id="{1C978018-6864-4C89-9C2A-74119D0FA627}" type="slidenum">
              <a:rPr lang="en-PH" smtClean="0"/>
              <a:t>10</a:t>
            </a:fld>
            <a:endParaRPr lang="en-PH"/>
          </a:p>
        </p:txBody>
      </p:sp>
    </p:spTree>
    <p:extLst>
      <p:ext uri="{BB962C8B-B14F-4D97-AF65-F5344CB8AC3E}">
        <p14:creationId xmlns:p14="http://schemas.microsoft.com/office/powerpoint/2010/main" val="2446555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Adjusting Journal Entries are required only in book reconciling items</a:t>
            </a:r>
          </a:p>
          <a:p>
            <a:endParaRPr lang="en-PH" dirty="0"/>
          </a:p>
          <a:p>
            <a:r>
              <a:rPr lang="en-PH" dirty="0"/>
              <a:t>Transposition Errors- instead of 3,500 it is recorded as 5,300</a:t>
            </a:r>
          </a:p>
          <a:p>
            <a:r>
              <a:rPr lang="en-PH" dirty="0"/>
              <a:t>Slide Errors- instead of 4000.00 it is recorded as 400.00</a:t>
            </a:r>
          </a:p>
        </p:txBody>
      </p:sp>
      <p:sp>
        <p:nvSpPr>
          <p:cNvPr id="4" name="Slide Number Placeholder 3"/>
          <p:cNvSpPr>
            <a:spLocks noGrp="1"/>
          </p:cNvSpPr>
          <p:nvPr>
            <p:ph type="sldNum" sz="quarter" idx="10"/>
          </p:nvPr>
        </p:nvSpPr>
        <p:spPr/>
        <p:txBody>
          <a:bodyPr/>
          <a:lstStyle/>
          <a:p>
            <a:fld id="{1C978018-6864-4C89-9C2A-74119D0FA627}" type="slidenum">
              <a:rPr lang="en-PH" smtClean="0"/>
              <a:t>11</a:t>
            </a:fld>
            <a:endParaRPr lang="en-PH"/>
          </a:p>
        </p:txBody>
      </p:sp>
    </p:spTree>
    <p:extLst>
      <p:ext uri="{BB962C8B-B14F-4D97-AF65-F5344CB8AC3E}">
        <p14:creationId xmlns:p14="http://schemas.microsoft.com/office/powerpoint/2010/main" val="174730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P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33E89388-DAD4-43BC-BEAF-5263DA45D036}" type="datetimeFigureOut">
              <a:rPr lang="en-US" smtClean="0"/>
              <a:t>12/10/2017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EDFBB03-030F-40C5-8E70-CF618D6947A2}" type="slidenum">
              <a:rPr lang="en-PH" smtClean="0"/>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33E89388-DAD4-43BC-BEAF-5263DA45D036}" type="datetimeFigureOut">
              <a:rPr lang="en-US" smtClean="0"/>
              <a:t>12/10/2017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EDFBB03-030F-40C5-8E70-CF618D6947A2}" type="slidenum">
              <a:rPr lang="en-PH" smtClean="0"/>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33E89388-DAD4-43BC-BEAF-5263DA45D036}" type="datetimeFigureOut">
              <a:rPr lang="en-US" smtClean="0"/>
              <a:t>12/10/2017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EDFBB03-030F-40C5-8E70-CF618D6947A2}" type="slidenum">
              <a:rPr lang="en-PH" smtClean="0"/>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33E89388-DAD4-43BC-BEAF-5263DA45D036}" type="datetimeFigureOut">
              <a:rPr lang="en-US" smtClean="0"/>
              <a:t>12/10/2017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EDFBB03-030F-40C5-8E70-CF618D6947A2}" type="slidenum">
              <a:rPr lang="en-PH" smtClean="0"/>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P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89388-DAD4-43BC-BEAF-5263DA45D036}" type="datetimeFigureOut">
              <a:rPr lang="en-US" smtClean="0"/>
              <a:t>12/10/2017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EDFBB03-030F-40C5-8E70-CF618D6947A2}" type="slidenum">
              <a:rPr lang="en-PH" smtClean="0"/>
              <a:t>‹#›</a:t>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33E89388-DAD4-43BC-BEAF-5263DA45D036}" type="datetimeFigureOut">
              <a:rPr lang="en-US" smtClean="0"/>
              <a:t>12/10/2017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EDFBB03-030F-40C5-8E70-CF618D6947A2}" type="slidenum">
              <a:rPr lang="en-PH" smtClean="0"/>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33E89388-DAD4-43BC-BEAF-5263DA45D036}" type="datetimeFigureOut">
              <a:rPr lang="en-US" smtClean="0"/>
              <a:t>12/10/2017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EDFBB03-030F-40C5-8E70-CF618D6947A2}" type="slidenum">
              <a:rPr lang="en-PH" smtClean="0"/>
              <a:t>‹#›</a:t>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33E89388-DAD4-43BC-BEAF-5263DA45D036}" type="datetimeFigureOut">
              <a:rPr lang="en-US" smtClean="0"/>
              <a:t>12/10/2017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EDFBB03-030F-40C5-8E70-CF618D6947A2}" type="slidenum">
              <a:rPr lang="en-PH" smtClean="0"/>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89388-DAD4-43BC-BEAF-5263DA45D036}" type="datetimeFigureOut">
              <a:rPr lang="en-US" smtClean="0"/>
              <a:t>12/10/2017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EDFBB03-030F-40C5-8E70-CF618D6947A2}" type="slidenum">
              <a:rPr lang="en-PH" smtClean="0"/>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89388-DAD4-43BC-BEAF-5263DA45D036}" type="datetimeFigureOut">
              <a:rPr lang="en-US" smtClean="0"/>
              <a:t>12/10/2017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EDFBB03-030F-40C5-8E70-CF618D6947A2}" type="slidenum">
              <a:rPr lang="en-PH" smtClean="0"/>
              <a:t>‹#›</a:t>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89388-DAD4-43BC-BEAF-5263DA45D036}" type="datetimeFigureOut">
              <a:rPr lang="en-US" smtClean="0"/>
              <a:t>12/10/2017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EDFBB03-030F-40C5-8E70-CF618D6947A2}" type="slidenum">
              <a:rPr lang="en-PH" smtClean="0"/>
              <a:t>‹#›</a:t>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89388-DAD4-43BC-BEAF-5263DA45D036}" type="datetimeFigureOut">
              <a:rPr lang="en-US" smtClean="0"/>
              <a:t>12/10/2017</a:t>
            </a:fld>
            <a:endParaRPr lang="en-P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FBB03-030F-40C5-8E70-CF618D6947A2}" type="slidenum">
              <a:rPr lang="en-PH" smtClean="0"/>
              <a:t>‹#›</a:t>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ctrTitle"/>
          </p:nvPr>
        </p:nvSpPr>
        <p:spPr>
          <a:xfrm>
            <a:off x="457200" y="304799"/>
            <a:ext cx="8229600" cy="1417983"/>
          </a:xfrm>
          <a:solidFill>
            <a:schemeClr val="bg1">
              <a:lumMod val="65000"/>
              <a:alpha val="74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r>
              <a:rPr lang="en-PH" sz="5500" b="1" dirty="0">
                <a:solidFill>
                  <a:schemeClr val="bg1"/>
                </a:solidFill>
                <a:latin typeface="Arial Black" panose="020B0A04020102020204" pitchFamily="34" charset="0"/>
              </a:rPr>
              <a:t>Bank Reconciliation</a:t>
            </a:r>
          </a:p>
        </p:txBody>
      </p:sp>
      <p:sp>
        <p:nvSpPr>
          <p:cNvPr id="4" name="TextBox 3"/>
          <p:cNvSpPr txBox="1"/>
          <p:nvPr/>
        </p:nvSpPr>
        <p:spPr>
          <a:xfrm>
            <a:off x="4197626" y="3094864"/>
            <a:ext cx="1333500" cy="2215991"/>
          </a:xfrm>
          <a:prstGeom prst="rect">
            <a:avLst/>
          </a:prstGeom>
          <a:noFill/>
        </p:spPr>
        <p:txBody>
          <a:bodyPr wrap="square" rtlCol="0">
            <a:spAutoFit/>
          </a:bodyPr>
          <a:lstStyle/>
          <a:p>
            <a:r>
              <a:rPr lang="en-PH" sz="13800" dirty="0"/>
              <a:t>=</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113" y="2984052"/>
            <a:ext cx="2819400" cy="2563091"/>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15268" r="10594"/>
          <a:stretch/>
        </p:blipFill>
        <p:spPr>
          <a:xfrm>
            <a:off x="5829300" y="3031495"/>
            <a:ext cx="3086100" cy="24682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ctrTitle"/>
          </p:nvPr>
        </p:nvSpPr>
        <p:spPr>
          <a:xfrm>
            <a:off x="304800" y="314987"/>
            <a:ext cx="6096000" cy="1371599"/>
          </a:xfrm>
          <a:solidFill>
            <a:schemeClr val="tx1">
              <a:lumMod val="50000"/>
              <a:lumOff val="50000"/>
            </a:schemeClr>
          </a:solidFill>
          <a:ln>
            <a:solidFill>
              <a:schemeClr val="bg1"/>
            </a:solidFill>
          </a:ln>
        </p:spPr>
        <p:txBody>
          <a:bodyPr/>
          <a:lstStyle/>
          <a:p>
            <a:r>
              <a:rPr lang="en-PH" b="1" dirty="0">
                <a:solidFill>
                  <a:schemeClr val="bg1"/>
                </a:solidFill>
              </a:rPr>
              <a:t>Outstanding Checks</a:t>
            </a:r>
          </a:p>
        </p:txBody>
      </p:sp>
      <p:sp>
        <p:nvSpPr>
          <p:cNvPr id="3" name="Subtitle 2"/>
          <p:cNvSpPr>
            <a:spLocks noGrp="1"/>
          </p:cNvSpPr>
          <p:nvPr>
            <p:ph type="subTitle" idx="1"/>
          </p:nvPr>
        </p:nvSpPr>
        <p:spPr>
          <a:xfrm>
            <a:off x="304800" y="2260670"/>
            <a:ext cx="6477000" cy="3886200"/>
          </a:xfrm>
          <a:solidFill>
            <a:schemeClr val="tx1">
              <a:lumMod val="50000"/>
              <a:lumOff val="50000"/>
            </a:schemeClr>
          </a:solidFill>
          <a:ln>
            <a:solidFill>
              <a:schemeClr val="bg1"/>
            </a:solidFill>
          </a:ln>
        </p:spPr>
        <p:txBody>
          <a:bodyPr/>
          <a:lstStyle/>
          <a:p>
            <a:pPr marL="457200" indent="-457200" algn="l">
              <a:buFont typeface="Wingdings" panose="05000000000000000000" pitchFamily="2" charset="2"/>
              <a:buChar char="Ø"/>
            </a:pPr>
            <a:r>
              <a:rPr lang="en-PH" dirty="0">
                <a:solidFill>
                  <a:schemeClr val="bg1"/>
                </a:solidFill>
                <a:latin typeface="Arial Black" panose="020B0A04020102020204" pitchFamily="34" charset="0"/>
              </a:rPr>
              <a:t>Checks drawn and already given to payees but not yet presented for payment</a:t>
            </a:r>
          </a:p>
          <a:p>
            <a:pPr algn="l"/>
            <a:endParaRPr lang="en-PH" sz="1200" dirty="0">
              <a:solidFill>
                <a:schemeClr val="bg1"/>
              </a:solidFill>
              <a:latin typeface="Arial Black" panose="020B0A04020102020204" pitchFamily="34" charset="0"/>
            </a:endParaRPr>
          </a:p>
          <a:p>
            <a:pPr algn="l">
              <a:buFont typeface="Wingdings" pitchFamily="2" charset="2"/>
              <a:buChar char="Ø"/>
            </a:pPr>
            <a:r>
              <a:rPr lang="en-PH" dirty="0">
                <a:solidFill>
                  <a:schemeClr val="bg1"/>
                </a:solidFill>
                <a:latin typeface="Arial Black" panose="020B0A04020102020204" pitchFamily="34" charset="0"/>
              </a:rPr>
              <a:t>Certified Checks are excluded from outstanding checks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ctrTitle"/>
          </p:nvPr>
        </p:nvSpPr>
        <p:spPr>
          <a:xfrm>
            <a:off x="304800" y="295937"/>
            <a:ext cx="7848600" cy="1609063"/>
          </a:xfrm>
          <a:solidFill>
            <a:schemeClr val="tx1">
              <a:lumMod val="50000"/>
              <a:lumOff val="50000"/>
            </a:schemeClr>
          </a:solidFill>
          <a:ln>
            <a:solidFill>
              <a:schemeClr val="bg1"/>
            </a:solidFill>
          </a:ln>
        </p:spPr>
        <p:txBody>
          <a:bodyPr>
            <a:normAutofit/>
          </a:bodyPr>
          <a:lstStyle/>
          <a:p>
            <a:r>
              <a:rPr lang="en-PH" sz="5500" b="1" dirty="0">
                <a:solidFill>
                  <a:schemeClr val="bg1"/>
                </a:solidFill>
              </a:rPr>
              <a:t>Errors</a:t>
            </a:r>
          </a:p>
        </p:txBody>
      </p:sp>
      <p:sp>
        <p:nvSpPr>
          <p:cNvPr id="3" name="Subtitle 2"/>
          <p:cNvSpPr>
            <a:spLocks noGrp="1"/>
          </p:cNvSpPr>
          <p:nvPr>
            <p:ph type="subTitle" idx="1"/>
          </p:nvPr>
        </p:nvSpPr>
        <p:spPr>
          <a:xfrm>
            <a:off x="342900" y="2743200"/>
            <a:ext cx="7848600" cy="2387530"/>
          </a:xfrm>
          <a:solidFill>
            <a:schemeClr val="tx1">
              <a:lumMod val="50000"/>
              <a:lumOff val="50000"/>
            </a:schemeClr>
          </a:solidFill>
          <a:ln>
            <a:solidFill>
              <a:schemeClr val="bg1"/>
            </a:solidFill>
          </a:ln>
        </p:spPr>
        <p:txBody>
          <a:bodyPr>
            <a:noAutofit/>
          </a:bodyPr>
          <a:lstStyle/>
          <a:p>
            <a:pPr marL="457200" indent="-457200" algn="l">
              <a:buFont typeface="Wingdings" panose="05000000000000000000" pitchFamily="2" charset="2"/>
              <a:buChar char="Ø"/>
            </a:pPr>
            <a:r>
              <a:rPr lang="en-PH" sz="4400" dirty="0">
                <a:solidFill>
                  <a:schemeClr val="bg1"/>
                </a:solidFill>
                <a:latin typeface="Arial Black" panose="020B0A04020102020204" pitchFamily="34" charset="0"/>
              </a:rPr>
              <a:t>Errors can either be book or bank reconciling items</a:t>
            </a:r>
          </a:p>
        </p:txBody>
      </p:sp>
    </p:spTree>
    <p:extLst>
      <p:ext uri="{BB962C8B-B14F-4D97-AF65-F5344CB8AC3E}">
        <p14:creationId xmlns:p14="http://schemas.microsoft.com/office/powerpoint/2010/main" val="2234030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ctrTitle"/>
          </p:nvPr>
        </p:nvSpPr>
        <p:spPr>
          <a:xfrm>
            <a:off x="609600" y="152400"/>
            <a:ext cx="5638800" cy="1295399"/>
          </a:xfrm>
          <a:solidFill>
            <a:schemeClr val="tx1">
              <a:lumMod val="50000"/>
              <a:lumOff val="50000"/>
            </a:schemeClr>
          </a:solidFill>
          <a:ln>
            <a:solidFill>
              <a:schemeClr val="bg1"/>
            </a:solidFill>
          </a:ln>
        </p:spPr>
        <p:txBody>
          <a:bodyPr>
            <a:normAutofit fontScale="90000"/>
          </a:bodyPr>
          <a:lstStyle/>
          <a:p>
            <a:r>
              <a:rPr lang="en-PH" b="1" dirty="0">
                <a:solidFill>
                  <a:schemeClr val="bg1"/>
                </a:solidFill>
                <a:latin typeface="Arial Black" panose="020B0A04020102020204" pitchFamily="34" charset="0"/>
              </a:rPr>
              <a:t>Forms of Bank Reconciliation</a:t>
            </a:r>
          </a:p>
        </p:txBody>
      </p:sp>
      <p:sp>
        <p:nvSpPr>
          <p:cNvPr id="3" name="Subtitle 2"/>
          <p:cNvSpPr>
            <a:spLocks noGrp="1"/>
          </p:cNvSpPr>
          <p:nvPr>
            <p:ph type="subTitle" idx="1"/>
          </p:nvPr>
        </p:nvSpPr>
        <p:spPr>
          <a:xfrm>
            <a:off x="609600" y="2037270"/>
            <a:ext cx="5667556" cy="4191001"/>
          </a:xfrm>
          <a:solidFill>
            <a:schemeClr val="tx1">
              <a:lumMod val="50000"/>
              <a:lumOff val="50000"/>
            </a:schemeClr>
          </a:solidFill>
          <a:ln>
            <a:solidFill>
              <a:schemeClr val="bg1"/>
            </a:solidFill>
          </a:ln>
        </p:spPr>
        <p:txBody>
          <a:bodyPr>
            <a:normAutofit/>
          </a:bodyPr>
          <a:lstStyle/>
          <a:p>
            <a:pPr marL="971550" lvl="1" indent="-514350" algn="l">
              <a:buAutoNum type="arabicPeriod"/>
            </a:pPr>
            <a:r>
              <a:rPr lang="en-PH" sz="3000" dirty="0">
                <a:solidFill>
                  <a:schemeClr val="bg1"/>
                </a:solidFill>
                <a:latin typeface="Arial Black" panose="020B0A04020102020204" pitchFamily="34" charset="0"/>
              </a:rPr>
              <a:t>Adjusted balance Method</a:t>
            </a:r>
          </a:p>
          <a:p>
            <a:pPr lvl="1" algn="l"/>
            <a:endParaRPr lang="en-PH" sz="3000" dirty="0">
              <a:solidFill>
                <a:schemeClr val="bg1"/>
              </a:solidFill>
              <a:latin typeface="Arial Black" panose="020B0A04020102020204" pitchFamily="34" charset="0"/>
            </a:endParaRPr>
          </a:p>
          <a:p>
            <a:pPr marL="971550" lvl="1" indent="-514350" algn="l">
              <a:buAutoNum type="arabicPeriod" startAt="2"/>
            </a:pPr>
            <a:r>
              <a:rPr lang="en-PH" sz="3000" dirty="0">
                <a:solidFill>
                  <a:schemeClr val="bg1"/>
                </a:solidFill>
                <a:latin typeface="Arial Black" panose="020B0A04020102020204" pitchFamily="34" charset="0"/>
              </a:rPr>
              <a:t>Book to Bank Method</a:t>
            </a:r>
          </a:p>
          <a:p>
            <a:pPr lvl="1" algn="l"/>
            <a:endParaRPr lang="en-PH" sz="3000" dirty="0">
              <a:solidFill>
                <a:schemeClr val="bg1"/>
              </a:solidFill>
              <a:latin typeface="Arial Black" panose="020B0A04020102020204" pitchFamily="34" charset="0"/>
            </a:endParaRPr>
          </a:p>
          <a:p>
            <a:pPr lvl="1" algn="l"/>
            <a:r>
              <a:rPr lang="en-PH" sz="3000" dirty="0">
                <a:solidFill>
                  <a:schemeClr val="bg1"/>
                </a:solidFill>
                <a:latin typeface="Arial Black" panose="020B0A04020102020204" pitchFamily="34" charset="0"/>
              </a:rPr>
              <a:t>3. Bank to Book Method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ctrTitle"/>
          </p:nvPr>
        </p:nvSpPr>
        <p:spPr>
          <a:xfrm>
            <a:off x="609600" y="152400"/>
            <a:ext cx="8153400" cy="1295399"/>
          </a:xfrm>
          <a:solidFill>
            <a:schemeClr val="tx1">
              <a:lumMod val="50000"/>
              <a:lumOff val="50000"/>
            </a:schemeClr>
          </a:solidFill>
          <a:ln>
            <a:solidFill>
              <a:schemeClr val="bg1"/>
            </a:solidFill>
          </a:ln>
        </p:spPr>
        <p:txBody>
          <a:bodyPr>
            <a:normAutofit fontScale="90000"/>
          </a:bodyPr>
          <a:lstStyle/>
          <a:p>
            <a:r>
              <a:rPr lang="en-PH" b="1" dirty="0">
                <a:solidFill>
                  <a:schemeClr val="bg1"/>
                </a:solidFill>
                <a:latin typeface="Arial Black" panose="020B0A04020102020204" pitchFamily="34" charset="0"/>
              </a:rPr>
              <a:t>Proforma Reconciliation for Adjusted Balance Method</a:t>
            </a:r>
          </a:p>
        </p:txBody>
      </p:sp>
      <p:sp>
        <p:nvSpPr>
          <p:cNvPr id="3" name="Subtitle 2"/>
          <p:cNvSpPr>
            <a:spLocks noGrp="1"/>
          </p:cNvSpPr>
          <p:nvPr>
            <p:ph type="subTitle" idx="1"/>
          </p:nvPr>
        </p:nvSpPr>
        <p:spPr>
          <a:xfrm>
            <a:off x="609600" y="1828800"/>
            <a:ext cx="8153400" cy="4399471"/>
          </a:xfrm>
          <a:solidFill>
            <a:schemeClr val="tx1">
              <a:lumMod val="50000"/>
              <a:lumOff val="50000"/>
            </a:schemeClr>
          </a:solidFill>
          <a:ln>
            <a:solidFill>
              <a:schemeClr val="bg1"/>
            </a:solidFill>
          </a:ln>
        </p:spPr>
        <p:txBody>
          <a:bodyPr>
            <a:normAutofit lnSpcReduction="10000"/>
          </a:bodyPr>
          <a:lstStyle/>
          <a:p>
            <a:pPr lvl="1" algn="l"/>
            <a:r>
              <a:rPr lang="en-PH" sz="2400" dirty="0">
                <a:solidFill>
                  <a:schemeClr val="bg1"/>
                </a:solidFill>
                <a:latin typeface="Arial Black" panose="020B0A04020102020204" pitchFamily="34" charset="0"/>
              </a:rPr>
              <a:t>Book Balance				 xx</a:t>
            </a:r>
          </a:p>
          <a:p>
            <a:pPr lvl="1" algn="l"/>
            <a:r>
              <a:rPr lang="en-PH" sz="2400" dirty="0">
                <a:solidFill>
                  <a:schemeClr val="bg1"/>
                </a:solidFill>
                <a:latin typeface="Arial Black" panose="020B0A04020102020204" pitchFamily="34" charset="0"/>
              </a:rPr>
              <a:t>Add: Credit Memos				 xx</a:t>
            </a:r>
          </a:p>
          <a:p>
            <a:pPr lvl="1" algn="l"/>
            <a:r>
              <a:rPr lang="en-PH" sz="2400" dirty="0">
                <a:solidFill>
                  <a:schemeClr val="bg1"/>
                </a:solidFill>
                <a:latin typeface="Arial Black" panose="020B0A04020102020204" pitchFamily="34" charset="0"/>
              </a:rPr>
              <a:t>	    Errors					 xx</a:t>
            </a:r>
          </a:p>
          <a:p>
            <a:pPr lvl="1" algn="l"/>
            <a:r>
              <a:rPr lang="en-PH" sz="2400" dirty="0">
                <a:solidFill>
                  <a:schemeClr val="bg1"/>
                </a:solidFill>
                <a:latin typeface="Arial Black" panose="020B0A04020102020204" pitchFamily="34" charset="0"/>
              </a:rPr>
              <a:t>							------</a:t>
            </a:r>
          </a:p>
          <a:p>
            <a:pPr lvl="1" algn="l"/>
            <a:r>
              <a:rPr lang="en-PH" sz="2400" dirty="0">
                <a:solidFill>
                  <a:schemeClr val="bg1"/>
                </a:solidFill>
                <a:latin typeface="Arial Black" panose="020B0A04020102020204" pitchFamily="34" charset="0"/>
              </a:rPr>
              <a:t>Total						 xx</a:t>
            </a:r>
          </a:p>
          <a:p>
            <a:pPr lvl="1" algn="l"/>
            <a:r>
              <a:rPr lang="en-PH" sz="2400" dirty="0">
                <a:solidFill>
                  <a:schemeClr val="bg1"/>
                </a:solidFill>
                <a:latin typeface="Arial Black" panose="020B0A04020102020204" pitchFamily="34" charset="0"/>
              </a:rPr>
              <a:t>Less: Debit memos				 xx</a:t>
            </a:r>
          </a:p>
          <a:p>
            <a:pPr lvl="1" algn="l"/>
            <a:r>
              <a:rPr lang="en-PH" sz="2400" dirty="0">
                <a:solidFill>
                  <a:schemeClr val="bg1"/>
                </a:solidFill>
                <a:latin typeface="Arial Black" panose="020B0A04020102020204" pitchFamily="34" charset="0"/>
              </a:rPr>
              <a:t>	     Errors                                        xx</a:t>
            </a:r>
          </a:p>
          <a:p>
            <a:pPr lvl="1" algn="l"/>
            <a:r>
              <a:rPr lang="en-PH" sz="2400" dirty="0">
                <a:solidFill>
                  <a:schemeClr val="bg1"/>
                </a:solidFill>
                <a:latin typeface="Arial Black" panose="020B0A04020102020204" pitchFamily="34" charset="0"/>
              </a:rPr>
              <a:t>							------</a:t>
            </a:r>
          </a:p>
          <a:p>
            <a:pPr lvl="1" algn="l"/>
            <a:r>
              <a:rPr lang="en-PH" sz="2400" b="1" dirty="0">
                <a:solidFill>
                  <a:schemeClr val="bg1"/>
                </a:solidFill>
                <a:latin typeface="Arial Black" panose="020B0A04020102020204" pitchFamily="34" charset="0"/>
              </a:rPr>
              <a:t>Adjusted Book Balance			 xx	</a:t>
            </a:r>
          </a:p>
          <a:p>
            <a:pPr lvl="1" algn="l"/>
            <a:r>
              <a:rPr lang="en-PH" sz="2400" b="1" dirty="0">
                <a:solidFill>
                  <a:schemeClr val="bg1"/>
                </a:solidFill>
                <a:latin typeface="Arial Black" panose="020B0A04020102020204" pitchFamily="34" charset="0"/>
              </a:rPr>
              <a:t>							═══ 	  </a:t>
            </a:r>
          </a:p>
        </p:txBody>
      </p:sp>
    </p:spTree>
    <p:extLst>
      <p:ext uri="{BB962C8B-B14F-4D97-AF65-F5344CB8AC3E}">
        <p14:creationId xmlns:p14="http://schemas.microsoft.com/office/powerpoint/2010/main" val="232074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ctrTitle"/>
          </p:nvPr>
        </p:nvSpPr>
        <p:spPr>
          <a:xfrm>
            <a:off x="609600" y="152400"/>
            <a:ext cx="8153400" cy="1295399"/>
          </a:xfrm>
          <a:solidFill>
            <a:schemeClr val="tx1">
              <a:lumMod val="50000"/>
              <a:lumOff val="50000"/>
            </a:schemeClr>
          </a:solidFill>
          <a:ln>
            <a:solidFill>
              <a:schemeClr val="bg1"/>
            </a:solidFill>
          </a:ln>
        </p:spPr>
        <p:txBody>
          <a:bodyPr>
            <a:normAutofit fontScale="90000"/>
          </a:bodyPr>
          <a:lstStyle/>
          <a:p>
            <a:r>
              <a:rPr lang="en-PH" b="1" dirty="0">
                <a:solidFill>
                  <a:schemeClr val="bg1"/>
                </a:solidFill>
                <a:latin typeface="Arial Black" panose="020B0A04020102020204" pitchFamily="34" charset="0"/>
              </a:rPr>
              <a:t>Proforma Reconciliation for Adjusted Balance Method</a:t>
            </a:r>
          </a:p>
        </p:txBody>
      </p:sp>
      <p:sp>
        <p:nvSpPr>
          <p:cNvPr id="3" name="Subtitle 2"/>
          <p:cNvSpPr>
            <a:spLocks noGrp="1"/>
          </p:cNvSpPr>
          <p:nvPr>
            <p:ph type="subTitle" idx="1"/>
          </p:nvPr>
        </p:nvSpPr>
        <p:spPr>
          <a:xfrm>
            <a:off x="609600" y="1828800"/>
            <a:ext cx="8153400" cy="4399471"/>
          </a:xfrm>
          <a:solidFill>
            <a:schemeClr val="tx1">
              <a:lumMod val="50000"/>
              <a:lumOff val="50000"/>
            </a:schemeClr>
          </a:solidFill>
          <a:ln>
            <a:solidFill>
              <a:schemeClr val="bg1"/>
            </a:solidFill>
          </a:ln>
        </p:spPr>
        <p:txBody>
          <a:bodyPr>
            <a:normAutofit lnSpcReduction="10000"/>
          </a:bodyPr>
          <a:lstStyle/>
          <a:p>
            <a:pPr lvl="1" algn="l"/>
            <a:r>
              <a:rPr lang="en-PH" sz="2400" dirty="0">
                <a:solidFill>
                  <a:schemeClr val="bg1"/>
                </a:solidFill>
                <a:latin typeface="Arial Black" panose="020B0A04020102020204" pitchFamily="34" charset="0"/>
              </a:rPr>
              <a:t>Bank Balance				 xx</a:t>
            </a:r>
          </a:p>
          <a:p>
            <a:pPr lvl="1" algn="l"/>
            <a:r>
              <a:rPr lang="en-PH" sz="2400" dirty="0">
                <a:solidFill>
                  <a:schemeClr val="bg1"/>
                </a:solidFill>
                <a:latin typeface="Arial Black" panose="020B0A04020102020204" pitchFamily="34" charset="0"/>
              </a:rPr>
              <a:t>Add: Deposits in Transit			 xx</a:t>
            </a:r>
          </a:p>
          <a:p>
            <a:pPr lvl="1" algn="l"/>
            <a:r>
              <a:rPr lang="en-PH" sz="2400" dirty="0">
                <a:solidFill>
                  <a:schemeClr val="bg1"/>
                </a:solidFill>
                <a:latin typeface="Arial Black" panose="020B0A04020102020204" pitchFamily="34" charset="0"/>
              </a:rPr>
              <a:t>	    Errors					 xx</a:t>
            </a:r>
          </a:p>
          <a:p>
            <a:pPr lvl="1" algn="l"/>
            <a:r>
              <a:rPr lang="en-PH" sz="2400" dirty="0">
                <a:solidFill>
                  <a:schemeClr val="bg1"/>
                </a:solidFill>
                <a:latin typeface="Arial Black" panose="020B0A04020102020204" pitchFamily="34" charset="0"/>
              </a:rPr>
              <a:t>							------</a:t>
            </a:r>
          </a:p>
          <a:p>
            <a:pPr lvl="1" algn="l"/>
            <a:r>
              <a:rPr lang="en-PH" sz="2400" dirty="0">
                <a:solidFill>
                  <a:schemeClr val="bg1"/>
                </a:solidFill>
                <a:latin typeface="Arial Black" panose="020B0A04020102020204" pitchFamily="34" charset="0"/>
              </a:rPr>
              <a:t>Total						 xx</a:t>
            </a:r>
          </a:p>
          <a:p>
            <a:pPr lvl="1" algn="l"/>
            <a:r>
              <a:rPr lang="en-PH" sz="2400" dirty="0">
                <a:solidFill>
                  <a:schemeClr val="bg1"/>
                </a:solidFill>
                <a:latin typeface="Arial Black" panose="020B0A04020102020204" pitchFamily="34" charset="0"/>
              </a:rPr>
              <a:t>Less: Outstanding Checks		 xx</a:t>
            </a:r>
          </a:p>
          <a:p>
            <a:pPr lvl="1" algn="l"/>
            <a:r>
              <a:rPr lang="en-PH" sz="2400" dirty="0">
                <a:solidFill>
                  <a:schemeClr val="bg1"/>
                </a:solidFill>
                <a:latin typeface="Arial Black" panose="020B0A04020102020204" pitchFamily="34" charset="0"/>
              </a:rPr>
              <a:t>	      Errors					 xx</a:t>
            </a:r>
          </a:p>
          <a:p>
            <a:pPr lvl="1" algn="l"/>
            <a:r>
              <a:rPr lang="en-PH" sz="2400" dirty="0">
                <a:solidFill>
                  <a:schemeClr val="bg1"/>
                </a:solidFill>
                <a:latin typeface="Arial Black" panose="020B0A04020102020204" pitchFamily="34" charset="0"/>
              </a:rPr>
              <a:t>							------</a:t>
            </a:r>
          </a:p>
          <a:p>
            <a:pPr lvl="1" algn="l"/>
            <a:r>
              <a:rPr lang="en-PH" sz="2400" b="1" dirty="0">
                <a:solidFill>
                  <a:schemeClr val="bg1"/>
                </a:solidFill>
                <a:latin typeface="Arial Black" panose="020B0A04020102020204" pitchFamily="34" charset="0"/>
              </a:rPr>
              <a:t>Adjusted Bank Balance			 xx	</a:t>
            </a:r>
          </a:p>
          <a:p>
            <a:pPr lvl="1" algn="l"/>
            <a:r>
              <a:rPr lang="en-PH" sz="2400" b="1" dirty="0">
                <a:solidFill>
                  <a:schemeClr val="bg1"/>
                </a:solidFill>
                <a:latin typeface="Arial Black" panose="020B0A04020102020204" pitchFamily="34" charset="0"/>
              </a:rPr>
              <a:t>							═══ 	  </a:t>
            </a:r>
          </a:p>
          <a:p>
            <a:pPr lvl="1" algn="l"/>
            <a:endParaRPr lang="en-PH" sz="2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75058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ctrTitle"/>
          </p:nvPr>
        </p:nvSpPr>
        <p:spPr>
          <a:xfrm>
            <a:off x="304800" y="314987"/>
            <a:ext cx="8305800" cy="1153187"/>
          </a:xfrm>
          <a:solidFill>
            <a:schemeClr val="tx1">
              <a:lumMod val="50000"/>
              <a:lumOff val="50000"/>
            </a:schemeClr>
          </a:solidFill>
          <a:ln>
            <a:solidFill>
              <a:schemeClr val="bg1"/>
            </a:solidFill>
          </a:ln>
        </p:spPr>
        <p:txBody>
          <a:bodyPr/>
          <a:lstStyle/>
          <a:p>
            <a:r>
              <a:rPr lang="en-PH" b="1" dirty="0">
                <a:solidFill>
                  <a:schemeClr val="bg1"/>
                </a:solidFill>
                <a:latin typeface="Arial Black" panose="020B0A04020102020204" pitchFamily="34" charset="0"/>
              </a:rPr>
              <a:t>Sample Problem</a:t>
            </a:r>
          </a:p>
        </p:txBody>
      </p:sp>
      <p:sp>
        <p:nvSpPr>
          <p:cNvPr id="3" name="Subtitle 2"/>
          <p:cNvSpPr>
            <a:spLocks noGrp="1"/>
          </p:cNvSpPr>
          <p:nvPr>
            <p:ph type="subTitle" idx="1"/>
          </p:nvPr>
        </p:nvSpPr>
        <p:spPr>
          <a:xfrm>
            <a:off x="304800" y="1783161"/>
            <a:ext cx="8534400" cy="4846239"/>
          </a:xfrm>
          <a:solidFill>
            <a:schemeClr val="tx1">
              <a:lumMod val="50000"/>
              <a:lumOff val="50000"/>
            </a:schemeClr>
          </a:solidFill>
          <a:ln>
            <a:solidFill>
              <a:schemeClr val="bg1"/>
            </a:solidFill>
          </a:ln>
        </p:spPr>
        <p:txBody>
          <a:bodyPr>
            <a:normAutofit fontScale="85000" lnSpcReduction="10000"/>
          </a:bodyPr>
          <a:lstStyle/>
          <a:p>
            <a:pPr algn="just">
              <a:lnSpc>
                <a:spcPct val="110000"/>
              </a:lnSpc>
            </a:pPr>
            <a:r>
              <a:rPr lang="en-PH" kern="400" dirty="0">
                <a:solidFill>
                  <a:schemeClr val="bg1"/>
                </a:solidFill>
                <a:latin typeface="Arial Black" panose="020B0A04020102020204" pitchFamily="34" charset="0"/>
              </a:rPr>
              <a:t>Kate company reported a cash account balance per ledger of P1, 652,000 on December 31. The bank statement showed a balance of P2,090,000 at the same date. The reconciling items consisted of a bank service charge (interest) of P2,000, outstanding checks totaling P590,000 and a deposit in transit P150,000. Prepare the adjusting journal entries and compute the adjusted book and bank balances on December 31.</a:t>
            </a:r>
          </a:p>
        </p:txBody>
      </p:sp>
    </p:spTree>
    <p:extLst>
      <p:ext uri="{BB962C8B-B14F-4D97-AF65-F5344CB8AC3E}">
        <p14:creationId xmlns:p14="http://schemas.microsoft.com/office/powerpoint/2010/main" val="32613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ctrTitle"/>
          </p:nvPr>
        </p:nvSpPr>
        <p:spPr>
          <a:xfrm>
            <a:off x="609600" y="152400"/>
            <a:ext cx="8153400" cy="1295399"/>
          </a:xfrm>
          <a:solidFill>
            <a:schemeClr val="tx1">
              <a:lumMod val="50000"/>
              <a:lumOff val="50000"/>
            </a:schemeClr>
          </a:solidFill>
          <a:ln>
            <a:solidFill>
              <a:schemeClr val="bg1"/>
            </a:solidFill>
          </a:ln>
        </p:spPr>
        <p:txBody>
          <a:bodyPr>
            <a:normAutofit/>
          </a:bodyPr>
          <a:lstStyle/>
          <a:p>
            <a:r>
              <a:rPr lang="en-PH" b="1" dirty="0">
                <a:solidFill>
                  <a:schemeClr val="bg1"/>
                </a:solidFill>
                <a:latin typeface="Arial Black" panose="020B0A04020102020204" pitchFamily="34" charset="0"/>
              </a:rPr>
              <a:t>Solution</a:t>
            </a:r>
          </a:p>
        </p:txBody>
      </p:sp>
      <p:sp>
        <p:nvSpPr>
          <p:cNvPr id="3" name="Subtitle 2"/>
          <p:cNvSpPr>
            <a:spLocks noGrp="1"/>
          </p:cNvSpPr>
          <p:nvPr>
            <p:ph type="subTitle" idx="1"/>
          </p:nvPr>
        </p:nvSpPr>
        <p:spPr>
          <a:xfrm>
            <a:off x="609600" y="1828800"/>
            <a:ext cx="8153400" cy="4399471"/>
          </a:xfrm>
          <a:solidFill>
            <a:schemeClr val="tx1">
              <a:lumMod val="50000"/>
              <a:lumOff val="50000"/>
            </a:schemeClr>
          </a:solidFill>
          <a:ln>
            <a:solidFill>
              <a:schemeClr val="bg1"/>
            </a:solidFill>
          </a:ln>
        </p:spPr>
        <p:txBody>
          <a:bodyPr>
            <a:normAutofit/>
          </a:bodyPr>
          <a:lstStyle/>
          <a:p>
            <a:pPr lvl="1" algn="l"/>
            <a:r>
              <a:rPr lang="en-PH" sz="2400" dirty="0">
                <a:solidFill>
                  <a:schemeClr val="bg1"/>
                </a:solidFill>
                <a:latin typeface="Arial Black" panose="020B0A04020102020204" pitchFamily="34" charset="0"/>
              </a:rPr>
              <a:t>Book Balance			P1,090,000</a:t>
            </a:r>
          </a:p>
          <a:p>
            <a:pPr lvl="1" algn="l"/>
            <a:r>
              <a:rPr lang="en-PH" sz="2400" dirty="0">
                <a:solidFill>
                  <a:schemeClr val="bg1"/>
                </a:solidFill>
                <a:latin typeface="Arial Black" panose="020B0A04020102020204" pitchFamily="34" charset="0"/>
              </a:rPr>
              <a:t>Add: Credit Memo				       0</a:t>
            </a:r>
          </a:p>
          <a:p>
            <a:pPr lvl="1" algn="l"/>
            <a:r>
              <a:rPr lang="en-PH" sz="2400" dirty="0">
                <a:solidFill>
                  <a:schemeClr val="bg1"/>
                </a:solidFill>
                <a:latin typeface="Arial Black" panose="020B0A04020102020204" pitchFamily="34" charset="0"/>
              </a:rPr>
              <a:t>						 ------------------</a:t>
            </a:r>
          </a:p>
          <a:p>
            <a:pPr lvl="1" algn="l"/>
            <a:r>
              <a:rPr lang="en-PH" sz="2400" dirty="0">
                <a:solidFill>
                  <a:schemeClr val="bg1"/>
                </a:solidFill>
                <a:latin typeface="Arial Black" panose="020B0A04020102020204" pitchFamily="34" charset="0"/>
              </a:rPr>
              <a:t>Total					P1,652,000</a:t>
            </a:r>
          </a:p>
          <a:p>
            <a:pPr lvl="1" algn="l"/>
            <a:r>
              <a:rPr lang="en-PH" sz="2400" dirty="0">
                <a:solidFill>
                  <a:schemeClr val="bg1"/>
                </a:solidFill>
                <a:latin typeface="Arial Black" panose="020B0A04020102020204" pitchFamily="34" charset="0"/>
              </a:rPr>
              <a:t>Less: Debit memo</a:t>
            </a:r>
          </a:p>
          <a:p>
            <a:pPr lvl="1" algn="l"/>
            <a:r>
              <a:rPr lang="en-PH" sz="2400" dirty="0">
                <a:solidFill>
                  <a:schemeClr val="bg1"/>
                </a:solidFill>
                <a:latin typeface="Arial Black" panose="020B0A04020102020204" pitchFamily="34" charset="0"/>
              </a:rPr>
              <a:t>          Bank Service Charge	          2,000</a:t>
            </a:r>
          </a:p>
          <a:p>
            <a:pPr lvl="1" algn="l"/>
            <a:r>
              <a:rPr lang="en-PH" sz="2400" dirty="0">
                <a:solidFill>
                  <a:schemeClr val="bg1"/>
                </a:solidFill>
                <a:latin typeface="Arial Black" panose="020B0A04020102020204" pitchFamily="34" charset="0"/>
              </a:rPr>
              <a:t>						  ------------------</a:t>
            </a:r>
          </a:p>
          <a:p>
            <a:pPr lvl="1" algn="l"/>
            <a:r>
              <a:rPr lang="en-PH" sz="2400" b="1" dirty="0">
                <a:solidFill>
                  <a:schemeClr val="bg1"/>
                </a:solidFill>
                <a:latin typeface="Arial Black" panose="020B0A04020102020204" pitchFamily="34" charset="0"/>
              </a:rPr>
              <a:t>Adjusted Bank Balance		P1,650,000</a:t>
            </a:r>
          </a:p>
          <a:p>
            <a:pPr lvl="1" algn="l"/>
            <a:r>
              <a:rPr lang="en-PH" sz="2400" b="1" dirty="0">
                <a:solidFill>
                  <a:schemeClr val="bg1"/>
                </a:solidFill>
                <a:latin typeface="Arial Black" panose="020B0A04020102020204" pitchFamily="34" charset="0"/>
              </a:rPr>
              <a:t>						  ═════════ 	  </a:t>
            </a:r>
          </a:p>
          <a:p>
            <a:pPr lvl="1" algn="l"/>
            <a:endParaRPr lang="en-PH" sz="2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71263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ctrTitle"/>
          </p:nvPr>
        </p:nvSpPr>
        <p:spPr>
          <a:xfrm>
            <a:off x="609600" y="152400"/>
            <a:ext cx="8153400" cy="1295399"/>
          </a:xfrm>
          <a:solidFill>
            <a:schemeClr val="tx1">
              <a:lumMod val="50000"/>
              <a:lumOff val="50000"/>
            </a:schemeClr>
          </a:solidFill>
          <a:ln>
            <a:solidFill>
              <a:schemeClr val="bg1"/>
            </a:solidFill>
          </a:ln>
        </p:spPr>
        <p:txBody>
          <a:bodyPr>
            <a:normAutofit/>
          </a:bodyPr>
          <a:lstStyle/>
          <a:p>
            <a:r>
              <a:rPr lang="en-PH" b="1" dirty="0">
                <a:solidFill>
                  <a:schemeClr val="bg1"/>
                </a:solidFill>
                <a:latin typeface="Arial Black" panose="020B0A04020102020204" pitchFamily="34" charset="0"/>
              </a:rPr>
              <a:t>Solution</a:t>
            </a:r>
          </a:p>
        </p:txBody>
      </p:sp>
      <p:sp>
        <p:nvSpPr>
          <p:cNvPr id="3" name="Subtitle 2"/>
          <p:cNvSpPr>
            <a:spLocks noGrp="1"/>
          </p:cNvSpPr>
          <p:nvPr>
            <p:ph type="subTitle" idx="1"/>
          </p:nvPr>
        </p:nvSpPr>
        <p:spPr>
          <a:xfrm>
            <a:off x="609600" y="1828800"/>
            <a:ext cx="8153400" cy="4399471"/>
          </a:xfrm>
          <a:solidFill>
            <a:schemeClr val="tx1">
              <a:lumMod val="50000"/>
              <a:lumOff val="50000"/>
            </a:schemeClr>
          </a:solidFill>
          <a:ln>
            <a:solidFill>
              <a:schemeClr val="bg1"/>
            </a:solidFill>
          </a:ln>
        </p:spPr>
        <p:txBody>
          <a:bodyPr>
            <a:normAutofit/>
          </a:bodyPr>
          <a:lstStyle/>
          <a:p>
            <a:pPr lvl="1" algn="l"/>
            <a:r>
              <a:rPr lang="en-PH" sz="2400" dirty="0">
                <a:solidFill>
                  <a:schemeClr val="bg1"/>
                </a:solidFill>
                <a:latin typeface="Arial Black" panose="020B0A04020102020204" pitchFamily="34" charset="0"/>
              </a:rPr>
              <a:t>Bank Balance			P2,090,000</a:t>
            </a:r>
          </a:p>
          <a:p>
            <a:pPr lvl="1" algn="l"/>
            <a:r>
              <a:rPr lang="en-PH" sz="2400" dirty="0">
                <a:solidFill>
                  <a:schemeClr val="bg1"/>
                </a:solidFill>
                <a:latin typeface="Arial Black" panose="020B0A04020102020204" pitchFamily="34" charset="0"/>
              </a:rPr>
              <a:t>Add: Deposits in Transit		     150,000</a:t>
            </a:r>
          </a:p>
          <a:p>
            <a:pPr lvl="1" algn="l"/>
            <a:r>
              <a:rPr lang="en-PH" sz="2400" dirty="0">
                <a:solidFill>
                  <a:schemeClr val="bg1"/>
                </a:solidFill>
                <a:latin typeface="Arial Black" panose="020B0A04020102020204" pitchFamily="34" charset="0"/>
              </a:rPr>
              <a:t>						 ------------------</a:t>
            </a:r>
          </a:p>
          <a:p>
            <a:pPr lvl="1" algn="l"/>
            <a:r>
              <a:rPr lang="en-PH" sz="2400" dirty="0">
                <a:solidFill>
                  <a:schemeClr val="bg1"/>
                </a:solidFill>
                <a:latin typeface="Arial Black" panose="020B0A04020102020204" pitchFamily="34" charset="0"/>
              </a:rPr>
              <a:t>Total					P2,240,000</a:t>
            </a:r>
          </a:p>
          <a:p>
            <a:pPr lvl="1" algn="l"/>
            <a:r>
              <a:rPr lang="en-PH" sz="2400" dirty="0">
                <a:solidFill>
                  <a:schemeClr val="bg1"/>
                </a:solidFill>
                <a:latin typeface="Arial Black" panose="020B0A04020102020204" pitchFamily="34" charset="0"/>
              </a:rPr>
              <a:t>Less: Outstanding Checks	     590,000</a:t>
            </a:r>
          </a:p>
          <a:p>
            <a:pPr lvl="1" algn="l"/>
            <a:r>
              <a:rPr lang="en-PH" sz="2400" dirty="0">
                <a:solidFill>
                  <a:schemeClr val="bg1"/>
                </a:solidFill>
                <a:latin typeface="Arial Black" panose="020B0A04020102020204" pitchFamily="34" charset="0"/>
              </a:rPr>
              <a:t>						  ------------------</a:t>
            </a:r>
          </a:p>
          <a:p>
            <a:pPr lvl="1" algn="l"/>
            <a:r>
              <a:rPr lang="en-PH" sz="2400" b="1" dirty="0">
                <a:solidFill>
                  <a:schemeClr val="bg1"/>
                </a:solidFill>
                <a:latin typeface="Arial Black" panose="020B0A04020102020204" pitchFamily="34" charset="0"/>
              </a:rPr>
              <a:t>Adjusted Bank Balance		P1,650,000</a:t>
            </a:r>
          </a:p>
          <a:p>
            <a:pPr lvl="1" algn="l"/>
            <a:r>
              <a:rPr lang="en-PH" sz="2400" b="1" dirty="0">
                <a:solidFill>
                  <a:schemeClr val="bg1"/>
                </a:solidFill>
                <a:latin typeface="Arial Black" panose="020B0A04020102020204" pitchFamily="34" charset="0"/>
              </a:rPr>
              <a:t>						  ═════════ 	  </a:t>
            </a:r>
          </a:p>
          <a:p>
            <a:pPr lvl="1" algn="l"/>
            <a:endParaRPr lang="en-PH" sz="2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763250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ctrTitle"/>
          </p:nvPr>
        </p:nvSpPr>
        <p:spPr>
          <a:xfrm>
            <a:off x="609600" y="152400"/>
            <a:ext cx="8153400" cy="1295399"/>
          </a:xfrm>
          <a:solidFill>
            <a:schemeClr val="tx1">
              <a:lumMod val="50000"/>
              <a:lumOff val="50000"/>
            </a:schemeClr>
          </a:solidFill>
          <a:ln>
            <a:solidFill>
              <a:schemeClr val="bg1"/>
            </a:solidFill>
          </a:ln>
        </p:spPr>
        <p:txBody>
          <a:bodyPr>
            <a:normAutofit/>
          </a:bodyPr>
          <a:lstStyle/>
          <a:p>
            <a:r>
              <a:rPr lang="en-PH" b="1" dirty="0">
                <a:solidFill>
                  <a:schemeClr val="bg1"/>
                </a:solidFill>
                <a:latin typeface="Arial Black" panose="020B0A04020102020204" pitchFamily="34" charset="0"/>
              </a:rPr>
              <a:t>Adjusting Journal Entries</a:t>
            </a:r>
          </a:p>
        </p:txBody>
      </p:sp>
      <p:sp>
        <p:nvSpPr>
          <p:cNvPr id="3" name="Subtitle 2"/>
          <p:cNvSpPr>
            <a:spLocks noGrp="1"/>
          </p:cNvSpPr>
          <p:nvPr>
            <p:ph type="subTitle" idx="1"/>
          </p:nvPr>
        </p:nvSpPr>
        <p:spPr>
          <a:xfrm>
            <a:off x="457200" y="1828800"/>
            <a:ext cx="8305800" cy="4399471"/>
          </a:xfrm>
          <a:solidFill>
            <a:schemeClr val="tx1">
              <a:lumMod val="50000"/>
              <a:lumOff val="50000"/>
            </a:schemeClr>
          </a:solidFill>
          <a:ln>
            <a:solidFill>
              <a:schemeClr val="bg1"/>
            </a:solidFill>
          </a:ln>
        </p:spPr>
        <p:txBody>
          <a:bodyPr>
            <a:normAutofit/>
          </a:bodyPr>
          <a:lstStyle/>
          <a:p>
            <a:pPr lvl="1" algn="l"/>
            <a:r>
              <a:rPr lang="en-PH" sz="2400" b="1" dirty="0">
                <a:solidFill>
                  <a:schemeClr val="bg1"/>
                </a:solidFill>
                <a:latin typeface="Arial Black" panose="020B0A04020102020204" pitchFamily="34" charset="0"/>
              </a:rPr>
              <a:t>Book Reconciling Item:</a:t>
            </a:r>
          </a:p>
          <a:p>
            <a:pPr lvl="1" algn="l"/>
            <a:endParaRPr lang="en-PH" sz="2400" b="1" dirty="0">
              <a:solidFill>
                <a:schemeClr val="bg1"/>
              </a:solidFill>
              <a:latin typeface="Arial Black" panose="020B0A04020102020204" pitchFamily="34" charset="0"/>
            </a:endParaRPr>
          </a:p>
          <a:p>
            <a:pPr lvl="1" algn="l"/>
            <a:r>
              <a:rPr lang="en-PH" sz="2400" b="1" dirty="0">
                <a:solidFill>
                  <a:schemeClr val="bg1"/>
                </a:solidFill>
                <a:latin typeface="Arial Black" panose="020B0A04020102020204" pitchFamily="34" charset="0"/>
              </a:rPr>
              <a:t>To record the bank service charge (interest) in the entity’s book</a:t>
            </a:r>
          </a:p>
          <a:p>
            <a:pPr lvl="1" algn="l"/>
            <a:endParaRPr lang="en-PH" sz="2400" b="1" dirty="0">
              <a:solidFill>
                <a:schemeClr val="bg1"/>
              </a:solidFill>
              <a:latin typeface="Arial Black" panose="020B0A04020102020204" pitchFamily="34" charset="0"/>
            </a:endParaRPr>
          </a:p>
          <a:p>
            <a:pPr lvl="1" algn="l"/>
            <a:r>
              <a:rPr lang="en-PH" sz="2400" b="1" dirty="0">
                <a:solidFill>
                  <a:schemeClr val="bg1"/>
                </a:solidFill>
                <a:latin typeface="Arial Black" panose="020B0A04020102020204" pitchFamily="34" charset="0"/>
              </a:rPr>
              <a:t>Interest Expense		P2,000.00</a:t>
            </a:r>
          </a:p>
          <a:p>
            <a:pPr lvl="1" algn="l"/>
            <a:r>
              <a:rPr lang="en-PH" sz="2400" b="1" dirty="0">
                <a:solidFill>
                  <a:schemeClr val="bg1"/>
                </a:solidFill>
                <a:latin typeface="Arial Black" panose="020B0A04020102020204" pitchFamily="34" charset="0"/>
              </a:rPr>
              <a:t>	Cash in Bank				P2,000.00</a:t>
            </a:r>
          </a:p>
          <a:p>
            <a:pPr lvl="1" algn="l"/>
            <a:r>
              <a:rPr lang="en-PH" sz="2400" b="1" dirty="0">
                <a:solidFill>
                  <a:schemeClr val="bg1"/>
                </a:solidFill>
                <a:latin typeface="Arial Black" panose="020B0A04020102020204" pitchFamily="34" charset="0"/>
              </a:rPr>
              <a:t>	  </a:t>
            </a:r>
          </a:p>
          <a:p>
            <a:pPr lvl="1" algn="l"/>
            <a:endParaRPr lang="en-PH" sz="2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322596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2" name="TextBox 1"/>
          <p:cNvSpPr txBox="1"/>
          <p:nvPr/>
        </p:nvSpPr>
        <p:spPr>
          <a:xfrm>
            <a:off x="152400" y="1676400"/>
            <a:ext cx="7620000" cy="369332"/>
          </a:xfrm>
          <a:prstGeom prst="rect">
            <a:avLst/>
          </a:prstGeom>
          <a:noFill/>
        </p:spPr>
        <p:txBody>
          <a:bodyPr wrap="square" rtlCol="0">
            <a:spAutoFit/>
          </a:bodyPr>
          <a:lstStyle/>
          <a:p>
            <a:r>
              <a:rPr lang="en-PH" dirty="0"/>
              <a:t> </a:t>
            </a:r>
          </a:p>
        </p:txBody>
      </p:sp>
      <p:sp>
        <p:nvSpPr>
          <p:cNvPr id="3" name="TextBox 2"/>
          <p:cNvSpPr txBox="1"/>
          <p:nvPr/>
        </p:nvSpPr>
        <p:spPr>
          <a:xfrm>
            <a:off x="419100" y="123384"/>
            <a:ext cx="8305799" cy="938719"/>
          </a:xfrm>
          <a:prstGeom prst="rect">
            <a:avLst/>
          </a:prstGeom>
          <a:solidFill>
            <a:schemeClr val="tx1">
              <a:lumMod val="50000"/>
              <a:lumOff val="50000"/>
            </a:schemeClr>
          </a:solidFill>
          <a:ln>
            <a:solidFill>
              <a:schemeClr val="bg1"/>
            </a:solidFill>
          </a:ln>
          <a:effectLst>
            <a:glow rad="101600">
              <a:schemeClr val="bg1">
                <a:alpha val="60000"/>
              </a:schemeClr>
            </a:glow>
          </a:effectLst>
        </p:spPr>
        <p:txBody>
          <a:bodyPr wrap="square" rtlCol="0">
            <a:spAutoFit/>
          </a:bodyPr>
          <a:lstStyle/>
          <a:p>
            <a:pPr algn="ctr"/>
            <a:r>
              <a:rPr lang="en-PH" sz="5500" dirty="0">
                <a:solidFill>
                  <a:schemeClr val="bg1"/>
                </a:solidFill>
                <a:latin typeface="Arial Black" panose="020B0A04020102020204" pitchFamily="34" charset="0"/>
              </a:rPr>
              <a:t>Summary</a:t>
            </a:r>
          </a:p>
        </p:txBody>
      </p:sp>
      <p:sp>
        <p:nvSpPr>
          <p:cNvPr id="4" name="TextBox 3"/>
          <p:cNvSpPr txBox="1"/>
          <p:nvPr/>
        </p:nvSpPr>
        <p:spPr>
          <a:xfrm>
            <a:off x="285749" y="1371600"/>
            <a:ext cx="8572500" cy="5109091"/>
          </a:xfrm>
          <a:prstGeom prst="rect">
            <a:avLst/>
          </a:prstGeom>
          <a:solidFill>
            <a:schemeClr val="tx1">
              <a:lumMod val="50000"/>
              <a:lumOff val="50000"/>
            </a:schemeClr>
          </a:solidFill>
        </p:spPr>
        <p:txBody>
          <a:bodyPr wrap="square" rtlCol="0">
            <a:spAutoFit/>
          </a:bodyPr>
          <a:lstStyle/>
          <a:p>
            <a:pPr marL="342900" indent="-342900" algn="just">
              <a:buFont typeface="Arial" panose="020B0604020202020204" pitchFamily="34" charset="0"/>
              <a:buChar char="•"/>
            </a:pPr>
            <a:r>
              <a:rPr lang="en-PH" sz="2600" dirty="0">
                <a:solidFill>
                  <a:schemeClr val="bg1"/>
                </a:solidFill>
                <a:latin typeface="Arial Black" panose="020B0A04020102020204" pitchFamily="34" charset="0"/>
              </a:rPr>
              <a:t>Bank Reconciliation is necessary for demand deposit and usually prepared monthly to explain the difference between cash recorded on bank statement and cash balance on entity’s books.</a:t>
            </a:r>
          </a:p>
          <a:p>
            <a:pPr marL="342900" indent="-342900" algn="just">
              <a:buFont typeface="Arial" panose="020B0604020202020204" pitchFamily="34" charset="0"/>
              <a:buChar char="•"/>
            </a:pPr>
            <a:endParaRPr lang="en-PH" sz="800" dirty="0">
              <a:solidFill>
                <a:schemeClr val="bg1"/>
              </a:solidFill>
              <a:latin typeface="Arial Black" panose="020B0A04020102020204" pitchFamily="34" charset="0"/>
            </a:endParaRPr>
          </a:p>
          <a:p>
            <a:pPr algn="just"/>
            <a:endParaRPr lang="en-PH" sz="800" dirty="0">
              <a:solidFill>
                <a:schemeClr val="bg1"/>
              </a:solidFill>
              <a:latin typeface="Arial Black" panose="020B0A04020102020204" pitchFamily="34" charset="0"/>
            </a:endParaRPr>
          </a:p>
          <a:p>
            <a:pPr marL="342900" indent="-342900" algn="just">
              <a:buFont typeface="Arial" panose="020B0604020202020204" pitchFamily="34" charset="0"/>
              <a:buChar char="•"/>
            </a:pPr>
            <a:r>
              <a:rPr lang="en-PH" sz="2600" dirty="0">
                <a:solidFill>
                  <a:schemeClr val="bg1"/>
                </a:solidFill>
                <a:latin typeface="Arial Black" panose="020B0A04020102020204" pitchFamily="34" charset="0"/>
              </a:rPr>
              <a:t>Debit and credit memos are book reconciling items.</a:t>
            </a:r>
          </a:p>
          <a:p>
            <a:pPr marL="342900" indent="-342900" algn="just">
              <a:buFont typeface="Arial" panose="020B0604020202020204" pitchFamily="34" charset="0"/>
              <a:buChar char="•"/>
            </a:pPr>
            <a:endParaRPr lang="en-PH" sz="800" dirty="0">
              <a:solidFill>
                <a:schemeClr val="bg1"/>
              </a:solidFill>
              <a:latin typeface="Arial Black" panose="020B0A04020102020204" pitchFamily="34" charset="0"/>
            </a:endParaRPr>
          </a:p>
          <a:p>
            <a:pPr marL="342900" indent="-342900" algn="just">
              <a:buFont typeface="Arial" panose="020B0604020202020204" pitchFamily="34" charset="0"/>
              <a:buChar char="•"/>
            </a:pPr>
            <a:r>
              <a:rPr lang="en-PH" sz="2600" dirty="0">
                <a:solidFill>
                  <a:schemeClr val="bg1"/>
                </a:solidFill>
                <a:latin typeface="Arial Black" panose="020B0A04020102020204" pitchFamily="34" charset="0"/>
              </a:rPr>
              <a:t>Deposits in Transit and Outstanding checks are bank reconciling items.</a:t>
            </a:r>
          </a:p>
          <a:p>
            <a:pPr marL="342900" indent="-342900" algn="just">
              <a:buFont typeface="Arial" panose="020B0604020202020204" pitchFamily="34" charset="0"/>
              <a:buChar char="•"/>
            </a:pPr>
            <a:endParaRPr lang="en-PH" sz="800" dirty="0">
              <a:solidFill>
                <a:schemeClr val="bg1"/>
              </a:solidFill>
              <a:latin typeface="Arial Black" panose="020B0A04020102020204" pitchFamily="34" charset="0"/>
            </a:endParaRPr>
          </a:p>
          <a:p>
            <a:pPr marL="342900" indent="-342900" algn="just">
              <a:buFont typeface="Arial" panose="020B0604020202020204" pitchFamily="34" charset="0"/>
              <a:buChar char="•"/>
            </a:pPr>
            <a:r>
              <a:rPr lang="en-PH" sz="2600" dirty="0">
                <a:solidFill>
                  <a:schemeClr val="bg1"/>
                </a:solidFill>
                <a:latin typeface="Arial Black" panose="020B0A04020102020204" pitchFamily="34" charset="0"/>
              </a:rPr>
              <a:t>Errors can either be bank or book reconciling items depending on its nature.</a:t>
            </a:r>
          </a:p>
          <a:p>
            <a:pPr marL="342900" indent="-342900" algn="just">
              <a:buFont typeface="Arial" panose="020B0604020202020204" pitchFamily="34" charset="0"/>
              <a:buChar char="•"/>
            </a:pPr>
            <a:endParaRPr lang="en-PH" sz="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96675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3" name="Subtitle 2"/>
          <p:cNvSpPr>
            <a:spLocks noGrp="1"/>
          </p:cNvSpPr>
          <p:nvPr>
            <p:ph type="subTitle" idx="1"/>
          </p:nvPr>
        </p:nvSpPr>
        <p:spPr>
          <a:xfrm>
            <a:off x="228600" y="1066800"/>
            <a:ext cx="8382000" cy="5638800"/>
          </a:xfrm>
          <a:solidFill>
            <a:schemeClr val="tx1">
              <a:lumMod val="65000"/>
              <a:lumOff val="35000"/>
              <a:alpha val="78000"/>
            </a:schemeClr>
          </a:solidFill>
          <a:ln w="38100">
            <a:solidFill>
              <a:schemeClr val="bg1"/>
            </a:solidFill>
          </a:ln>
        </p:spPr>
        <p:txBody>
          <a:bodyPr>
            <a:noAutofit/>
          </a:bodyPr>
          <a:lstStyle/>
          <a:p>
            <a:pPr algn="l"/>
            <a:r>
              <a:rPr lang="en-PH" sz="2400" dirty="0">
                <a:solidFill>
                  <a:schemeClr val="bg1"/>
                </a:solidFill>
                <a:latin typeface="Arial Black" panose="020B0A04020102020204" pitchFamily="34" charset="0"/>
              </a:rPr>
              <a:t>At the end of the discussion, we will be able to:</a:t>
            </a:r>
          </a:p>
          <a:p>
            <a:pPr marL="457200" indent="-457200" algn="l">
              <a:buAutoNum type="arabicPeriod"/>
            </a:pPr>
            <a:r>
              <a:rPr lang="en-PH" sz="2400" i="1" dirty="0">
                <a:solidFill>
                  <a:schemeClr val="bg1"/>
                </a:solidFill>
                <a:latin typeface="Arial Black" panose="020B0A04020102020204" pitchFamily="34" charset="0"/>
              </a:rPr>
              <a:t>Understand the need for a bank    reconciliation</a:t>
            </a:r>
          </a:p>
          <a:p>
            <a:pPr marL="457200" indent="-457200" algn="l">
              <a:buAutoNum type="arabicPeriod"/>
            </a:pPr>
            <a:r>
              <a:rPr lang="en-PH" sz="2400" i="1" dirty="0">
                <a:solidFill>
                  <a:schemeClr val="bg1"/>
                </a:solidFill>
                <a:latin typeface="Arial Black" panose="020B0A04020102020204" pitchFamily="34" charset="0"/>
              </a:rPr>
              <a:t>Understand the reconciling items affecting the cash in bank per ledger</a:t>
            </a:r>
          </a:p>
          <a:p>
            <a:pPr marL="514350" indent="-514350" algn="l">
              <a:buAutoNum type="arabicPeriod"/>
            </a:pPr>
            <a:r>
              <a:rPr lang="en-PH" sz="2400" i="1" dirty="0">
                <a:solidFill>
                  <a:schemeClr val="bg1"/>
                </a:solidFill>
                <a:latin typeface="Arial Black" panose="020B0A04020102020204" pitchFamily="34" charset="0"/>
              </a:rPr>
              <a:t>Know the reconciling items affecting the cash in bank per bank statement</a:t>
            </a:r>
          </a:p>
          <a:p>
            <a:pPr marL="514350" indent="-514350" algn="l">
              <a:buAutoNum type="arabicPeriod"/>
            </a:pPr>
            <a:r>
              <a:rPr lang="en-PH" sz="2400" i="1" dirty="0">
                <a:solidFill>
                  <a:schemeClr val="bg1"/>
                </a:solidFill>
                <a:latin typeface="Arial Black" panose="020B0A04020102020204" pitchFamily="34" charset="0"/>
              </a:rPr>
              <a:t>Prepare a bank reconciliation</a:t>
            </a:r>
          </a:p>
          <a:p>
            <a:pPr marL="514350" indent="-514350" algn="l">
              <a:buAutoNum type="arabicPeriod"/>
            </a:pPr>
            <a:r>
              <a:rPr lang="en-PH" sz="2400" i="1" dirty="0">
                <a:solidFill>
                  <a:schemeClr val="bg1"/>
                </a:solidFill>
                <a:latin typeface="Arial Black" panose="020B0A04020102020204" pitchFamily="34" charset="0"/>
              </a:rPr>
              <a:t>Prepare the necessary adjusting entries to reconcile the cash in bank per ledger with the cash in bank per bank statements</a:t>
            </a:r>
          </a:p>
          <a:p>
            <a:pPr marL="514350" indent="-514350" algn="l">
              <a:buAutoNum type="arabicPeriod"/>
            </a:pPr>
            <a:endParaRPr lang="en-PH" sz="2400" dirty="0">
              <a:solidFill>
                <a:schemeClr val="bg1"/>
              </a:solidFill>
              <a:latin typeface="Arial Black" panose="020B0A04020102020204" pitchFamily="34" charset="0"/>
            </a:endParaRPr>
          </a:p>
        </p:txBody>
      </p:sp>
      <p:sp>
        <p:nvSpPr>
          <p:cNvPr id="7" name="Title 1"/>
          <p:cNvSpPr txBox="1">
            <a:spLocks/>
          </p:cNvSpPr>
          <p:nvPr/>
        </p:nvSpPr>
        <p:spPr>
          <a:xfrm>
            <a:off x="228600" y="114301"/>
            <a:ext cx="8382000" cy="838200"/>
          </a:xfrm>
          <a:prstGeom prst="rect">
            <a:avLst/>
          </a:prstGeom>
          <a:solidFill>
            <a:schemeClr val="bg1">
              <a:lumMod val="65000"/>
              <a:alpha val="74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PH" sz="5000" b="1" dirty="0">
                <a:solidFill>
                  <a:schemeClr val="bg1"/>
                </a:solidFill>
              </a:rPr>
              <a:t>Intended Learning Outcomes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2" name="TextBox 1"/>
          <p:cNvSpPr txBox="1"/>
          <p:nvPr/>
        </p:nvSpPr>
        <p:spPr>
          <a:xfrm>
            <a:off x="152400" y="1419631"/>
            <a:ext cx="7620000" cy="369332"/>
          </a:xfrm>
          <a:prstGeom prst="rect">
            <a:avLst/>
          </a:prstGeom>
          <a:noFill/>
        </p:spPr>
        <p:txBody>
          <a:bodyPr wrap="square" rtlCol="0">
            <a:spAutoFit/>
          </a:bodyPr>
          <a:lstStyle/>
          <a:p>
            <a:r>
              <a:rPr lang="en-PH" dirty="0"/>
              <a:t> </a:t>
            </a:r>
          </a:p>
        </p:txBody>
      </p:sp>
      <p:sp>
        <p:nvSpPr>
          <p:cNvPr id="3" name="TextBox 2"/>
          <p:cNvSpPr txBox="1"/>
          <p:nvPr/>
        </p:nvSpPr>
        <p:spPr>
          <a:xfrm>
            <a:off x="419100" y="330369"/>
            <a:ext cx="8305799" cy="769441"/>
          </a:xfrm>
          <a:prstGeom prst="rect">
            <a:avLst/>
          </a:prstGeom>
          <a:solidFill>
            <a:schemeClr val="tx1">
              <a:lumMod val="50000"/>
              <a:lumOff val="50000"/>
            </a:schemeClr>
          </a:solidFill>
          <a:ln>
            <a:solidFill>
              <a:schemeClr val="bg1"/>
            </a:solidFill>
          </a:ln>
          <a:effectLst>
            <a:glow rad="101600">
              <a:schemeClr val="bg1">
                <a:alpha val="60000"/>
              </a:schemeClr>
            </a:glow>
          </a:effectLst>
        </p:spPr>
        <p:txBody>
          <a:bodyPr wrap="square" rtlCol="0">
            <a:spAutoFit/>
          </a:bodyPr>
          <a:lstStyle/>
          <a:p>
            <a:pPr algn="ctr"/>
            <a:r>
              <a:rPr lang="en-PH" sz="4400" dirty="0">
                <a:solidFill>
                  <a:schemeClr val="bg1"/>
                </a:solidFill>
                <a:latin typeface="Arial Black" panose="020B0A04020102020204" pitchFamily="34" charset="0"/>
              </a:rPr>
              <a:t>Assignment</a:t>
            </a:r>
          </a:p>
        </p:txBody>
      </p:sp>
      <p:sp>
        <p:nvSpPr>
          <p:cNvPr id="4" name="TextBox 3"/>
          <p:cNvSpPr txBox="1"/>
          <p:nvPr/>
        </p:nvSpPr>
        <p:spPr>
          <a:xfrm>
            <a:off x="190499" y="1175905"/>
            <a:ext cx="8763000" cy="5570756"/>
          </a:xfrm>
          <a:prstGeom prst="rect">
            <a:avLst/>
          </a:prstGeom>
          <a:solidFill>
            <a:schemeClr val="bg1">
              <a:lumMod val="50000"/>
            </a:schemeClr>
          </a:solidFill>
          <a:ln>
            <a:solidFill>
              <a:schemeClr val="bg1"/>
            </a:solidFill>
          </a:ln>
        </p:spPr>
        <p:txBody>
          <a:bodyPr wrap="square" rtlCol="0">
            <a:spAutoFit/>
          </a:bodyPr>
          <a:lstStyle/>
          <a:p>
            <a:pPr algn="just"/>
            <a:r>
              <a:rPr lang="en-PH" sz="2200" dirty="0">
                <a:solidFill>
                  <a:schemeClr val="bg1"/>
                </a:solidFill>
                <a:latin typeface="Arial Black" panose="020B0A04020102020204" pitchFamily="34" charset="0"/>
              </a:rPr>
              <a:t>Grass Company provided the following information for the month of July 31, 2017:</a:t>
            </a:r>
          </a:p>
          <a:p>
            <a:pPr algn="just"/>
            <a:endParaRPr lang="en-PH" sz="1300" dirty="0">
              <a:solidFill>
                <a:schemeClr val="bg1"/>
              </a:solidFill>
              <a:latin typeface="Arial Black" panose="020B0A04020102020204" pitchFamily="34" charset="0"/>
            </a:endParaRPr>
          </a:p>
          <a:p>
            <a:pPr algn="just"/>
            <a:r>
              <a:rPr lang="en-PH" sz="2200" dirty="0">
                <a:solidFill>
                  <a:schemeClr val="bg1"/>
                </a:solidFill>
                <a:latin typeface="Arial Black" panose="020B0A04020102020204" pitchFamily="34" charset="0"/>
              </a:rPr>
              <a:t>Balance per Bank Statement		           P1,240,000</a:t>
            </a:r>
          </a:p>
          <a:p>
            <a:pPr algn="just"/>
            <a:r>
              <a:rPr lang="en-PH" sz="2200" dirty="0">
                <a:solidFill>
                  <a:schemeClr val="bg1"/>
                </a:solidFill>
                <a:latin typeface="Arial Black" panose="020B0A04020102020204" pitchFamily="34" charset="0"/>
              </a:rPr>
              <a:t>Balance per Ledger			 	     750, 000</a:t>
            </a:r>
          </a:p>
          <a:p>
            <a:pPr algn="just"/>
            <a:r>
              <a:rPr lang="en-PH" sz="2200" dirty="0">
                <a:solidFill>
                  <a:schemeClr val="bg1"/>
                </a:solidFill>
                <a:latin typeface="Arial Black" panose="020B0A04020102020204" pitchFamily="34" charset="0"/>
              </a:rPr>
              <a:t>Deposit of July 30 not recorded by bank        280, 000</a:t>
            </a:r>
          </a:p>
          <a:p>
            <a:pPr algn="just"/>
            <a:r>
              <a:rPr lang="en-PH" sz="2200" dirty="0">
                <a:solidFill>
                  <a:schemeClr val="bg1"/>
                </a:solidFill>
                <a:latin typeface="Arial Black" panose="020B0A04020102020204" pitchFamily="34" charset="0"/>
              </a:rPr>
              <a:t>Debit memo-service Charges		 	       10, 000</a:t>
            </a:r>
          </a:p>
          <a:p>
            <a:pPr algn="just"/>
            <a:r>
              <a:rPr lang="en-PH" sz="2200" dirty="0">
                <a:solidFill>
                  <a:schemeClr val="bg1"/>
                </a:solidFill>
                <a:latin typeface="Arial Black" panose="020B0A04020102020204" pitchFamily="34" charset="0"/>
              </a:rPr>
              <a:t>Credit memo-collection of note                       300, 000</a:t>
            </a:r>
          </a:p>
          <a:p>
            <a:pPr algn="just"/>
            <a:r>
              <a:rPr lang="en-PH" sz="2200" dirty="0">
                <a:solidFill>
                  <a:schemeClr val="bg1"/>
                </a:solidFill>
                <a:latin typeface="Arial Black" panose="020B0A04020102020204" pitchFamily="34" charset="0"/>
              </a:rPr>
              <a:t>Outstanding Checks 			               550, 000</a:t>
            </a:r>
          </a:p>
          <a:p>
            <a:pPr algn="just"/>
            <a:endParaRPr lang="en-PH" sz="1300" dirty="0">
              <a:solidFill>
                <a:schemeClr val="bg1"/>
              </a:solidFill>
              <a:latin typeface="Arial Black" panose="020B0A04020102020204" pitchFamily="34" charset="0"/>
            </a:endParaRPr>
          </a:p>
          <a:p>
            <a:pPr algn="just"/>
            <a:r>
              <a:rPr lang="en-PH" sz="2200" dirty="0">
                <a:solidFill>
                  <a:schemeClr val="bg1"/>
                </a:solidFill>
                <a:latin typeface="Arial Black" panose="020B0A04020102020204" pitchFamily="34" charset="0"/>
              </a:rPr>
              <a:t>An analysis of the canceled checks returned with the bank statement revealed the following:</a:t>
            </a:r>
          </a:p>
          <a:p>
            <a:pPr marL="342900" indent="-342900" algn="just">
              <a:buFont typeface="Wingdings" panose="05000000000000000000" pitchFamily="2" charset="2"/>
              <a:buChar char="§"/>
            </a:pPr>
            <a:r>
              <a:rPr lang="en-PH" sz="2200" dirty="0">
                <a:solidFill>
                  <a:schemeClr val="bg1"/>
                </a:solidFill>
                <a:latin typeface="Arial Black" panose="020B0A04020102020204" pitchFamily="34" charset="0"/>
              </a:rPr>
              <a:t>Check for purchase of supplies was drawn for P60,000 but was recorded as P90,000.</a:t>
            </a:r>
          </a:p>
          <a:p>
            <a:pPr marL="342900" indent="-342900" algn="just">
              <a:buFont typeface="Wingdings" panose="05000000000000000000" pitchFamily="2" charset="2"/>
              <a:buChar char="§"/>
            </a:pPr>
            <a:r>
              <a:rPr lang="en-PH" sz="2200" dirty="0">
                <a:solidFill>
                  <a:schemeClr val="bg1"/>
                </a:solidFill>
                <a:latin typeface="Arial Black" panose="020B0A04020102020204" pitchFamily="34" charset="0"/>
              </a:rPr>
              <a:t>The manager wrote a checks for traveling expenses of P10,000 while out of town. The checks was not recorded.</a:t>
            </a:r>
          </a:p>
        </p:txBody>
      </p:sp>
    </p:spTree>
    <p:extLst>
      <p:ext uri="{BB962C8B-B14F-4D97-AF65-F5344CB8AC3E}">
        <p14:creationId xmlns:p14="http://schemas.microsoft.com/office/powerpoint/2010/main" val="96808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2" name="TextBox 1"/>
          <p:cNvSpPr txBox="1"/>
          <p:nvPr/>
        </p:nvSpPr>
        <p:spPr>
          <a:xfrm>
            <a:off x="152400" y="1419631"/>
            <a:ext cx="7620000" cy="369332"/>
          </a:xfrm>
          <a:prstGeom prst="rect">
            <a:avLst/>
          </a:prstGeom>
          <a:noFill/>
        </p:spPr>
        <p:txBody>
          <a:bodyPr wrap="square" rtlCol="0">
            <a:spAutoFit/>
          </a:bodyPr>
          <a:lstStyle/>
          <a:p>
            <a:r>
              <a:rPr lang="en-PH" dirty="0"/>
              <a:t> </a:t>
            </a:r>
          </a:p>
        </p:txBody>
      </p:sp>
      <p:sp>
        <p:nvSpPr>
          <p:cNvPr id="3" name="TextBox 2"/>
          <p:cNvSpPr txBox="1"/>
          <p:nvPr/>
        </p:nvSpPr>
        <p:spPr>
          <a:xfrm>
            <a:off x="419100" y="330369"/>
            <a:ext cx="8305799" cy="861774"/>
          </a:xfrm>
          <a:prstGeom prst="rect">
            <a:avLst/>
          </a:prstGeom>
          <a:solidFill>
            <a:schemeClr val="tx1">
              <a:lumMod val="50000"/>
              <a:lumOff val="50000"/>
            </a:schemeClr>
          </a:solidFill>
          <a:ln>
            <a:solidFill>
              <a:schemeClr val="bg1"/>
            </a:solidFill>
          </a:ln>
          <a:effectLst>
            <a:glow rad="101600">
              <a:schemeClr val="bg1">
                <a:alpha val="60000"/>
              </a:schemeClr>
            </a:glow>
          </a:effectLst>
        </p:spPr>
        <p:txBody>
          <a:bodyPr wrap="square" rtlCol="0">
            <a:spAutoFit/>
          </a:bodyPr>
          <a:lstStyle/>
          <a:p>
            <a:pPr algn="ctr"/>
            <a:r>
              <a:rPr lang="en-PH" sz="5000" dirty="0">
                <a:solidFill>
                  <a:schemeClr val="bg1"/>
                </a:solidFill>
                <a:latin typeface="Arial Black" panose="020B0A04020102020204" pitchFamily="34" charset="0"/>
              </a:rPr>
              <a:t>Requirement</a:t>
            </a:r>
          </a:p>
        </p:txBody>
      </p:sp>
      <p:sp>
        <p:nvSpPr>
          <p:cNvPr id="4" name="TextBox 3"/>
          <p:cNvSpPr txBox="1"/>
          <p:nvPr/>
        </p:nvSpPr>
        <p:spPr>
          <a:xfrm>
            <a:off x="1019174" y="1972334"/>
            <a:ext cx="6524626" cy="3361665"/>
          </a:xfrm>
          <a:prstGeom prst="rect">
            <a:avLst/>
          </a:prstGeom>
          <a:solidFill>
            <a:schemeClr val="bg1">
              <a:lumMod val="50000"/>
            </a:schemeClr>
          </a:solidFill>
          <a:ln>
            <a:solidFill>
              <a:schemeClr val="bg1"/>
            </a:solidFill>
          </a:ln>
        </p:spPr>
        <p:txBody>
          <a:bodyPr wrap="square" rtlCol="0">
            <a:spAutoFit/>
          </a:bodyPr>
          <a:lstStyle/>
          <a:p>
            <a:pPr algn="just"/>
            <a:r>
              <a:rPr lang="en-PH" sz="3000" dirty="0">
                <a:solidFill>
                  <a:schemeClr val="bg1"/>
                </a:solidFill>
                <a:latin typeface="Arial Black" panose="020B0A04020102020204" pitchFamily="34" charset="0"/>
              </a:rPr>
              <a:t>In a one (1) whole sheet of yellow paper, compute the adjusted book and bank balances of the problem presented. Prepare the adjusting </a:t>
            </a:r>
            <a:r>
              <a:rPr lang="en-PH" sz="3000">
                <a:solidFill>
                  <a:schemeClr val="bg1"/>
                </a:solidFill>
                <a:latin typeface="Arial Black" panose="020B0A04020102020204" pitchFamily="34" charset="0"/>
              </a:rPr>
              <a:t>entries needed </a:t>
            </a:r>
            <a:r>
              <a:rPr lang="en-PH" sz="3000" dirty="0">
                <a:solidFill>
                  <a:schemeClr val="bg1"/>
                </a:solidFill>
                <a:latin typeface="Arial Black" panose="020B0A04020102020204" pitchFamily="34" charset="0"/>
              </a:rPr>
              <a:t>for the book reconciling items.</a:t>
            </a:r>
          </a:p>
        </p:txBody>
      </p:sp>
    </p:spTree>
    <p:extLst>
      <p:ext uri="{BB962C8B-B14F-4D97-AF65-F5344CB8AC3E}">
        <p14:creationId xmlns:p14="http://schemas.microsoft.com/office/powerpoint/2010/main" val="2318053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199"/>
            <a:ext cx="9144000" cy="6857999"/>
          </a:xfrm>
          <a:prstGeom prst="rect">
            <a:avLst/>
          </a:prstGeom>
        </p:spPr>
      </p:pic>
      <p:sp>
        <p:nvSpPr>
          <p:cNvPr id="2" name="TextBox 1"/>
          <p:cNvSpPr txBox="1"/>
          <p:nvPr/>
        </p:nvSpPr>
        <p:spPr>
          <a:xfrm>
            <a:off x="152400" y="1419631"/>
            <a:ext cx="7620000" cy="369332"/>
          </a:xfrm>
          <a:prstGeom prst="rect">
            <a:avLst/>
          </a:prstGeom>
          <a:noFill/>
        </p:spPr>
        <p:txBody>
          <a:bodyPr wrap="square" rtlCol="0">
            <a:spAutoFit/>
          </a:bodyPr>
          <a:lstStyle/>
          <a:p>
            <a:r>
              <a:rPr lang="en-PH" dirty="0"/>
              <a:t> </a:t>
            </a:r>
          </a:p>
        </p:txBody>
      </p:sp>
      <p:sp>
        <p:nvSpPr>
          <p:cNvPr id="6" name="Rectangle 5"/>
          <p:cNvSpPr/>
          <p:nvPr/>
        </p:nvSpPr>
        <p:spPr>
          <a:xfrm>
            <a:off x="123507" y="1788963"/>
            <a:ext cx="8896987" cy="1246495"/>
          </a:xfrm>
          <a:prstGeom prst="rect">
            <a:avLst/>
          </a:prstGeom>
          <a:solidFill>
            <a:schemeClr val="tx1">
              <a:lumMod val="95000"/>
              <a:lumOff val="5000"/>
            </a:schemeClr>
          </a:solidFill>
          <a:ln>
            <a:solidFill>
              <a:schemeClr val="bg1"/>
            </a:solidFill>
          </a:ln>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7500" b="1" dirty="0">
                <a:ln w="22225">
                  <a:solidFill>
                    <a:schemeClr val="accent2"/>
                  </a:solidFill>
                  <a:prstDash val="solid"/>
                </a:ln>
                <a:solidFill>
                  <a:schemeClr val="bg1"/>
                </a:solidFill>
                <a:latin typeface="Wide Latin" panose="020A0A07050505020404" pitchFamily="18" charset="0"/>
              </a:rPr>
              <a:t>Thank you</a:t>
            </a:r>
          </a:p>
        </p:txBody>
      </p:sp>
    </p:spTree>
    <p:extLst>
      <p:ext uri="{BB962C8B-B14F-4D97-AF65-F5344CB8AC3E}">
        <p14:creationId xmlns:p14="http://schemas.microsoft.com/office/powerpoint/2010/main" val="252794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2" name="Title 1"/>
          <p:cNvSpPr>
            <a:spLocks noGrp="1"/>
          </p:cNvSpPr>
          <p:nvPr>
            <p:ph type="ctrTitle"/>
          </p:nvPr>
        </p:nvSpPr>
        <p:spPr>
          <a:xfrm>
            <a:off x="609600" y="-16534"/>
            <a:ext cx="7772400" cy="990599"/>
          </a:xfrm>
          <a:solidFill>
            <a:schemeClr val="tx1">
              <a:lumMod val="50000"/>
              <a:lumOff val="50000"/>
            </a:schemeClr>
          </a:solidFill>
          <a:ln>
            <a:solidFill>
              <a:schemeClr val="bg1"/>
            </a:solidFill>
          </a:ln>
          <a:effectLst>
            <a:glow rad="101600">
              <a:schemeClr val="accent4">
                <a:satMod val="175000"/>
                <a:alpha val="40000"/>
              </a:schemeClr>
            </a:glow>
          </a:effectLst>
        </p:spPr>
        <p:txBody>
          <a:bodyPr/>
          <a:lstStyle/>
          <a:p>
            <a:r>
              <a:rPr lang="en-PH" b="1" dirty="0">
                <a:solidFill>
                  <a:schemeClr val="bg1"/>
                </a:solidFill>
                <a:latin typeface="Arial Black" panose="020B0A04020102020204" pitchFamily="34" charset="0"/>
              </a:rPr>
              <a:t>Bank Reconciliation</a:t>
            </a:r>
          </a:p>
        </p:txBody>
      </p:sp>
      <p:sp>
        <p:nvSpPr>
          <p:cNvPr id="3" name="Subtitle 2"/>
          <p:cNvSpPr>
            <a:spLocks noGrp="1"/>
          </p:cNvSpPr>
          <p:nvPr>
            <p:ph type="subTitle" idx="1"/>
          </p:nvPr>
        </p:nvSpPr>
        <p:spPr>
          <a:xfrm>
            <a:off x="457200" y="1200149"/>
            <a:ext cx="6019800" cy="4457701"/>
          </a:xfrm>
          <a:solidFill>
            <a:schemeClr val="bg1">
              <a:lumMod val="65000"/>
            </a:schemeClr>
          </a:solidFill>
          <a:ln>
            <a:solidFill>
              <a:schemeClr val="bg1"/>
            </a:solidFill>
          </a:ln>
          <a:effectLst>
            <a:glow rad="228600">
              <a:schemeClr val="bg1">
                <a:alpha val="40000"/>
              </a:schemeClr>
            </a:glow>
          </a:effectLst>
        </p:spPr>
        <p:txBody>
          <a:bodyPr>
            <a:noAutofit/>
          </a:bodyPr>
          <a:lstStyle/>
          <a:p>
            <a:pPr algn="l">
              <a:buFont typeface="Wingdings" pitchFamily="2" charset="2"/>
              <a:buChar char="Ø"/>
            </a:pPr>
            <a:r>
              <a:rPr lang="en-PH" sz="2800" dirty="0">
                <a:solidFill>
                  <a:schemeClr val="bg1"/>
                </a:solidFill>
                <a:latin typeface="Arial Black" panose="020B0A04020102020204" pitchFamily="34" charset="0"/>
              </a:rPr>
              <a:t>It is a statement which brings into agreements the cash balance per book and the cash balance per bank</a:t>
            </a:r>
          </a:p>
          <a:p>
            <a:pPr algn="l">
              <a:buFont typeface="Wingdings" pitchFamily="2" charset="2"/>
              <a:buChar char="Ø"/>
            </a:pPr>
            <a:r>
              <a:rPr lang="en-PH" sz="2800" dirty="0">
                <a:solidFill>
                  <a:schemeClr val="bg1"/>
                </a:solidFill>
                <a:latin typeface="Arial Black" panose="020B0A04020102020204" pitchFamily="34" charset="0"/>
              </a:rPr>
              <a:t>Necessary only for demand deposit or checking account</a:t>
            </a:r>
          </a:p>
          <a:p>
            <a:pPr algn="l">
              <a:buFont typeface="Wingdings" pitchFamily="2" charset="2"/>
              <a:buChar char="Ø"/>
            </a:pPr>
            <a:r>
              <a:rPr lang="en-PH" sz="2800" dirty="0">
                <a:solidFill>
                  <a:schemeClr val="bg1"/>
                </a:solidFill>
                <a:latin typeface="Arial Black" panose="020B0A04020102020204" pitchFamily="34" charset="0"/>
              </a:rPr>
              <a:t>Usually prepared monthly </a:t>
            </a:r>
          </a:p>
          <a:p>
            <a:pPr algn="l">
              <a:buFont typeface="Wingdings" pitchFamily="2" charset="2"/>
              <a:buChar char="Ø"/>
            </a:pPr>
            <a:endParaRPr lang="en-PH" sz="2800" dirty="0">
              <a:solidFill>
                <a:schemeClr val="bg1"/>
              </a:solidFill>
              <a:latin typeface="Arial Black" panose="020B0A04020102020204" pitchFamily="34" charset="0"/>
            </a:endParaRPr>
          </a:p>
          <a:p>
            <a:pPr algn="l">
              <a:buFont typeface="Wingdings" pitchFamily="2" charset="2"/>
              <a:buChar char="Ø"/>
            </a:pPr>
            <a:endParaRPr lang="en-PH" sz="2800" dirty="0">
              <a:solidFill>
                <a:schemeClr val="bg1"/>
              </a:solidFill>
              <a:latin typeface="Arial Black" panose="020B0A0402010202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64" y="1200149"/>
            <a:ext cx="8558472" cy="4914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2" y="0"/>
            <a:ext cx="9144000" cy="6857999"/>
          </a:xfrm>
          <a:prstGeom prst="rect">
            <a:avLst/>
          </a:prstGeom>
        </p:spPr>
      </p:pic>
      <p:sp>
        <p:nvSpPr>
          <p:cNvPr id="2" name="Title 1"/>
          <p:cNvSpPr>
            <a:spLocks noGrp="1"/>
          </p:cNvSpPr>
          <p:nvPr>
            <p:ph type="ctrTitle"/>
          </p:nvPr>
        </p:nvSpPr>
        <p:spPr>
          <a:xfrm>
            <a:off x="672548" y="71231"/>
            <a:ext cx="6947452" cy="995570"/>
          </a:xfrm>
          <a:solidFill>
            <a:schemeClr val="tx1">
              <a:lumMod val="50000"/>
              <a:lumOff val="50000"/>
            </a:schemeClr>
          </a:solidFill>
          <a:ln>
            <a:solidFill>
              <a:schemeClr val="bg1"/>
            </a:solidFill>
          </a:ln>
        </p:spPr>
        <p:txBody>
          <a:bodyPr>
            <a:noAutofit/>
          </a:bodyPr>
          <a:lstStyle/>
          <a:p>
            <a:r>
              <a:rPr lang="en-PH" sz="5000" b="1" dirty="0">
                <a:solidFill>
                  <a:schemeClr val="bg1"/>
                </a:solidFill>
              </a:rPr>
              <a:t>Bank Statement</a:t>
            </a:r>
          </a:p>
        </p:txBody>
      </p:sp>
      <p:sp>
        <p:nvSpPr>
          <p:cNvPr id="3" name="Subtitle 2"/>
          <p:cNvSpPr>
            <a:spLocks noGrp="1"/>
          </p:cNvSpPr>
          <p:nvPr>
            <p:ph type="subTitle" idx="1"/>
          </p:nvPr>
        </p:nvSpPr>
        <p:spPr>
          <a:xfrm>
            <a:off x="380999" y="1283242"/>
            <a:ext cx="7745083" cy="5193757"/>
          </a:xfrm>
          <a:solidFill>
            <a:schemeClr val="bg1">
              <a:lumMod val="50000"/>
            </a:schemeClr>
          </a:solidFill>
          <a:ln>
            <a:solidFill>
              <a:schemeClr val="bg1"/>
            </a:solidFill>
          </a:ln>
        </p:spPr>
        <p:txBody>
          <a:bodyPr>
            <a:noAutofit/>
          </a:bodyPr>
          <a:lstStyle/>
          <a:p>
            <a:pPr algn="l">
              <a:buFont typeface="Wingdings" pitchFamily="2" charset="2"/>
              <a:buChar char="Ø"/>
            </a:pPr>
            <a:r>
              <a:rPr lang="en-PH" sz="3000" dirty="0">
                <a:solidFill>
                  <a:schemeClr val="bg1"/>
                </a:solidFill>
                <a:latin typeface="Arial Black" panose="020B0A04020102020204" pitchFamily="34" charset="0"/>
              </a:rPr>
              <a:t>A monthly report of the bank to the depositor showing:</a:t>
            </a:r>
          </a:p>
          <a:p>
            <a:pPr marL="514350" indent="-514350" algn="l">
              <a:buAutoNum type="arabicPeriod"/>
            </a:pPr>
            <a:r>
              <a:rPr lang="en-PH" sz="3000" dirty="0">
                <a:solidFill>
                  <a:schemeClr val="bg1"/>
                </a:solidFill>
                <a:latin typeface="Arial Black" panose="020B0A04020102020204" pitchFamily="34" charset="0"/>
              </a:rPr>
              <a:t>Cash balance per bank at the beginning</a:t>
            </a:r>
          </a:p>
          <a:p>
            <a:pPr marL="514350" indent="-514350" algn="l">
              <a:buAutoNum type="arabicPeriod"/>
            </a:pPr>
            <a:r>
              <a:rPr lang="en-PH" sz="3000" dirty="0">
                <a:solidFill>
                  <a:schemeClr val="bg1"/>
                </a:solidFill>
                <a:latin typeface="Arial Black" panose="020B0A04020102020204" pitchFamily="34" charset="0"/>
              </a:rPr>
              <a:t>Deposits made by the depositor and acknowledge by the bank</a:t>
            </a:r>
          </a:p>
          <a:p>
            <a:pPr marL="514350" indent="-514350" algn="l">
              <a:buAutoNum type="arabicPeriod"/>
            </a:pPr>
            <a:r>
              <a:rPr lang="en-PH" sz="3000" dirty="0">
                <a:solidFill>
                  <a:schemeClr val="bg1"/>
                </a:solidFill>
                <a:latin typeface="Arial Black" panose="020B0A04020102020204" pitchFamily="34" charset="0"/>
              </a:rPr>
              <a:t>Checks drawn by the depositor and paid by the bank</a:t>
            </a:r>
          </a:p>
          <a:p>
            <a:pPr marL="514350" indent="-514350" algn="l">
              <a:buAutoNum type="arabicPeriod"/>
            </a:pPr>
            <a:r>
              <a:rPr lang="en-PH" sz="3000" dirty="0">
                <a:solidFill>
                  <a:schemeClr val="bg1"/>
                </a:solidFill>
                <a:latin typeface="Arial Black" panose="020B0A04020102020204" pitchFamily="34" charset="0"/>
              </a:rPr>
              <a:t>Daily cash balance per bank during the month </a:t>
            </a:r>
          </a:p>
        </p:txBody>
      </p:sp>
    </p:spTree>
    <p:extLst>
      <p:ext uri="{BB962C8B-B14F-4D97-AF65-F5344CB8AC3E}">
        <p14:creationId xmlns:p14="http://schemas.microsoft.com/office/powerpoint/2010/main" val="186051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ctrTitle"/>
          </p:nvPr>
        </p:nvSpPr>
        <p:spPr>
          <a:xfrm>
            <a:off x="152400" y="184810"/>
            <a:ext cx="8610600" cy="1089025"/>
          </a:xfrm>
          <a:solidFill>
            <a:schemeClr val="tx1">
              <a:lumMod val="50000"/>
              <a:lumOff val="50000"/>
            </a:schemeClr>
          </a:solidFill>
        </p:spPr>
        <p:txBody>
          <a:bodyPr>
            <a:normAutofit/>
          </a:bodyPr>
          <a:lstStyle/>
          <a:p>
            <a:r>
              <a:rPr lang="en-PH" sz="4800" b="1" dirty="0">
                <a:solidFill>
                  <a:schemeClr val="bg1"/>
                </a:solidFill>
              </a:rPr>
              <a:t>Reconciling Items</a:t>
            </a:r>
          </a:p>
        </p:txBody>
      </p:sp>
      <p:sp>
        <p:nvSpPr>
          <p:cNvPr id="3" name="Subtitle 2"/>
          <p:cNvSpPr>
            <a:spLocks noGrp="1"/>
          </p:cNvSpPr>
          <p:nvPr>
            <p:ph type="subTitle" idx="1"/>
          </p:nvPr>
        </p:nvSpPr>
        <p:spPr>
          <a:xfrm>
            <a:off x="152400" y="1475117"/>
            <a:ext cx="8610600" cy="5181600"/>
          </a:xfrm>
          <a:solidFill>
            <a:schemeClr val="tx1">
              <a:lumMod val="50000"/>
              <a:lumOff val="50000"/>
            </a:schemeClr>
          </a:solidFill>
          <a:ln>
            <a:solidFill>
              <a:schemeClr val="bg1"/>
            </a:solidFill>
          </a:ln>
          <a:effectLst>
            <a:outerShdw blurRad="63500" sx="102000" sy="102000" algn="ctr" rotWithShape="0">
              <a:prstClr val="black">
                <a:alpha val="40000"/>
              </a:prstClr>
            </a:outerShdw>
          </a:effectLst>
        </p:spPr>
        <p:txBody>
          <a:bodyPr>
            <a:normAutofit/>
          </a:bodyPr>
          <a:lstStyle/>
          <a:p>
            <a:pPr marL="514350" indent="-514350" algn="l">
              <a:buAutoNum type="arabicPeriod"/>
            </a:pPr>
            <a:r>
              <a:rPr lang="en-PH" dirty="0">
                <a:solidFill>
                  <a:schemeClr val="bg1"/>
                </a:solidFill>
                <a:latin typeface="Arial Black" panose="020B0A04020102020204" pitchFamily="34" charset="0"/>
              </a:rPr>
              <a:t>Book Reconciling items:</a:t>
            </a:r>
          </a:p>
          <a:p>
            <a:pPr marL="971550" lvl="1" indent="-514350" algn="l">
              <a:buAutoNum type="alphaLcPeriod"/>
            </a:pPr>
            <a:r>
              <a:rPr lang="en-PH" dirty="0">
                <a:solidFill>
                  <a:schemeClr val="bg1"/>
                </a:solidFill>
                <a:latin typeface="Arial Black" panose="020B0A04020102020204" pitchFamily="34" charset="0"/>
              </a:rPr>
              <a:t>Credit Memos </a:t>
            </a:r>
          </a:p>
          <a:p>
            <a:pPr lvl="1" algn="l"/>
            <a:r>
              <a:rPr lang="en-PH" sz="1800" dirty="0">
                <a:solidFill>
                  <a:schemeClr val="bg1"/>
                </a:solidFill>
                <a:latin typeface="Arial Black" panose="020B0A04020102020204" pitchFamily="34" charset="0"/>
              </a:rPr>
              <a:t>      </a:t>
            </a:r>
            <a:r>
              <a:rPr lang="en-PH" sz="2400" dirty="0">
                <a:solidFill>
                  <a:schemeClr val="bg1"/>
                </a:solidFill>
                <a:latin typeface="Arial Black" panose="020B0A04020102020204" pitchFamily="34" charset="0"/>
              </a:rPr>
              <a:t>- these  are additions (bank credits) made by the bank to the entity’s bank account but not yet recorded by the entity</a:t>
            </a:r>
            <a:endParaRPr lang="en-PH" sz="1800" dirty="0">
              <a:solidFill>
                <a:schemeClr val="bg1"/>
              </a:solidFill>
              <a:latin typeface="Arial Black" panose="020B0A04020102020204" pitchFamily="34" charset="0"/>
            </a:endParaRPr>
          </a:p>
          <a:p>
            <a:pPr lvl="1" algn="l"/>
            <a:r>
              <a:rPr lang="en-PH" dirty="0">
                <a:solidFill>
                  <a:schemeClr val="bg1"/>
                </a:solidFill>
                <a:latin typeface="Arial Black" panose="020B0A04020102020204" pitchFamily="34" charset="0"/>
              </a:rPr>
              <a:t>b.   Debit Memos</a:t>
            </a:r>
          </a:p>
          <a:p>
            <a:pPr lvl="1" algn="l"/>
            <a:r>
              <a:rPr lang="en-PH" sz="2200" dirty="0">
                <a:solidFill>
                  <a:schemeClr val="bg1"/>
                </a:solidFill>
                <a:latin typeface="Arial Black" panose="020B0A04020102020204" pitchFamily="34" charset="0"/>
              </a:rPr>
              <a:t>   - these are deductions (bank debits) made by the bank to the entity’s bank account not yet recorded by the entity</a:t>
            </a:r>
          </a:p>
          <a:p>
            <a:pPr marL="971550" lvl="1" indent="-514350" algn="l">
              <a:buAutoNum type="alphaLcPeriod" startAt="3"/>
            </a:pPr>
            <a:r>
              <a:rPr lang="en-PH" dirty="0">
                <a:solidFill>
                  <a:schemeClr val="bg1"/>
                </a:solidFill>
                <a:latin typeface="Arial Black" panose="020B0A04020102020204" pitchFamily="34" charset="0"/>
              </a:rPr>
              <a:t>Errors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Title 1"/>
          <p:cNvSpPr>
            <a:spLocks noGrp="1"/>
          </p:cNvSpPr>
          <p:nvPr>
            <p:ph type="ctrTitle"/>
          </p:nvPr>
        </p:nvSpPr>
        <p:spPr>
          <a:xfrm>
            <a:off x="533400" y="228599"/>
            <a:ext cx="7239000" cy="838201"/>
          </a:xfrm>
          <a:solidFill>
            <a:schemeClr val="tx1">
              <a:lumMod val="50000"/>
              <a:lumOff val="50000"/>
            </a:schemeClr>
          </a:solidFill>
          <a:ln>
            <a:solidFill>
              <a:schemeClr val="bg1"/>
            </a:solidFill>
          </a:ln>
        </p:spPr>
        <p:txBody>
          <a:bodyPr>
            <a:noAutofit/>
          </a:bodyPr>
          <a:lstStyle/>
          <a:p>
            <a:pPr algn="l"/>
            <a:r>
              <a:rPr lang="en-PH" sz="5000" b="1" dirty="0">
                <a:solidFill>
                  <a:schemeClr val="bg1"/>
                </a:solidFill>
              </a:rPr>
              <a:t>Credit Memos</a:t>
            </a:r>
          </a:p>
        </p:txBody>
      </p:sp>
      <p:sp>
        <p:nvSpPr>
          <p:cNvPr id="3" name="Subtitle 2"/>
          <p:cNvSpPr>
            <a:spLocks noGrp="1"/>
          </p:cNvSpPr>
          <p:nvPr>
            <p:ph type="subTitle" idx="1"/>
          </p:nvPr>
        </p:nvSpPr>
        <p:spPr>
          <a:xfrm>
            <a:off x="527648" y="1295400"/>
            <a:ext cx="7244752" cy="5181600"/>
          </a:xfrm>
          <a:solidFill>
            <a:schemeClr val="tx1">
              <a:lumMod val="50000"/>
              <a:lumOff val="50000"/>
            </a:schemeClr>
          </a:solidFill>
          <a:ln>
            <a:solidFill>
              <a:schemeClr val="bg1"/>
            </a:solidFill>
          </a:ln>
        </p:spPr>
        <p:txBody>
          <a:bodyPr>
            <a:normAutofit/>
          </a:bodyPr>
          <a:lstStyle/>
          <a:p>
            <a:pPr algn="l">
              <a:buFont typeface="Wingdings" pitchFamily="2" charset="2"/>
              <a:buChar char="Ø"/>
            </a:pPr>
            <a:r>
              <a:rPr lang="en-PH" sz="2800" dirty="0">
                <a:solidFill>
                  <a:schemeClr val="bg1"/>
                </a:solidFill>
                <a:latin typeface="Arial Black" panose="020B0A04020102020204" pitchFamily="34" charset="0"/>
              </a:rPr>
              <a:t>Notes Receivable collected by Bank</a:t>
            </a:r>
          </a:p>
          <a:p>
            <a:pPr algn="l"/>
            <a:endParaRPr lang="en-PH" sz="2800" dirty="0">
              <a:solidFill>
                <a:schemeClr val="bg1"/>
              </a:solidFill>
              <a:latin typeface="Arial Black" panose="020B0A04020102020204" pitchFamily="34" charset="0"/>
            </a:endParaRPr>
          </a:p>
          <a:p>
            <a:pPr algn="l">
              <a:buFont typeface="Wingdings" pitchFamily="2" charset="2"/>
              <a:buChar char="Ø"/>
            </a:pPr>
            <a:r>
              <a:rPr lang="en-PH" sz="2800" dirty="0">
                <a:solidFill>
                  <a:schemeClr val="bg1"/>
                </a:solidFill>
                <a:latin typeface="Arial Black" panose="020B0A04020102020204" pitchFamily="34" charset="0"/>
              </a:rPr>
              <a:t>Proceeds of loan credited to the account of the depositor</a:t>
            </a:r>
          </a:p>
          <a:p>
            <a:pPr algn="l">
              <a:buFont typeface="Wingdings" pitchFamily="2" charset="2"/>
              <a:buChar char="Ø"/>
            </a:pPr>
            <a:endParaRPr lang="en-PH" sz="2800" dirty="0">
              <a:solidFill>
                <a:schemeClr val="bg1"/>
              </a:solidFill>
              <a:latin typeface="Arial Black" panose="020B0A04020102020204" pitchFamily="34" charset="0"/>
            </a:endParaRPr>
          </a:p>
          <a:p>
            <a:pPr algn="l">
              <a:buFont typeface="Wingdings" pitchFamily="2" charset="2"/>
              <a:buChar char="Ø"/>
            </a:pPr>
            <a:r>
              <a:rPr lang="en-PH" sz="2800" dirty="0">
                <a:solidFill>
                  <a:schemeClr val="bg1"/>
                </a:solidFill>
                <a:latin typeface="Arial Black" panose="020B0A04020102020204" pitchFamily="34" charset="0"/>
              </a:rPr>
              <a:t>Matured time deposits transferred by the bank to the current account of the depositor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2" name="Title 1"/>
          <p:cNvSpPr>
            <a:spLocks noGrp="1"/>
          </p:cNvSpPr>
          <p:nvPr>
            <p:ph type="ctrTitle"/>
          </p:nvPr>
        </p:nvSpPr>
        <p:spPr>
          <a:xfrm>
            <a:off x="761065" y="48884"/>
            <a:ext cx="7163734" cy="914400"/>
          </a:xfrm>
          <a:solidFill>
            <a:schemeClr val="tx1">
              <a:lumMod val="50000"/>
              <a:lumOff val="50000"/>
            </a:schemeClr>
          </a:solidFill>
        </p:spPr>
        <p:txBody>
          <a:bodyPr>
            <a:normAutofit/>
          </a:bodyPr>
          <a:lstStyle/>
          <a:p>
            <a:pPr algn="l"/>
            <a:r>
              <a:rPr lang="en-PH" sz="4800" b="1" dirty="0">
                <a:solidFill>
                  <a:schemeClr val="bg1"/>
                </a:solidFill>
              </a:rPr>
              <a:t>Debit Memos</a:t>
            </a:r>
          </a:p>
        </p:txBody>
      </p:sp>
      <p:sp>
        <p:nvSpPr>
          <p:cNvPr id="3" name="Subtitle 2"/>
          <p:cNvSpPr>
            <a:spLocks noGrp="1"/>
          </p:cNvSpPr>
          <p:nvPr>
            <p:ph type="subTitle" idx="1"/>
          </p:nvPr>
        </p:nvSpPr>
        <p:spPr>
          <a:xfrm>
            <a:off x="761065" y="1377351"/>
            <a:ext cx="7163735" cy="4103297"/>
          </a:xfrm>
          <a:solidFill>
            <a:schemeClr val="tx1">
              <a:lumMod val="50000"/>
              <a:lumOff val="50000"/>
            </a:schemeClr>
          </a:solidFill>
          <a:ln>
            <a:solidFill>
              <a:schemeClr val="bg1"/>
            </a:solidFill>
          </a:ln>
        </p:spPr>
        <p:txBody>
          <a:bodyPr>
            <a:normAutofit/>
          </a:bodyPr>
          <a:lstStyle/>
          <a:p>
            <a:pPr algn="l">
              <a:buFont typeface="Wingdings" pitchFamily="2" charset="2"/>
              <a:buChar char="Ø"/>
            </a:pPr>
            <a:r>
              <a:rPr lang="en-PH" dirty="0">
                <a:solidFill>
                  <a:schemeClr val="bg1"/>
                </a:solidFill>
                <a:latin typeface="Arial Black" panose="020B0A04020102020204" pitchFamily="34" charset="0"/>
              </a:rPr>
              <a:t>No Sufficient Fund Checks (NSF)</a:t>
            </a:r>
          </a:p>
          <a:p>
            <a:pPr algn="l">
              <a:buFont typeface="Wingdings" pitchFamily="2" charset="2"/>
              <a:buChar char="Ø"/>
            </a:pPr>
            <a:r>
              <a:rPr lang="en-PH" dirty="0">
                <a:solidFill>
                  <a:schemeClr val="bg1"/>
                </a:solidFill>
                <a:latin typeface="Arial Black" panose="020B0A04020102020204" pitchFamily="34" charset="0"/>
              </a:rPr>
              <a:t>Technically Defective Checks</a:t>
            </a:r>
          </a:p>
          <a:p>
            <a:pPr marL="457200" indent="-457200" algn="l">
              <a:buFont typeface="Wingdings" panose="05000000000000000000" pitchFamily="2" charset="2"/>
              <a:buChar char="Ø"/>
            </a:pPr>
            <a:r>
              <a:rPr lang="en-PH" dirty="0">
                <a:solidFill>
                  <a:schemeClr val="bg1"/>
                </a:solidFill>
                <a:latin typeface="Arial Black" panose="020B0A04020102020204" pitchFamily="34" charset="0"/>
              </a:rPr>
              <a:t>Bank Service Charge</a:t>
            </a:r>
          </a:p>
          <a:p>
            <a:pPr algn="l">
              <a:buFont typeface="Wingdings" pitchFamily="2" charset="2"/>
              <a:buChar char="Ø"/>
            </a:pPr>
            <a:r>
              <a:rPr lang="en-PH" dirty="0">
                <a:solidFill>
                  <a:schemeClr val="bg1"/>
                </a:solidFill>
                <a:latin typeface="Arial Black" panose="020B0A04020102020204" pitchFamily="34" charset="0"/>
              </a:rPr>
              <a:t>Payment of Loan</a:t>
            </a:r>
          </a:p>
          <a:p>
            <a:pPr algn="l">
              <a:buFont typeface="Wingdings" pitchFamily="2" charset="2"/>
              <a:buChar char="Ø"/>
            </a:pPr>
            <a:r>
              <a:rPr lang="en-PH" dirty="0">
                <a:solidFill>
                  <a:schemeClr val="bg1"/>
                </a:solidFill>
                <a:latin typeface="Arial Black" panose="020B0A04020102020204" pitchFamily="34" charset="0"/>
              </a:rPr>
              <a:t>Automatic debits</a:t>
            </a:r>
          </a:p>
          <a:p>
            <a:pPr algn="l"/>
            <a:endParaRPr lang="en-PH" dirty="0">
              <a:solidFill>
                <a:schemeClr val="bg1"/>
              </a:solidFill>
            </a:endParaRPr>
          </a:p>
          <a:p>
            <a:pPr algn="l"/>
            <a:endParaRPr lang="en-PH" dirty="0">
              <a:solidFill>
                <a:schemeClr val="bg1"/>
              </a:solidFill>
            </a:endParaRPr>
          </a:p>
          <a:p>
            <a:pPr algn="l"/>
            <a:endParaRPr lang="en-PH"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3" name="Content Placeholder 2"/>
          <p:cNvSpPr>
            <a:spLocks noGrp="1"/>
          </p:cNvSpPr>
          <p:nvPr>
            <p:ph idx="1"/>
          </p:nvPr>
        </p:nvSpPr>
        <p:spPr>
          <a:xfrm>
            <a:off x="533400" y="838200"/>
            <a:ext cx="6400800" cy="5334000"/>
          </a:xfrm>
          <a:solidFill>
            <a:schemeClr val="tx1">
              <a:lumMod val="50000"/>
              <a:lumOff val="50000"/>
            </a:schemeClr>
          </a:solidFill>
          <a:ln>
            <a:solidFill>
              <a:schemeClr val="bg1"/>
            </a:solidFill>
          </a:ln>
        </p:spPr>
        <p:txBody>
          <a:bodyPr>
            <a:normAutofit/>
          </a:bodyPr>
          <a:lstStyle/>
          <a:p>
            <a:pPr marL="0" indent="0">
              <a:buNone/>
            </a:pPr>
            <a:r>
              <a:rPr lang="en-PH" sz="4400" dirty="0">
                <a:solidFill>
                  <a:schemeClr val="bg1"/>
                </a:solidFill>
                <a:latin typeface="Arial Black" panose="020B0A04020102020204" pitchFamily="34" charset="0"/>
              </a:rPr>
              <a:t>2. Bank Reconciling 	Items</a:t>
            </a:r>
          </a:p>
          <a:p>
            <a:pPr marL="0" indent="0">
              <a:buNone/>
            </a:pPr>
            <a:endParaRPr lang="en-PH" sz="3000" dirty="0">
              <a:solidFill>
                <a:schemeClr val="bg1"/>
              </a:solidFill>
              <a:latin typeface="Arial Black" panose="020B0A04020102020204" pitchFamily="34" charset="0"/>
            </a:endParaRPr>
          </a:p>
          <a:p>
            <a:pPr marL="914400" lvl="1" indent="-514350">
              <a:buAutoNum type="alphaLcPeriod"/>
            </a:pPr>
            <a:r>
              <a:rPr lang="en-PH" sz="3000" dirty="0">
                <a:solidFill>
                  <a:schemeClr val="bg1"/>
                </a:solidFill>
                <a:latin typeface="Arial Black" panose="020B0A04020102020204" pitchFamily="34" charset="0"/>
              </a:rPr>
              <a:t>Deposits in Transit</a:t>
            </a:r>
          </a:p>
          <a:p>
            <a:pPr marL="800100" lvl="2" indent="0">
              <a:buNone/>
            </a:pPr>
            <a:endParaRPr lang="en-PH" sz="3000" dirty="0">
              <a:solidFill>
                <a:schemeClr val="bg1"/>
              </a:solidFill>
              <a:latin typeface="Arial Black" panose="020B0A04020102020204" pitchFamily="34" charset="0"/>
            </a:endParaRPr>
          </a:p>
          <a:p>
            <a:pPr marL="914400" lvl="1" indent="-514350">
              <a:buAutoNum type="alphaLcPeriod"/>
            </a:pPr>
            <a:r>
              <a:rPr lang="en-PH" sz="3000" dirty="0">
                <a:solidFill>
                  <a:schemeClr val="bg1"/>
                </a:solidFill>
                <a:latin typeface="Arial Black" panose="020B0A04020102020204" pitchFamily="34" charset="0"/>
              </a:rPr>
              <a:t>Outstanding Checks</a:t>
            </a:r>
          </a:p>
          <a:p>
            <a:pPr marL="800100" lvl="2" indent="0">
              <a:buNone/>
            </a:pPr>
            <a:endParaRPr lang="en-PH" sz="3000" dirty="0">
              <a:solidFill>
                <a:schemeClr val="bg1"/>
              </a:solidFill>
              <a:latin typeface="Arial Black" panose="020B0A04020102020204" pitchFamily="34" charset="0"/>
            </a:endParaRPr>
          </a:p>
          <a:p>
            <a:pPr marL="914400" lvl="1" indent="-514350">
              <a:buAutoNum type="alphaLcPeriod"/>
            </a:pPr>
            <a:r>
              <a:rPr lang="en-PH" sz="3000" dirty="0">
                <a:solidFill>
                  <a:schemeClr val="bg1"/>
                </a:solidFill>
                <a:latin typeface="Arial Black" panose="020B0A04020102020204" pitchFamily="34" charset="0"/>
              </a:rPr>
              <a:t>Errors</a:t>
            </a:r>
          </a:p>
          <a:p>
            <a:endParaRPr lang="en-PH"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06708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2" name="Title 1"/>
          <p:cNvSpPr>
            <a:spLocks noGrp="1"/>
          </p:cNvSpPr>
          <p:nvPr>
            <p:ph type="ctrTitle"/>
          </p:nvPr>
        </p:nvSpPr>
        <p:spPr>
          <a:xfrm>
            <a:off x="652670" y="381000"/>
            <a:ext cx="6768798" cy="914400"/>
          </a:xfrm>
          <a:solidFill>
            <a:schemeClr val="tx1">
              <a:lumMod val="50000"/>
              <a:lumOff val="50000"/>
            </a:schemeClr>
          </a:solidFill>
          <a:ln>
            <a:solidFill>
              <a:schemeClr val="bg1"/>
            </a:solidFill>
          </a:ln>
        </p:spPr>
        <p:txBody>
          <a:bodyPr>
            <a:normAutofit/>
          </a:bodyPr>
          <a:lstStyle/>
          <a:p>
            <a:pPr algn="l"/>
            <a:r>
              <a:rPr lang="en-PH" sz="5000" b="1" dirty="0">
                <a:solidFill>
                  <a:schemeClr val="bg1"/>
                </a:solidFill>
              </a:rPr>
              <a:t>Deposits in Transit</a:t>
            </a:r>
          </a:p>
        </p:txBody>
      </p:sp>
      <p:sp>
        <p:nvSpPr>
          <p:cNvPr id="3" name="Subtitle 2"/>
          <p:cNvSpPr>
            <a:spLocks noGrp="1"/>
          </p:cNvSpPr>
          <p:nvPr>
            <p:ph type="subTitle" idx="1"/>
          </p:nvPr>
        </p:nvSpPr>
        <p:spPr>
          <a:xfrm>
            <a:off x="563468" y="1656516"/>
            <a:ext cx="6858000" cy="4191000"/>
          </a:xfrm>
          <a:solidFill>
            <a:schemeClr val="tx1">
              <a:lumMod val="50000"/>
              <a:lumOff val="50000"/>
            </a:schemeClr>
          </a:solidFill>
          <a:ln>
            <a:solidFill>
              <a:schemeClr val="bg1"/>
            </a:solidFill>
          </a:ln>
        </p:spPr>
        <p:txBody>
          <a:bodyPr>
            <a:normAutofit/>
          </a:bodyPr>
          <a:lstStyle/>
          <a:p>
            <a:pPr algn="l">
              <a:buFont typeface="Wingdings" pitchFamily="2" charset="2"/>
              <a:buChar char="Ø"/>
            </a:pPr>
            <a:r>
              <a:rPr lang="en-PH" dirty="0">
                <a:solidFill>
                  <a:schemeClr val="bg1"/>
                </a:solidFill>
                <a:latin typeface="Arial Black" panose="020B0A04020102020204" pitchFamily="34" charset="0"/>
              </a:rPr>
              <a:t>Collections already forwarded to the bank for deposit but too late to appear in the bank statement</a:t>
            </a:r>
          </a:p>
          <a:p>
            <a:pPr algn="l"/>
            <a:endParaRPr lang="en-PH" sz="1200" dirty="0">
              <a:solidFill>
                <a:schemeClr val="bg1"/>
              </a:solidFill>
              <a:latin typeface="Arial Black" panose="020B0A04020102020204" pitchFamily="34" charset="0"/>
            </a:endParaRPr>
          </a:p>
          <a:p>
            <a:pPr algn="l">
              <a:buFont typeface="Wingdings" pitchFamily="2" charset="2"/>
              <a:buChar char="Ø"/>
            </a:pPr>
            <a:r>
              <a:rPr lang="en-PH" dirty="0">
                <a:solidFill>
                  <a:schemeClr val="bg1"/>
                </a:solidFill>
                <a:latin typeface="Arial Black" panose="020B0A04020102020204" pitchFamily="34" charset="0"/>
              </a:rPr>
              <a:t>Undeposited collections or those still in the hands of the depositor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TotalTime>
  <Words>1370</Words>
  <Application>Microsoft Office PowerPoint</Application>
  <PresentationFormat>On-screen Show (4:3)</PresentationFormat>
  <Paragraphs>187</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Wide Latin</vt:lpstr>
      <vt:lpstr>Wingdings</vt:lpstr>
      <vt:lpstr>Office Theme</vt:lpstr>
      <vt:lpstr>Bank Reconciliation</vt:lpstr>
      <vt:lpstr>PowerPoint Presentation</vt:lpstr>
      <vt:lpstr>Bank Reconciliation</vt:lpstr>
      <vt:lpstr>Bank Statement</vt:lpstr>
      <vt:lpstr>Reconciling Items</vt:lpstr>
      <vt:lpstr>Credit Memos</vt:lpstr>
      <vt:lpstr>Debit Memos</vt:lpstr>
      <vt:lpstr>PowerPoint Presentation</vt:lpstr>
      <vt:lpstr>Deposits in Transit</vt:lpstr>
      <vt:lpstr>Outstanding Checks</vt:lpstr>
      <vt:lpstr>Errors</vt:lpstr>
      <vt:lpstr>Forms of Bank Reconciliation</vt:lpstr>
      <vt:lpstr>Proforma Reconciliation for Adjusted Balance Method</vt:lpstr>
      <vt:lpstr>Proforma Reconciliation for Adjusted Balance Method</vt:lpstr>
      <vt:lpstr>Sample Problem</vt:lpstr>
      <vt:lpstr>Solution</vt:lpstr>
      <vt:lpstr>Solution</vt:lpstr>
      <vt:lpstr>Adjusting Journal Entries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Reconciliation</dc:title>
  <dc:creator>Acer</dc:creator>
  <cp:lastModifiedBy>Kristine Joy Tablizo</cp:lastModifiedBy>
  <cp:revision>139</cp:revision>
  <dcterms:created xsi:type="dcterms:W3CDTF">2017-11-26T15:59:25Z</dcterms:created>
  <dcterms:modified xsi:type="dcterms:W3CDTF">2017-12-10T15:43:58Z</dcterms:modified>
</cp:coreProperties>
</file>