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904" y="13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15943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BANK RECONCILIATION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4346" y="4876586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1271598"/>
            <a:ext cx="13335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3800" dirty="0"/>
              <a:t>=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0" y="1094525"/>
            <a:ext cx="2892288" cy="26293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8" r="10594"/>
          <a:stretch/>
        </p:blipFill>
        <p:spPr>
          <a:xfrm>
            <a:off x="5557450" y="1094526"/>
            <a:ext cx="3228268" cy="258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Outstanding Checks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915566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PH" dirty="0">
                <a:latin typeface="Arial Black" panose="020B0A04020102020204" pitchFamily="34" charset="0"/>
              </a:rPr>
              <a:t>Checks drawn and already given to payees but not yet presented for payment</a:t>
            </a:r>
          </a:p>
          <a:p>
            <a:endParaRPr lang="en-PH" sz="1050" dirty="0">
              <a:latin typeface="Arial Black" panose="020B0A040201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PH" dirty="0" smtClean="0">
                <a:latin typeface="Arial Black" panose="020B0A04020102020204" pitchFamily="34" charset="0"/>
              </a:rPr>
              <a:t>  Certified </a:t>
            </a:r>
            <a:r>
              <a:rPr lang="en-PH" dirty="0">
                <a:latin typeface="Arial Black" panose="020B0A04020102020204" pitchFamily="34" charset="0"/>
              </a:rPr>
              <a:t>Checks are excluded from outstanding checks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0829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Errors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915566"/>
            <a:ext cx="6912768" cy="2995737"/>
          </a:xfrm>
        </p:spPr>
        <p:txBody>
          <a:bodyPr/>
          <a:lstStyle/>
          <a:p>
            <a:r>
              <a:rPr lang="en-PH" sz="2000" dirty="0">
                <a:latin typeface="Arial Black" panose="020B0A04020102020204" pitchFamily="34" charset="0"/>
              </a:rPr>
              <a:t>Errors can either be book or bank reconciling items</a:t>
            </a:r>
          </a:p>
          <a:p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44858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3200" dirty="0">
                <a:latin typeface="Arial Black" panose="020B0A04020102020204" pitchFamily="34" charset="0"/>
              </a:rPr>
              <a:t>Forms of Bank Reconciliation</a:t>
            </a:r>
            <a:endParaRPr lang="en-P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843558"/>
            <a:ext cx="6912768" cy="2995737"/>
          </a:xfrm>
        </p:spPr>
        <p:txBody>
          <a:bodyPr/>
          <a:lstStyle/>
          <a:p>
            <a:pPr marL="971550" lvl="1" indent="-514350">
              <a:buAutoNum type="arabicPeriod"/>
            </a:pPr>
            <a:r>
              <a:rPr lang="en-PH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Adjusted balance Method</a:t>
            </a:r>
          </a:p>
          <a:p>
            <a:pPr lvl="1"/>
            <a:endParaRPr lang="en-PH" sz="2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pPr marL="971550" lvl="1" indent="-514350">
              <a:buAutoNum type="arabicPeriod" startAt="2"/>
            </a:pPr>
            <a:r>
              <a:rPr lang="en-PH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Book to Bank Method</a:t>
            </a:r>
          </a:p>
          <a:p>
            <a:pPr lvl="1"/>
            <a:endParaRPr lang="en-PH" sz="2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pPr marL="457200" lvl="1" indent="0">
              <a:buNone/>
            </a:pPr>
            <a:r>
              <a:rPr lang="en-PH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3. Bank to Book Method</a:t>
            </a:r>
            <a:endParaRPr lang="en-PH" sz="2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73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75116"/>
            <a:ext cx="7524328" cy="884466"/>
          </a:xfrm>
        </p:spPr>
        <p:txBody>
          <a:bodyPr/>
          <a:lstStyle/>
          <a:p>
            <a:r>
              <a:rPr lang="en-PH" sz="2800" dirty="0" err="1">
                <a:latin typeface="Arial Black" panose="020B0A04020102020204" pitchFamily="34" charset="0"/>
              </a:rPr>
              <a:t>Proforma</a:t>
            </a:r>
            <a:r>
              <a:rPr lang="en-PH" sz="2800" dirty="0">
                <a:latin typeface="Arial Black" panose="020B0A04020102020204" pitchFamily="34" charset="0"/>
              </a:rPr>
              <a:t> Reconciliation for Adjusted Balance Method</a:t>
            </a:r>
            <a:endParaRPr lang="en-PH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1275606"/>
            <a:ext cx="6912768" cy="2995737"/>
          </a:xfrm>
        </p:spPr>
        <p:txBody>
          <a:bodyPr/>
          <a:lstStyle/>
          <a:p>
            <a:pPr marL="457200" lvl="1" indent="0">
              <a:buNone/>
            </a:pPr>
            <a:r>
              <a:rPr lang="en-P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Book Balance				 xx</a:t>
            </a:r>
          </a:p>
          <a:p>
            <a:pPr marL="457200" lvl="1" indent="0">
              <a:buNone/>
            </a:pPr>
            <a:r>
              <a:rPr lang="en-P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Add: Credit Memos				 xx</a:t>
            </a:r>
          </a:p>
          <a:p>
            <a:pPr marL="457200" lvl="1" indent="0">
              <a:buNone/>
            </a:pPr>
            <a:r>
              <a:rPr lang="en-P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    Errors					 xx</a:t>
            </a:r>
          </a:p>
          <a:p>
            <a:pPr marL="457200" lvl="1" indent="0">
              <a:buNone/>
            </a:pPr>
            <a:r>
              <a:rPr lang="en-P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					------</a:t>
            </a:r>
          </a:p>
          <a:p>
            <a:pPr marL="457200" lvl="1" indent="0">
              <a:buNone/>
            </a:pPr>
            <a:r>
              <a:rPr lang="en-P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Total						 xx</a:t>
            </a:r>
          </a:p>
          <a:p>
            <a:pPr marL="457200" lvl="1" indent="0">
              <a:buNone/>
            </a:pPr>
            <a:r>
              <a:rPr lang="en-P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Less: Debit memos				 xx</a:t>
            </a:r>
          </a:p>
          <a:p>
            <a:pPr marL="457200" lvl="1" indent="0">
              <a:buNone/>
            </a:pPr>
            <a:r>
              <a:rPr lang="en-P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   </a:t>
            </a:r>
            <a:r>
              <a:rPr lang="en-P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Errors                                        xx</a:t>
            </a:r>
          </a:p>
          <a:p>
            <a:pPr marL="457200" lvl="1" indent="0">
              <a:buNone/>
            </a:pPr>
            <a:r>
              <a:rPr lang="en-P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					------</a:t>
            </a:r>
          </a:p>
          <a:p>
            <a:pPr marL="457200" lvl="1" indent="0">
              <a:buNone/>
            </a:pPr>
            <a:r>
              <a:rPr lang="en-PH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Adjusted Book Balance			 xx	</a:t>
            </a:r>
          </a:p>
          <a:p>
            <a:pPr marL="457200" lvl="1" indent="0">
              <a:buNone/>
            </a:pPr>
            <a:r>
              <a:rPr lang="en-PH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						═══ 	  </a:t>
            </a:r>
          </a:p>
          <a:p>
            <a:endParaRPr lang="en-PH" sz="900" dirty="0"/>
          </a:p>
        </p:txBody>
      </p:sp>
    </p:spTree>
    <p:extLst>
      <p:ext uri="{BB962C8B-B14F-4D97-AF65-F5344CB8AC3E}">
        <p14:creationId xmlns:p14="http://schemas.microsoft.com/office/powerpoint/2010/main" val="3963199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47124"/>
            <a:ext cx="7524328" cy="884466"/>
          </a:xfrm>
        </p:spPr>
        <p:txBody>
          <a:bodyPr/>
          <a:lstStyle/>
          <a:p>
            <a:r>
              <a:rPr lang="en-PH" dirty="0" err="1">
                <a:latin typeface="Arial Black" panose="020B0A04020102020204" pitchFamily="34" charset="0"/>
              </a:rPr>
              <a:t>Proforma</a:t>
            </a:r>
            <a:r>
              <a:rPr lang="en-PH" dirty="0">
                <a:latin typeface="Arial Black" panose="020B0A04020102020204" pitchFamily="34" charset="0"/>
              </a:rPr>
              <a:t> Reconciliation for Adjusted Balance Method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P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Bank Balance				 xx</a:t>
            </a:r>
          </a:p>
          <a:p>
            <a:pPr marL="457200" lvl="1" indent="0">
              <a:buNone/>
            </a:pPr>
            <a:r>
              <a:rPr lang="en-P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Add: Deposits in Transit			 xx</a:t>
            </a:r>
          </a:p>
          <a:p>
            <a:pPr marL="457200" lvl="1" indent="0">
              <a:buNone/>
            </a:pPr>
            <a:r>
              <a:rPr lang="en-P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    Errors					 xx</a:t>
            </a:r>
          </a:p>
          <a:p>
            <a:pPr marL="457200" lvl="1" indent="0">
              <a:buNone/>
            </a:pPr>
            <a:r>
              <a:rPr lang="en-P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						------</a:t>
            </a:r>
          </a:p>
          <a:p>
            <a:pPr marL="457200" lvl="1" indent="0">
              <a:buNone/>
            </a:pPr>
            <a:r>
              <a:rPr lang="en-P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Total						 xx</a:t>
            </a:r>
          </a:p>
          <a:p>
            <a:pPr marL="457200" lvl="1" indent="0">
              <a:buNone/>
            </a:pPr>
            <a:r>
              <a:rPr lang="en-P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Less: Outstanding Checks		 xx</a:t>
            </a:r>
          </a:p>
          <a:p>
            <a:pPr marL="457200" lvl="1" indent="0">
              <a:buNone/>
            </a:pPr>
            <a:r>
              <a:rPr lang="en-P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      Errors					 xx</a:t>
            </a:r>
          </a:p>
          <a:p>
            <a:pPr marL="457200" lvl="1" indent="0">
              <a:buNone/>
            </a:pPr>
            <a:r>
              <a:rPr lang="en-P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						------</a:t>
            </a:r>
          </a:p>
          <a:p>
            <a:pPr marL="457200" lvl="1" indent="0">
              <a:buNone/>
            </a:pPr>
            <a:r>
              <a:rPr lang="en-PH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Adjusted Bank Balance			 xx	</a:t>
            </a:r>
          </a:p>
          <a:p>
            <a:pPr marL="457200" lvl="1" indent="0">
              <a:buNone/>
            </a:pPr>
            <a:r>
              <a:rPr lang="en-PH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						═══ 	  </a:t>
            </a:r>
          </a:p>
          <a:p>
            <a:pPr lvl="1"/>
            <a:endParaRPr lang="en-PH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endParaRPr lang="en-PH" sz="900" dirty="0"/>
          </a:p>
        </p:txBody>
      </p:sp>
    </p:spTree>
    <p:extLst>
      <p:ext uri="{BB962C8B-B14F-4D97-AF65-F5344CB8AC3E}">
        <p14:creationId xmlns:p14="http://schemas.microsoft.com/office/powerpoint/2010/main" val="84713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rial Black" panose="020B0A04020102020204" pitchFamily="34" charset="0"/>
              </a:rPr>
              <a:t>Sample Problem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843558"/>
            <a:ext cx="6912768" cy="2995737"/>
          </a:xfrm>
        </p:spPr>
        <p:txBody>
          <a:bodyPr/>
          <a:lstStyle/>
          <a:p>
            <a:r>
              <a:rPr lang="en-PH" kern="400" dirty="0">
                <a:latin typeface="Arial Black" panose="020B0A04020102020204" pitchFamily="34" charset="0"/>
              </a:rPr>
              <a:t>Kate company reported a cash account balance per ledger of P1, 652,000 on December 31. The bank statement showed a balance of P2,090,000 at the same date. The reconciling items consisted of a bank service charge (interest) of P2,000, outstanding checks totaling P590,000 and a deposit in transit P150,000. Prepare the adjusting journal entries and compute the adjusted book and bank balances on December 31.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1790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rial Black" panose="020B0A04020102020204" pitchFamily="34" charset="0"/>
              </a:rPr>
              <a:t>Solution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1059582"/>
            <a:ext cx="6912768" cy="2995737"/>
          </a:xfrm>
        </p:spPr>
        <p:txBody>
          <a:bodyPr/>
          <a:lstStyle/>
          <a:p>
            <a:pPr marL="457200" lvl="1" indent="0">
              <a:buNone/>
            </a:pPr>
            <a:r>
              <a:rPr lang="en-P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Book Balance			P1,090,000</a:t>
            </a:r>
          </a:p>
          <a:p>
            <a:pPr marL="457200" lvl="1" indent="0">
              <a:buNone/>
            </a:pPr>
            <a:r>
              <a:rPr lang="en-P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Add: Credit Memo				       0</a:t>
            </a:r>
          </a:p>
          <a:p>
            <a:pPr marL="457200" lvl="1" indent="0">
              <a:buNone/>
            </a:pPr>
            <a:r>
              <a:rPr lang="en-P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					 ------------------</a:t>
            </a:r>
          </a:p>
          <a:p>
            <a:pPr marL="457200" lvl="1" indent="0">
              <a:buNone/>
            </a:pPr>
            <a:r>
              <a:rPr lang="en-P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Total					P1,652,000</a:t>
            </a:r>
          </a:p>
          <a:p>
            <a:pPr marL="457200" lvl="1" indent="0">
              <a:buNone/>
            </a:pPr>
            <a:r>
              <a:rPr lang="en-P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Less: Debit memo</a:t>
            </a:r>
          </a:p>
          <a:p>
            <a:pPr marL="457200" lvl="1" indent="0">
              <a:buNone/>
            </a:pPr>
            <a:r>
              <a:rPr lang="en-P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          Bank Service Charge	          2,000</a:t>
            </a:r>
          </a:p>
          <a:p>
            <a:pPr marL="457200" lvl="1" indent="0">
              <a:buNone/>
            </a:pPr>
            <a:r>
              <a:rPr lang="en-P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					  ------------------</a:t>
            </a:r>
          </a:p>
          <a:p>
            <a:pPr marL="457200" lvl="1" indent="0">
              <a:buNone/>
            </a:pPr>
            <a:r>
              <a:rPr lang="en-PH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Adjusted Bank Balance		P1,650,000</a:t>
            </a:r>
          </a:p>
          <a:p>
            <a:pPr marL="457200" lvl="1" indent="0">
              <a:buNone/>
            </a:pPr>
            <a:r>
              <a:rPr lang="en-PH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					  ═════════ 	  </a:t>
            </a:r>
          </a:p>
          <a:p>
            <a:pPr lvl="1"/>
            <a:endParaRPr lang="en-PH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endParaRPr lang="en-PH" sz="1050" dirty="0"/>
          </a:p>
        </p:txBody>
      </p:sp>
    </p:spTree>
    <p:extLst>
      <p:ext uri="{BB962C8B-B14F-4D97-AF65-F5344CB8AC3E}">
        <p14:creationId xmlns:p14="http://schemas.microsoft.com/office/powerpoint/2010/main" val="4152843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rial Black" panose="020B0A04020102020204" pitchFamily="34" charset="0"/>
              </a:rPr>
              <a:t>Solution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843558"/>
            <a:ext cx="6912768" cy="2995737"/>
          </a:xfrm>
        </p:spPr>
        <p:txBody>
          <a:bodyPr/>
          <a:lstStyle/>
          <a:p>
            <a:pPr marL="457200" lvl="1" indent="0">
              <a:buNone/>
            </a:pPr>
            <a:r>
              <a:rPr lang="en-P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Bank Balance			P2,090,000</a:t>
            </a:r>
          </a:p>
          <a:p>
            <a:pPr marL="457200" lvl="1" indent="0">
              <a:buNone/>
            </a:pPr>
            <a:r>
              <a:rPr lang="en-P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Add: Deposits in Transit		     150,000</a:t>
            </a:r>
          </a:p>
          <a:p>
            <a:pPr marL="457200" lvl="1" indent="0">
              <a:buNone/>
            </a:pPr>
            <a:r>
              <a:rPr lang="en-P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					 ------------------</a:t>
            </a:r>
          </a:p>
          <a:p>
            <a:pPr marL="457200" lvl="1" indent="0">
              <a:buNone/>
            </a:pPr>
            <a:r>
              <a:rPr lang="en-P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Total					P2,240,000</a:t>
            </a:r>
          </a:p>
          <a:p>
            <a:pPr marL="457200" lvl="1" indent="0">
              <a:buNone/>
            </a:pPr>
            <a:r>
              <a:rPr lang="en-P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Less: Outstanding Checks	     590,000</a:t>
            </a:r>
          </a:p>
          <a:p>
            <a:pPr marL="457200" lvl="1" indent="0">
              <a:buNone/>
            </a:pPr>
            <a:r>
              <a:rPr lang="en-P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					  ------------------</a:t>
            </a:r>
          </a:p>
          <a:p>
            <a:pPr marL="457200" lvl="1" indent="0">
              <a:buNone/>
            </a:pPr>
            <a:r>
              <a:rPr lang="en-PH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Adjusted Bank Balance		P1,650,000</a:t>
            </a:r>
          </a:p>
          <a:p>
            <a:pPr marL="457200" lvl="1" indent="0">
              <a:buNone/>
            </a:pPr>
            <a:r>
              <a:rPr lang="en-PH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					  ═════════ 	  </a:t>
            </a:r>
          </a:p>
          <a:p>
            <a:pPr lvl="1"/>
            <a:endParaRPr lang="en-PH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endParaRPr lang="en-PH" sz="1050" dirty="0"/>
          </a:p>
        </p:txBody>
      </p:sp>
    </p:spTree>
    <p:extLst>
      <p:ext uri="{BB962C8B-B14F-4D97-AF65-F5344CB8AC3E}">
        <p14:creationId xmlns:p14="http://schemas.microsoft.com/office/powerpoint/2010/main" val="194197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rial Black" panose="020B0A04020102020204" pitchFamily="34" charset="0"/>
              </a:rPr>
              <a:t>Adjusting Journal Entries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1059582"/>
            <a:ext cx="6912768" cy="2995737"/>
          </a:xfrm>
        </p:spPr>
        <p:txBody>
          <a:bodyPr/>
          <a:lstStyle/>
          <a:p>
            <a:pPr marL="457200" lvl="1" indent="0">
              <a:buNone/>
            </a:pPr>
            <a:r>
              <a:rPr lang="en-PH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Book Reconciling Item:</a:t>
            </a:r>
          </a:p>
          <a:p>
            <a:pPr lvl="1"/>
            <a:endParaRPr lang="en-PH" sz="24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pPr marL="457200" lvl="1" indent="0">
              <a:buNone/>
            </a:pPr>
            <a:r>
              <a:rPr lang="en-PH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To record the bank service charge (interest) in the entity’s book</a:t>
            </a:r>
          </a:p>
          <a:p>
            <a:pPr lvl="1"/>
            <a:endParaRPr lang="en-PH" sz="24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pPr marL="457200" lvl="1" indent="0">
              <a:buNone/>
            </a:pPr>
            <a:r>
              <a:rPr lang="en-PH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Interest Expense		P2,000.00</a:t>
            </a:r>
          </a:p>
          <a:p>
            <a:pPr marL="457200" lvl="1" indent="0">
              <a:buNone/>
            </a:pPr>
            <a:r>
              <a:rPr lang="en-PH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Cash in Bank				P2,000.00</a:t>
            </a:r>
          </a:p>
          <a:p>
            <a:pPr marL="457200" lvl="1" indent="0">
              <a:buNone/>
            </a:pPr>
            <a:r>
              <a:rPr lang="en-PH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  </a:t>
            </a:r>
          </a:p>
          <a:p>
            <a:pPr lvl="1"/>
            <a:endParaRPr lang="en-PH" sz="2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6883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Arial Black" panose="020B0A04020102020204" pitchFamily="34" charset="0"/>
              </a:rPr>
              <a:t>Summary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915566"/>
            <a:ext cx="6912768" cy="299573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PH" dirty="0">
                <a:latin typeface="Arial Black" panose="020B0A04020102020204" pitchFamily="34" charset="0"/>
              </a:rPr>
              <a:t>Bank Reconciliation is necessary for demand deposit and usually prepared monthly to explain the difference between cash recorded on bank statement and cash balance on entity’s books.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PH" sz="300" dirty="0">
              <a:latin typeface="Arial Black" panose="020B0A04020102020204" pitchFamily="34" charset="0"/>
            </a:endParaRPr>
          </a:p>
          <a:p>
            <a:pPr algn="just"/>
            <a:endParaRPr lang="en-PH" sz="300" dirty="0">
              <a:latin typeface="Arial Black" panose="020B0A040201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PH" dirty="0">
                <a:latin typeface="Arial Black" panose="020B0A04020102020204" pitchFamily="34" charset="0"/>
              </a:rPr>
              <a:t>Debit and credit memos are book reconciling items.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PH" sz="300" dirty="0">
              <a:latin typeface="Arial Black" panose="020B0A040201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PH" dirty="0">
                <a:latin typeface="Arial Black" panose="020B0A04020102020204" pitchFamily="34" charset="0"/>
              </a:rPr>
              <a:t>Deposits in Transit and Outstanding checks are bank reconciling items.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PH" sz="300" dirty="0">
              <a:latin typeface="Arial Black" panose="020B0A040201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PH" dirty="0">
                <a:latin typeface="Arial Black" panose="020B0A04020102020204" pitchFamily="34" charset="0"/>
              </a:rPr>
              <a:t>Errors can either be bank or book reconciling items depending on its nature.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PH" sz="300" dirty="0">
              <a:latin typeface="Arial Black" panose="020B0A04020102020204" pitchFamily="34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948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884466"/>
            <a:ext cx="8496944" cy="29957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PH" dirty="0">
                <a:latin typeface="Arial Black" panose="020B0A04020102020204" pitchFamily="34" charset="0"/>
              </a:rPr>
              <a:t>At the end of the discussion, we will be able to: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PH" i="1" dirty="0">
                <a:latin typeface="Arial Black" panose="020B0A04020102020204" pitchFamily="34" charset="0"/>
              </a:rPr>
              <a:t>Understand the need for a bank    reconciliation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PH" i="1" dirty="0">
                <a:latin typeface="Arial Black" panose="020B0A04020102020204" pitchFamily="34" charset="0"/>
              </a:rPr>
              <a:t>Understand the reconciling items affecting the cash in bank per ledger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PH" i="1" dirty="0">
                <a:latin typeface="Arial Black" panose="020B0A04020102020204" pitchFamily="34" charset="0"/>
              </a:rPr>
              <a:t>Know the reconciling items affecting the cash in bank per bank statement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PH" i="1" dirty="0">
                <a:latin typeface="Arial Black" panose="020B0A04020102020204" pitchFamily="34" charset="0"/>
              </a:rPr>
              <a:t>Prepare a bank reconciliation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PH" i="1" dirty="0">
                <a:latin typeface="Arial Black" panose="020B0A04020102020204" pitchFamily="34" charset="0"/>
              </a:rPr>
              <a:t>Prepare the necessary adjusting entries to reconcile the cash in bank per ledger with the cash in bank per bank statements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PH" dirty="0">
              <a:latin typeface="Arial Black" panose="020B0A040201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Intended Learning Outcomes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rial Black" panose="020B0A04020102020204" pitchFamily="34" charset="0"/>
              </a:rPr>
              <a:t>Summary</a:t>
            </a:r>
            <a:endParaRPr lang="en-PH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987574"/>
            <a:ext cx="6912768" cy="299573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PH" dirty="0">
                <a:latin typeface="Arial Black" panose="020B0A04020102020204" pitchFamily="34" charset="0"/>
              </a:rPr>
              <a:t>Bank Reconciliation is necessary for demand deposit and usually prepared monthly to explain the difference between cash recorded on bank statement and cash balance on entity’s books.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PH" sz="300" dirty="0">
              <a:latin typeface="Arial Black" panose="020B0A04020102020204" pitchFamily="34" charset="0"/>
            </a:endParaRPr>
          </a:p>
          <a:p>
            <a:pPr algn="just"/>
            <a:endParaRPr lang="en-PH" sz="300" dirty="0">
              <a:latin typeface="Arial Black" panose="020B0A040201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PH" dirty="0">
                <a:latin typeface="Arial Black" panose="020B0A04020102020204" pitchFamily="34" charset="0"/>
              </a:rPr>
              <a:t>Debit and credit memos are book reconciling items.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PH" sz="300" dirty="0">
              <a:latin typeface="Arial Black" panose="020B0A040201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PH" dirty="0">
                <a:latin typeface="Arial Black" panose="020B0A04020102020204" pitchFamily="34" charset="0"/>
              </a:rPr>
              <a:t>Deposits in Transit and Outstanding checks are bank reconciling items.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PH" sz="300" dirty="0">
              <a:latin typeface="Arial Black" panose="020B0A040201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PH" dirty="0">
                <a:latin typeface="Arial Black" panose="020B0A04020102020204" pitchFamily="34" charset="0"/>
              </a:rPr>
              <a:t>Errors can either be bank or book reconciling items depending on its nature.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PH" sz="300" dirty="0">
              <a:latin typeface="Arial Black" panose="020B0A04020102020204" pitchFamily="34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53278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Arial Black" panose="020B0A04020102020204" pitchFamily="34" charset="0"/>
              </a:rPr>
              <a:t>Summary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987574"/>
            <a:ext cx="6912768" cy="299573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PH" dirty="0">
                <a:latin typeface="Arial Black" panose="020B0A04020102020204" pitchFamily="34" charset="0"/>
              </a:rPr>
              <a:t>Bank Reconciliation is necessary for demand deposit and usually prepared monthly to explain the difference between cash recorded on bank statement and cash balance on entity’s books.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PH" sz="300" dirty="0">
              <a:latin typeface="Arial Black" panose="020B0A04020102020204" pitchFamily="34" charset="0"/>
            </a:endParaRPr>
          </a:p>
          <a:p>
            <a:pPr algn="just"/>
            <a:endParaRPr lang="en-PH" sz="300" dirty="0">
              <a:latin typeface="Arial Black" panose="020B0A040201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PH" dirty="0">
                <a:latin typeface="Arial Black" panose="020B0A04020102020204" pitchFamily="34" charset="0"/>
              </a:rPr>
              <a:t>Debit and credit memos are book reconciling items.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PH" sz="300" dirty="0">
              <a:latin typeface="Arial Black" panose="020B0A040201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PH" dirty="0">
                <a:latin typeface="Arial Black" panose="020B0A04020102020204" pitchFamily="34" charset="0"/>
              </a:rPr>
              <a:t>Deposits in Transit and Outstanding checks are bank reconciling items.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PH" sz="300" dirty="0">
              <a:latin typeface="Arial Black" panose="020B0A040201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PH" dirty="0">
                <a:latin typeface="Arial Black" panose="020B0A04020102020204" pitchFamily="34" charset="0"/>
              </a:rPr>
              <a:t>Errors can either be bank or book reconciling items depending on its nature.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PH" sz="300" dirty="0">
              <a:latin typeface="Arial Black" panose="020B0A04020102020204" pitchFamily="34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7918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Arial Black" panose="020B0A04020102020204" pitchFamily="34" charset="0"/>
              </a:rPr>
              <a:t>Assignment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872157"/>
            <a:ext cx="6912768" cy="2995737"/>
          </a:xfrm>
        </p:spPr>
        <p:txBody>
          <a:bodyPr/>
          <a:lstStyle/>
          <a:p>
            <a:pPr algn="just"/>
            <a:r>
              <a:rPr lang="en-PH" dirty="0">
                <a:latin typeface="Arial Black" panose="020B0A04020102020204" pitchFamily="34" charset="0"/>
              </a:rPr>
              <a:t>Grass Company provided the following information for the month of July 31, 2017:</a:t>
            </a:r>
          </a:p>
          <a:p>
            <a:pPr algn="just"/>
            <a:endParaRPr lang="en-PH" sz="1000" dirty="0">
              <a:latin typeface="Arial Black" panose="020B0A04020102020204" pitchFamily="34" charset="0"/>
            </a:endParaRPr>
          </a:p>
          <a:p>
            <a:pPr algn="just"/>
            <a:r>
              <a:rPr lang="en-PH" dirty="0">
                <a:latin typeface="Arial Black" panose="020B0A04020102020204" pitchFamily="34" charset="0"/>
              </a:rPr>
              <a:t>Balance per Bank Statement		           P1,240,000</a:t>
            </a:r>
          </a:p>
          <a:p>
            <a:pPr algn="just"/>
            <a:r>
              <a:rPr lang="en-PH" dirty="0">
                <a:latin typeface="Arial Black" panose="020B0A04020102020204" pitchFamily="34" charset="0"/>
              </a:rPr>
              <a:t>Balance per Ledger			 	     750, 000</a:t>
            </a:r>
          </a:p>
          <a:p>
            <a:pPr algn="just"/>
            <a:r>
              <a:rPr lang="en-PH" dirty="0">
                <a:latin typeface="Arial Black" panose="020B0A04020102020204" pitchFamily="34" charset="0"/>
              </a:rPr>
              <a:t>Deposit of July 30 not recorded by bank        280, 000</a:t>
            </a:r>
          </a:p>
          <a:p>
            <a:pPr algn="just"/>
            <a:r>
              <a:rPr lang="en-PH" dirty="0">
                <a:latin typeface="Arial Black" panose="020B0A04020102020204" pitchFamily="34" charset="0"/>
              </a:rPr>
              <a:t>Debit memo-service Charges		 	       10, 000</a:t>
            </a:r>
          </a:p>
          <a:p>
            <a:pPr algn="just"/>
            <a:r>
              <a:rPr lang="en-PH" dirty="0">
                <a:latin typeface="Arial Black" panose="020B0A04020102020204" pitchFamily="34" charset="0"/>
              </a:rPr>
              <a:t>Credit memo-collection of note                       300, 000</a:t>
            </a:r>
          </a:p>
          <a:p>
            <a:pPr algn="just"/>
            <a:r>
              <a:rPr lang="en-PH" dirty="0">
                <a:latin typeface="Arial Black" panose="020B0A04020102020204" pitchFamily="34" charset="0"/>
              </a:rPr>
              <a:t>Outstanding Checks 			               550, 000</a:t>
            </a:r>
          </a:p>
          <a:p>
            <a:pPr algn="just"/>
            <a:endParaRPr lang="en-PH" sz="1000" dirty="0">
              <a:latin typeface="Arial Black" panose="020B0A04020102020204" pitchFamily="34" charset="0"/>
            </a:endParaRPr>
          </a:p>
          <a:p>
            <a:pPr algn="just"/>
            <a:r>
              <a:rPr lang="en-PH" dirty="0">
                <a:latin typeface="Arial Black" panose="020B0A04020102020204" pitchFamily="34" charset="0"/>
              </a:rPr>
              <a:t>An analysis of the canceled checks returned with the bank statement revealed the following: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PH" dirty="0">
                <a:latin typeface="Arial Black" panose="020B0A04020102020204" pitchFamily="34" charset="0"/>
              </a:rPr>
              <a:t>Check for purchase of supplies was drawn for P60,000 but was recorded as P90,000.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PH" dirty="0">
                <a:latin typeface="Arial Black" panose="020B0A04020102020204" pitchFamily="34" charset="0"/>
              </a:rPr>
              <a:t>The manager wrote a checks for traveling expenses of P10,000 while out of town. The checks was not recorded.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0243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Arial Black" panose="020B0A04020102020204" pitchFamily="34" charset="0"/>
              </a:rPr>
              <a:t>Requirement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915566"/>
            <a:ext cx="6912768" cy="2995737"/>
          </a:xfrm>
        </p:spPr>
        <p:txBody>
          <a:bodyPr/>
          <a:lstStyle/>
          <a:p>
            <a:pPr algn="just"/>
            <a:r>
              <a:rPr lang="en-PH" sz="2800" dirty="0">
                <a:latin typeface="Arial Black" panose="020B0A04020102020204" pitchFamily="34" charset="0"/>
              </a:rPr>
              <a:t>In a one (1) whole sheet of yellow paper, compute the adjusted book and bank balances of the problem presented. Prepare the adjusting entries needed for the book reconciling items.</a:t>
            </a:r>
            <a:endParaRPr lang="en-PH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465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119332"/>
            <a:ext cx="7524328" cy="884466"/>
          </a:xfrm>
        </p:spPr>
        <p:txBody>
          <a:bodyPr/>
          <a:lstStyle/>
          <a:p>
            <a:pPr algn="ctr"/>
            <a:r>
              <a:rPr lang="en-PH" sz="6000" dirty="0" smtClean="0"/>
              <a:t>THANK YOU</a:t>
            </a:r>
            <a:br>
              <a:rPr lang="en-PH" sz="6000" dirty="0" smtClean="0"/>
            </a:br>
            <a:r>
              <a:rPr lang="en-PH" sz="6000" dirty="0" smtClean="0"/>
              <a:t>ROCK &amp; ROLL</a:t>
            </a:r>
            <a:br>
              <a:rPr lang="en-PH" sz="6000" dirty="0" smtClean="0"/>
            </a:br>
            <a:r>
              <a:rPr lang="en-PH" sz="6000" dirty="0" smtClean="0"/>
              <a:t>MGA LODI KONG</a:t>
            </a:r>
            <a:br>
              <a:rPr lang="en-PH" sz="6000" dirty="0" smtClean="0"/>
            </a:br>
            <a:r>
              <a:rPr lang="en-PH" sz="6000" dirty="0" smtClean="0"/>
              <a:t>PETMALU </a:t>
            </a:r>
            <a:endParaRPr lang="en-PH" sz="6000" dirty="0"/>
          </a:p>
        </p:txBody>
      </p:sp>
    </p:spTree>
    <p:extLst>
      <p:ext uri="{BB962C8B-B14F-4D97-AF65-F5344CB8AC3E}">
        <p14:creationId xmlns:p14="http://schemas.microsoft.com/office/powerpoint/2010/main" val="181203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rial Black" panose="020B0A04020102020204" pitchFamily="34" charset="0"/>
              </a:rPr>
              <a:t>Bank Reconciliation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90056" y="1851670"/>
            <a:ext cx="6912768" cy="46064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PH" dirty="0">
                <a:latin typeface="Arial Black" panose="020B0A04020102020204" pitchFamily="34" charset="0"/>
              </a:rPr>
              <a:t>It is a statement which brings into agreements the cash balance per book and the cash balance per bank</a:t>
            </a:r>
          </a:p>
          <a:p>
            <a:pPr>
              <a:buFont typeface="Wingdings" pitchFamily="2" charset="2"/>
              <a:buChar char="Ø"/>
            </a:pPr>
            <a:r>
              <a:rPr lang="en-PH" dirty="0">
                <a:latin typeface="Arial Black" panose="020B0A04020102020204" pitchFamily="34" charset="0"/>
              </a:rPr>
              <a:t>Necessary only for demand deposit or checking account</a:t>
            </a:r>
          </a:p>
          <a:p>
            <a:pPr>
              <a:buFont typeface="Wingdings" pitchFamily="2" charset="2"/>
              <a:buChar char="Ø"/>
            </a:pPr>
            <a:r>
              <a:rPr lang="en-PH" dirty="0">
                <a:latin typeface="Arial Black" panose="020B0A04020102020204" pitchFamily="34" charset="0"/>
              </a:rPr>
              <a:t>Usually prepared monthly </a:t>
            </a:r>
          </a:p>
          <a:p>
            <a:pPr>
              <a:buFont typeface="Wingdings" pitchFamily="2" charset="2"/>
              <a:buChar char="Ø"/>
            </a:pPr>
            <a:endParaRPr lang="en-PH" dirty="0">
              <a:latin typeface="Arial Black" panose="020B0A0402010202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PH" dirty="0">
              <a:latin typeface="Arial Black" panose="020B0A04020102020204" pitchFamily="34" charset="0"/>
            </a:endParaRPr>
          </a:p>
        </p:txBody>
      </p:sp>
      <p:pic>
        <p:nvPicPr>
          <p:cNvPr id="6" name="Picture 4" descr="Image result for bank reconcili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28041"/>
            <a:ext cx="6933038" cy="35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Bank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843558"/>
            <a:ext cx="6912768" cy="29957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PH" dirty="0">
                <a:latin typeface="Arial Black" panose="020B0A04020102020204" pitchFamily="34" charset="0"/>
              </a:rPr>
              <a:t>A monthly report of the bank to the depositor showing: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PH" dirty="0">
                <a:latin typeface="Arial Black" panose="020B0A04020102020204" pitchFamily="34" charset="0"/>
              </a:rPr>
              <a:t>Cash balance per bank at the beginning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PH" dirty="0">
                <a:latin typeface="Arial Black" panose="020B0A04020102020204" pitchFamily="34" charset="0"/>
              </a:rPr>
              <a:t>Deposits made by the depositor and acknowledge by the bank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PH" dirty="0">
                <a:latin typeface="Arial Black" panose="020B0A04020102020204" pitchFamily="34" charset="0"/>
              </a:rPr>
              <a:t>Checks drawn by the depositor and paid by the bank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PH" dirty="0">
                <a:latin typeface="Arial Black" panose="020B0A04020102020204" pitchFamily="34" charset="0"/>
              </a:rPr>
              <a:t>Daily cash balance per bank during the month </a:t>
            </a:r>
          </a:p>
          <a:p>
            <a:pPr>
              <a:lnSpc>
                <a:spcPct val="150000"/>
              </a:lnSpc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2868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Reconciling Items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915566"/>
            <a:ext cx="6912768" cy="299573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PH" sz="1050" dirty="0">
                <a:latin typeface="Arial Black" panose="020B0A04020102020204" pitchFamily="34" charset="0"/>
              </a:rPr>
              <a:t>Book Reconciling items:</a:t>
            </a:r>
          </a:p>
          <a:p>
            <a:pPr marL="971550" lvl="1" indent="-514350">
              <a:buAutoNum type="alphaLcPeriod"/>
            </a:pPr>
            <a:r>
              <a:rPr lang="en-PH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Credit Memos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these  are additions (bank credits) made by the bank to the entity’s bank account but not yet recorded by the entity</a:t>
            </a:r>
            <a:endParaRPr lang="en-PH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pPr marL="800100" lvl="1" indent="-342900">
              <a:buAutoNum type="alphaLcPeriod" startAt="2"/>
            </a:pPr>
            <a:r>
              <a:rPr lang="en-PH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Debit Memos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</a:t>
            </a:r>
            <a:r>
              <a:rPr lang="en-P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these </a:t>
            </a:r>
            <a:r>
              <a:rPr lang="en-P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are deductions (bank debits) made by the </a:t>
            </a:r>
            <a:endParaRPr lang="en-PH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pPr marL="457200" lvl="1" indent="0">
              <a:buNone/>
            </a:pPr>
            <a:r>
              <a:rPr lang="en-P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bank </a:t>
            </a:r>
            <a:r>
              <a:rPr lang="en-P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to the entity’s bank account not yet </a:t>
            </a:r>
            <a:endParaRPr lang="en-PH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pPr marL="457200" lvl="1" indent="0">
              <a:buNone/>
            </a:pPr>
            <a:r>
              <a:rPr lang="en-P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</a:t>
            </a:r>
            <a:r>
              <a:rPr lang="en-P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recorded </a:t>
            </a:r>
            <a:r>
              <a:rPr lang="en-P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by the entity</a:t>
            </a:r>
          </a:p>
          <a:p>
            <a:pPr marL="971550" lvl="1" indent="-514350">
              <a:buAutoNum type="alphaLcPeriod" startAt="3"/>
            </a:pPr>
            <a:r>
              <a:rPr lang="en-PH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Errors   </a:t>
            </a:r>
            <a:endParaRPr lang="en-PH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02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Credit Memos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944165"/>
            <a:ext cx="6912768" cy="299573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PH" dirty="0">
                <a:latin typeface="Arial Black" panose="020B0A04020102020204" pitchFamily="34" charset="0"/>
              </a:rPr>
              <a:t>Notes Receivable collected by Bank</a:t>
            </a:r>
          </a:p>
          <a:p>
            <a:endParaRPr lang="en-PH" dirty="0">
              <a:latin typeface="Arial Black" panose="020B0A040201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PH" dirty="0">
                <a:latin typeface="Arial Black" panose="020B0A04020102020204" pitchFamily="34" charset="0"/>
              </a:rPr>
              <a:t>Proceeds of loan credited to the account of the depositor</a:t>
            </a:r>
          </a:p>
          <a:p>
            <a:pPr>
              <a:buFont typeface="Wingdings" pitchFamily="2" charset="2"/>
              <a:buChar char="Ø"/>
            </a:pPr>
            <a:endParaRPr lang="en-PH" dirty="0">
              <a:latin typeface="Arial Black" panose="020B0A040201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PH" dirty="0">
                <a:latin typeface="Arial Black" panose="020B0A04020102020204" pitchFamily="34" charset="0"/>
              </a:rPr>
              <a:t>Matured time deposits transferred by the bank to the current account of the depositor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1272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Debit Memos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843558"/>
            <a:ext cx="6912768" cy="299573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PH" dirty="0">
                <a:latin typeface="Arial Black" panose="020B0A04020102020204" pitchFamily="34" charset="0"/>
              </a:rPr>
              <a:t>No Sufficient Fund Checks (NSF)</a:t>
            </a:r>
          </a:p>
          <a:p>
            <a:pPr>
              <a:buFont typeface="Wingdings" pitchFamily="2" charset="2"/>
              <a:buChar char="Ø"/>
            </a:pPr>
            <a:r>
              <a:rPr lang="en-PH" dirty="0">
                <a:latin typeface="Arial Black" panose="020B0A04020102020204" pitchFamily="34" charset="0"/>
              </a:rPr>
              <a:t>Technically Defective </a:t>
            </a:r>
            <a:r>
              <a:rPr lang="en-PH" dirty="0" smtClean="0">
                <a:latin typeface="Arial Black" panose="020B0A04020102020204" pitchFamily="34" charset="0"/>
              </a:rPr>
              <a:t>Checks</a:t>
            </a:r>
          </a:p>
          <a:p>
            <a:pPr>
              <a:buFont typeface="Wingdings" pitchFamily="2" charset="2"/>
              <a:buChar char="Ø"/>
            </a:pPr>
            <a:r>
              <a:rPr lang="en-PH" dirty="0" smtClean="0">
                <a:latin typeface="Arial Black" panose="020B0A04020102020204" pitchFamily="34" charset="0"/>
              </a:rPr>
              <a:t>Bank </a:t>
            </a:r>
            <a:r>
              <a:rPr lang="en-PH" dirty="0">
                <a:latin typeface="Arial Black" panose="020B0A04020102020204" pitchFamily="34" charset="0"/>
              </a:rPr>
              <a:t>Service Charge</a:t>
            </a:r>
          </a:p>
          <a:p>
            <a:pPr>
              <a:buFont typeface="Wingdings" pitchFamily="2" charset="2"/>
              <a:buChar char="Ø"/>
            </a:pPr>
            <a:r>
              <a:rPr lang="en-PH" dirty="0">
                <a:latin typeface="Arial Black" panose="020B0A04020102020204" pitchFamily="34" charset="0"/>
              </a:rPr>
              <a:t>Payment of Loan</a:t>
            </a:r>
          </a:p>
          <a:p>
            <a:pPr>
              <a:buFont typeface="Wingdings" pitchFamily="2" charset="2"/>
              <a:buChar char="Ø"/>
            </a:pPr>
            <a:r>
              <a:rPr lang="en-PH" dirty="0">
                <a:latin typeface="Arial Black" panose="020B0A04020102020204" pitchFamily="34" charset="0"/>
              </a:rPr>
              <a:t>Automatic debits</a:t>
            </a: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8894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rial Black" panose="020B0A04020102020204" pitchFamily="34" charset="0"/>
              </a:rPr>
              <a:t>2. Bank </a:t>
            </a:r>
            <a:r>
              <a:rPr lang="en-PH" dirty="0" smtClean="0">
                <a:latin typeface="Arial Black" panose="020B0A04020102020204" pitchFamily="34" charset="0"/>
              </a:rPr>
              <a:t>Reconciling Items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915566"/>
            <a:ext cx="6912768" cy="2995737"/>
          </a:xfrm>
        </p:spPr>
        <p:txBody>
          <a:bodyPr/>
          <a:lstStyle/>
          <a:p>
            <a:pPr marL="914400" lvl="1" indent="-514350">
              <a:buAutoNum type="alphaLcPeriod"/>
            </a:pPr>
            <a:r>
              <a:rPr lang="en-PH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Deposits in Transit</a:t>
            </a:r>
          </a:p>
          <a:p>
            <a:pPr marL="800100" lvl="2" indent="0">
              <a:buNone/>
            </a:pPr>
            <a:endParaRPr lang="en-PH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pPr marL="914400" lvl="1" indent="-514350">
              <a:buAutoNum type="alphaLcPeriod"/>
            </a:pPr>
            <a:r>
              <a:rPr lang="en-PH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Outstanding Checks</a:t>
            </a:r>
          </a:p>
          <a:p>
            <a:pPr marL="800100" lvl="2" indent="0">
              <a:buNone/>
            </a:pPr>
            <a:endParaRPr lang="en-PH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pPr marL="914400" lvl="1" indent="-514350">
              <a:buAutoNum type="alphaLcPeriod"/>
            </a:pPr>
            <a:r>
              <a:rPr lang="en-PH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Errors</a:t>
            </a:r>
          </a:p>
          <a:p>
            <a:endParaRPr lang="en-PH" sz="1000" dirty="0"/>
          </a:p>
        </p:txBody>
      </p:sp>
    </p:spTree>
    <p:extLst>
      <p:ext uri="{BB962C8B-B14F-4D97-AF65-F5344CB8AC3E}">
        <p14:creationId xmlns:p14="http://schemas.microsoft.com/office/powerpoint/2010/main" val="159322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Deposits in Transit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987574"/>
            <a:ext cx="6912768" cy="299573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PH" dirty="0">
                <a:latin typeface="Arial Black" panose="020B0A04020102020204" pitchFamily="34" charset="0"/>
              </a:rPr>
              <a:t>Collections already forwarded to the bank for deposit but </a:t>
            </a:r>
            <a:r>
              <a:rPr lang="en-PH" dirty="0" smtClean="0">
                <a:latin typeface="Arial Black" panose="020B0A04020102020204" pitchFamily="34" charset="0"/>
              </a:rPr>
              <a:t>too</a:t>
            </a:r>
          </a:p>
          <a:p>
            <a:r>
              <a:rPr lang="en-PH" dirty="0">
                <a:latin typeface="Arial Black" panose="020B0A04020102020204" pitchFamily="34" charset="0"/>
              </a:rPr>
              <a:t> </a:t>
            </a:r>
            <a:r>
              <a:rPr lang="en-PH" dirty="0" smtClean="0">
                <a:latin typeface="Arial Black" panose="020B0A04020102020204" pitchFamily="34" charset="0"/>
              </a:rPr>
              <a:t> </a:t>
            </a:r>
            <a:r>
              <a:rPr lang="en-PH" dirty="0">
                <a:latin typeface="Arial Black" panose="020B0A04020102020204" pitchFamily="34" charset="0"/>
              </a:rPr>
              <a:t>late to appear in the bank statement</a:t>
            </a:r>
          </a:p>
          <a:p>
            <a:endParaRPr lang="en-PH" sz="1050" dirty="0">
              <a:latin typeface="Arial Black" panose="020B0A040201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PH" dirty="0" err="1">
                <a:latin typeface="Arial Black" panose="020B0A04020102020204" pitchFamily="34" charset="0"/>
              </a:rPr>
              <a:t>Undeposited</a:t>
            </a:r>
            <a:r>
              <a:rPr lang="en-PH" dirty="0">
                <a:latin typeface="Arial Black" panose="020B0A04020102020204" pitchFamily="34" charset="0"/>
              </a:rPr>
              <a:t> collections or those still in the hands of the </a:t>
            </a:r>
          </a:p>
          <a:p>
            <a:r>
              <a:rPr lang="en-PH" dirty="0" smtClean="0">
                <a:latin typeface="Arial Black" panose="020B0A04020102020204" pitchFamily="34" charset="0"/>
              </a:rPr>
              <a:t>  depositor</a:t>
            </a:r>
            <a:endParaRPr lang="en-PH" dirty="0">
              <a:latin typeface="Arial Black" panose="020B0A04020102020204" pitchFamily="34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0683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707</Words>
  <Application>Microsoft Office PowerPoint</Application>
  <PresentationFormat>On-screen Show (16:9)</PresentationFormat>
  <Paragraphs>160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Arial Black</vt:lpstr>
      <vt:lpstr>Calibri</vt:lpstr>
      <vt:lpstr>Wingdings</vt:lpstr>
      <vt:lpstr>Office Theme</vt:lpstr>
      <vt:lpstr>Custom Design</vt:lpstr>
      <vt:lpstr>PowerPoint Presentation</vt:lpstr>
      <vt:lpstr>Intended Learning Outcomes</vt:lpstr>
      <vt:lpstr>Bank Reconciliation</vt:lpstr>
      <vt:lpstr>Bank Statement</vt:lpstr>
      <vt:lpstr>Reconciling Items</vt:lpstr>
      <vt:lpstr>Credit Memos</vt:lpstr>
      <vt:lpstr>Debit Memos</vt:lpstr>
      <vt:lpstr>2. Bank Reconciling Items</vt:lpstr>
      <vt:lpstr>Deposits in Transit</vt:lpstr>
      <vt:lpstr>Outstanding Checks</vt:lpstr>
      <vt:lpstr>Errors</vt:lpstr>
      <vt:lpstr>Forms of Bank Reconciliation</vt:lpstr>
      <vt:lpstr>Proforma Reconciliation for Adjusted Balance Method</vt:lpstr>
      <vt:lpstr>Proforma Reconciliation for Adjusted Balance Method</vt:lpstr>
      <vt:lpstr>Sample Problem</vt:lpstr>
      <vt:lpstr>Solution</vt:lpstr>
      <vt:lpstr>Solution</vt:lpstr>
      <vt:lpstr>Adjusting Journal Entries</vt:lpstr>
      <vt:lpstr>Summary</vt:lpstr>
      <vt:lpstr>Summary</vt:lpstr>
      <vt:lpstr>Summary</vt:lpstr>
      <vt:lpstr>Assignment</vt:lpstr>
      <vt:lpstr>Requirement</vt:lpstr>
      <vt:lpstr>THANK YOU ROCK &amp; ROLL MGA LODI KONG PETMALU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IAS - Cherry</cp:lastModifiedBy>
  <cp:revision>38</cp:revision>
  <dcterms:created xsi:type="dcterms:W3CDTF">2014-04-01T16:27:38Z</dcterms:created>
  <dcterms:modified xsi:type="dcterms:W3CDTF">2017-12-11T08:37:34Z</dcterms:modified>
</cp:coreProperties>
</file>