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70" r:id="rId3"/>
    <p:sldId id="271" r:id="rId4"/>
    <p:sldId id="264" r:id="rId5"/>
    <p:sldId id="265" r:id="rId6"/>
    <p:sldId id="266" r:id="rId7"/>
    <p:sldId id="267" r:id="rId8"/>
    <p:sldId id="268" r:id="rId9"/>
    <p:sldId id="269" r:id="rId10"/>
    <p:sldId id="257" r:id="rId11"/>
    <p:sldId id="262" r:id="rId12"/>
    <p:sldId id="258" r:id="rId13"/>
    <p:sldId id="259" r:id="rId14"/>
    <p:sldId id="260" r:id="rId15"/>
    <p:sldId id="261" r:id="rId16"/>
    <p:sldId id="263" r:id="rId17"/>
  </p:sldIdLst>
  <p:sldSz cx="9144000" cy="6858000" type="screen4x3"/>
  <p:notesSz cx="6858000" cy="9144000"/>
  <p:custDataLst>
    <p:tags r:id="rId19"/>
  </p:custDataLst>
  <p:defaultTextStyle>
    <a:defPPr>
      <a:defRPr lang="en-US"/>
    </a:defPPr>
    <a:lvl1pPr algn="l" rtl="0" fontAlgn="base">
      <a:spcBef>
        <a:spcPct val="0"/>
      </a:spcBef>
      <a:spcAft>
        <a:spcPct val="0"/>
      </a:spcAft>
      <a:defRPr kern="1200">
        <a:solidFill>
          <a:schemeClr val="tx1"/>
        </a:solidFill>
        <a:latin typeface="Century Gothic" pitchFamily="34" charset="0"/>
        <a:ea typeface="+mn-ea"/>
        <a:cs typeface="Arial" charset="0"/>
      </a:defRPr>
    </a:lvl1pPr>
    <a:lvl2pPr marL="457200" algn="l" rtl="0" fontAlgn="base">
      <a:spcBef>
        <a:spcPct val="0"/>
      </a:spcBef>
      <a:spcAft>
        <a:spcPct val="0"/>
      </a:spcAft>
      <a:defRPr kern="1200">
        <a:solidFill>
          <a:schemeClr val="tx1"/>
        </a:solidFill>
        <a:latin typeface="Century Gothic" pitchFamily="34" charset="0"/>
        <a:ea typeface="+mn-ea"/>
        <a:cs typeface="Arial" charset="0"/>
      </a:defRPr>
    </a:lvl2pPr>
    <a:lvl3pPr marL="914400" algn="l" rtl="0" fontAlgn="base">
      <a:spcBef>
        <a:spcPct val="0"/>
      </a:spcBef>
      <a:spcAft>
        <a:spcPct val="0"/>
      </a:spcAft>
      <a:defRPr kern="1200">
        <a:solidFill>
          <a:schemeClr val="tx1"/>
        </a:solidFill>
        <a:latin typeface="Century Gothic" pitchFamily="34" charset="0"/>
        <a:ea typeface="+mn-ea"/>
        <a:cs typeface="Arial" charset="0"/>
      </a:defRPr>
    </a:lvl3pPr>
    <a:lvl4pPr marL="1371600" algn="l" rtl="0" fontAlgn="base">
      <a:spcBef>
        <a:spcPct val="0"/>
      </a:spcBef>
      <a:spcAft>
        <a:spcPct val="0"/>
      </a:spcAft>
      <a:defRPr kern="1200">
        <a:solidFill>
          <a:schemeClr val="tx1"/>
        </a:solidFill>
        <a:latin typeface="Century Gothic" pitchFamily="34" charset="0"/>
        <a:ea typeface="+mn-ea"/>
        <a:cs typeface="Arial" charset="0"/>
      </a:defRPr>
    </a:lvl4pPr>
    <a:lvl5pPr marL="1828800" algn="l" rtl="0" fontAlgn="base">
      <a:spcBef>
        <a:spcPct val="0"/>
      </a:spcBef>
      <a:spcAft>
        <a:spcPct val="0"/>
      </a:spcAft>
      <a:defRPr kern="1200">
        <a:solidFill>
          <a:schemeClr val="tx1"/>
        </a:solidFill>
        <a:latin typeface="Century Gothic" pitchFamily="34" charset="0"/>
        <a:ea typeface="+mn-ea"/>
        <a:cs typeface="Arial" charset="0"/>
      </a:defRPr>
    </a:lvl5pPr>
    <a:lvl6pPr marL="2286000" algn="l" defTabSz="914400" rtl="0" eaLnBrk="1" latinLnBrk="0" hangingPunct="1">
      <a:defRPr kern="1200">
        <a:solidFill>
          <a:schemeClr val="tx1"/>
        </a:solidFill>
        <a:latin typeface="Century Gothic" pitchFamily="34" charset="0"/>
        <a:ea typeface="+mn-ea"/>
        <a:cs typeface="Arial" charset="0"/>
      </a:defRPr>
    </a:lvl6pPr>
    <a:lvl7pPr marL="2743200" algn="l" defTabSz="914400" rtl="0" eaLnBrk="1" latinLnBrk="0" hangingPunct="1">
      <a:defRPr kern="1200">
        <a:solidFill>
          <a:schemeClr val="tx1"/>
        </a:solidFill>
        <a:latin typeface="Century Gothic" pitchFamily="34" charset="0"/>
        <a:ea typeface="+mn-ea"/>
        <a:cs typeface="Arial" charset="0"/>
      </a:defRPr>
    </a:lvl7pPr>
    <a:lvl8pPr marL="3200400" algn="l" defTabSz="914400" rtl="0" eaLnBrk="1" latinLnBrk="0" hangingPunct="1">
      <a:defRPr kern="1200">
        <a:solidFill>
          <a:schemeClr val="tx1"/>
        </a:solidFill>
        <a:latin typeface="Century Gothic" pitchFamily="34" charset="0"/>
        <a:ea typeface="+mn-ea"/>
        <a:cs typeface="Arial" charset="0"/>
      </a:defRPr>
    </a:lvl8pPr>
    <a:lvl9pPr marL="3657600" algn="l" defTabSz="914400" rtl="0" eaLnBrk="1" latinLnBrk="0" hangingPunct="1">
      <a:defRPr kern="1200">
        <a:solidFill>
          <a:schemeClr val="tx1"/>
        </a:solidFill>
        <a:latin typeface="Century Gothic"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145C352D-40BF-4E85-ADF7-3970C6D2892A}" type="datetimeFigureOut">
              <a:rPr lang="en-US"/>
              <a:pPr>
                <a:defRPr/>
              </a:pPr>
              <a:t>8/15/2015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D1E42AE4-A0DB-42A0-A97C-FDE282AF2564}" type="slidenum">
              <a:rPr lang="en-US"/>
              <a:pPr>
                <a:defRPr/>
              </a:pPr>
              <a:t>‹#›</a:t>
            </a:fld>
            <a:endParaRPr lang="en-US"/>
          </a:p>
        </p:txBody>
      </p:sp>
    </p:spTree>
    <p:extLst>
      <p:ext uri="{BB962C8B-B14F-4D97-AF65-F5344CB8AC3E}">
        <p14:creationId xmlns:p14="http://schemas.microsoft.com/office/powerpoint/2010/main" xmlns="" val="31900499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7412" name="Slide Number Placeholder 3"/>
          <p:cNvSpPr>
            <a:spLocks noGrp="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fontAlgn="base">
              <a:spcBef>
                <a:spcPct val="0"/>
              </a:spcBef>
              <a:spcAft>
                <a:spcPct val="0"/>
              </a:spcAft>
              <a:defRPr>
                <a:solidFill>
                  <a:schemeClr val="tx1"/>
                </a:solidFill>
                <a:latin typeface="Century Gothic" pitchFamily="34" charset="0"/>
              </a:defRPr>
            </a:lvl6pPr>
            <a:lvl7pPr marL="2971800" indent="-228600" fontAlgn="base">
              <a:spcBef>
                <a:spcPct val="0"/>
              </a:spcBef>
              <a:spcAft>
                <a:spcPct val="0"/>
              </a:spcAft>
              <a:defRPr>
                <a:solidFill>
                  <a:schemeClr val="tx1"/>
                </a:solidFill>
                <a:latin typeface="Century Gothic" pitchFamily="34" charset="0"/>
              </a:defRPr>
            </a:lvl7pPr>
            <a:lvl8pPr marL="3429000" indent="-228600" fontAlgn="base">
              <a:spcBef>
                <a:spcPct val="0"/>
              </a:spcBef>
              <a:spcAft>
                <a:spcPct val="0"/>
              </a:spcAft>
              <a:defRPr>
                <a:solidFill>
                  <a:schemeClr val="tx1"/>
                </a:solidFill>
                <a:latin typeface="Century Gothic" pitchFamily="34" charset="0"/>
              </a:defRPr>
            </a:lvl8pPr>
            <a:lvl9pPr marL="3886200" indent="-228600" fontAlgn="base">
              <a:spcBef>
                <a:spcPct val="0"/>
              </a:spcBef>
              <a:spcAft>
                <a:spcPct val="0"/>
              </a:spcAft>
              <a:defRPr>
                <a:solidFill>
                  <a:schemeClr val="tx1"/>
                </a:solidFill>
                <a:latin typeface="Century Gothic" pitchFamily="34" charset="0"/>
              </a:defRPr>
            </a:lvl9pPr>
          </a:lstStyle>
          <a:p>
            <a:pPr fontAlgn="base">
              <a:spcBef>
                <a:spcPct val="0"/>
              </a:spcBef>
              <a:spcAft>
                <a:spcPct val="0"/>
              </a:spcAft>
              <a:defRPr/>
            </a:pPr>
            <a:fld id="{FA09B0E4-4180-490B-91A7-7CCDF02499E4}" type="slidenum">
              <a:rPr lang="en-US" smtClean="0">
                <a:latin typeface="Calibri" pitchFamily="34" charset="0"/>
              </a:rPr>
              <a:pPr fontAlgn="base">
                <a:spcBef>
                  <a:spcPct val="0"/>
                </a:spcBef>
                <a:spcAft>
                  <a:spcPct val="0"/>
                </a:spcAft>
                <a:defRPr/>
              </a:pPr>
              <a:t>13</a:t>
            </a:fld>
            <a:endParaRPr lang="en-US" smtClean="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92075" y="101600"/>
            <a:ext cx="8959850" cy="6664325"/>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7712075" y="3136900"/>
            <a:ext cx="911225" cy="2074863"/>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446088" y="3055938"/>
            <a:ext cx="6946900" cy="2244725"/>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541338" y="4559300"/>
            <a:ext cx="6756400" cy="663575"/>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p:nvSpPr>
        <p:spPr>
          <a:xfrm>
            <a:off x="539750" y="3140075"/>
            <a:ext cx="6759575" cy="207645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
        <p:nvSpPr>
          <p:cNvPr id="12" name="Date Placeholder 3"/>
          <p:cNvSpPr>
            <a:spLocks noGrp="1"/>
          </p:cNvSpPr>
          <p:nvPr>
            <p:ph type="dt" sz="half" idx="10"/>
          </p:nvPr>
        </p:nvSpPr>
        <p:spPr/>
        <p:txBody>
          <a:bodyPr/>
          <a:lstStyle>
            <a:lvl1pPr>
              <a:defRPr/>
            </a:lvl1pPr>
          </a:lstStyle>
          <a:p>
            <a:pPr>
              <a:defRPr/>
            </a:pPr>
            <a:fld id="{1C0B098D-03F2-48E9-A15F-DD6A47B46FF9}" type="datetimeFigureOut">
              <a:rPr lang="en-US"/>
              <a:pPr>
                <a:defRPr/>
              </a:pPr>
              <a:t>8/15/2015</a:t>
            </a:fld>
            <a:endParaRPr lang="en-US"/>
          </a:p>
        </p:txBody>
      </p:sp>
      <p:sp>
        <p:nvSpPr>
          <p:cNvPr id="13" name="Footer Placeholder 4"/>
          <p:cNvSpPr>
            <a:spLocks noGrp="1"/>
          </p:cNvSpPr>
          <p:nvPr>
            <p:ph type="ftr" sz="quarter" idx="11"/>
          </p:nvPr>
        </p:nvSpPr>
        <p:spPr/>
        <p:txBody>
          <a:bodyPr/>
          <a:lstStyle>
            <a:lvl1pPr>
              <a:defRPr/>
            </a:lvl1pPr>
          </a:lstStyle>
          <a:p>
            <a:pPr>
              <a:defRPr/>
            </a:pPr>
            <a:endParaRPr lang="en-US"/>
          </a:p>
        </p:txBody>
      </p:sp>
      <p:sp>
        <p:nvSpPr>
          <p:cNvPr id="14" name="Slide Number Placeholder 5"/>
          <p:cNvSpPr>
            <a:spLocks noGrp="1"/>
          </p:cNvSpPr>
          <p:nvPr>
            <p:ph type="sldNum" sz="quarter" idx="12"/>
          </p:nvPr>
        </p:nvSpPr>
        <p:spPr>
          <a:xfrm>
            <a:off x="7786688" y="4625975"/>
            <a:ext cx="762000" cy="457200"/>
          </a:xfrm>
        </p:spPr>
        <p:txBody>
          <a:bodyPr/>
          <a:lstStyle>
            <a:lvl1pPr algn="ctr">
              <a:defRPr sz="2800">
                <a:solidFill>
                  <a:schemeClr val="accent1">
                    <a:lumMod val="50000"/>
                  </a:schemeClr>
                </a:solidFill>
              </a:defRPr>
            </a:lvl1pPr>
          </a:lstStyle>
          <a:p>
            <a:pPr>
              <a:defRPr/>
            </a:pPr>
            <a:fld id="{8FB9F6FC-7DC5-41CD-8ECB-14954E602924}" type="slidenum">
              <a:rPr lang="en-US"/>
              <a:pPr>
                <a:defRPr/>
              </a:pPr>
              <a:t>‹#›</a:t>
            </a:fld>
            <a:endParaRPr lang="en-US"/>
          </a:p>
        </p:txBody>
      </p:sp>
    </p:spTree>
    <p:extLst>
      <p:ext uri="{BB962C8B-B14F-4D97-AF65-F5344CB8AC3E}">
        <p14:creationId xmlns:p14="http://schemas.microsoft.com/office/powerpoint/2010/main" xmlns="" val="2334291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722A282-4FE9-4B34-8D53-8DBD96950C35}" type="datetimeFigureOut">
              <a:rPr lang="en-US"/>
              <a:pPr>
                <a:defRPr/>
              </a:pPr>
              <a:t>8/15/2015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7CE5077-69DE-458F-BE4B-27188B07CDCF}" type="slidenum">
              <a:rPr lang="en-US"/>
              <a:pPr>
                <a:defRPr/>
              </a:pPr>
              <a:t>‹#›</a:t>
            </a:fld>
            <a:endParaRPr lang="en-US"/>
          </a:p>
        </p:txBody>
      </p:sp>
    </p:spTree>
    <p:extLst>
      <p:ext uri="{BB962C8B-B14F-4D97-AF65-F5344CB8AC3E}">
        <p14:creationId xmlns:p14="http://schemas.microsoft.com/office/powerpoint/2010/main" xmlns="" val="2757056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a:off x="6861175" y="228600"/>
            <a:ext cx="1860550" cy="6122988"/>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6954838" y="350838"/>
            <a:ext cx="1673225" cy="5876925"/>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3"/>
          <p:cNvSpPr>
            <a:spLocks noGrp="1"/>
          </p:cNvSpPr>
          <p:nvPr>
            <p:ph type="dt" sz="half" idx="10"/>
          </p:nvPr>
        </p:nvSpPr>
        <p:spPr/>
        <p:txBody>
          <a:bodyPr/>
          <a:lstStyle>
            <a:lvl1pPr>
              <a:defRPr/>
            </a:lvl1pPr>
          </a:lstStyle>
          <a:p>
            <a:pPr>
              <a:defRPr/>
            </a:pPr>
            <a:fld id="{F815CDAD-3E0E-41B0-8F7B-ED60E60C104C}" type="datetimeFigureOut">
              <a:rPr lang="en-US"/>
              <a:pPr>
                <a:defRPr/>
              </a:pPr>
              <a:t>8/15/2015</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CA18B794-1EEE-4A80-98E5-B7A87B8B8671}" type="slidenum">
              <a:rPr lang="en-US"/>
              <a:pPr>
                <a:defRPr/>
              </a:pPr>
              <a:t>‹#›</a:t>
            </a:fld>
            <a:endParaRPr lang="en-US"/>
          </a:p>
        </p:txBody>
      </p:sp>
    </p:spTree>
    <p:extLst>
      <p:ext uri="{BB962C8B-B14F-4D97-AF65-F5344CB8AC3E}">
        <p14:creationId xmlns:p14="http://schemas.microsoft.com/office/powerpoint/2010/main" xmlns="" val="1098549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5B77690-02B3-4734-ADB1-6709B48FF85D}" type="datetimeFigureOut">
              <a:rPr lang="en-US"/>
              <a:pPr>
                <a:defRPr/>
              </a:pPr>
              <a:t>8/15/2015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799AD3A-3A68-4414-9856-45275C3C9A9A}" type="slidenum">
              <a:rPr lang="en-US"/>
              <a:pPr>
                <a:defRPr/>
              </a:pPr>
              <a:t>‹#›</a:t>
            </a:fld>
            <a:endParaRPr lang="en-US"/>
          </a:p>
        </p:txBody>
      </p:sp>
    </p:spTree>
    <p:extLst>
      <p:ext uri="{BB962C8B-B14F-4D97-AF65-F5344CB8AC3E}">
        <p14:creationId xmlns:p14="http://schemas.microsoft.com/office/powerpoint/2010/main" xmlns="" val="1095155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92075" y="101600"/>
            <a:ext cx="8959850" cy="6664325"/>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568325" y="3048000"/>
            <a:ext cx="8032750" cy="2244725"/>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676275" y="4541838"/>
            <a:ext cx="7816850" cy="663575"/>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676275" y="3124200"/>
            <a:ext cx="7816850" cy="2078038"/>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Date Placeholder 3"/>
          <p:cNvSpPr>
            <a:spLocks noGrp="1"/>
          </p:cNvSpPr>
          <p:nvPr>
            <p:ph type="dt" sz="half" idx="10"/>
          </p:nvPr>
        </p:nvSpPr>
        <p:spPr/>
        <p:txBody>
          <a:bodyPr/>
          <a:lstStyle>
            <a:lvl1pPr>
              <a:defRPr/>
            </a:lvl1pPr>
          </a:lstStyle>
          <a:p>
            <a:pPr>
              <a:defRPr/>
            </a:pPr>
            <a:fld id="{92B4C231-2D6E-4F9F-96D1-FC45B4ECA7F4}" type="datetimeFigureOut">
              <a:rPr lang="en-US"/>
              <a:pPr>
                <a:defRPr/>
              </a:pPr>
              <a:t>8/15/2015</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pPr>
              <a:defRPr/>
            </a:pPr>
            <a:fld id="{D32741A5-A687-42BB-94E1-56836F0973F5}" type="slidenum">
              <a:rPr lang="en-US"/>
              <a:pPr>
                <a:defRPr/>
              </a:pPr>
              <a:t>‹#›</a:t>
            </a:fld>
            <a:endParaRPr lang="en-US"/>
          </a:p>
        </p:txBody>
      </p:sp>
    </p:spTree>
    <p:extLst>
      <p:ext uri="{BB962C8B-B14F-4D97-AF65-F5344CB8AC3E}">
        <p14:creationId xmlns:p14="http://schemas.microsoft.com/office/powerpoint/2010/main" xmlns="" val="2944012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AC6EBD6E-AE36-4729-B8E3-A079AF2EAA38}" type="datetimeFigureOut">
              <a:rPr lang="en-US"/>
              <a:pPr>
                <a:defRPr/>
              </a:pPr>
              <a:t>8/15/2015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5CBA04F-9025-4897-8083-4C8FABCF9C69}" type="slidenum">
              <a:rPr lang="en-US"/>
              <a:pPr>
                <a:defRPr/>
              </a:pPr>
              <a:t>‹#›</a:t>
            </a:fld>
            <a:endParaRPr lang="en-US"/>
          </a:p>
        </p:txBody>
      </p:sp>
    </p:spTree>
    <p:extLst>
      <p:ext uri="{BB962C8B-B14F-4D97-AF65-F5344CB8AC3E}">
        <p14:creationId xmlns:p14="http://schemas.microsoft.com/office/powerpoint/2010/main" xmlns="" val="3921953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21BF16EF-A8D6-4B79-8809-BA8D3F4A0F1A}" type="datetimeFigureOut">
              <a:rPr lang="en-US"/>
              <a:pPr>
                <a:defRPr/>
              </a:pPr>
              <a:t>8/15/2015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83E149E9-FF94-4FE7-9646-C66C7283E7FA}" type="slidenum">
              <a:rPr lang="en-US"/>
              <a:pPr>
                <a:defRPr/>
              </a:pPr>
              <a:t>‹#›</a:t>
            </a:fld>
            <a:endParaRPr lang="en-US"/>
          </a:p>
        </p:txBody>
      </p:sp>
    </p:spTree>
    <p:extLst>
      <p:ext uri="{BB962C8B-B14F-4D97-AF65-F5344CB8AC3E}">
        <p14:creationId xmlns:p14="http://schemas.microsoft.com/office/powerpoint/2010/main" xmlns="" val="881743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A68BF0D3-CB17-4E09-B889-A85BD6DD9949}" type="datetimeFigureOut">
              <a:rPr lang="en-US"/>
              <a:pPr>
                <a:defRPr/>
              </a:pPr>
              <a:t>8/15/2015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4D7DF24-0F9F-4783-B9F1-5734F67E3875}" type="slidenum">
              <a:rPr lang="en-US"/>
              <a:pPr>
                <a:defRPr/>
              </a:pPr>
              <a:t>‹#›</a:t>
            </a:fld>
            <a:endParaRPr lang="en-US"/>
          </a:p>
        </p:txBody>
      </p:sp>
    </p:spTree>
    <p:extLst>
      <p:ext uri="{BB962C8B-B14F-4D97-AF65-F5344CB8AC3E}">
        <p14:creationId xmlns:p14="http://schemas.microsoft.com/office/powerpoint/2010/main" xmlns="" val="2411057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3" name="Rounded Rectangle 2"/>
          <p:cNvSpPr/>
          <p:nvPr/>
        </p:nvSpPr>
        <p:spPr>
          <a:xfrm>
            <a:off x="92075" y="101600"/>
            <a:ext cx="8959850" cy="6664325"/>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lstStyle>
          <a:p>
            <a:pPr>
              <a:defRPr/>
            </a:pPr>
            <a:fld id="{A60BEE0A-721C-423C-9C14-CB27C01605C6}" type="datetimeFigureOut">
              <a:rPr lang="en-US"/>
              <a:pPr>
                <a:defRPr/>
              </a:pPr>
              <a:t>8/15/2015</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3"/>
          <p:cNvSpPr>
            <a:spLocks noGrp="1"/>
          </p:cNvSpPr>
          <p:nvPr>
            <p:ph type="sldNum" sz="quarter" idx="12"/>
          </p:nvPr>
        </p:nvSpPr>
        <p:spPr/>
        <p:txBody>
          <a:bodyPr/>
          <a:lstStyle>
            <a:lvl1pPr>
              <a:defRPr/>
            </a:lvl1pPr>
          </a:lstStyle>
          <a:p>
            <a:pPr>
              <a:defRPr/>
            </a:pPr>
            <a:fld id="{5C441CEA-3408-44B9-89C5-1E3C061A78D1}" type="slidenum">
              <a:rPr lang="en-US"/>
              <a:pPr>
                <a:defRPr/>
              </a:pPr>
              <a:t>‹#›</a:t>
            </a:fld>
            <a:endParaRPr lang="en-US"/>
          </a:p>
        </p:txBody>
      </p:sp>
    </p:spTree>
    <p:extLst>
      <p:ext uri="{BB962C8B-B14F-4D97-AF65-F5344CB8AC3E}">
        <p14:creationId xmlns:p14="http://schemas.microsoft.com/office/powerpoint/2010/main" xmlns="" val="3563480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6" name="Rounded Rectangle 5"/>
          <p:cNvSpPr/>
          <p:nvPr/>
        </p:nvSpPr>
        <p:spPr>
          <a:xfrm>
            <a:off x="92075" y="101600"/>
            <a:ext cx="8959850" cy="6664325"/>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676275" y="1643063"/>
            <a:ext cx="2484438" cy="3233737"/>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lstStyle>
            <a:lvl1pPr algn="l">
              <a:defRPr sz="2000" b="0">
                <a:solidFill>
                  <a:schemeClr val="accent1">
                    <a:lumMod val="75000"/>
                  </a:schemeClr>
                </a:solidFill>
              </a:defRPr>
            </a:lvl1pPr>
          </a:lstStyle>
          <a:p>
            <a:r>
              <a:rPr lang="en-US" smtClean="0"/>
              <a:t>Click to edit Master title style</a:t>
            </a:r>
            <a:endParaRPr lang="en-US" dirty="0"/>
          </a:p>
        </p:txBody>
      </p:sp>
      <p:sp>
        <p:nvSpPr>
          <p:cNvPr id="9" name="Date Placeholder 4"/>
          <p:cNvSpPr>
            <a:spLocks noGrp="1"/>
          </p:cNvSpPr>
          <p:nvPr>
            <p:ph type="dt" sz="half" idx="10"/>
          </p:nvPr>
        </p:nvSpPr>
        <p:spPr/>
        <p:txBody>
          <a:bodyPr/>
          <a:lstStyle>
            <a:lvl1pPr>
              <a:defRPr/>
            </a:lvl1pPr>
          </a:lstStyle>
          <a:p>
            <a:pPr>
              <a:defRPr/>
            </a:pPr>
            <a:fld id="{657B5A71-F172-442F-9571-4F40A55D2E77}" type="datetimeFigureOut">
              <a:rPr lang="en-US"/>
              <a:pPr>
                <a:defRPr/>
              </a:pPr>
              <a:t>8/15/2015</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p:txBody>
          <a:bodyPr/>
          <a:lstStyle>
            <a:lvl1pPr>
              <a:defRPr/>
            </a:lvl1pPr>
          </a:lstStyle>
          <a:p>
            <a:pPr>
              <a:defRPr/>
            </a:pPr>
            <a:fld id="{92EA2553-512D-4F40-A0E0-6C3D39B84098}" type="slidenum">
              <a:rPr lang="en-US"/>
              <a:pPr>
                <a:defRPr/>
              </a:pPr>
              <a:t>‹#›</a:t>
            </a:fld>
            <a:endParaRPr lang="en-US"/>
          </a:p>
        </p:txBody>
      </p:sp>
    </p:spTree>
    <p:extLst>
      <p:ext uri="{BB962C8B-B14F-4D97-AF65-F5344CB8AC3E}">
        <p14:creationId xmlns:p14="http://schemas.microsoft.com/office/powerpoint/2010/main" xmlns="" val="3833330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6" name="Rounded Rectangle 5"/>
          <p:cNvSpPr/>
          <p:nvPr/>
        </p:nvSpPr>
        <p:spPr>
          <a:xfrm>
            <a:off x="92075" y="101600"/>
            <a:ext cx="8959850" cy="6664325"/>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762000" y="5029200"/>
            <a:ext cx="7600950" cy="1203325"/>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914400" y="5638800"/>
            <a:ext cx="7327900" cy="452438"/>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604838" y="5075238"/>
            <a:ext cx="7947025" cy="1096962"/>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0"/>
          <a:lstStyle>
            <a:lvl1pPr algn="ctr">
              <a:defRPr sz="2000" b="0">
                <a:solidFill>
                  <a:schemeClr val="accent1">
                    <a:lumMod val="75000"/>
                  </a:schemeClr>
                </a:solidFill>
              </a:defRPr>
            </a:lvl1pPr>
          </a:lstStyle>
          <a:p>
            <a:r>
              <a:rPr lang="en-US" smtClean="0"/>
              <a:t>Click to edit Master title style</a:t>
            </a:r>
            <a:endParaRPr lang="en-US" dirty="0"/>
          </a:p>
        </p:txBody>
      </p:sp>
      <p:sp>
        <p:nvSpPr>
          <p:cNvPr id="11" name="Date Placeholder 4"/>
          <p:cNvSpPr>
            <a:spLocks noGrp="1"/>
          </p:cNvSpPr>
          <p:nvPr>
            <p:ph type="dt" sz="half" idx="10"/>
          </p:nvPr>
        </p:nvSpPr>
        <p:spPr/>
        <p:txBody>
          <a:bodyPr/>
          <a:lstStyle>
            <a:lvl1pPr>
              <a:defRPr/>
            </a:lvl1pPr>
          </a:lstStyle>
          <a:p>
            <a:pPr>
              <a:defRPr/>
            </a:pPr>
            <a:fld id="{95DB641E-545E-4779-AB4B-51A55BF7CCFD}" type="datetimeFigureOut">
              <a:rPr lang="en-US"/>
              <a:pPr>
                <a:defRPr/>
              </a:pPr>
              <a:t>8/15/2015</a:t>
            </a:fld>
            <a:endParaRPr lang="en-US"/>
          </a:p>
        </p:txBody>
      </p:sp>
      <p:sp>
        <p:nvSpPr>
          <p:cNvPr id="12" name="Slide Number Placeholder 6"/>
          <p:cNvSpPr>
            <a:spLocks noGrp="1"/>
          </p:cNvSpPr>
          <p:nvPr>
            <p:ph type="sldNum" sz="quarter" idx="11"/>
          </p:nvPr>
        </p:nvSpPr>
        <p:spPr/>
        <p:txBody>
          <a:bodyPr/>
          <a:lstStyle>
            <a:lvl1pPr>
              <a:defRPr/>
            </a:lvl1pPr>
          </a:lstStyle>
          <a:p>
            <a:pPr>
              <a:defRPr/>
            </a:pPr>
            <a:fld id="{301C0BDB-CD83-494C-9C11-51685206D60E}" type="slidenum">
              <a:rPr lang="en-US"/>
              <a:pPr>
                <a:defRPr/>
              </a:pPr>
              <a:t>‹#›</a:t>
            </a:fld>
            <a:endParaRPr lang="en-US"/>
          </a:p>
        </p:txBody>
      </p:sp>
      <p:sp>
        <p:nvSpPr>
          <p:cNvPr id="13" name="Footer Placeholder 5"/>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xmlns="" val="3256030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7" name="Rounded Rectangle 6"/>
          <p:cNvSpPr/>
          <p:nvPr/>
        </p:nvSpPr>
        <p:spPr>
          <a:xfrm>
            <a:off x="92075" y="101600"/>
            <a:ext cx="8959850" cy="6664325"/>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8" name="Text Placeholder 2"/>
          <p:cNvSpPr>
            <a:spLocks noGrp="1"/>
          </p:cNvSpPr>
          <p:nvPr>
            <p:ph type="body" idx="1"/>
          </p:nvPr>
        </p:nvSpPr>
        <p:spPr bwMode="auto">
          <a:xfrm>
            <a:off x="457200" y="1752600"/>
            <a:ext cx="8229600" cy="4373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2"/>
                </a:solidFill>
                <a:latin typeface="+mn-lt"/>
                <a:cs typeface="+mn-cs"/>
              </a:defRPr>
            </a:lvl1pPr>
          </a:lstStyle>
          <a:p>
            <a:pPr>
              <a:defRPr/>
            </a:pPr>
            <a:fld id="{EB78C25A-93C2-4B5A-957A-3132F59FE45B}" type="datetimeFigureOut">
              <a:rPr lang="en-US"/>
              <a:pPr>
                <a:defRPr/>
              </a:pPr>
              <a:t>8/15/2015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2"/>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2"/>
                </a:solidFill>
                <a:latin typeface="+mn-lt"/>
                <a:cs typeface="+mn-cs"/>
              </a:defRPr>
            </a:lvl1pPr>
          </a:lstStyle>
          <a:p>
            <a:pPr>
              <a:defRPr/>
            </a:pPr>
            <a:fld id="{299C83D1-9233-4C5C-A949-80F3654C7CD3}" type="slidenum">
              <a:rPr lang="en-US"/>
              <a:pPr>
                <a:defRPr/>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373063" y="373063"/>
            <a:ext cx="8380412" cy="1117600"/>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Placeholder 1"/>
          <p:cNvSpPr>
            <a:spLocks noGrp="1"/>
          </p:cNvSpPr>
          <p:nvPr>
            <p:ph type="title"/>
          </p:nvPr>
        </p:nvSpPr>
        <p:spPr>
          <a:xfrm>
            <a:off x="425450" y="407988"/>
            <a:ext cx="8261350" cy="103981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17" r:id="rId1"/>
    <p:sldLayoutId id="2147483712" r:id="rId2"/>
    <p:sldLayoutId id="2147483718" r:id="rId3"/>
    <p:sldLayoutId id="2147483713" r:id="rId4"/>
    <p:sldLayoutId id="2147483714" r:id="rId5"/>
    <p:sldLayoutId id="2147483715" r:id="rId6"/>
    <p:sldLayoutId id="2147483719" r:id="rId7"/>
    <p:sldLayoutId id="2147483720" r:id="rId8"/>
    <p:sldLayoutId id="2147483721" r:id="rId9"/>
    <p:sldLayoutId id="2147483716" r:id="rId10"/>
    <p:sldLayoutId id="2147483722" r:id="rId11"/>
  </p:sldLayoutIdLst>
  <p:txStyles>
    <p:titleStyle>
      <a:lvl1pPr algn="ctr" rtl="0" eaLnBrk="0" fontAlgn="base" hangingPunct="0">
        <a:spcBef>
          <a:spcPct val="0"/>
        </a:spcBef>
        <a:spcAft>
          <a:spcPct val="0"/>
        </a:spcAft>
        <a:defRPr sz="3500" kern="1200" cap="all">
          <a:solidFill>
            <a:srgbClr val="227A8F"/>
          </a:solidFill>
          <a:latin typeface="+mj-lt"/>
          <a:ea typeface="+mj-ea"/>
          <a:cs typeface="+mj-cs"/>
        </a:defRPr>
      </a:lvl1pPr>
      <a:lvl2pPr algn="ctr" rtl="0" eaLnBrk="0" fontAlgn="base" hangingPunct="0">
        <a:spcBef>
          <a:spcPct val="0"/>
        </a:spcBef>
        <a:spcAft>
          <a:spcPct val="0"/>
        </a:spcAft>
        <a:defRPr sz="3500">
          <a:solidFill>
            <a:srgbClr val="227A8F"/>
          </a:solidFill>
          <a:latin typeface="Book Antiqua" pitchFamily="18" charset="0"/>
        </a:defRPr>
      </a:lvl2pPr>
      <a:lvl3pPr algn="ctr" rtl="0" eaLnBrk="0" fontAlgn="base" hangingPunct="0">
        <a:spcBef>
          <a:spcPct val="0"/>
        </a:spcBef>
        <a:spcAft>
          <a:spcPct val="0"/>
        </a:spcAft>
        <a:defRPr sz="3500">
          <a:solidFill>
            <a:srgbClr val="227A8F"/>
          </a:solidFill>
          <a:latin typeface="Book Antiqua" pitchFamily="18" charset="0"/>
        </a:defRPr>
      </a:lvl3pPr>
      <a:lvl4pPr algn="ctr" rtl="0" eaLnBrk="0" fontAlgn="base" hangingPunct="0">
        <a:spcBef>
          <a:spcPct val="0"/>
        </a:spcBef>
        <a:spcAft>
          <a:spcPct val="0"/>
        </a:spcAft>
        <a:defRPr sz="3500">
          <a:solidFill>
            <a:srgbClr val="227A8F"/>
          </a:solidFill>
          <a:latin typeface="Book Antiqua" pitchFamily="18" charset="0"/>
        </a:defRPr>
      </a:lvl4pPr>
      <a:lvl5pPr algn="ctr" rtl="0" eaLnBrk="0" fontAlgn="base" hangingPunct="0">
        <a:spcBef>
          <a:spcPct val="0"/>
        </a:spcBef>
        <a:spcAft>
          <a:spcPct val="0"/>
        </a:spcAft>
        <a:defRPr sz="3500">
          <a:solidFill>
            <a:srgbClr val="227A8F"/>
          </a:solidFill>
          <a:latin typeface="Book Antiqua" pitchFamily="18" charset="0"/>
        </a:defRPr>
      </a:lvl5pPr>
      <a:lvl6pPr marL="457200" algn="ctr" rtl="0" fontAlgn="base">
        <a:spcBef>
          <a:spcPct val="0"/>
        </a:spcBef>
        <a:spcAft>
          <a:spcPct val="0"/>
        </a:spcAft>
        <a:defRPr sz="3500">
          <a:solidFill>
            <a:srgbClr val="227A8F"/>
          </a:solidFill>
          <a:latin typeface="Book Antiqua" pitchFamily="18" charset="0"/>
        </a:defRPr>
      </a:lvl6pPr>
      <a:lvl7pPr marL="914400" algn="ctr" rtl="0" fontAlgn="base">
        <a:spcBef>
          <a:spcPct val="0"/>
        </a:spcBef>
        <a:spcAft>
          <a:spcPct val="0"/>
        </a:spcAft>
        <a:defRPr sz="3500">
          <a:solidFill>
            <a:srgbClr val="227A8F"/>
          </a:solidFill>
          <a:latin typeface="Book Antiqua" pitchFamily="18" charset="0"/>
        </a:defRPr>
      </a:lvl7pPr>
      <a:lvl8pPr marL="1371600" algn="ctr" rtl="0" fontAlgn="base">
        <a:spcBef>
          <a:spcPct val="0"/>
        </a:spcBef>
        <a:spcAft>
          <a:spcPct val="0"/>
        </a:spcAft>
        <a:defRPr sz="3500">
          <a:solidFill>
            <a:srgbClr val="227A8F"/>
          </a:solidFill>
          <a:latin typeface="Book Antiqua" pitchFamily="18" charset="0"/>
        </a:defRPr>
      </a:lvl8pPr>
      <a:lvl9pPr marL="1828800" algn="ctr" rtl="0" fontAlgn="base">
        <a:spcBef>
          <a:spcPct val="0"/>
        </a:spcBef>
        <a:spcAft>
          <a:spcPct val="0"/>
        </a:spcAft>
        <a:defRPr sz="3500">
          <a:solidFill>
            <a:srgbClr val="227A8F"/>
          </a:solidFill>
          <a:latin typeface="Book Antiqua" pitchFamily="18" charset="0"/>
        </a:defRPr>
      </a:lvl9pPr>
    </p:titleStyle>
    <p:bodyStyle>
      <a:lvl1pPr marL="342900" indent="-228600" algn="l" rtl="0" eaLnBrk="0" fontAlgn="base" hangingPunct="0">
        <a:spcBef>
          <a:spcPct val="20000"/>
        </a:spcBef>
        <a:spcAft>
          <a:spcPct val="0"/>
        </a:spcAft>
        <a:buClr>
          <a:schemeClr val="accent1"/>
        </a:buClr>
        <a:buFont typeface="Arial" charset="0"/>
        <a:buChar char="•"/>
        <a:defRPr sz="2400" kern="1200">
          <a:solidFill>
            <a:schemeClr val="tx2"/>
          </a:solidFill>
          <a:latin typeface="+mn-lt"/>
          <a:ea typeface="+mn-ea"/>
          <a:cs typeface="+mn-cs"/>
        </a:defRPr>
      </a:lvl1pPr>
      <a:lvl2pPr marL="639763" indent="-228600" algn="l" rtl="0" eaLnBrk="0" fontAlgn="base" hangingPunct="0">
        <a:spcBef>
          <a:spcPct val="20000"/>
        </a:spcBef>
        <a:spcAft>
          <a:spcPct val="0"/>
        </a:spcAft>
        <a:buClr>
          <a:schemeClr val="accent2"/>
        </a:buClr>
        <a:buFont typeface="Arial" charset="0"/>
        <a:buChar char="•"/>
        <a:defRPr sz="2000" kern="1200">
          <a:solidFill>
            <a:schemeClr val="tx2"/>
          </a:solidFill>
          <a:latin typeface="+mn-lt"/>
          <a:ea typeface="+mn-ea"/>
          <a:cs typeface="+mn-cs"/>
        </a:defRPr>
      </a:lvl2pPr>
      <a:lvl3pPr marL="914400" indent="-228600" algn="l" rtl="0" eaLnBrk="0" fontAlgn="base" hangingPunct="0">
        <a:spcBef>
          <a:spcPct val="20000"/>
        </a:spcBef>
        <a:spcAft>
          <a:spcPct val="0"/>
        </a:spcAft>
        <a:buClr>
          <a:srgbClr val="EB641B"/>
        </a:buClr>
        <a:buFont typeface="Arial" charset="0"/>
        <a:buChar char="•"/>
        <a:defRPr kern="1200">
          <a:solidFill>
            <a:schemeClr val="tx2"/>
          </a:solidFill>
          <a:latin typeface="+mn-lt"/>
          <a:ea typeface="+mn-ea"/>
          <a:cs typeface="+mn-cs"/>
        </a:defRPr>
      </a:lvl3pPr>
      <a:lvl4pPr marL="1279525" indent="-228600" algn="l" rtl="0" eaLnBrk="0" fontAlgn="base" hangingPunct="0">
        <a:spcBef>
          <a:spcPct val="20000"/>
        </a:spcBef>
        <a:spcAft>
          <a:spcPct val="0"/>
        </a:spcAft>
        <a:buClr>
          <a:srgbClr val="39639D"/>
        </a:buClr>
        <a:buFont typeface="Arial" charset="0"/>
        <a:buChar char="•"/>
        <a:defRPr sz="1600" kern="1200">
          <a:solidFill>
            <a:schemeClr val="tx2"/>
          </a:solidFill>
          <a:latin typeface="+mn-lt"/>
          <a:ea typeface="+mn-ea"/>
          <a:cs typeface="+mn-cs"/>
        </a:defRPr>
      </a:lvl4pPr>
      <a:lvl5pPr marL="1554163" indent="-228600" algn="l" rtl="0" eaLnBrk="0" fontAlgn="base" hangingPunct="0">
        <a:spcBef>
          <a:spcPct val="20000"/>
        </a:spcBef>
        <a:spcAft>
          <a:spcPct val="0"/>
        </a:spcAft>
        <a:buClr>
          <a:srgbClr val="474B78"/>
        </a:buClr>
        <a:buFont typeface="Arial" charset="0"/>
        <a:buChar char="•"/>
        <a:defRPr sz="1600" kern="120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2938" y="4648200"/>
            <a:ext cx="6553200" cy="457200"/>
          </a:xfrm>
        </p:spPr>
        <p:txBody>
          <a:bodyPr rtlCol="0"/>
          <a:lstStyle/>
          <a:p>
            <a:pPr eaLnBrk="1" fontAlgn="auto" hangingPunct="1">
              <a:spcAft>
                <a:spcPts val="0"/>
              </a:spcAft>
              <a:buFont typeface="Arial" pitchFamily="34" charset="0"/>
              <a:buNone/>
              <a:defRPr/>
            </a:pPr>
            <a:r>
              <a:rPr lang="en-US" dirty="0" smtClean="0"/>
              <a:t>Richard Pulmones, Ph.D.</a:t>
            </a:r>
            <a:endParaRPr lang="en-US" dirty="0"/>
          </a:p>
        </p:txBody>
      </p:sp>
      <p:sp>
        <p:nvSpPr>
          <p:cNvPr id="2" name="Title 1"/>
          <p:cNvSpPr>
            <a:spLocks noGrp="1"/>
          </p:cNvSpPr>
          <p:nvPr>
            <p:ph type="ctrTitle"/>
          </p:nvPr>
        </p:nvSpPr>
        <p:spPr>
          <a:xfrm>
            <a:off x="604838" y="3227388"/>
            <a:ext cx="6629400" cy="1219200"/>
          </a:xfrm>
        </p:spPr>
        <p:txBody>
          <a:bodyPr/>
          <a:lstStyle/>
          <a:p>
            <a:pPr eaLnBrk="1" fontAlgn="auto" hangingPunct="1">
              <a:spcAft>
                <a:spcPts val="0"/>
              </a:spcAft>
              <a:defRPr/>
            </a:pPr>
            <a:r>
              <a:rPr lang="en-US" sz="3600" dirty="0" smtClean="0"/>
              <a:t>Classroom Assessment Techniques </a:t>
            </a:r>
            <a:endParaRPr lang="en-US"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450" y="407988"/>
            <a:ext cx="8261350" cy="1039812"/>
          </a:xfrm>
        </p:spPr>
        <p:txBody>
          <a:bodyPr/>
          <a:lstStyle/>
          <a:p>
            <a:pPr eaLnBrk="1" fontAlgn="auto" hangingPunct="1">
              <a:spcAft>
                <a:spcPts val="0"/>
              </a:spcAft>
              <a:defRPr/>
            </a:pPr>
            <a:r>
              <a:rPr lang="en-US" dirty="0" smtClean="0">
                <a:solidFill>
                  <a:schemeClr val="accent1">
                    <a:lumMod val="75000"/>
                  </a:schemeClr>
                </a:solidFill>
              </a:rPr>
              <a:t>Probing prior Knowledge </a:t>
            </a:r>
            <a:endParaRPr lang="en-US" dirty="0">
              <a:solidFill>
                <a:schemeClr val="accent1">
                  <a:lumMod val="75000"/>
                </a:schemeClr>
              </a:solidFill>
            </a:endParaRPr>
          </a:p>
        </p:txBody>
      </p:sp>
      <p:sp>
        <p:nvSpPr>
          <p:cNvPr id="3" name="Content Placeholder 2"/>
          <p:cNvSpPr>
            <a:spLocks noGrp="1"/>
          </p:cNvSpPr>
          <p:nvPr>
            <p:ph sz="half" idx="1"/>
          </p:nvPr>
        </p:nvSpPr>
        <p:spPr>
          <a:xfrm>
            <a:off x="228600" y="1719263"/>
            <a:ext cx="3810000" cy="4406900"/>
          </a:xfrm>
        </p:spPr>
        <p:txBody>
          <a:bodyPr rtlCol="0">
            <a:normAutofit fontScale="62500" lnSpcReduction="20000"/>
          </a:bodyPr>
          <a:lstStyle/>
          <a:p>
            <a:pPr eaLnBrk="1" fontAlgn="auto" hangingPunct="1">
              <a:spcAft>
                <a:spcPts val="0"/>
              </a:spcAft>
              <a:buFont typeface="Wingdings" pitchFamily="2" charset="2"/>
              <a:buChar char="§"/>
              <a:defRPr/>
            </a:pPr>
            <a:r>
              <a:rPr lang="en-US" dirty="0"/>
              <a:t>Engage your seatmate in a “think-pair-share” activity.  Discuss the difference between heat and temperature.  How is temperature related to heat?  What is being measured by temperature and heat</a:t>
            </a:r>
            <a:r>
              <a:rPr lang="en-US" dirty="0" smtClean="0"/>
              <a:t>?</a:t>
            </a:r>
          </a:p>
          <a:p>
            <a:pPr marL="114300" indent="0" eaLnBrk="1" fontAlgn="auto" hangingPunct="1">
              <a:spcAft>
                <a:spcPts val="0"/>
              </a:spcAft>
              <a:buFont typeface="Arial" pitchFamily="34" charset="0"/>
              <a:buNone/>
              <a:defRPr/>
            </a:pPr>
            <a:endParaRPr lang="en-US" dirty="0"/>
          </a:p>
          <a:p>
            <a:pPr eaLnBrk="1" fontAlgn="auto" hangingPunct="1">
              <a:spcAft>
                <a:spcPts val="0"/>
              </a:spcAft>
              <a:buFont typeface="Wingdings" pitchFamily="2" charset="2"/>
              <a:buChar char="§"/>
              <a:defRPr/>
            </a:pPr>
            <a:r>
              <a:rPr lang="en-US" dirty="0"/>
              <a:t>  In groups of two (with your seatmate), complete the following table for the terms “systems”, “surroundings”, “energy”, “heat” and “work”.  How are these concepts related? </a:t>
            </a:r>
          </a:p>
          <a:p>
            <a:pPr marL="114300" indent="0" eaLnBrk="1" fontAlgn="auto" hangingPunct="1">
              <a:spcAft>
                <a:spcPts val="0"/>
              </a:spcAft>
              <a:buFont typeface="Arial" pitchFamily="34" charset="0"/>
              <a:buNone/>
              <a:defRPr/>
            </a:pPr>
            <a:endParaRPr lang="en-US" dirty="0"/>
          </a:p>
        </p:txBody>
      </p:sp>
      <p:graphicFrame>
        <p:nvGraphicFramePr>
          <p:cNvPr id="5" name="Content Placeholder 4"/>
          <p:cNvGraphicFramePr>
            <a:graphicFrameLocks noGrp="1"/>
          </p:cNvGraphicFramePr>
          <p:nvPr>
            <p:ph sz="half" idx="2"/>
          </p:nvPr>
        </p:nvGraphicFramePr>
        <p:xfrm>
          <a:off x="4114800" y="1719263"/>
          <a:ext cx="4572000" cy="4452937"/>
        </p:xfrm>
        <a:graphic>
          <a:graphicData uri="http://schemas.openxmlformats.org/drawingml/2006/table">
            <a:tbl>
              <a:tblPr firstRow="1" bandRow="1">
                <a:tableStyleId>{69CF1AB2-1976-4502-BF36-3FF5EA218861}</a:tableStyleId>
              </a:tblPr>
              <a:tblGrid>
                <a:gridCol w="1524000"/>
                <a:gridCol w="1524000"/>
                <a:gridCol w="1524000"/>
              </a:tblGrid>
              <a:tr h="2904089">
                <a:tc>
                  <a:txBody>
                    <a:bodyPr/>
                    <a:lstStyle/>
                    <a:p>
                      <a:pPr marL="0" algn="l">
                        <a:lnSpc>
                          <a:spcPct val="100000"/>
                        </a:lnSpc>
                      </a:pPr>
                      <a:r>
                        <a:rPr lang="en-US" sz="1800" dirty="0">
                          <a:effectLst/>
                        </a:rPr>
                        <a:t> </a:t>
                      </a:r>
                    </a:p>
                    <a:p>
                      <a:pPr marL="0" algn="l">
                        <a:lnSpc>
                          <a:spcPct val="100000"/>
                        </a:lnSpc>
                      </a:pPr>
                      <a:r>
                        <a:rPr lang="en-US" sz="1800" dirty="0">
                          <a:effectLst/>
                        </a:rPr>
                        <a:t>What we know from our past experiences and knowledge? </a:t>
                      </a:r>
                      <a:endParaRPr lang="en-US" sz="1800" dirty="0" smtClean="0">
                        <a:effectLst/>
                      </a:endParaRPr>
                    </a:p>
                    <a:p>
                      <a:pPr marL="0" algn="l">
                        <a:lnSpc>
                          <a:spcPct val="100000"/>
                        </a:lnSpc>
                      </a:pPr>
                      <a:endParaRPr lang="en-US" sz="1800" dirty="0" smtClean="0">
                        <a:effectLst/>
                        <a:latin typeface="Arial Narrow"/>
                      </a:endParaRPr>
                    </a:p>
                  </a:txBody>
                  <a:tcPr marL="68580" marR="68580" marT="0" marB="0"/>
                </a:tc>
                <a:tc>
                  <a:txBody>
                    <a:bodyPr/>
                    <a:lstStyle/>
                    <a:p>
                      <a:pPr marL="0" algn="just">
                        <a:lnSpc>
                          <a:spcPct val="100000"/>
                        </a:lnSpc>
                      </a:pPr>
                      <a:r>
                        <a:rPr lang="en-US" sz="1800" dirty="0">
                          <a:effectLst/>
                        </a:rPr>
                        <a:t> </a:t>
                      </a:r>
                    </a:p>
                    <a:p>
                      <a:pPr marL="0" algn="ctr">
                        <a:lnSpc>
                          <a:spcPct val="100000"/>
                        </a:lnSpc>
                      </a:pPr>
                      <a:r>
                        <a:rPr lang="en-US" sz="1800" dirty="0">
                          <a:effectLst/>
                        </a:rPr>
                        <a:t>What we </a:t>
                      </a:r>
                      <a:r>
                        <a:rPr lang="en-US" sz="1800" dirty="0" smtClean="0">
                          <a:effectLst/>
                        </a:rPr>
                        <a:t>do not </a:t>
                      </a:r>
                      <a:r>
                        <a:rPr lang="en-US" sz="1800" dirty="0">
                          <a:effectLst/>
                        </a:rPr>
                        <a:t>know?</a:t>
                      </a:r>
                      <a:endParaRPr lang="en-US" sz="1800" dirty="0">
                        <a:effectLst/>
                        <a:latin typeface="Arial Narrow"/>
                      </a:endParaRPr>
                    </a:p>
                  </a:txBody>
                  <a:tcPr marL="68580" marR="68580" marT="0" marB="0"/>
                </a:tc>
                <a:tc>
                  <a:txBody>
                    <a:bodyPr/>
                    <a:lstStyle/>
                    <a:p>
                      <a:pPr marL="0" algn="l">
                        <a:lnSpc>
                          <a:spcPct val="100000"/>
                        </a:lnSpc>
                      </a:pPr>
                      <a:r>
                        <a:rPr lang="en-US" sz="1800" dirty="0">
                          <a:effectLst/>
                        </a:rPr>
                        <a:t> </a:t>
                      </a:r>
                    </a:p>
                    <a:p>
                      <a:pPr marL="0" algn="l">
                        <a:lnSpc>
                          <a:spcPct val="100000"/>
                        </a:lnSpc>
                      </a:pPr>
                      <a:r>
                        <a:rPr lang="en-US" sz="1800" dirty="0">
                          <a:effectLst/>
                        </a:rPr>
                        <a:t>How are we going to get the information on what we do not know</a:t>
                      </a:r>
                      <a:r>
                        <a:rPr lang="en-US" sz="1800" dirty="0" smtClean="0">
                          <a:effectLst/>
                        </a:rPr>
                        <a:t>?</a:t>
                      </a:r>
                    </a:p>
                    <a:p>
                      <a:pPr marL="0" algn="l">
                        <a:lnSpc>
                          <a:spcPct val="100000"/>
                        </a:lnSpc>
                      </a:pPr>
                      <a:endParaRPr lang="en-US" sz="1800" dirty="0" smtClean="0">
                        <a:effectLst/>
                      </a:endParaRPr>
                    </a:p>
                    <a:p>
                      <a:pPr marL="0" algn="l">
                        <a:lnSpc>
                          <a:spcPct val="100000"/>
                        </a:lnSpc>
                      </a:pPr>
                      <a:endParaRPr lang="en-US" sz="1800" dirty="0">
                        <a:effectLst/>
                        <a:latin typeface="Arial Narrow"/>
                      </a:endParaRPr>
                    </a:p>
                  </a:txBody>
                  <a:tcPr marL="68580" marR="68580" marT="0" marB="0"/>
                </a:tc>
              </a:tr>
              <a:tr h="1548848">
                <a:tc>
                  <a:txBody>
                    <a:bodyPr/>
                    <a:lstStyle/>
                    <a:p>
                      <a:endParaRPr lang="en-US" dirty="0" smtClean="0"/>
                    </a:p>
                    <a:p>
                      <a:endParaRPr lang="en-US" dirty="0" smtClean="0"/>
                    </a:p>
                    <a:p>
                      <a:endParaRPr lang="en-US" dirty="0" smtClean="0"/>
                    </a:p>
                    <a:p>
                      <a:endParaRPr lang="en-US" dirty="0" smtClean="0"/>
                    </a:p>
                    <a:p>
                      <a:endParaRPr lang="en-US" dirty="0"/>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fontAlgn="auto" hangingPunct="1">
              <a:spcAft>
                <a:spcPts val="0"/>
              </a:spcAft>
              <a:defRPr/>
            </a:pPr>
            <a:r>
              <a:rPr lang="en-US" dirty="0" smtClean="0">
                <a:solidFill>
                  <a:schemeClr val="accent1">
                    <a:lumMod val="75000"/>
                  </a:schemeClr>
                </a:solidFill>
              </a:rPr>
              <a:t>Checking for Understanding </a:t>
            </a:r>
            <a:endParaRPr lang="en-US" dirty="0">
              <a:solidFill>
                <a:schemeClr val="accent1">
                  <a:lumMod val="75000"/>
                </a:schemeClr>
              </a:solidFill>
            </a:endParaRPr>
          </a:p>
        </p:txBody>
      </p:sp>
      <p:sp>
        <p:nvSpPr>
          <p:cNvPr id="3" name="Content Placeholder 2"/>
          <p:cNvSpPr>
            <a:spLocks noGrp="1"/>
          </p:cNvSpPr>
          <p:nvPr>
            <p:ph idx="1"/>
          </p:nvPr>
        </p:nvSpPr>
        <p:spPr/>
        <p:txBody>
          <a:bodyPr/>
          <a:lstStyle/>
          <a:p>
            <a:pPr marL="114300" indent="0" eaLnBrk="1" hangingPunct="1">
              <a:buFont typeface="Arial" charset="0"/>
              <a:buNone/>
            </a:pPr>
            <a:r>
              <a:rPr lang="en-US" smtClean="0"/>
              <a:t>Complete the PROs and CONs grid for integrated circuits. Based on this list, how has the integrated circuits (ICs) revolutionized the electronic industry</a:t>
            </a:r>
          </a:p>
          <a:p>
            <a:pPr marL="114300" indent="0" eaLnBrk="1" hangingPunct="1">
              <a:buFont typeface="Arial" charset="0"/>
              <a:buNone/>
            </a:pPr>
            <a:endParaRPr lang="en-US" smtClean="0"/>
          </a:p>
          <a:p>
            <a:pPr marL="114300" indent="0" eaLnBrk="1" hangingPunct="1">
              <a:buFont typeface="Arial" charset="0"/>
              <a:buNone/>
            </a:pPr>
            <a:endParaRPr lang="en-US" smtClean="0"/>
          </a:p>
        </p:txBody>
      </p:sp>
      <p:graphicFrame>
        <p:nvGraphicFramePr>
          <p:cNvPr id="6" name="Table 5"/>
          <p:cNvGraphicFramePr>
            <a:graphicFrameLocks noGrp="1"/>
          </p:cNvGraphicFramePr>
          <p:nvPr/>
        </p:nvGraphicFramePr>
        <p:xfrm>
          <a:off x="1371600" y="3657600"/>
          <a:ext cx="6096000" cy="2011600"/>
        </p:xfrm>
        <a:graphic>
          <a:graphicData uri="http://schemas.openxmlformats.org/drawingml/2006/table">
            <a:tbl>
              <a:tblPr firstRow="1" bandRow="1">
                <a:tableStyleId>{BC89EF96-8CEA-46FF-86C4-4CE0E7609802}</a:tableStyleId>
              </a:tblPr>
              <a:tblGrid>
                <a:gridCol w="3048000"/>
                <a:gridCol w="3048000"/>
              </a:tblGrid>
              <a:tr h="822825">
                <a:tc>
                  <a:txBody>
                    <a:bodyPr/>
                    <a:lstStyle/>
                    <a:p>
                      <a:pPr algn="ctr"/>
                      <a:r>
                        <a:rPr lang="en-US" sz="2400" dirty="0" smtClean="0"/>
                        <a:t>PRO</a:t>
                      </a:r>
                    </a:p>
                    <a:p>
                      <a:pPr algn="ctr"/>
                      <a:endParaRPr lang="en-US" sz="2400" dirty="0"/>
                    </a:p>
                  </a:txBody>
                  <a:tcPr marT="45700" marB="45700"/>
                </a:tc>
                <a:tc>
                  <a:txBody>
                    <a:bodyPr/>
                    <a:lstStyle/>
                    <a:p>
                      <a:pPr algn="ctr"/>
                      <a:r>
                        <a:rPr lang="en-US" sz="2400" dirty="0" smtClean="0"/>
                        <a:t>CON</a:t>
                      </a:r>
                      <a:endParaRPr lang="en-US" sz="2400" dirty="0"/>
                    </a:p>
                  </a:txBody>
                  <a:tcPr marT="45700" marB="45700"/>
                </a:tc>
              </a:tr>
              <a:tr h="1188538">
                <a:tc>
                  <a:txBody>
                    <a:bodyPr/>
                    <a:lstStyle/>
                    <a:p>
                      <a:endParaRPr lang="en-US" sz="1800" dirty="0" smtClean="0"/>
                    </a:p>
                    <a:p>
                      <a:endParaRPr lang="en-US" sz="1800" dirty="0" smtClean="0"/>
                    </a:p>
                    <a:p>
                      <a:endParaRPr lang="en-US" sz="1800" dirty="0" smtClean="0"/>
                    </a:p>
                    <a:p>
                      <a:endParaRPr lang="en-US" sz="1800" dirty="0"/>
                    </a:p>
                  </a:txBody>
                  <a:tcPr marT="45700" marB="45700"/>
                </a:tc>
                <a:tc>
                  <a:txBody>
                    <a:bodyPr/>
                    <a:lstStyle/>
                    <a:p>
                      <a:endParaRPr lang="en-US" sz="1800" dirty="0"/>
                    </a:p>
                  </a:txBody>
                  <a:tcPr marT="45700" marB="4570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accent1">
                    <a:lumMod val="75000"/>
                  </a:schemeClr>
                </a:solidFill>
              </a:rPr>
              <a:t>Checking for Understanding </a:t>
            </a:r>
            <a:endParaRPr lang="en-US" dirty="0">
              <a:solidFill>
                <a:schemeClr val="accent1">
                  <a:lumMod val="75000"/>
                </a:schemeClr>
              </a:solidFill>
            </a:endParaRPr>
          </a:p>
        </p:txBody>
      </p:sp>
      <p:sp>
        <p:nvSpPr>
          <p:cNvPr id="5" name="Content Placeholder 4"/>
          <p:cNvSpPr>
            <a:spLocks noGrp="1"/>
          </p:cNvSpPr>
          <p:nvPr>
            <p:ph idx="1"/>
          </p:nvPr>
        </p:nvSpPr>
        <p:spPr/>
        <p:txBody>
          <a:bodyPr/>
          <a:lstStyle/>
          <a:p>
            <a:pPr eaLnBrk="1" hangingPunct="1">
              <a:buFont typeface="Wingdings" pitchFamily="2" charset="2"/>
              <a:buChar char="§"/>
            </a:pPr>
            <a:r>
              <a:rPr lang="en-US" smtClean="0"/>
              <a:t>In groups of three or four members, do internet research on the contributions of Benjamin Franklin, Alessandro Volta and Michael Faraday on the development of electricity.  Suppose there is a “science convention on electricity” where each scientist presents their experiments on electricity.  Write a one or two –paragraph “script” of what each scientist will say as they share their discoveries to the participants of the convention.</a:t>
            </a:r>
          </a:p>
          <a:p>
            <a:pPr eaLnBrk="1" hangingPunct="1"/>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accent1">
                    <a:lumMod val="75000"/>
                  </a:schemeClr>
                </a:solidFill>
              </a:rPr>
              <a:t>Checking for Understanding </a:t>
            </a:r>
          </a:p>
        </p:txBody>
      </p:sp>
      <p:graphicFrame>
        <p:nvGraphicFramePr>
          <p:cNvPr id="5" name="Content Placeholder 4"/>
          <p:cNvGraphicFramePr>
            <a:graphicFrameLocks noGrp="1"/>
          </p:cNvGraphicFramePr>
          <p:nvPr>
            <p:ph idx="1"/>
          </p:nvPr>
        </p:nvGraphicFramePr>
        <p:xfrm>
          <a:off x="457200" y="1752600"/>
          <a:ext cx="8229600" cy="5019674"/>
        </p:xfrm>
        <a:graphic>
          <a:graphicData uri="http://schemas.openxmlformats.org/drawingml/2006/table">
            <a:tbl>
              <a:tblPr firstRow="1" bandRow="1">
                <a:tableStyleId>{69CF1AB2-1976-4502-BF36-3FF5EA218861}</a:tableStyleId>
              </a:tblPr>
              <a:tblGrid>
                <a:gridCol w="2057400"/>
                <a:gridCol w="2057400"/>
                <a:gridCol w="2057400"/>
                <a:gridCol w="2057400"/>
              </a:tblGrid>
              <a:tr h="1219354">
                <a:tc>
                  <a:txBody>
                    <a:bodyPr/>
                    <a:lstStyle/>
                    <a:p>
                      <a:pPr algn="l">
                        <a:lnSpc>
                          <a:spcPct val="100000"/>
                        </a:lnSpc>
                      </a:pPr>
                      <a:r>
                        <a:rPr lang="en-US" sz="2000" dirty="0">
                          <a:effectLst/>
                        </a:rPr>
                        <a:t> </a:t>
                      </a:r>
                    </a:p>
                    <a:p>
                      <a:pPr algn="l">
                        <a:lnSpc>
                          <a:spcPct val="100000"/>
                        </a:lnSpc>
                      </a:pPr>
                      <a:r>
                        <a:rPr lang="en-US" sz="2000" dirty="0">
                          <a:effectLst/>
                        </a:rPr>
                        <a:t>Elements of Comparison</a:t>
                      </a:r>
                    </a:p>
                    <a:p>
                      <a:pPr algn="l">
                        <a:lnSpc>
                          <a:spcPct val="100000"/>
                        </a:lnSpc>
                      </a:pPr>
                      <a:r>
                        <a:rPr lang="en-US" sz="2000" dirty="0">
                          <a:effectLst/>
                        </a:rPr>
                        <a:t> </a:t>
                      </a:r>
                      <a:endParaRPr lang="en-US" sz="2000" dirty="0">
                        <a:effectLst/>
                        <a:latin typeface="Arial Narrow"/>
                      </a:endParaRPr>
                    </a:p>
                  </a:txBody>
                  <a:tcPr marL="68580" marR="68580" marT="0" marB="0"/>
                </a:tc>
                <a:tc>
                  <a:txBody>
                    <a:bodyPr/>
                    <a:lstStyle/>
                    <a:p>
                      <a:pPr algn="l">
                        <a:lnSpc>
                          <a:spcPct val="100000"/>
                        </a:lnSpc>
                      </a:pPr>
                      <a:r>
                        <a:rPr lang="en-US" sz="2000" dirty="0">
                          <a:effectLst/>
                        </a:rPr>
                        <a:t> </a:t>
                      </a:r>
                    </a:p>
                    <a:p>
                      <a:pPr algn="l">
                        <a:lnSpc>
                          <a:spcPct val="100000"/>
                        </a:lnSpc>
                      </a:pPr>
                      <a:r>
                        <a:rPr lang="en-US" sz="2000" dirty="0">
                          <a:effectLst/>
                        </a:rPr>
                        <a:t>Voltage</a:t>
                      </a:r>
                      <a:endParaRPr lang="en-US" sz="2000" dirty="0">
                        <a:effectLst/>
                        <a:latin typeface="Arial Narrow"/>
                      </a:endParaRPr>
                    </a:p>
                  </a:txBody>
                  <a:tcPr marL="68580" marR="68580" marT="0" marB="0"/>
                </a:tc>
                <a:tc>
                  <a:txBody>
                    <a:bodyPr/>
                    <a:lstStyle/>
                    <a:p>
                      <a:pPr algn="l">
                        <a:lnSpc>
                          <a:spcPct val="100000"/>
                        </a:lnSpc>
                      </a:pPr>
                      <a:r>
                        <a:rPr lang="en-US" sz="2000" dirty="0">
                          <a:effectLst/>
                        </a:rPr>
                        <a:t> </a:t>
                      </a:r>
                    </a:p>
                    <a:p>
                      <a:pPr algn="l">
                        <a:lnSpc>
                          <a:spcPct val="100000"/>
                        </a:lnSpc>
                      </a:pPr>
                      <a:r>
                        <a:rPr lang="en-US" sz="2000" dirty="0">
                          <a:effectLst/>
                        </a:rPr>
                        <a:t>Current</a:t>
                      </a:r>
                      <a:endParaRPr lang="en-US" sz="2000" dirty="0">
                        <a:effectLst/>
                        <a:latin typeface="Arial Narrow"/>
                      </a:endParaRPr>
                    </a:p>
                  </a:txBody>
                  <a:tcPr marL="68580" marR="68580" marT="0" marB="0"/>
                </a:tc>
                <a:tc>
                  <a:txBody>
                    <a:bodyPr/>
                    <a:lstStyle/>
                    <a:p>
                      <a:pPr algn="l">
                        <a:lnSpc>
                          <a:spcPct val="100000"/>
                        </a:lnSpc>
                      </a:pPr>
                      <a:r>
                        <a:rPr lang="en-US" sz="2000" dirty="0">
                          <a:effectLst/>
                        </a:rPr>
                        <a:t> </a:t>
                      </a:r>
                    </a:p>
                    <a:p>
                      <a:pPr algn="l">
                        <a:lnSpc>
                          <a:spcPct val="100000"/>
                        </a:lnSpc>
                      </a:pPr>
                      <a:r>
                        <a:rPr lang="en-US" sz="2000" dirty="0">
                          <a:effectLst/>
                        </a:rPr>
                        <a:t>Resistance</a:t>
                      </a:r>
                      <a:endParaRPr lang="en-US" sz="2000" dirty="0">
                        <a:effectLst/>
                        <a:latin typeface="Arial Narrow"/>
                      </a:endParaRPr>
                    </a:p>
                  </a:txBody>
                  <a:tcPr marL="68580" marR="68580" marT="0" marB="0"/>
                </a:tc>
              </a:tr>
              <a:tr h="950080">
                <a:tc>
                  <a:txBody>
                    <a:bodyPr/>
                    <a:lstStyle/>
                    <a:p>
                      <a:pPr marL="0" marR="0" algn="just">
                        <a:lnSpc>
                          <a:spcPct val="100000"/>
                        </a:lnSpc>
                        <a:spcBef>
                          <a:spcPts val="0"/>
                        </a:spcBef>
                        <a:spcAft>
                          <a:spcPts val="1000"/>
                        </a:spcAft>
                      </a:pPr>
                      <a:r>
                        <a:rPr lang="en-US" sz="1800" dirty="0">
                          <a:effectLst/>
                        </a:rPr>
                        <a:t>Operational </a:t>
                      </a:r>
                      <a:r>
                        <a:rPr lang="en-US" sz="1800" dirty="0" smtClean="0">
                          <a:effectLst/>
                        </a:rPr>
                        <a:t>definition</a:t>
                      </a:r>
                    </a:p>
                    <a:p>
                      <a:pPr marL="0" marR="0" algn="just">
                        <a:lnSpc>
                          <a:spcPct val="100000"/>
                        </a:lnSpc>
                        <a:spcBef>
                          <a:spcPts val="0"/>
                        </a:spcBef>
                        <a:spcAft>
                          <a:spcPts val="1000"/>
                        </a:spcAft>
                      </a:pPr>
                      <a:endParaRPr lang="en-US" sz="1800" dirty="0">
                        <a:effectLst/>
                        <a:latin typeface="Arial Narrow"/>
                        <a:ea typeface="Calibri"/>
                        <a:cs typeface="Times New Roman"/>
                      </a:endParaRPr>
                    </a:p>
                  </a:txBody>
                  <a:tcPr marL="68580" marR="68580" marT="0" marB="0"/>
                </a:tc>
                <a:tc>
                  <a:txBody>
                    <a:bodyPr/>
                    <a:lstStyle/>
                    <a:p>
                      <a:endParaRPr lang="en-US" sz="1800"/>
                    </a:p>
                  </a:txBody>
                  <a:tcPr marT="45726" marB="45726"/>
                </a:tc>
                <a:tc>
                  <a:txBody>
                    <a:bodyPr/>
                    <a:lstStyle/>
                    <a:p>
                      <a:endParaRPr lang="en-US" sz="1800"/>
                    </a:p>
                  </a:txBody>
                  <a:tcPr marT="45726" marB="45726"/>
                </a:tc>
                <a:tc>
                  <a:txBody>
                    <a:bodyPr/>
                    <a:lstStyle/>
                    <a:p>
                      <a:endParaRPr lang="en-US" sz="1800" dirty="0"/>
                    </a:p>
                  </a:txBody>
                  <a:tcPr marT="45726" marB="45726"/>
                </a:tc>
              </a:tr>
              <a:tr h="950080">
                <a:tc>
                  <a:txBody>
                    <a:bodyPr/>
                    <a:lstStyle/>
                    <a:p>
                      <a:pPr marL="0" marR="0" algn="just">
                        <a:lnSpc>
                          <a:spcPct val="100000"/>
                        </a:lnSpc>
                        <a:spcBef>
                          <a:spcPts val="0"/>
                        </a:spcBef>
                        <a:spcAft>
                          <a:spcPts val="1000"/>
                        </a:spcAft>
                      </a:pPr>
                      <a:r>
                        <a:rPr lang="en-US" sz="1800" dirty="0">
                          <a:effectLst/>
                        </a:rPr>
                        <a:t>Mathematical </a:t>
                      </a:r>
                      <a:r>
                        <a:rPr lang="en-US" sz="1800" dirty="0" smtClean="0">
                          <a:effectLst/>
                        </a:rPr>
                        <a:t>Expression</a:t>
                      </a:r>
                    </a:p>
                    <a:p>
                      <a:pPr marL="0" marR="0" algn="just">
                        <a:lnSpc>
                          <a:spcPct val="100000"/>
                        </a:lnSpc>
                        <a:spcBef>
                          <a:spcPts val="0"/>
                        </a:spcBef>
                        <a:spcAft>
                          <a:spcPts val="1000"/>
                        </a:spcAft>
                      </a:pPr>
                      <a:endParaRPr lang="en-US" sz="1800" dirty="0">
                        <a:effectLst/>
                        <a:latin typeface="Arial Narrow"/>
                        <a:ea typeface="Calibri"/>
                        <a:cs typeface="Times New Roman"/>
                      </a:endParaRPr>
                    </a:p>
                  </a:txBody>
                  <a:tcPr marL="68580" marR="68580" marT="0" marB="0"/>
                </a:tc>
                <a:tc>
                  <a:txBody>
                    <a:bodyPr/>
                    <a:lstStyle/>
                    <a:p>
                      <a:endParaRPr lang="en-US" sz="1800" dirty="0"/>
                    </a:p>
                  </a:txBody>
                  <a:tcPr marT="45726" marB="45726"/>
                </a:tc>
                <a:tc>
                  <a:txBody>
                    <a:bodyPr/>
                    <a:lstStyle/>
                    <a:p>
                      <a:endParaRPr lang="en-US" sz="1800"/>
                    </a:p>
                  </a:txBody>
                  <a:tcPr marT="45726" marB="45726"/>
                </a:tc>
                <a:tc>
                  <a:txBody>
                    <a:bodyPr/>
                    <a:lstStyle/>
                    <a:p>
                      <a:endParaRPr lang="en-US" sz="1800"/>
                    </a:p>
                  </a:txBody>
                  <a:tcPr marT="45726" marB="45726"/>
                </a:tc>
              </a:tr>
              <a:tr h="675725">
                <a:tc>
                  <a:txBody>
                    <a:bodyPr/>
                    <a:lstStyle/>
                    <a:p>
                      <a:pPr marL="0" marR="0" algn="just">
                        <a:lnSpc>
                          <a:spcPct val="100000"/>
                        </a:lnSpc>
                        <a:spcBef>
                          <a:spcPts val="0"/>
                        </a:spcBef>
                        <a:spcAft>
                          <a:spcPts val="1000"/>
                        </a:spcAft>
                      </a:pPr>
                      <a:r>
                        <a:rPr lang="en-US" sz="1800" dirty="0">
                          <a:effectLst/>
                        </a:rPr>
                        <a:t>SI </a:t>
                      </a:r>
                      <a:r>
                        <a:rPr lang="en-US" sz="1800" dirty="0" smtClean="0">
                          <a:effectLst/>
                        </a:rPr>
                        <a:t>Unit</a:t>
                      </a:r>
                    </a:p>
                    <a:p>
                      <a:pPr marL="0" marR="0" algn="just">
                        <a:lnSpc>
                          <a:spcPct val="100000"/>
                        </a:lnSpc>
                        <a:spcBef>
                          <a:spcPts val="0"/>
                        </a:spcBef>
                        <a:spcAft>
                          <a:spcPts val="1000"/>
                        </a:spcAft>
                      </a:pPr>
                      <a:endParaRPr lang="en-US" sz="1800" dirty="0">
                        <a:effectLst/>
                        <a:latin typeface="Arial Narrow"/>
                        <a:ea typeface="Calibri"/>
                        <a:cs typeface="Times New Roman"/>
                      </a:endParaRPr>
                    </a:p>
                  </a:txBody>
                  <a:tcPr marL="68580" marR="68580" marT="0" marB="0"/>
                </a:tc>
                <a:tc>
                  <a:txBody>
                    <a:bodyPr/>
                    <a:lstStyle/>
                    <a:p>
                      <a:endParaRPr lang="en-US" sz="1800"/>
                    </a:p>
                  </a:txBody>
                  <a:tcPr marT="45726" marB="45726"/>
                </a:tc>
                <a:tc>
                  <a:txBody>
                    <a:bodyPr/>
                    <a:lstStyle/>
                    <a:p>
                      <a:endParaRPr lang="en-US" sz="1800"/>
                    </a:p>
                  </a:txBody>
                  <a:tcPr marT="45726" marB="45726"/>
                </a:tc>
                <a:tc>
                  <a:txBody>
                    <a:bodyPr/>
                    <a:lstStyle/>
                    <a:p>
                      <a:endParaRPr lang="en-US" sz="1800"/>
                    </a:p>
                  </a:txBody>
                  <a:tcPr marT="45726" marB="45726"/>
                </a:tc>
              </a:tr>
              <a:tr h="1224435">
                <a:tc>
                  <a:txBody>
                    <a:bodyPr/>
                    <a:lstStyle/>
                    <a:p>
                      <a:pPr marL="0" marR="0" algn="l">
                        <a:lnSpc>
                          <a:spcPct val="100000"/>
                        </a:lnSpc>
                        <a:spcBef>
                          <a:spcPts val="0"/>
                        </a:spcBef>
                        <a:spcAft>
                          <a:spcPts val="1000"/>
                        </a:spcAft>
                        <a:tabLst>
                          <a:tab pos="483235" algn="l"/>
                          <a:tab pos="4857750" algn="l"/>
                        </a:tabLst>
                      </a:pPr>
                      <a:r>
                        <a:rPr lang="en-US" sz="1800" dirty="0">
                          <a:effectLst/>
                        </a:rPr>
                        <a:t>Scientist who discovered the element </a:t>
                      </a:r>
                      <a:endParaRPr lang="en-US" sz="1800" dirty="0" smtClean="0">
                        <a:effectLst/>
                      </a:endParaRPr>
                    </a:p>
                    <a:p>
                      <a:pPr marL="0" marR="0" algn="l">
                        <a:lnSpc>
                          <a:spcPct val="100000"/>
                        </a:lnSpc>
                        <a:spcBef>
                          <a:spcPts val="0"/>
                        </a:spcBef>
                        <a:spcAft>
                          <a:spcPts val="1000"/>
                        </a:spcAft>
                        <a:tabLst>
                          <a:tab pos="483235" algn="l"/>
                          <a:tab pos="4857750" algn="l"/>
                        </a:tabLst>
                      </a:pPr>
                      <a:endParaRPr lang="en-US" sz="1800" dirty="0">
                        <a:effectLst/>
                        <a:latin typeface="Arial Narrow"/>
                        <a:ea typeface="Calibri"/>
                        <a:cs typeface="Times New Roman"/>
                      </a:endParaRPr>
                    </a:p>
                  </a:txBody>
                  <a:tcPr marL="68580" marR="68580" marT="0" marB="0"/>
                </a:tc>
                <a:tc>
                  <a:txBody>
                    <a:bodyPr/>
                    <a:lstStyle/>
                    <a:p>
                      <a:endParaRPr lang="en-US" sz="1800"/>
                    </a:p>
                  </a:txBody>
                  <a:tcPr marT="45726" marB="45726"/>
                </a:tc>
                <a:tc>
                  <a:txBody>
                    <a:bodyPr/>
                    <a:lstStyle/>
                    <a:p>
                      <a:endParaRPr lang="en-US" sz="1800"/>
                    </a:p>
                  </a:txBody>
                  <a:tcPr marT="45726" marB="45726"/>
                </a:tc>
                <a:tc>
                  <a:txBody>
                    <a:bodyPr/>
                    <a:lstStyle/>
                    <a:p>
                      <a:endParaRPr lang="en-US" sz="1800"/>
                    </a:p>
                  </a:txBody>
                  <a:tcPr marT="45726" marB="45726"/>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nvPr>
        </p:nvGraphicFramePr>
        <p:xfrm>
          <a:off x="533400" y="457200"/>
          <a:ext cx="8229600" cy="5700712"/>
        </p:xfrm>
        <a:graphic>
          <a:graphicData uri="http://schemas.openxmlformats.org/drawingml/2006/table">
            <a:tbl>
              <a:tblPr firstRow="1" bandRow="1">
                <a:tableStyleId>{5C22544A-7EE6-4342-B048-85BDC9FD1C3A}</a:tableStyleId>
              </a:tblPr>
              <a:tblGrid>
                <a:gridCol w="3200400"/>
                <a:gridCol w="2286000"/>
                <a:gridCol w="2743200"/>
              </a:tblGrid>
              <a:tr h="1210271">
                <a:tc>
                  <a:txBody>
                    <a:bodyPr/>
                    <a:lstStyle/>
                    <a:p>
                      <a:pPr marL="0" algn="ctr">
                        <a:lnSpc>
                          <a:spcPct val="100000"/>
                        </a:lnSpc>
                        <a:tabLst>
                          <a:tab pos="1852930" algn="l"/>
                        </a:tabLst>
                      </a:pPr>
                      <a:endParaRPr lang="en-US" sz="2400" dirty="0" smtClean="0">
                        <a:effectLst/>
                        <a:latin typeface="Arial Narrow"/>
                        <a:cs typeface="Courier New"/>
                      </a:endParaRPr>
                    </a:p>
                    <a:p>
                      <a:pPr marL="0" algn="ctr">
                        <a:lnSpc>
                          <a:spcPct val="100000"/>
                        </a:lnSpc>
                        <a:tabLst>
                          <a:tab pos="1852930" algn="l"/>
                        </a:tabLst>
                      </a:pPr>
                      <a:r>
                        <a:rPr lang="en-US" sz="2400" dirty="0" smtClean="0">
                          <a:effectLst/>
                          <a:latin typeface="Arial Narrow"/>
                          <a:cs typeface="Courier New"/>
                        </a:rPr>
                        <a:t>Elements </a:t>
                      </a:r>
                      <a:r>
                        <a:rPr lang="en-US" sz="2400" dirty="0">
                          <a:effectLst/>
                          <a:latin typeface="Arial Narrow"/>
                          <a:cs typeface="Courier New"/>
                        </a:rPr>
                        <a:t>of Comparison</a:t>
                      </a:r>
                      <a:endParaRPr lang="en-US" sz="2400" dirty="0">
                        <a:effectLst/>
                        <a:latin typeface="Arial Narrow"/>
                      </a:endParaRPr>
                    </a:p>
                  </a:txBody>
                  <a:tcPr marL="68580" marR="68580" marT="0" marB="0"/>
                </a:tc>
                <a:tc>
                  <a:txBody>
                    <a:bodyPr/>
                    <a:lstStyle/>
                    <a:p>
                      <a:pPr marL="0" algn="ctr">
                        <a:lnSpc>
                          <a:spcPct val="100000"/>
                        </a:lnSpc>
                        <a:tabLst>
                          <a:tab pos="1852930" algn="l"/>
                        </a:tabLst>
                      </a:pPr>
                      <a:endParaRPr lang="en-US" sz="2400" dirty="0" smtClean="0">
                        <a:effectLst/>
                        <a:latin typeface="Arial Narrow"/>
                        <a:cs typeface="Courier New"/>
                      </a:endParaRPr>
                    </a:p>
                    <a:p>
                      <a:pPr marL="0" algn="ctr">
                        <a:lnSpc>
                          <a:spcPct val="100000"/>
                        </a:lnSpc>
                        <a:tabLst>
                          <a:tab pos="1852930" algn="l"/>
                        </a:tabLst>
                      </a:pPr>
                      <a:r>
                        <a:rPr lang="en-US" sz="2400" dirty="0" smtClean="0">
                          <a:effectLst/>
                          <a:latin typeface="Arial Narrow"/>
                          <a:cs typeface="Courier New"/>
                        </a:rPr>
                        <a:t>Series</a:t>
                      </a:r>
                    </a:p>
                    <a:p>
                      <a:pPr marL="0" algn="ctr">
                        <a:lnSpc>
                          <a:spcPct val="100000"/>
                        </a:lnSpc>
                        <a:tabLst>
                          <a:tab pos="1852930" algn="l"/>
                        </a:tabLst>
                      </a:pPr>
                      <a:endParaRPr lang="en-US" sz="2400" dirty="0">
                        <a:effectLst/>
                        <a:latin typeface="Arial Narrow"/>
                      </a:endParaRPr>
                    </a:p>
                  </a:txBody>
                  <a:tcPr marL="68580" marR="68580" marT="0" marB="0"/>
                </a:tc>
                <a:tc>
                  <a:txBody>
                    <a:bodyPr/>
                    <a:lstStyle/>
                    <a:p>
                      <a:pPr marL="0" algn="ctr">
                        <a:lnSpc>
                          <a:spcPct val="100000"/>
                        </a:lnSpc>
                        <a:tabLst>
                          <a:tab pos="1852930" algn="l"/>
                        </a:tabLst>
                      </a:pPr>
                      <a:endParaRPr lang="en-US" sz="2400" dirty="0" smtClean="0">
                        <a:effectLst/>
                        <a:latin typeface="Arial Narrow"/>
                        <a:cs typeface="Courier New"/>
                      </a:endParaRPr>
                    </a:p>
                    <a:p>
                      <a:pPr marL="0" algn="ctr">
                        <a:lnSpc>
                          <a:spcPct val="100000"/>
                        </a:lnSpc>
                        <a:tabLst>
                          <a:tab pos="1852930" algn="l"/>
                        </a:tabLst>
                      </a:pPr>
                      <a:r>
                        <a:rPr lang="en-US" sz="2400" dirty="0" smtClean="0">
                          <a:effectLst/>
                          <a:latin typeface="Arial Narrow"/>
                          <a:cs typeface="Courier New"/>
                        </a:rPr>
                        <a:t>Parallel</a:t>
                      </a:r>
                      <a:endParaRPr lang="en-US" sz="2400" dirty="0">
                        <a:effectLst/>
                        <a:latin typeface="Arial Narrow"/>
                      </a:endParaRPr>
                    </a:p>
                  </a:txBody>
                  <a:tcPr marL="68580" marR="68580" marT="0" marB="0"/>
                </a:tc>
              </a:tr>
              <a:tr h="563112">
                <a:tc>
                  <a:txBody>
                    <a:bodyPr/>
                    <a:lstStyle/>
                    <a:p>
                      <a:pPr marL="0" marR="0" algn="l">
                        <a:lnSpc>
                          <a:spcPct val="200000"/>
                        </a:lnSpc>
                        <a:spcBef>
                          <a:spcPts val="0"/>
                        </a:spcBef>
                        <a:spcAft>
                          <a:spcPts val="1000"/>
                        </a:spcAft>
                        <a:tabLst>
                          <a:tab pos="1852930" algn="l"/>
                        </a:tabLst>
                      </a:pPr>
                      <a:r>
                        <a:rPr lang="en-US" sz="1800" dirty="0">
                          <a:effectLst/>
                          <a:latin typeface="Arial Narrow"/>
                          <a:ea typeface="Calibri"/>
                          <a:cs typeface="Courier New"/>
                        </a:rPr>
                        <a:t>General description</a:t>
                      </a:r>
                      <a:endParaRPr lang="en-US" sz="1800" dirty="0">
                        <a:effectLst/>
                        <a:latin typeface="Arial Narrow"/>
                        <a:ea typeface="Calibri"/>
                        <a:cs typeface="Times New Roman"/>
                      </a:endParaRPr>
                    </a:p>
                  </a:txBody>
                  <a:tcPr marL="68580" marR="68580" marT="0" marB="0"/>
                </a:tc>
                <a:tc>
                  <a:txBody>
                    <a:bodyPr/>
                    <a:lstStyle/>
                    <a:p>
                      <a:endParaRPr lang="en-US" sz="1800" dirty="0"/>
                    </a:p>
                  </a:txBody>
                  <a:tcPr marT="45721" marB="45721"/>
                </a:tc>
                <a:tc>
                  <a:txBody>
                    <a:bodyPr/>
                    <a:lstStyle/>
                    <a:p>
                      <a:endParaRPr lang="en-US" sz="1800"/>
                    </a:p>
                  </a:txBody>
                  <a:tcPr marT="45721" marB="45721"/>
                </a:tc>
              </a:tr>
              <a:tr h="563112">
                <a:tc>
                  <a:txBody>
                    <a:bodyPr/>
                    <a:lstStyle/>
                    <a:p>
                      <a:pPr marL="0" marR="0" algn="l">
                        <a:lnSpc>
                          <a:spcPct val="200000"/>
                        </a:lnSpc>
                        <a:spcBef>
                          <a:spcPts val="0"/>
                        </a:spcBef>
                        <a:spcAft>
                          <a:spcPts val="1000"/>
                        </a:spcAft>
                        <a:tabLst>
                          <a:tab pos="1852930" algn="l"/>
                        </a:tabLst>
                      </a:pPr>
                      <a:r>
                        <a:rPr lang="en-US" sz="1800" dirty="0">
                          <a:effectLst/>
                          <a:latin typeface="Arial Narrow"/>
                          <a:ea typeface="Calibri"/>
                          <a:cs typeface="Courier New"/>
                        </a:rPr>
                        <a:t>Advantages</a:t>
                      </a:r>
                      <a:endParaRPr lang="en-US" sz="1800" dirty="0">
                        <a:effectLst/>
                        <a:latin typeface="Arial Narrow"/>
                        <a:ea typeface="Calibri"/>
                        <a:cs typeface="Times New Roman"/>
                      </a:endParaRPr>
                    </a:p>
                  </a:txBody>
                  <a:tcPr marL="68580" marR="68580" marT="0" marB="0"/>
                </a:tc>
                <a:tc>
                  <a:txBody>
                    <a:bodyPr/>
                    <a:lstStyle/>
                    <a:p>
                      <a:endParaRPr lang="en-US" sz="1800" dirty="0"/>
                    </a:p>
                  </a:txBody>
                  <a:tcPr marT="45721" marB="45721"/>
                </a:tc>
                <a:tc>
                  <a:txBody>
                    <a:bodyPr/>
                    <a:lstStyle/>
                    <a:p>
                      <a:endParaRPr lang="en-US" sz="1800"/>
                    </a:p>
                  </a:txBody>
                  <a:tcPr marT="45721" marB="45721"/>
                </a:tc>
              </a:tr>
              <a:tr h="563112">
                <a:tc>
                  <a:txBody>
                    <a:bodyPr/>
                    <a:lstStyle/>
                    <a:p>
                      <a:pPr marL="0" marR="0" algn="l">
                        <a:lnSpc>
                          <a:spcPct val="200000"/>
                        </a:lnSpc>
                        <a:spcBef>
                          <a:spcPts val="0"/>
                        </a:spcBef>
                        <a:spcAft>
                          <a:spcPts val="1000"/>
                        </a:spcAft>
                        <a:tabLst>
                          <a:tab pos="1852930" algn="l"/>
                        </a:tabLst>
                      </a:pPr>
                      <a:r>
                        <a:rPr lang="en-US" sz="1800" dirty="0">
                          <a:effectLst/>
                          <a:latin typeface="Arial Narrow"/>
                          <a:ea typeface="Calibri"/>
                          <a:cs typeface="Courier New"/>
                        </a:rPr>
                        <a:t>Disadvantages</a:t>
                      </a:r>
                      <a:endParaRPr lang="en-US" sz="1800" dirty="0">
                        <a:effectLst/>
                        <a:latin typeface="Arial Narrow"/>
                        <a:ea typeface="Calibri"/>
                        <a:cs typeface="Times New Roman"/>
                      </a:endParaRPr>
                    </a:p>
                  </a:txBody>
                  <a:tcPr marL="68580" marR="68580" marT="0" marB="0"/>
                </a:tc>
                <a:tc>
                  <a:txBody>
                    <a:bodyPr/>
                    <a:lstStyle/>
                    <a:p>
                      <a:endParaRPr lang="en-US" sz="1800" dirty="0"/>
                    </a:p>
                  </a:txBody>
                  <a:tcPr marT="45721" marB="45721"/>
                </a:tc>
                <a:tc>
                  <a:txBody>
                    <a:bodyPr/>
                    <a:lstStyle/>
                    <a:p>
                      <a:endParaRPr lang="en-US" sz="1800"/>
                    </a:p>
                  </a:txBody>
                  <a:tcPr marT="45721" marB="45721"/>
                </a:tc>
              </a:tr>
              <a:tr h="563112">
                <a:tc>
                  <a:txBody>
                    <a:bodyPr/>
                    <a:lstStyle/>
                    <a:p>
                      <a:pPr marL="0" marR="0" algn="l">
                        <a:lnSpc>
                          <a:spcPct val="200000"/>
                        </a:lnSpc>
                        <a:spcBef>
                          <a:spcPts val="0"/>
                        </a:spcBef>
                        <a:spcAft>
                          <a:spcPts val="1000"/>
                        </a:spcAft>
                        <a:tabLst>
                          <a:tab pos="1852930" algn="l"/>
                        </a:tabLst>
                      </a:pPr>
                      <a:r>
                        <a:rPr lang="en-US" sz="1800" dirty="0">
                          <a:effectLst/>
                          <a:latin typeface="Arial Narrow"/>
                          <a:ea typeface="Calibri"/>
                          <a:cs typeface="Courier New"/>
                        </a:rPr>
                        <a:t>Typical Example</a:t>
                      </a:r>
                      <a:endParaRPr lang="en-US" sz="1800" dirty="0">
                        <a:effectLst/>
                        <a:latin typeface="Arial Narrow"/>
                        <a:ea typeface="Calibri"/>
                        <a:cs typeface="Times New Roman"/>
                      </a:endParaRPr>
                    </a:p>
                  </a:txBody>
                  <a:tcPr marL="68580" marR="68580" marT="0" marB="0"/>
                </a:tc>
                <a:tc>
                  <a:txBody>
                    <a:bodyPr/>
                    <a:lstStyle/>
                    <a:p>
                      <a:endParaRPr lang="en-US" sz="1800" dirty="0"/>
                    </a:p>
                  </a:txBody>
                  <a:tcPr marT="45721" marB="45721"/>
                </a:tc>
                <a:tc>
                  <a:txBody>
                    <a:bodyPr/>
                    <a:lstStyle/>
                    <a:p>
                      <a:endParaRPr lang="en-US" sz="1800"/>
                    </a:p>
                  </a:txBody>
                  <a:tcPr marT="45721" marB="45721"/>
                </a:tc>
              </a:tr>
              <a:tr h="548656">
                <a:tc>
                  <a:txBody>
                    <a:bodyPr/>
                    <a:lstStyle/>
                    <a:p>
                      <a:pPr marL="0" marR="0" algn="l">
                        <a:lnSpc>
                          <a:spcPct val="200000"/>
                        </a:lnSpc>
                        <a:spcBef>
                          <a:spcPts val="0"/>
                        </a:spcBef>
                        <a:spcAft>
                          <a:spcPts val="1000"/>
                        </a:spcAft>
                        <a:tabLst>
                          <a:tab pos="1852930" algn="l"/>
                        </a:tabLst>
                      </a:pPr>
                      <a:r>
                        <a:rPr lang="en-US" sz="1800" dirty="0">
                          <a:effectLst/>
                          <a:latin typeface="Arial Narrow"/>
                          <a:ea typeface="Calibri"/>
                          <a:cs typeface="Courier New"/>
                        </a:rPr>
                        <a:t>Equation for  Total Voltage  (V)</a:t>
                      </a:r>
                      <a:endParaRPr lang="en-US" sz="1800" dirty="0">
                        <a:effectLst/>
                        <a:latin typeface="Arial Narrow"/>
                        <a:ea typeface="Calibri"/>
                        <a:cs typeface="Times New Roman"/>
                      </a:endParaRPr>
                    </a:p>
                  </a:txBody>
                  <a:tcPr marL="68580" marR="68580" marT="0" marB="0"/>
                </a:tc>
                <a:tc>
                  <a:txBody>
                    <a:bodyPr/>
                    <a:lstStyle/>
                    <a:p>
                      <a:endParaRPr lang="en-US" sz="1800"/>
                    </a:p>
                  </a:txBody>
                  <a:tcPr marT="45721" marB="45721"/>
                </a:tc>
                <a:tc>
                  <a:txBody>
                    <a:bodyPr/>
                    <a:lstStyle/>
                    <a:p>
                      <a:endParaRPr lang="en-US" sz="1800" dirty="0"/>
                    </a:p>
                  </a:txBody>
                  <a:tcPr marT="45721" marB="45721"/>
                </a:tc>
              </a:tr>
              <a:tr h="563112">
                <a:tc>
                  <a:txBody>
                    <a:bodyPr/>
                    <a:lstStyle/>
                    <a:p>
                      <a:pPr marL="0" marR="0" algn="l">
                        <a:lnSpc>
                          <a:spcPct val="200000"/>
                        </a:lnSpc>
                        <a:spcBef>
                          <a:spcPts val="0"/>
                        </a:spcBef>
                        <a:spcAft>
                          <a:spcPts val="1000"/>
                        </a:spcAft>
                        <a:tabLst>
                          <a:tab pos="1852930" algn="l"/>
                        </a:tabLst>
                      </a:pPr>
                      <a:r>
                        <a:rPr lang="en-US" sz="1800" dirty="0">
                          <a:effectLst/>
                          <a:latin typeface="Arial Narrow"/>
                          <a:ea typeface="Calibri"/>
                          <a:cs typeface="Courier New"/>
                        </a:rPr>
                        <a:t>Equation for  Total Current (I)</a:t>
                      </a:r>
                      <a:endParaRPr lang="en-US" sz="1800" dirty="0">
                        <a:effectLst/>
                        <a:latin typeface="Arial Narrow"/>
                        <a:ea typeface="Calibri"/>
                        <a:cs typeface="Times New Roman"/>
                      </a:endParaRPr>
                    </a:p>
                  </a:txBody>
                  <a:tcPr marL="68580" marR="68580" marT="0" marB="0"/>
                </a:tc>
                <a:tc>
                  <a:txBody>
                    <a:bodyPr/>
                    <a:lstStyle/>
                    <a:p>
                      <a:endParaRPr lang="en-US" sz="1800"/>
                    </a:p>
                  </a:txBody>
                  <a:tcPr marT="45721" marB="45721"/>
                </a:tc>
                <a:tc>
                  <a:txBody>
                    <a:bodyPr/>
                    <a:lstStyle/>
                    <a:p>
                      <a:endParaRPr lang="en-US" sz="1800"/>
                    </a:p>
                  </a:txBody>
                  <a:tcPr marT="45721" marB="45721"/>
                </a:tc>
              </a:tr>
              <a:tr h="1126225">
                <a:tc>
                  <a:txBody>
                    <a:bodyPr/>
                    <a:lstStyle/>
                    <a:p>
                      <a:pPr marL="0" algn="l">
                        <a:lnSpc>
                          <a:spcPct val="200000"/>
                        </a:lnSpc>
                        <a:tabLst>
                          <a:tab pos="1852930" algn="l"/>
                        </a:tabLst>
                      </a:pPr>
                      <a:r>
                        <a:rPr lang="en-US" sz="1800" dirty="0">
                          <a:effectLst/>
                          <a:latin typeface="Arial Narrow"/>
                          <a:cs typeface="Courier New"/>
                        </a:rPr>
                        <a:t>Equation for Total  Resistance (R)</a:t>
                      </a:r>
                      <a:endParaRPr lang="en-US" sz="1800" dirty="0">
                        <a:effectLst/>
                        <a:latin typeface="Arial Narrow"/>
                      </a:endParaRPr>
                    </a:p>
                    <a:p>
                      <a:pPr marL="0" algn="l">
                        <a:lnSpc>
                          <a:spcPct val="200000"/>
                        </a:lnSpc>
                        <a:tabLst>
                          <a:tab pos="1852930" algn="l"/>
                        </a:tabLst>
                      </a:pPr>
                      <a:r>
                        <a:rPr lang="en-US" sz="1800" dirty="0">
                          <a:effectLst/>
                          <a:latin typeface="Arial Narrow"/>
                          <a:cs typeface="Courier New"/>
                        </a:rPr>
                        <a:t> </a:t>
                      </a:r>
                      <a:endParaRPr lang="en-US" sz="1800" dirty="0">
                        <a:effectLst/>
                        <a:latin typeface="Arial Narrow"/>
                      </a:endParaRPr>
                    </a:p>
                  </a:txBody>
                  <a:tcPr marL="68580" marR="68580" marT="0" marB="0"/>
                </a:tc>
                <a:tc>
                  <a:txBody>
                    <a:bodyPr/>
                    <a:lstStyle/>
                    <a:p>
                      <a:endParaRPr lang="en-US" sz="1800"/>
                    </a:p>
                  </a:txBody>
                  <a:tcPr marT="45721" marB="45721"/>
                </a:tc>
                <a:tc>
                  <a:txBody>
                    <a:bodyPr/>
                    <a:lstStyle/>
                    <a:p>
                      <a:endParaRPr lang="en-US" sz="1800" dirty="0"/>
                    </a:p>
                  </a:txBody>
                  <a:tcPr marT="45721" marB="45721"/>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450" y="407988"/>
            <a:ext cx="8261350" cy="1039812"/>
          </a:xfrm>
        </p:spPr>
        <p:txBody>
          <a:bodyPr/>
          <a:lstStyle/>
          <a:p>
            <a:pPr eaLnBrk="1" fontAlgn="auto" hangingPunct="1">
              <a:spcAft>
                <a:spcPts val="0"/>
              </a:spcAft>
              <a:defRPr/>
            </a:pPr>
            <a:r>
              <a:rPr lang="en-US" dirty="0" smtClean="0">
                <a:solidFill>
                  <a:schemeClr val="accent1">
                    <a:lumMod val="75000"/>
                  </a:schemeClr>
                </a:solidFill>
              </a:rPr>
              <a:t>Synthesis </a:t>
            </a:r>
            <a:endParaRPr lang="en-US" dirty="0">
              <a:solidFill>
                <a:schemeClr val="accent1">
                  <a:lumMod val="75000"/>
                </a:schemeClr>
              </a:solidFill>
            </a:endParaRPr>
          </a:p>
        </p:txBody>
      </p:sp>
      <p:sp>
        <p:nvSpPr>
          <p:cNvPr id="3" name="Content Placeholder 2"/>
          <p:cNvSpPr>
            <a:spLocks noGrp="1"/>
          </p:cNvSpPr>
          <p:nvPr>
            <p:ph sz="half" idx="1"/>
          </p:nvPr>
        </p:nvSpPr>
        <p:spPr>
          <a:xfrm>
            <a:off x="228600" y="1600200"/>
            <a:ext cx="4038600" cy="4406900"/>
          </a:xfrm>
        </p:spPr>
        <p:txBody>
          <a:bodyPr rtlCol="0">
            <a:normAutofit fontScale="85000" lnSpcReduction="10000"/>
          </a:bodyPr>
          <a:lstStyle/>
          <a:p>
            <a:pPr marL="114300" indent="0" eaLnBrk="1" fontAlgn="auto" hangingPunct="1">
              <a:spcAft>
                <a:spcPts val="0"/>
              </a:spcAft>
              <a:buFont typeface="Arial" pitchFamily="34" charset="0"/>
              <a:buNone/>
              <a:defRPr/>
            </a:pPr>
            <a:r>
              <a:rPr lang="en-US" dirty="0"/>
              <a:t>Complete the concept web for the central concept on transistors.  Place the word “transistors in the center of the web, then write down what you have learned from this section as “sub concepts” branching out of the central concept.  Use the figure below to guide your thinking: </a:t>
            </a:r>
          </a:p>
          <a:p>
            <a:pPr eaLnBrk="1" fontAlgn="auto" hangingPunct="1">
              <a:spcAft>
                <a:spcPts val="0"/>
              </a:spcAft>
              <a:buFont typeface="Arial" pitchFamily="34" charset="0"/>
              <a:buChar char="•"/>
              <a:defRPr/>
            </a:pPr>
            <a:endParaRPr lang="en-US" dirty="0"/>
          </a:p>
        </p:txBody>
      </p:sp>
      <p:pic>
        <p:nvPicPr>
          <p:cNvPr id="1026" name="Picture 2"/>
          <p:cNvPicPr>
            <a:picLocks noGrp="1" noChangeAspect="1" noChangeArrowheads="1"/>
          </p:cNvPicPr>
          <p:nvPr>
            <p:ph sz="half" idx="2"/>
          </p:nvPr>
        </p:nvPicPr>
        <p:blipFill>
          <a:blip r:embed="rId2" cstate="print">
            <a:extLst>
              <a:ext uri="{28A0092B-C50C-407E-A947-70E740481C1C}">
                <a14:useLocalDpi xmlns:a14="http://schemas.microsoft.com/office/drawing/2010/main" xmlns="" val="0"/>
              </a:ext>
            </a:extLst>
          </a:blip>
          <a:srcRect/>
          <a:stretch>
            <a:fillRect/>
          </a:stretch>
        </p:blipFill>
        <p:spPr>
          <a:xfrm>
            <a:off x="4991100" y="3921125"/>
            <a:ext cx="2667000" cy="1066800"/>
          </a:xfr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p:cNvSpPr txBox="1">
            <a:spLocks noChangeArrowheads="1"/>
          </p:cNvSpPr>
          <p:nvPr/>
        </p:nvSpPr>
        <p:spPr bwMode="auto">
          <a:xfrm>
            <a:off x="5334000" y="3810000"/>
            <a:ext cx="21336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entury Gothic" pitchFamily="34" charset="0"/>
                <a:cs typeface="Arial" charset="0"/>
              </a:defRPr>
            </a:lvl1pPr>
            <a:lvl2pPr marL="742950" indent="-285750" eaLnBrk="0" hangingPunct="0">
              <a:defRPr>
                <a:solidFill>
                  <a:schemeClr val="tx1"/>
                </a:solidFill>
                <a:latin typeface="Century Gothic" pitchFamily="34" charset="0"/>
                <a:cs typeface="Arial" charset="0"/>
              </a:defRPr>
            </a:lvl2pPr>
            <a:lvl3pPr marL="1143000" indent="-228600" eaLnBrk="0" hangingPunct="0">
              <a:defRPr>
                <a:solidFill>
                  <a:schemeClr val="tx1"/>
                </a:solidFill>
                <a:latin typeface="Century Gothic" pitchFamily="34" charset="0"/>
                <a:cs typeface="Arial" charset="0"/>
              </a:defRPr>
            </a:lvl3pPr>
            <a:lvl4pPr marL="1600200" indent="-228600" eaLnBrk="0" hangingPunct="0">
              <a:defRPr>
                <a:solidFill>
                  <a:schemeClr val="tx1"/>
                </a:solidFill>
                <a:latin typeface="Century Gothic" pitchFamily="34" charset="0"/>
                <a:cs typeface="Arial" charset="0"/>
              </a:defRPr>
            </a:lvl4pPr>
            <a:lvl5pPr marL="2057400" indent="-228600" eaLnBrk="0" hangingPunct="0">
              <a:defRPr>
                <a:solidFill>
                  <a:schemeClr val="tx1"/>
                </a:solidFill>
                <a:latin typeface="Century Gothic" pitchFamily="34" charset="0"/>
                <a:cs typeface="Arial" charset="0"/>
              </a:defRPr>
            </a:lvl5pPr>
            <a:lvl6pPr marL="2514600" indent="-228600" eaLnBrk="0" fontAlgn="base" hangingPunct="0">
              <a:spcBef>
                <a:spcPct val="0"/>
              </a:spcBef>
              <a:spcAft>
                <a:spcPct val="0"/>
              </a:spcAft>
              <a:defRPr>
                <a:solidFill>
                  <a:schemeClr val="tx1"/>
                </a:solidFill>
                <a:latin typeface="Century Gothic" pitchFamily="34" charset="0"/>
                <a:cs typeface="Arial" charset="0"/>
              </a:defRPr>
            </a:lvl6pPr>
            <a:lvl7pPr marL="2971800" indent="-228600" eaLnBrk="0" fontAlgn="base" hangingPunct="0">
              <a:spcBef>
                <a:spcPct val="0"/>
              </a:spcBef>
              <a:spcAft>
                <a:spcPct val="0"/>
              </a:spcAft>
              <a:defRPr>
                <a:solidFill>
                  <a:schemeClr val="tx1"/>
                </a:solidFill>
                <a:latin typeface="Century Gothic" pitchFamily="34" charset="0"/>
                <a:cs typeface="Arial" charset="0"/>
              </a:defRPr>
            </a:lvl7pPr>
            <a:lvl8pPr marL="3429000" indent="-228600" eaLnBrk="0" fontAlgn="base" hangingPunct="0">
              <a:spcBef>
                <a:spcPct val="0"/>
              </a:spcBef>
              <a:spcAft>
                <a:spcPct val="0"/>
              </a:spcAft>
              <a:defRPr>
                <a:solidFill>
                  <a:schemeClr val="tx1"/>
                </a:solidFill>
                <a:latin typeface="Century Gothic" pitchFamily="34" charset="0"/>
                <a:cs typeface="Arial" charset="0"/>
              </a:defRPr>
            </a:lvl8pPr>
            <a:lvl9pPr marL="3886200" indent="-228600" eaLnBrk="0" fontAlgn="base" hangingPunct="0">
              <a:spcBef>
                <a:spcPct val="0"/>
              </a:spcBef>
              <a:spcAft>
                <a:spcPct val="0"/>
              </a:spcAft>
              <a:defRPr>
                <a:solidFill>
                  <a:schemeClr val="tx1"/>
                </a:solidFill>
                <a:latin typeface="Century Gothic" pitchFamily="34" charset="0"/>
                <a:cs typeface="Arial" charset="0"/>
              </a:defRPr>
            </a:lvl9pPr>
          </a:lstStyle>
          <a:p>
            <a:pPr eaLnBrk="1" hangingPunct="1"/>
            <a:endParaRPr lang="en-US" sz="2400"/>
          </a:p>
          <a:p>
            <a:pPr eaLnBrk="1" hangingPunct="1"/>
            <a:r>
              <a:rPr lang="en-US" sz="2400"/>
              <a:t>TRANSISTORS </a:t>
            </a:r>
          </a:p>
        </p:txBody>
      </p:sp>
      <p:cxnSp>
        <p:nvCxnSpPr>
          <p:cNvPr id="7" name="Straight Arrow Connector 6"/>
          <p:cNvCxnSpPr/>
          <p:nvPr/>
        </p:nvCxnSpPr>
        <p:spPr>
          <a:xfrm flipV="1">
            <a:off x="6096000" y="2971800"/>
            <a:ext cx="457200" cy="9906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4876800" y="3276600"/>
            <a:ext cx="685800" cy="762000"/>
          </a:xfrm>
          <a:prstGeom prst="straightConnector1">
            <a:avLst/>
          </a:prstGeom>
          <a:ln w="38100" cmpd="sng">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419600" y="4640263"/>
            <a:ext cx="685800" cy="69373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26" idx="2"/>
          </p:cNvCxnSpPr>
          <p:nvPr/>
        </p:nvCxnSpPr>
        <p:spPr>
          <a:xfrm flipH="1">
            <a:off x="6248400" y="4987925"/>
            <a:ext cx="76200" cy="9969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7162800" y="3124200"/>
            <a:ext cx="762000" cy="914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010400" y="4987925"/>
            <a:ext cx="533400" cy="72707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1000"/>
                                        <p:tgtEl>
                                          <p:spTgt spid="1026"/>
                                        </p:tgtEl>
                                      </p:cBhvr>
                                    </p:animEffect>
                                    <p:anim calcmode="lin" valueType="num">
                                      <p:cBhvr>
                                        <p:cTn id="15" dur="1000" fill="hold"/>
                                        <p:tgtEl>
                                          <p:spTgt spid="1026"/>
                                        </p:tgtEl>
                                        <p:attrNameLst>
                                          <p:attrName>ppt_x</p:attrName>
                                        </p:attrNameLst>
                                      </p:cBhvr>
                                      <p:tavLst>
                                        <p:tav tm="0">
                                          <p:val>
                                            <p:strVal val="#ppt_x"/>
                                          </p:val>
                                        </p:tav>
                                        <p:tav tm="100000">
                                          <p:val>
                                            <p:strVal val="#ppt_x"/>
                                          </p:val>
                                        </p:tav>
                                      </p:tavLst>
                                    </p:anim>
                                    <p:anim calcmode="lin" valueType="num">
                                      <p:cBhvr>
                                        <p:cTn id="16"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entr" presetSubtype="0"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42" presetClass="entr" presetSubtype="0" fill="hold"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1000"/>
                                        <p:tgtEl>
                                          <p:spTgt spid="13"/>
                                        </p:tgtEl>
                                      </p:cBhvr>
                                    </p:animEffect>
                                    <p:anim calcmode="lin" valueType="num">
                                      <p:cBhvr>
                                        <p:cTn id="57" dur="1000" fill="hold"/>
                                        <p:tgtEl>
                                          <p:spTgt spid="13"/>
                                        </p:tgtEl>
                                        <p:attrNameLst>
                                          <p:attrName>ppt_x</p:attrName>
                                        </p:attrNameLst>
                                      </p:cBhvr>
                                      <p:tavLst>
                                        <p:tav tm="0">
                                          <p:val>
                                            <p:strVal val="#ppt_x"/>
                                          </p:val>
                                        </p:tav>
                                        <p:tav tm="100000">
                                          <p:val>
                                            <p:strVal val="#ppt_x"/>
                                          </p:val>
                                        </p:tav>
                                      </p:tavLst>
                                    </p:anim>
                                    <p:anim calcmode="lin" valueType="num">
                                      <p:cBhvr>
                                        <p:cTn id="5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42" presetClass="entr" presetSubtype="0" fill="hold"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0070C0"/>
                </a:solidFill>
              </a:rPr>
              <a:t>Synthesis and Application </a:t>
            </a:r>
            <a:endParaRPr lang="en-US" dirty="0">
              <a:solidFill>
                <a:srgbClr val="0070C0"/>
              </a:solidFill>
            </a:endParaRPr>
          </a:p>
        </p:txBody>
      </p:sp>
      <p:sp>
        <p:nvSpPr>
          <p:cNvPr id="3" name="Content Placeholder 2"/>
          <p:cNvSpPr>
            <a:spLocks noGrp="1"/>
          </p:cNvSpPr>
          <p:nvPr>
            <p:ph idx="1"/>
          </p:nvPr>
        </p:nvSpPr>
        <p:spPr/>
        <p:txBody>
          <a:bodyPr/>
          <a:lstStyle/>
          <a:p>
            <a:pPr marL="114300" indent="0" eaLnBrk="1" hangingPunct="1">
              <a:buFont typeface="Arial" charset="0"/>
              <a:buNone/>
            </a:pPr>
            <a:r>
              <a:rPr lang="en-US" smtClean="0"/>
              <a:t>Do a student’s portfolio on the evolution of the integrated circuits.  Trace how these circuits started to what it is today?  Write your comments, reflections and insights on how the ICs have made an impact in your life. </a:t>
            </a:r>
          </a:p>
          <a:p>
            <a:pPr marL="114300" indent="0" eaLnBrk="1" hangingPunct="1">
              <a:buFont typeface="Arial" charset="0"/>
              <a:buNone/>
            </a:pP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5450" y="407988"/>
            <a:ext cx="8261350" cy="1039812"/>
          </a:xfrm>
        </p:spPr>
        <p:txBody>
          <a:bodyPr>
            <a:normAutofit fontScale="90000"/>
          </a:bodyPr>
          <a:lstStyle/>
          <a:p>
            <a:pPr>
              <a:defRPr/>
            </a:pPr>
            <a:r>
              <a:rPr lang="en-US" dirty="0" smtClean="0"/>
              <a:t>Classroom Assessment Techniques (CATS)</a:t>
            </a:r>
            <a:endParaRPr lang="en-US" dirty="0"/>
          </a:p>
        </p:txBody>
      </p:sp>
      <p:sp>
        <p:nvSpPr>
          <p:cNvPr id="5" name="Content Placeholder 4"/>
          <p:cNvSpPr>
            <a:spLocks noGrp="1"/>
          </p:cNvSpPr>
          <p:nvPr>
            <p:ph sz="half" idx="1"/>
          </p:nvPr>
        </p:nvSpPr>
        <p:spPr>
          <a:xfrm>
            <a:off x="425450" y="1719263"/>
            <a:ext cx="4038600" cy="4406900"/>
          </a:xfrm>
        </p:spPr>
        <p:txBody>
          <a:bodyPr/>
          <a:lstStyle/>
          <a:p>
            <a:pPr>
              <a:buFont typeface="Wingdings" pitchFamily="2" charset="2"/>
              <a:buChar char="§"/>
              <a:defRPr/>
            </a:pPr>
            <a:r>
              <a:rPr lang="en-US" sz="1800" dirty="0" smtClean="0"/>
              <a:t>CATS are formative evaluation methods that can </a:t>
            </a:r>
          </a:p>
          <a:p>
            <a:pPr marL="457200" indent="-342900">
              <a:buFont typeface="+mj-lt"/>
              <a:buAutoNum type="arabicPeriod"/>
              <a:defRPr/>
            </a:pPr>
            <a:r>
              <a:rPr lang="en-US" sz="1800" dirty="0" smtClean="0"/>
              <a:t>Help teachers assess the degree to which students understand the course content.</a:t>
            </a:r>
          </a:p>
          <a:p>
            <a:pPr marL="457200" indent="-342900">
              <a:buFont typeface="+mj-lt"/>
              <a:buAutoNum type="arabicPeriod"/>
              <a:defRPr/>
            </a:pPr>
            <a:r>
              <a:rPr lang="en-US" sz="1800" dirty="0" smtClean="0"/>
              <a:t>Provide teachers with information about the effectiveness of their teaching methods.</a:t>
            </a:r>
          </a:p>
          <a:p>
            <a:pPr marL="114300" indent="0">
              <a:buFont typeface="Arial" charset="0"/>
              <a:buNone/>
              <a:defRPr/>
            </a:pPr>
            <a:r>
              <a:rPr lang="en-US" sz="1800" dirty="0" smtClean="0"/>
              <a:t> </a:t>
            </a:r>
          </a:p>
        </p:txBody>
      </p:sp>
      <p:sp>
        <p:nvSpPr>
          <p:cNvPr id="6" name="Content Placeholder 5"/>
          <p:cNvSpPr>
            <a:spLocks noGrp="1"/>
          </p:cNvSpPr>
          <p:nvPr>
            <p:ph sz="half" idx="2"/>
          </p:nvPr>
        </p:nvSpPr>
        <p:spPr>
          <a:xfrm>
            <a:off x="4495800" y="1719263"/>
            <a:ext cx="4191000" cy="4833937"/>
          </a:xfrm>
        </p:spPr>
        <p:txBody>
          <a:bodyPr/>
          <a:lstStyle/>
          <a:p>
            <a:pPr marL="114300" indent="0">
              <a:buFont typeface="Arial" charset="0"/>
              <a:buNone/>
              <a:defRPr/>
            </a:pPr>
            <a:r>
              <a:rPr lang="en-US" sz="1800" dirty="0" smtClean="0"/>
              <a:t>For faculty, CATS can</a:t>
            </a:r>
          </a:p>
          <a:p>
            <a:pPr>
              <a:buFont typeface="Wingdings" pitchFamily="2" charset="2"/>
              <a:buChar char="§"/>
              <a:defRPr/>
            </a:pPr>
            <a:r>
              <a:rPr lang="en-US" sz="1800" dirty="0" smtClean="0"/>
              <a:t>Provide day-to-day feedback that can be applied immediately</a:t>
            </a:r>
          </a:p>
          <a:p>
            <a:pPr>
              <a:buFont typeface="Wingdings" pitchFamily="2" charset="2"/>
              <a:buChar char="§"/>
              <a:defRPr/>
            </a:pPr>
            <a:r>
              <a:rPr lang="en-US" sz="1800" dirty="0" smtClean="0"/>
              <a:t>Provide useful information about what students have learned in a shorter time.</a:t>
            </a:r>
          </a:p>
          <a:p>
            <a:pPr>
              <a:buFont typeface="Wingdings" pitchFamily="2" charset="2"/>
              <a:buChar char="§"/>
              <a:defRPr/>
            </a:pPr>
            <a:r>
              <a:rPr lang="en-US" sz="1800" dirty="0" smtClean="0"/>
              <a:t>Allow you to address student misconceptions or lack of understanding in a timely way</a:t>
            </a:r>
          </a:p>
          <a:p>
            <a:pPr>
              <a:buFont typeface="Wingdings" pitchFamily="2" charset="2"/>
              <a:buChar char="§"/>
              <a:defRPr/>
            </a:pPr>
            <a:r>
              <a:rPr lang="en-US" sz="1800" dirty="0" smtClean="0"/>
              <a:t>Help to foster good working relationships with students and encourage them to understand that teaching and learning are on-going processes.</a:t>
            </a: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Effect transition="in" filter="fade">
                                      <p:cBhvr>
                                        <p:cTn id="35" dur="1000"/>
                                        <p:tgtEl>
                                          <p:spTgt spid="6">
                                            <p:txEl>
                                              <p:pRg st="0" end="0"/>
                                            </p:txEl>
                                          </p:spTgt>
                                        </p:tgtEl>
                                      </p:cBhvr>
                                    </p:animEffect>
                                    <p:anim calcmode="lin" valueType="num">
                                      <p:cBhvr>
                                        <p:cTn id="36"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txEl>
                                              <p:pRg st="1" end="1"/>
                                            </p:txEl>
                                          </p:spTgt>
                                        </p:tgtEl>
                                        <p:attrNameLst>
                                          <p:attrName>style.visibility</p:attrName>
                                        </p:attrNameLst>
                                      </p:cBhvr>
                                      <p:to>
                                        <p:strVal val="visible"/>
                                      </p:to>
                                    </p:set>
                                    <p:animEffect transition="in" filter="fade">
                                      <p:cBhvr>
                                        <p:cTn id="42" dur="1000"/>
                                        <p:tgtEl>
                                          <p:spTgt spid="6">
                                            <p:txEl>
                                              <p:pRg st="1" end="1"/>
                                            </p:txEl>
                                          </p:spTgt>
                                        </p:tgtEl>
                                      </p:cBhvr>
                                    </p:animEffect>
                                    <p:anim calcmode="lin" valueType="num">
                                      <p:cBhvr>
                                        <p:cTn id="4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animEffect transition="in" filter="fade">
                                      <p:cBhvr>
                                        <p:cTn id="49" dur="1000"/>
                                        <p:tgtEl>
                                          <p:spTgt spid="6">
                                            <p:txEl>
                                              <p:pRg st="2" end="2"/>
                                            </p:txEl>
                                          </p:spTgt>
                                        </p:tgtEl>
                                      </p:cBhvr>
                                    </p:animEffect>
                                    <p:anim calcmode="lin" valueType="num">
                                      <p:cBhvr>
                                        <p:cTn id="5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6">
                                            <p:txEl>
                                              <p:pRg st="3" end="3"/>
                                            </p:txEl>
                                          </p:spTgt>
                                        </p:tgtEl>
                                        <p:attrNameLst>
                                          <p:attrName>style.visibility</p:attrName>
                                        </p:attrNameLst>
                                      </p:cBhvr>
                                      <p:to>
                                        <p:strVal val="visible"/>
                                      </p:to>
                                    </p:set>
                                    <p:animEffect transition="in" filter="fade">
                                      <p:cBhvr>
                                        <p:cTn id="56" dur="1000"/>
                                        <p:tgtEl>
                                          <p:spTgt spid="6">
                                            <p:txEl>
                                              <p:pRg st="3" end="3"/>
                                            </p:txEl>
                                          </p:spTgt>
                                        </p:tgtEl>
                                      </p:cBhvr>
                                    </p:animEffect>
                                    <p:anim calcmode="lin" valueType="num">
                                      <p:cBhvr>
                                        <p:cTn id="57"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58"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6">
                                            <p:txEl>
                                              <p:pRg st="4" end="4"/>
                                            </p:txEl>
                                          </p:spTgt>
                                        </p:tgtEl>
                                        <p:attrNameLst>
                                          <p:attrName>style.visibility</p:attrName>
                                        </p:attrNameLst>
                                      </p:cBhvr>
                                      <p:to>
                                        <p:strVal val="visible"/>
                                      </p:to>
                                    </p:set>
                                    <p:animEffect transition="in" filter="fade">
                                      <p:cBhvr>
                                        <p:cTn id="63" dur="1000"/>
                                        <p:tgtEl>
                                          <p:spTgt spid="6">
                                            <p:txEl>
                                              <p:pRg st="4" end="4"/>
                                            </p:txEl>
                                          </p:spTgt>
                                        </p:tgtEl>
                                      </p:cBhvr>
                                    </p:animEffect>
                                    <p:anim calcmode="lin" valueType="num">
                                      <p:cBhvr>
                                        <p:cTn id="64"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65"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CATS </a:t>
            </a:r>
            <a:endParaRPr lang="en-US" dirty="0"/>
          </a:p>
        </p:txBody>
      </p:sp>
      <p:sp>
        <p:nvSpPr>
          <p:cNvPr id="5" name="Content Placeholder 4"/>
          <p:cNvSpPr>
            <a:spLocks noGrp="1"/>
          </p:cNvSpPr>
          <p:nvPr>
            <p:ph idx="1"/>
          </p:nvPr>
        </p:nvSpPr>
        <p:spPr/>
        <p:txBody>
          <a:bodyPr/>
          <a:lstStyle/>
          <a:p>
            <a:pPr marL="114300" indent="0">
              <a:buFont typeface="Arial" charset="0"/>
              <a:buNone/>
              <a:defRPr/>
            </a:pPr>
            <a:r>
              <a:rPr lang="en-US" dirty="0" smtClean="0"/>
              <a:t>For students, CATS can </a:t>
            </a:r>
          </a:p>
          <a:p>
            <a:pPr>
              <a:buFont typeface="Wingdings" pitchFamily="2" charset="2"/>
              <a:buChar char="§"/>
              <a:defRPr/>
            </a:pPr>
            <a:r>
              <a:rPr lang="en-US" dirty="0" smtClean="0"/>
              <a:t>Help develop self-assessment and learning management skills</a:t>
            </a:r>
          </a:p>
          <a:p>
            <a:pPr>
              <a:buFont typeface="Wingdings" pitchFamily="2" charset="2"/>
              <a:buChar char="§"/>
              <a:defRPr/>
            </a:pPr>
            <a:r>
              <a:rPr lang="en-US" dirty="0" smtClean="0"/>
              <a:t>Reduce feelings of isolation and impotence, especially in </a:t>
            </a:r>
            <a:r>
              <a:rPr lang="en-US" dirty="0" smtClean="0"/>
              <a:t>large </a:t>
            </a:r>
            <a:r>
              <a:rPr lang="en-US" dirty="0" smtClean="0"/>
              <a:t>classes;</a:t>
            </a:r>
          </a:p>
          <a:p>
            <a:pPr>
              <a:buFont typeface="Wingdings" pitchFamily="2" charset="2"/>
              <a:buChar char="§"/>
              <a:defRPr/>
            </a:pPr>
            <a:r>
              <a:rPr lang="en-US" dirty="0" smtClean="0"/>
              <a:t>Increase understanding and ability to think critically about the course content.</a:t>
            </a:r>
          </a:p>
          <a:p>
            <a:pPr>
              <a:buFont typeface="Wingdings" pitchFamily="2" charset="2"/>
              <a:buChar char="§"/>
              <a:defRPr/>
            </a:pPr>
            <a:r>
              <a:rPr lang="en-US" dirty="0" smtClean="0"/>
              <a:t>Foster an attitude that values understanding and long-term retention; teacher’s interest and care about students’ success in the classroom.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5450" y="407988"/>
            <a:ext cx="8261350" cy="1039812"/>
          </a:xfrm>
        </p:spPr>
        <p:txBody>
          <a:bodyPr>
            <a:normAutofit fontScale="90000"/>
          </a:bodyPr>
          <a:lstStyle/>
          <a:p>
            <a:pPr eaLnBrk="1" hangingPunct="1">
              <a:defRPr/>
            </a:pPr>
            <a:r>
              <a:rPr lang="en-US" dirty="0" smtClean="0"/>
              <a:t>Techniques for assessing Course-Related Knowledge And Skills</a:t>
            </a:r>
            <a:endParaRPr lang="en-US" dirty="0"/>
          </a:p>
        </p:txBody>
      </p:sp>
      <p:sp>
        <p:nvSpPr>
          <p:cNvPr id="5" name="Content Placeholder 4"/>
          <p:cNvSpPr>
            <a:spLocks noGrp="1"/>
          </p:cNvSpPr>
          <p:nvPr>
            <p:ph sz="half" idx="1"/>
          </p:nvPr>
        </p:nvSpPr>
        <p:spPr>
          <a:xfrm>
            <a:off x="228600" y="1719263"/>
            <a:ext cx="4038600" cy="4406900"/>
          </a:xfrm>
        </p:spPr>
        <p:txBody>
          <a:bodyPr/>
          <a:lstStyle/>
          <a:p>
            <a:pPr marL="685800" indent="-571500" eaLnBrk="1" hangingPunct="1">
              <a:buFont typeface="Arial" charset="0"/>
              <a:buAutoNum type="romanUcPeriod"/>
              <a:defRPr/>
            </a:pPr>
            <a:r>
              <a:rPr lang="en-US" sz="1800" b="1" dirty="0" smtClean="0"/>
              <a:t>Assessing Prior Knowledge, Recall and Understanding</a:t>
            </a:r>
          </a:p>
          <a:p>
            <a:pPr marL="114300" indent="0" eaLnBrk="1" hangingPunct="1">
              <a:buFont typeface="Arial" charset="0"/>
              <a:buNone/>
              <a:defRPr/>
            </a:pPr>
            <a:endParaRPr lang="en-US" sz="1800" b="1" dirty="0" smtClean="0"/>
          </a:p>
          <a:p>
            <a:pPr eaLnBrk="1" hangingPunct="1">
              <a:buFont typeface="Wingdings" pitchFamily="2" charset="2"/>
              <a:buChar char="§"/>
              <a:defRPr/>
            </a:pPr>
            <a:r>
              <a:rPr lang="en-US" sz="1800" dirty="0" smtClean="0"/>
              <a:t>Memory matrix: students complete a table about course content in which row and column headings are complete but cells are empty.</a:t>
            </a:r>
          </a:p>
          <a:p>
            <a:pPr marL="114300" indent="0" eaLnBrk="1" hangingPunct="1">
              <a:buFont typeface="Arial" charset="0"/>
              <a:buNone/>
              <a:defRPr/>
            </a:pPr>
            <a:endParaRPr lang="en-US" sz="1800" dirty="0" smtClean="0"/>
          </a:p>
          <a:p>
            <a:pPr eaLnBrk="1" hangingPunct="1">
              <a:buFont typeface="Wingdings" pitchFamily="2" charset="2"/>
              <a:buChar char="§"/>
              <a:defRPr/>
            </a:pPr>
            <a:r>
              <a:rPr lang="en-US" sz="1800" dirty="0" smtClean="0"/>
              <a:t>Background knowledge probe: short, simple questionnaires prepared by instructors for use at the beginning of a course or at the start of new topics.</a:t>
            </a:r>
            <a:endParaRPr lang="en-US" sz="1800" dirty="0"/>
          </a:p>
        </p:txBody>
      </p:sp>
      <p:sp>
        <p:nvSpPr>
          <p:cNvPr id="6" name="Content Placeholder 5"/>
          <p:cNvSpPr>
            <a:spLocks noGrp="1"/>
          </p:cNvSpPr>
          <p:nvPr>
            <p:ph sz="half" idx="2"/>
          </p:nvPr>
        </p:nvSpPr>
        <p:spPr>
          <a:xfrm>
            <a:off x="4419600" y="1719263"/>
            <a:ext cx="4419600" cy="4681537"/>
          </a:xfrm>
        </p:spPr>
        <p:txBody>
          <a:bodyPr/>
          <a:lstStyle/>
          <a:p>
            <a:pPr marL="685800" indent="-571500" eaLnBrk="1" hangingPunct="1">
              <a:buFont typeface="+mj-lt"/>
              <a:buAutoNum type="romanUcPeriod" startAt="2"/>
              <a:defRPr/>
            </a:pPr>
            <a:r>
              <a:rPr lang="en-US" sz="1800" b="1" dirty="0" smtClean="0"/>
              <a:t>Assessing Skill in analysis and critical thinking</a:t>
            </a:r>
          </a:p>
          <a:p>
            <a:pPr marL="114300" indent="0" eaLnBrk="1" hangingPunct="1">
              <a:buFont typeface="Arial" charset="0"/>
              <a:buNone/>
              <a:defRPr/>
            </a:pPr>
            <a:endParaRPr lang="en-US" sz="1800" dirty="0" smtClean="0"/>
          </a:p>
          <a:p>
            <a:pPr eaLnBrk="1" hangingPunct="1">
              <a:buFont typeface="Wingdings" pitchFamily="2" charset="2"/>
              <a:buChar char="§"/>
              <a:defRPr/>
            </a:pPr>
            <a:r>
              <a:rPr lang="en-US" sz="1800" dirty="0" smtClean="0"/>
              <a:t>Pro and Con Grid: students list pros/cons, costs/benefits, advantages/disadvantages of an issue, question or value of competing claims.</a:t>
            </a:r>
          </a:p>
          <a:p>
            <a:pPr marL="114300" indent="0" eaLnBrk="1" hangingPunct="1">
              <a:buFont typeface="Arial" charset="0"/>
              <a:buNone/>
              <a:defRPr/>
            </a:pPr>
            <a:endParaRPr lang="en-US" sz="1800" dirty="0" smtClean="0"/>
          </a:p>
          <a:p>
            <a:pPr eaLnBrk="1" hangingPunct="1">
              <a:buFont typeface="Wingdings" pitchFamily="2" charset="2"/>
              <a:buChar char="§"/>
              <a:defRPr/>
            </a:pPr>
            <a:r>
              <a:rPr lang="en-US" sz="1800" dirty="0" smtClean="0"/>
              <a:t>Content, Form, and Function Outlines: in an outline form, students analyze the “what” (content), “how’ (form) and “why” (function) of a particular message (e.g. poem, newspaper story, billboard, etc.).</a:t>
            </a: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fade">
                                      <p:cBhvr>
                                        <p:cTn id="28" dur="1000"/>
                                        <p:tgtEl>
                                          <p:spTgt spid="6">
                                            <p:txEl>
                                              <p:pRg st="0" end="0"/>
                                            </p:txEl>
                                          </p:spTgt>
                                        </p:tgtEl>
                                      </p:cBhvr>
                                    </p:animEffect>
                                    <p:anim calcmode="lin" valueType="num">
                                      <p:cBhvr>
                                        <p:cTn id="29"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fade">
                                      <p:cBhvr>
                                        <p:cTn id="35" dur="1000"/>
                                        <p:tgtEl>
                                          <p:spTgt spid="6">
                                            <p:txEl>
                                              <p:pRg st="2" end="2"/>
                                            </p:txEl>
                                          </p:spTgt>
                                        </p:tgtEl>
                                      </p:cBhvr>
                                    </p:animEffect>
                                    <p:anim calcmode="lin" valueType="num">
                                      <p:cBhvr>
                                        <p:cTn id="36"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txEl>
                                              <p:pRg st="4" end="4"/>
                                            </p:txEl>
                                          </p:spTgt>
                                        </p:tgtEl>
                                        <p:attrNameLst>
                                          <p:attrName>style.visibility</p:attrName>
                                        </p:attrNameLst>
                                      </p:cBhvr>
                                      <p:to>
                                        <p:strVal val="visible"/>
                                      </p:to>
                                    </p:set>
                                    <p:animEffect transition="in" filter="fade">
                                      <p:cBhvr>
                                        <p:cTn id="42" dur="1000"/>
                                        <p:tgtEl>
                                          <p:spTgt spid="6">
                                            <p:txEl>
                                              <p:pRg st="4" end="4"/>
                                            </p:txEl>
                                          </p:spTgt>
                                        </p:tgtEl>
                                      </p:cBhvr>
                                    </p:animEffect>
                                    <p:anim calcmode="lin" valueType="num">
                                      <p:cBhvr>
                                        <p:cTn id="4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450" y="407988"/>
            <a:ext cx="8261350" cy="1039812"/>
          </a:xfrm>
        </p:spPr>
        <p:txBody>
          <a:bodyPr>
            <a:normAutofit fontScale="90000"/>
          </a:bodyPr>
          <a:lstStyle/>
          <a:p>
            <a:pPr eaLnBrk="1" hangingPunct="1">
              <a:defRPr/>
            </a:pPr>
            <a:r>
              <a:rPr lang="en-US" dirty="0" smtClean="0"/>
              <a:t>Techniques for assessing Course-Related Knowledge And Skills</a:t>
            </a:r>
            <a:endParaRPr lang="en-US" dirty="0"/>
          </a:p>
        </p:txBody>
      </p:sp>
      <p:sp>
        <p:nvSpPr>
          <p:cNvPr id="3" name="Content Placeholder 2"/>
          <p:cNvSpPr>
            <a:spLocks noGrp="1"/>
          </p:cNvSpPr>
          <p:nvPr>
            <p:ph sz="half" idx="1"/>
          </p:nvPr>
        </p:nvSpPr>
        <p:spPr>
          <a:xfrm>
            <a:off x="425450" y="1719263"/>
            <a:ext cx="4038600" cy="4833937"/>
          </a:xfrm>
        </p:spPr>
        <p:txBody>
          <a:bodyPr/>
          <a:lstStyle/>
          <a:p>
            <a:pPr marL="685800" indent="-571500" eaLnBrk="1" hangingPunct="1">
              <a:buFont typeface="+mj-lt"/>
              <a:buAutoNum type="romanUcPeriod" startAt="3"/>
              <a:defRPr/>
            </a:pPr>
            <a:r>
              <a:rPr lang="en-US" sz="1800" b="1" dirty="0" smtClean="0"/>
              <a:t>Assessing Skills in Synthesis and Creative Thinking </a:t>
            </a:r>
          </a:p>
          <a:p>
            <a:pPr marL="114300" indent="0" eaLnBrk="1" hangingPunct="1">
              <a:buFont typeface="Arial" charset="0"/>
              <a:buNone/>
              <a:defRPr/>
            </a:pPr>
            <a:endParaRPr lang="en-US" sz="1800" b="1" dirty="0" smtClean="0"/>
          </a:p>
          <a:p>
            <a:pPr eaLnBrk="1" hangingPunct="1">
              <a:buFont typeface="Wingdings" pitchFamily="2" charset="2"/>
              <a:buChar char="§"/>
              <a:defRPr/>
            </a:pPr>
            <a:r>
              <a:rPr lang="en-US" sz="1800" dirty="0" smtClean="0"/>
              <a:t>Invented Dialogues: Students synthesize their knowledge of issues, personalities, and historical periods into the form of a carefully structured illustrative conversation.</a:t>
            </a:r>
          </a:p>
          <a:p>
            <a:pPr marL="114300" indent="0" eaLnBrk="1" hangingPunct="1">
              <a:buFont typeface="Arial" charset="0"/>
              <a:buNone/>
              <a:defRPr/>
            </a:pPr>
            <a:endParaRPr lang="en-US" sz="1800" dirty="0" smtClean="0"/>
          </a:p>
          <a:p>
            <a:pPr eaLnBrk="1" hangingPunct="1">
              <a:buFont typeface="Wingdings" pitchFamily="2" charset="2"/>
              <a:buChar char="§"/>
              <a:defRPr/>
            </a:pPr>
            <a:r>
              <a:rPr lang="en-US" sz="1800" dirty="0" smtClean="0"/>
              <a:t>Annotated Portfolios: students assemble a very limited number of examples of creative work and supplement with own commentary on significance of examples. </a:t>
            </a:r>
          </a:p>
          <a:p>
            <a:pPr eaLnBrk="1" hangingPunct="1">
              <a:buFont typeface="Wingdings" pitchFamily="2" charset="2"/>
              <a:buChar char="§"/>
              <a:defRPr/>
            </a:pPr>
            <a:endParaRPr lang="en-US" sz="1800" dirty="0"/>
          </a:p>
        </p:txBody>
      </p:sp>
      <p:sp>
        <p:nvSpPr>
          <p:cNvPr id="4" name="Content Placeholder 3"/>
          <p:cNvSpPr>
            <a:spLocks noGrp="1"/>
          </p:cNvSpPr>
          <p:nvPr>
            <p:ph sz="half" idx="2"/>
          </p:nvPr>
        </p:nvSpPr>
        <p:spPr>
          <a:xfrm>
            <a:off x="4648200" y="1719263"/>
            <a:ext cx="4038600" cy="4406900"/>
          </a:xfrm>
        </p:spPr>
        <p:txBody>
          <a:bodyPr/>
          <a:lstStyle/>
          <a:p>
            <a:pPr marL="685800" indent="-571500" eaLnBrk="1" hangingPunct="1">
              <a:buFont typeface="+mj-lt"/>
              <a:buAutoNum type="romanUcPeriod" startAt="4"/>
              <a:defRPr/>
            </a:pPr>
            <a:r>
              <a:rPr lang="en-US" sz="1800" b="1" dirty="0" smtClean="0"/>
              <a:t>Assessing Skill in Problem Solving </a:t>
            </a:r>
          </a:p>
          <a:p>
            <a:pPr marL="685800" indent="-571500" eaLnBrk="1" hangingPunct="1">
              <a:buFont typeface="+mj-lt"/>
              <a:buAutoNum type="romanUcPeriod" startAt="4"/>
              <a:defRPr/>
            </a:pPr>
            <a:endParaRPr lang="en-US" sz="1800" dirty="0" smtClean="0"/>
          </a:p>
          <a:p>
            <a:pPr eaLnBrk="1" hangingPunct="1">
              <a:buFont typeface="Wingdings" pitchFamily="2" charset="2"/>
              <a:buChar char="§"/>
              <a:defRPr/>
            </a:pPr>
            <a:r>
              <a:rPr lang="en-US" sz="1800" dirty="0" smtClean="0"/>
              <a:t>What’s the Principle?: Students identify principle or principles to solve problems of various types?</a:t>
            </a:r>
          </a:p>
          <a:p>
            <a:pPr eaLnBrk="1" hangingPunct="1">
              <a:buFont typeface="Wingdings" pitchFamily="2" charset="2"/>
              <a:buChar char="§"/>
              <a:defRPr/>
            </a:pPr>
            <a:endParaRPr lang="en-US" sz="1800" dirty="0"/>
          </a:p>
          <a:p>
            <a:pPr eaLnBrk="1" hangingPunct="1">
              <a:buFont typeface="Wingdings" pitchFamily="2" charset="2"/>
              <a:buChar char="§"/>
              <a:defRPr/>
            </a:pPr>
            <a:r>
              <a:rPr lang="en-US" sz="1800" dirty="0" smtClean="0"/>
              <a:t>Documented Problem Solutions: students track in a written format the steps they take to solve problems as if for a “show and tell”. </a:t>
            </a:r>
          </a:p>
          <a:p>
            <a:pPr eaLnBrk="1" hangingPunct="1">
              <a:buFont typeface="Wingdings" pitchFamily="2" charset="2"/>
              <a:buChar cha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0" end="0"/>
                                            </p:txEl>
                                          </p:spTgt>
                                        </p:tgtEl>
                                        <p:attrNameLst>
                                          <p:attrName>style.visibility</p:attrName>
                                        </p:attrNameLst>
                                      </p:cBhvr>
                                      <p:to>
                                        <p:strVal val="visible"/>
                                      </p:to>
                                    </p:set>
                                    <p:animEffect transition="in" filter="fade">
                                      <p:cBhvr>
                                        <p:cTn id="28" dur="1000"/>
                                        <p:tgtEl>
                                          <p:spTgt spid="4">
                                            <p:txEl>
                                              <p:pRg st="0" end="0"/>
                                            </p:txEl>
                                          </p:spTgt>
                                        </p:tgtEl>
                                      </p:cBhvr>
                                    </p:animEffect>
                                    <p:anim calcmode="lin" valueType="num">
                                      <p:cBhvr>
                                        <p:cTn id="29"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Effect transition="in" filter="fade">
                                      <p:cBhvr>
                                        <p:cTn id="35" dur="1000"/>
                                        <p:tgtEl>
                                          <p:spTgt spid="4">
                                            <p:txEl>
                                              <p:pRg st="2" end="2"/>
                                            </p:txEl>
                                          </p:spTgt>
                                        </p:tgtEl>
                                      </p:cBhvr>
                                    </p:animEffect>
                                    <p:anim calcmode="lin" valueType="num">
                                      <p:cBhvr>
                                        <p:cTn id="36"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4" end="4"/>
                                            </p:txEl>
                                          </p:spTgt>
                                        </p:tgtEl>
                                        <p:attrNameLst>
                                          <p:attrName>style.visibility</p:attrName>
                                        </p:attrNameLst>
                                      </p:cBhvr>
                                      <p:to>
                                        <p:strVal val="visible"/>
                                      </p:to>
                                    </p:set>
                                    <p:animEffect transition="in" filter="fade">
                                      <p:cBhvr>
                                        <p:cTn id="42" dur="1000"/>
                                        <p:tgtEl>
                                          <p:spTgt spid="4">
                                            <p:txEl>
                                              <p:pRg st="4" end="4"/>
                                            </p:txEl>
                                          </p:spTgt>
                                        </p:tgtEl>
                                      </p:cBhvr>
                                    </p:animEffect>
                                    <p:anim calcmode="lin" valueType="num">
                                      <p:cBhvr>
                                        <p:cTn id="4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eaLnBrk="1" hangingPunct="1">
              <a:defRPr/>
            </a:pPr>
            <a:r>
              <a:rPr lang="en-US" dirty="0" smtClean="0"/>
              <a:t>Techniques for assessing Course-Related Knowledge And Skills</a:t>
            </a:r>
            <a:endParaRPr lang="en-US" dirty="0"/>
          </a:p>
        </p:txBody>
      </p:sp>
      <p:sp>
        <p:nvSpPr>
          <p:cNvPr id="6" name="Content Placeholder 5"/>
          <p:cNvSpPr>
            <a:spLocks noGrp="1"/>
          </p:cNvSpPr>
          <p:nvPr>
            <p:ph idx="1"/>
          </p:nvPr>
        </p:nvSpPr>
        <p:spPr/>
        <p:txBody>
          <a:bodyPr/>
          <a:lstStyle/>
          <a:p>
            <a:pPr marL="628650" indent="-514350" eaLnBrk="1" hangingPunct="1">
              <a:buFont typeface="+mj-lt"/>
              <a:buAutoNum type="romanUcPeriod" startAt="5"/>
              <a:defRPr/>
            </a:pPr>
            <a:r>
              <a:rPr lang="en-US" b="1" dirty="0" smtClean="0"/>
              <a:t>Assessing Skill in Application and Performance</a:t>
            </a:r>
          </a:p>
          <a:p>
            <a:pPr marL="114300" indent="0" eaLnBrk="1" hangingPunct="1">
              <a:buFont typeface="Arial" charset="0"/>
              <a:buNone/>
              <a:defRPr/>
            </a:pPr>
            <a:endParaRPr lang="en-US" dirty="0" smtClean="0"/>
          </a:p>
          <a:p>
            <a:pPr eaLnBrk="1" hangingPunct="1">
              <a:buFont typeface="Wingdings" pitchFamily="2" charset="2"/>
              <a:buChar char="§"/>
              <a:defRPr/>
            </a:pPr>
            <a:r>
              <a:rPr lang="en-US" dirty="0" smtClean="0"/>
              <a:t>Application Cards: students generate examples of real-work applications for important principles, generalizations, theories or procedures.</a:t>
            </a:r>
          </a:p>
          <a:p>
            <a:pPr eaLnBrk="1" hangingPunct="1">
              <a:buFont typeface="Wingdings" pitchFamily="2" charset="2"/>
              <a:buChar char="§"/>
              <a:defRPr/>
            </a:pPr>
            <a:endParaRPr lang="en-US" dirty="0"/>
          </a:p>
          <a:p>
            <a:pPr eaLnBrk="1" hangingPunct="1">
              <a:buFont typeface="Wingdings" pitchFamily="2" charset="2"/>
              <a:buChar char="§"/>
              <a:defRPr/>
            </a:pPr>
            <a:r>
              <a:rPr lang="en-US" dirty="0" smtClean="0"/>
              <a:t>Student-Generated Test Questions: students generate test questions and model answers for critical areas of learning.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1000"/>
                                        <p:tgtEl>
                                          <p:spTgt spid="6">
                                            <p:txEl>
                                              <p:pRg st="2" end="2"/>
                                            </p:txEl>
                                          </p:spTgt>
                                        </p:tgtEl>
                                      </p:cBhvr>
                                    </p:animEffect>
                                    <p:anim calcmode="lin" valueType="num">
                                      <p:cBhvr>
                                        <p:cTn id="1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1000"/>
                                        <p:tgtEl>
                                          <p:spTgt spid="6">
                                            <p:txEl>
                                              <p:pRg st="4" end="4"/>
                                            </p:txEl>
                                          </p:spTgt>
                                        </p:tgtEl>
                                      </p:cBhvr>
                                    </p:animEffect>
                                    <p:anim calcmode="lin" valueType="num">
                                      <p:cBhvr>
                                        <p:cTn id="22"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5450" y="407988"/>
            <a:ext cx="8261350" cy="1039812"/>
          </a:xfrm>
        </p:spPr>
        <p:txBody>
          <a:bodyPr/>
          <a:lstStyle/>
          <a:p>
            <a:pPr eaLnBrk="1" hangingPunct="1">
              <a:defRPr/>
            </a:pPr>
            <a:r>
              <a:rPr lang="en-US" sz="2800" dirty="0" smtClean="0"/>
              <a:t>Techniques for Assessing Learner Attitudes, Values and Self Awareness </a:t>
            </a:r>
            <a:endParaRPr lang="en-US" sz="2800" dirty="0"/>
          </a:p>
        </p:txBody>
      </p:sp>
      <p:sp>
        <p:nvSpPr>
          <p:cNvPr id="5" name="Content Placeholder 4"/>
          <p:cNvSpPr>
            <a:spLocks noGrp="1"/>
          </p:cNvSpPr>
          <p:nvPr>
            <p:ph sz="half" idx="1"/>
          </p:nvPr>
        </p:nvSpPr>
        <p:spPr>
          <a:xfrm>
            <a:off x="425450" y="1719263"/>
            <a:ext cx="4038600" cy="4406900"/>
          </a:xfrm>
        </p:spPr>
        <p:txBody>
          <a:bodyPr/>
          <a:lstStyle/>
          <a:p>
            <a:pPr marL="685800" indent="-571500" eaLnBrk="1" hangingPunct="1">
              <a:buFont typeface="+mj-lt"/>
              <a:buAutoNum type="romanUcPeriod" startAt="6"/>
              <a:defRPr/>
            </a:pPr>
            <a:r>
              <a:rPr lang="en-US" sz="1800" b="1" dirty="0" smtClean="0"/>
              <a:t>Assessing Students’ Awareness of Their Attitudes and Values</a:t>
            </a:r>
          </a:p>
          <a:p>
            <a:pPr marL="685800" indent="-571500" eaLnBrk="1" hangingPunct="1">
              <a:buFont typeface="+mj-lt"/>
              <a:buAutoNum type="romanUcPeriod" startAt="6"/>
              <a:defRPr/>
            </a:pPr>
            <a:endParaRPr lang="en-US" sz="1800" dirty="0"/>
          </a:p>
          <a:p>
            <a:pPr eaLnBrk="1" hangingPunct="1">
              <a:buFont typeface="Wingdings" pitchFamily="2" charset="2"/>
              <a:buChar char="§"/>
              <a:defRPr/>
            </a:pPr>
            <a:r>
              <a:rPr lang="en-US" sz="1800" dirty="0" smtClean="0"/>
              <a:t>Classroom Opinion Polls: Students indicate degree of agreement or disagreement with a statement or prompt. </a:t>
            </a:r>
          </a:p>
          <a:p>
            <a:pPr eaLnBrk="1" hangingPunct="1">
              <a:buFont typeface="Wingdings" pitchFamily="2" charset="2"/>
              <a:buChar char="§"/>
              <a:defRPr/>
            </a:pPr>
            <a:endParaRPr lang="en-US" sz="1800" dirty="0"/>
          </a:p>
          <a:p>
            <a:pPr eaLnBrk="1" hangingPunct="1">
              <a:buFont typeface="Wingdings" pitchFamily="2" charset="2"/>
              <a:buChar char="§"/>
              <a:defRPr/>
            </a:pPr>
            <a:r>
              <a:rPr lang="en-US" sz="1800" dirty="0" smtClean="0"/>
              <a:t>Profiles </a:t>
            </a:r>
            <a:r>
              <a:rPr lang="en-US" sz="1800" smtClean="0"/>
              <a:t>of </a:t>
            </a:r>
            <a:r>
              <a:rPr lang="en-US" sz="1800" smtClean="0"/>
              <a:t>Admirable </a:t>
            </a:r>
            <a:r>
              <a:rPr lang="en-US" sz="1800" dirty="0" smtClean="0"/>
              <a:t>Individuals: Students write a brief description of the characteristics of a person they admire in a field related to the subject. </a:t>
            </a:r>
            <a:endParaRPr lang="en-US" sz="1800" dirty="0"/>
          </a:p>
        </p:txBody>
      </p:sp>
      <p:sp>
        <p:nvSpPr>
          <p:cNvPr id="6" name="Content Placeholder 5"/>
          <p:cNvSpPr>
            <a:spLocks noGrp="1"/>
          </p:cNvSpPr>
          <p:nvPr>
            <p:ph sz="half" idx="2"/>
          </p:nvPr>
        </p:nvSpPr>
        <p:spPr>
          <a:xfrm>
            <a:off x="4648200" y="1719263"/>
            <a:ext cx="4038600" cy="4406900"/>
          </a:xfrm>
        </p:spPr>
        <p:txBody>
          <a:bodyPr/>
          <a:lstStyle/>
          <a:p>
            <a:pPr marL="685800" indent="-571500" eaLnBrk="1" hangingPunct="1">
              <a:buFont typeface="+mj-lt"/>
              <a:buAutoNum type="romanUcPeriod" startAt="7"/>
              <a:defRPr/>
            </a:pPr>
            <a:r>
              <a:rPr lang="en-US" dirty="0" smtClean="0"/>
              <a:t> </a:t>
            </a:r>
            <a:r>
              <a:rPr lang="en-US" sz="1800" b="1" dirty="0" smtClean="0"/>
              <a:t>Assessing Student’ Self-awareness as Learners</a:t>
            </a:r>
          </a:p>
          <a:p>
            <a:pPr marL="685800" indent="-571500" eaLnBrk="1" hangingPunct="1">
              <a:buFont typeface="+mj-lt"/>
              <a:buAutoNum type="romanUcPeriod" startAt="7"/>
              <a:defRPr/>
            </a:pPr>
            <a:endParaRPr lang="en-US" sz="1800" dirty="0"/>
          </a:p>
          <a:p>
            <a:pPr eaLnBrk="1" hangingPunct="1">
              <a:buFont typeface="Wingdings" pitchFamily="2" charset="2"/>
              <a:buChar char="§"/>
              <a:defRPr/>
            </a:pPr>
            <a:r>
              <a:rPr lang="en-US" sz="1800" dirty="0" smtClean="0"/>
              <a:t>Focused Autobiographical Sketches: Students write a brief description of a successful learning experience they had relevant to the course material. </a:t>
            </a:r>
          </a:p>
          <a:p>
            <a:pPr eaLnBrk="1" hangingPunct="1">
              <a:buFont typeface="Wingdings" pitchFamily="2" charset="2"/>
              <a:buChar char="§"/>
              <a:defRPr/>
            </a:pPr>
            <a:endParaRPr lang="en-US" sz="1800" dirty="0"/>
          </a:p>
          <a:p>
            <a:pPr eaLnBrk="1" hangingPunct="1">
              <a:buFont typeface="Wingdings" pitchFamily="2" charset="2"/>
              <a:buChar char="§"/>
              <a:defRPr/>
            </a:pPr>
            <a:r>
              <a:rPr lang="en-US" sz="1800" dirty="0" smtClean="0"/>
              <a:t>Goal Ranking and Matching: Students list and prioritize 3 to 5 goals they have for their own learning in the course. </a:t>
            </a: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fade">
                                      <p:cBhvr>
                                        <p:cTn id="28" dur="1000"/>
                                        <p:tgtEl>
                                          <p:spTgt spid="6">
                                            <p:txEl>
                                              <p:pRg st="0" end="0"/>
                                            </p:txEl>
                                          </p:spTgt>
                                        </p:tgtEl>
                                      </p:cBhvr>
                                    </p:animEffect>
                                    <p:anim calcmode="lin" valueType="num">
                                      <p:cBhvr>
                                        <p:cTn id="29"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fade">
                                      <p:cBhvr>
                                        <p:cTn id="35" dur="1000"/>
                                        <p:tgtEl>
                                          <p:spTgt spid="6">
                                            <p:txEl>
                                              <p:pRg st="2" end="2"/>
                                            </p:txEl>
                                          </p:spTgt>
                                        </p:tgtEl>
                                      </p:cBhvr>
                                    </p:animEffect>
                                    <p:anim calcmode="lin" valueType="num">
                                      <p:cBhvr>
                                        <p:cTn id="36"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txEl>
                                              <p:pRg st="4" end="4"/>
                                            </p:txEl>
                                          </p:spTgt>
                                        </p:tgtEl>
                                        <p:attrNameLst>
                                          <p:attrName>style.visibility</p:attrName>
                                        </p:attrNameLst>
                                      </p:cBhvr>
                                      <p:to>
                                        <p:strVal val="visible"/>
                                      </p:to>
                                    </p:set>
                                    <p:animEffect transition="in" filter="fade">
                                      <p:cBhvr>
                                        <p:cTn id="42" dur="1000"/>
                                        <p:tgtEl>
                                          <p:spTgt spid="6">
                                            <p:txEl>
                                              <p:pRg st="4" end="4"/>
                                            </p:txEl>
                                          </p:spTgt>
                                        </p:tgtEl>
                                      </p:cBhvr>
                                    </p:animEffect>
                                    <p:anim calcmode="lin" valueType="num">
                                      <p:cBhvr>
                                        <p:cTn id="4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sz="2800" dirty="0" smtClean="0"/>
              <a:t>Techniques for Assessing Learner Attitudes, Values and Self Awareness </a:t>
            </a:r>
            <a:endParaRPr lang="en-US" sz="2800" dirty="0"/>
          </a:p>
        </p:txBody>
      </p:sp>
      <p:sp>
        <p:nvSpPr>
          <p:cNvPr id="6" name="Content Placeholder 5"/>
          <p:cNvSpPr>
            <a:spLocks noGrp="1"/>
          </p:cNvSpPr>
          <p:nvPr>
            <p:ph idx="1"/>
          </p:nvPr>
        </p:nvSpPr>
        <p:spPr/>
        <p:txBody>
          <a:bodyPr/>
          <a:lstStyle/>
          <a:p>
            <a:pPr marL="628650" indent="-514350" eaLnBrk="1" hangingPunct="1">
              <a:buFont typeface="+mj-lt"/>
              <a:buAutoNum type="romanUcPeriod" startAt="8"/>
              <a:defRPr/>
            </a:pPr>
            <a:r>
              <a:rPr lang="en-US" dirty="0"/>
              <a:t> </a:t>
            </a:r>
            <a:r>
              <a:rPr lang="en-US" b="1" dirty="0" smtClean="0"/>
              <a:t>Assessing Course-Related learning and Study Skills, Strategies, and Behaviors</a:t>
            </a:r>
          </a:p>
          <a:p>
            <a:pPr marL="628650" indent="-514350" eaLnBrk="1" hangingPunct="1">
              <a:buFont typeface="+mj-lt"/>
              <a:buAutoNum type="romanUcPeriod" startAt="8"/>
              <a:defRPr/>
            </a:pPr>
            <a:endParaRPr lang="en-US" b="1" dirty="0"/>
          </a:p>
          <a:p>
            <a:pPr eaLnBrk="1" hangingPunct="1">
              <a:buFont typeface="Wingdings" pitchFamily="2" charset="2"/>
              <a:buChar char="§"/>
              <a:defRPr/>
            </a:pPr>
            <a:r>
              <a:rPr lang="en-US" dirty="0" smtClean="0"/>
              <a:t>Productive Study-Time Logs: Students complete a study log to record the quantity and quality of time spent studying for a specific course.</a:t>
            </a:r>
          </a:p>
          <a:p>
            <a:pPr eaLnBrk="1" hangingPunct="1">
              <a:buFont typeface="Wingdings" pitchFamily="2" charset="2"/>
              <a:buChar char="§"/>
              <a:defRPr/>
            </a:pPr>
            <a:endParaRPr lang="en-US" dirty="0"/>
          </a:p>
          <a:p>
            <a:pPr eaLnBrk="1" hangingPunct="1">
              <a:buFont typeface="Wingdings" pitchFamily="2" charset="2"/>
              <a:buChar char="§"/>
              <a:defRPr/>
            </a:pPr>
            <a:r>
              <a:rPr lang="en-US" dirty="0" smtClean="0"/>
              <a:t>Diagnostic Learning Logs: Students write to learn by identifying, diagnosing and prescribing solutions to their own learning problems.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1000"/>
                                        <p:tgtEl>
                                          <p:spTgt spid="6">
                                            <p:txEl>
                                              <p:pRg st="2" end="2"/>
                                            </p:txEl>
                                          </p:spTgt>
                                        </p:tgtEl>
                                      </p:cBhvr>
                                    </p:animEffect>
                                    <p:anim calcmode="lin" valueType="num">
                                      <p:cBhvr>
                                        <p:cTn id="1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1000"/>
                                        <p:tgtEl>
                                          <p:spTgt spid="6">
                                            <p:txEl>
                                              <p:pRg st="4" end="4"/>
                                            </p:txEl>
                                          </p:spTgt>
                                        </p:tgtEl>
                                      </p:cBhvr>
                                    </p:animEffect>
                                    <p:anim calcmode="lin" valueType="num">
                                      <p:cBhvr>
                                        <p:cTn id="22"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5450" y="407988"/>
            <a:ext cx="8261350" cy="1039812"/>
          </a:xfrm>
        </p:spPr>
        <p:txBody>
          <a:bodyPr>
            <a:normAutofit fontScale="90000"/>
          </a:bodyPr>
          <a:lstStyle/>
          <a:p>
            <a:pPr eaLnBrk="1" hangingPunct="1">
              <a:defRPr/>
            </a:pPr>
            <a:r>
              <a:rPr lang="en-US" dirty="0" smtClean="0"/>
              <a:t>Techniques for assessing Learner Reactions to Instruction </a:t>
            </a:r>
            <a:endParaRPr lang="en-US" dirty="0"/>
          </a:p>
        </p:txBody>
      </p:sp>
      <p:sp>
        <p:nvSpPr>
          <p:cNvPr id="5" name="Content Placeholder 4"/>
          <p:cNvSpPr>
            <a:spLocks noGrp="1"/>
          </p:cNvSpPr>
          <p:nvPr>
            <p:ph sz="half" idx="1"/>
          </p:nvPr>
        </p:nvSpPr>
        <p:spPr>
          <a:xfrm>
            <a:off x="152400" y="1719263"/>
            <a:ext cx="4311650" cy="4681537"/>
          </a:xfrm>
        </p:spPr>
        <p:txBody>
          <a:bodyPr/>
          <a:lstStyle/>
          <a:p>
            <a:pPr marL="685800" indent="-571500" eaLnBrk="1" hangingPunct="1">
              <a:buFont typeface="+mj-lt"/>
              <a:buAutoNum type="romanUcPeriod" startAt="9"/>
              <a:defRPr/>
            </a:pPr>
            <a:r>
              <a:rPr lang="en-US" sz="1800" dirty="0" smtClean="0"/>
              <a:t> </a:t>
            </a:r>
            <a:r>
              <a:rPr lang="en-US" sz="1800" b="1" dirty="0" smtClean="0"/>
              <a:t>Assessing Learner Reactions to Teachers and Teaching </a:t>
            </a:r>
          </a:p>
          <a:p>
            <a:pPr marL="685800" indent="-571500" eaLnBrk="1" hangingPunct="1">
              <a:buFont typeface="+mj-lt"/>
              <a:buAutoNum type="romanUcPeriod" startAt="9"/>
              <a:defRPr/>
            </a:pPr>
            <a:endParaRPr lang="en-US" sz="1800" dirty="0"/>
          </a:p>
          <a:p>
            <a:pPr eaLnBrk="1" hangingPunct="1">
              <a:buFont typeface="Wingdings" pitchFamily="2" charset="2"/>
              <a:buChar char="§"/>
              <a:defRPr/>
            </a:pPr>
            <a:r>
              <a:rPr lang="en-US" sz="1800" dirty="0" smtClean="0"/>
              <a:t>Teacher-designed Feedback Forms: Students respond to specific questions through a focused feedback form about the effectiveness of a particular class session. </a:t>
            </a:r>
          </a:p>
          <a:p>
            <a:pPr eaLnBrk="1" hangingPunct="1">
              <a:buFont typeface="Wingdings" pitchFamily="2" charset="2"/>
              <a:buChar char="§"/>
              <a:defRPr/>
            </a:pPr>
            <a:endParaRPr lang="en-US" sz="1800" dirty="0"/>
          </a:p>
          <a:p>
            <a:pPr eaLnBrk="1" hangingPunct="1">
              <a:buFont typeface="Wingdings" pitchFamily="2" charset="2"/>
              <a:buChar char="§"/>
              <a:defRPr/>
            </a:pPr>
            <a:r>
              <a:rPr lang="en-US" sz="1800" dirty="0" smtClean="0"/>
              <a:t>Classroom Assessment Quality Circles: A group or groups of students provide the instructor with ongoing assessment of the course through structured interactions </a:t>
            </a:r>
          </a:p>
          <a:p>
            <a:pPr marL="685800" indent="-571500" eaLnBrk="1" hangingPunct="1">
              <a:buFont typeface="+mj-lt"/>
              <a:buAutoNum type="romanUcPeriod" startAt="9"/>
              <a:defRPr/>
            </a:pPr>
            <a:endParaRPr lang="en-US" sz="1800" dirty="0"/>
          </a:p>
          <a:p>
            <a:pPr eaLnBrk="1" hangingPunct="1">
              <a:buFont typeface="Wingdings" pitchFamily="2" charset="2"/>
              <a:buChar char="§"/>
              <a:defRPr/>
            </a:pPr>
            <a:endParaRPr lang="en-US" sz="1800" dirty="0" smtClean="0"/>
          </a:p>
        </p:txBody>
      </p:sp>
      <p:sp>
        <p:nvSpPr>
          <p:cNvPr id="6" name="Content Placeholder 5"/>
          <p:cNvSpPr>
            <a:spLocks noGrp="1"/>
          </p:cNvSpPr>
          <p:nvPr>
            <p:ph sz="half" idx="2"/>
          </p:nvPr>
        </p:nvSpPr>
        <p:spPr>
          <a:xfrm>
            <a:off x="4648200" y="1719263"/>
            <a:ext cx="4038600" cy="4757737"/>
          </a:xfrm>
        </p:spPr>
        <p:txBody>
          <a:bodyPr/>
          <a:lstStyle/>
          <a:p>
            <a:pPr marL="685800" indent="-571500" eaLnBrk="1" hangingPunct="1">
              <a:buFont typeface="+mj-lt"/>
              <a:buAutoNum type="romanUcPeriod" startAt="10"/>
              <a:defRPr/>
            </a:pPr>
            <a:r>
              <a:rPr lang="en-US" sz="1800" b="1" dirty="0" smtClean="0"/>
              <a:t>Assessing Learner Reactions to Class Activities, Assignments and Materials </a:t>
            </a:r>
          </a:p>
          <a:p>
            <a:pPr marL="685800" indent="-571500" eaLnBrk="1" hangingPunct="1">
              <a:buFont typeface="+mj-lt"/>
              <a:buAutoNum type="romanUcPeriod" startAt="10"/>
              <a:defRPr/>
            </a:pPr>
            <a:endParaRPr lang="en-US" sz="1800" b="1" dirty="0"/>
          </a:p>
          <a:p>
            <a:pPr eaLnBrk="1" hangingPunct="1">
              <a:buFont typeface="Wingdings" pitchFamily="2" charset="2"/>
              <a:buChar char="§"/>
              <a:defRPr/>
            </a:pPr>
            <a:r>
              <a:rPr lang="en-US" sz="1800" dirty="0" smtClean="0"/>
              <a:t>Group-Work Evaluation: Students complete a brief survey about how their group is functioning and make suggestions for improving the group process.</a:t>
            </a:r>
          </a:p>
          <a:p>
            <a:pPr eaLnBrk="1" hangingPunct="1">
              <a:buFont typeface="Wingdings" pitchFamily="2" charset="2"/>
              <a:buChar char="§"/>
              <a:defRPr/>
            </a:pPr>
            <a:endParaRPr lang="en-US" sz="1800" dirty="0"/>
          </a:p>
          <a:p>
            <a:pPr eaLnBrk="1" hangingPunct="1">
              <a:buFont typeface="Wingdings" pitchFamily="2" charset="2"/>
              <a:buChar char="§"/>
              <a:defRPr/>
            </a:pPr>
            <a:r>
              <a:rPr lang="en-US" sz="1800" dirty="0" smtClean="0"/>
              <a:t>Reading rating Sheets: Students complete a form that rates the effectiveness of the assigned readings. </a:t>
            </a: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fade">
                                      <p:cBhvr>
                                        <p:cTn id="28" dur="1000"/>
                                        <p:tgtEl>
                                          <p:spTgt spid="6">
                                            <p:txEl>
                                              <p:pRg st="0" end="0"/>
                                            </p:txEl>
                                          </p:spTgt>
                                        </p:tgtEl>
                                      </p:cBhvr>
                                    </p:animEffect>
                                    <p:anim calcmode="lin" valueType="num">
                                      <p:cBhvr>
                                        <p:cTn id="29"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fade">
                                      <p:cBhvr>
                                        <p:cTn id="35" dur="1000"/>
                                        <p:tgtEl>
                                          <p:spTgt spid="6">
                                            <p:txEl>
                                              <p:pRg st="2" end="2"/>
                                            </p:txEl>
                                          </p:spTgt>
                                        </p:tgtEl>
                                      </p:cBhvr>
                                    </p:animEffect>
                                    <p:anim calcmode="lin" valueType="num">
                                      <p:cBhvr>
                                        <p:cTn id="36"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txEl>
                                              <p:pRg st="4" end="4"/>
                                            </p:txEl>
                                          </p:spTgt>
                                        </p:tgtEl>
                                        <p:attrNameLst>
                                          <p:attrName>style.visibility</p:attrName>
                                        </p:attrNameLst>
                                      </p:cBhvr>
                                      <p:to>
                                        <p:strVal val="visible"/>
                                      </p:to>
                                    </p:set>
                                    <p:animEffect transition="in" filter="fade">
                                      <p:cBhvr>
                                        <p:cTn id="42" dur="1000"/>
                                        <p:tgtEl>
                                          <p:spTgt spid="6">
                                            <p:txEl>
                                              <p:pRg st="4" end="4"/>
                                            </p:txEl>
                                          </p:spTgt>
                                        </p:tgtEl>
                                      </p:cBhvr>
                                    </p:animEffect>
                                    <p:anim calcmode="lin" valueType="num">
                                      <p:cBhvr>
                                        <p:cTn id="4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Classroom Assessment Techniques &amp;quot;&quot;/&gt;&lt;property id=&quot;20307&quot; value=&quot;256&quot;/&gt;&lt;/object&gt;&lt;object type=&quot;3&quot; unique_id=&quot;10005&quot;&gt;&lt;property id=&quot;20148&quot; value=&quot;5&quot;/&gt;&lt;property id=&quot;20300&quot; value=&quot;Slide 2 - &amp;quot;Classroom Assessment Techniques (CATS)&amp;quot;&quot;/&gt;&lt;property id=&quot;20307&quot; value=&quot;270&quot;/&gt;&lt;/object&gt;&lt;object type=&quot;3&quot; unique_id=&quot;10006&quot;&gt;&lt;property id=&quot;20148&quot; value=&quot;5&quot;/&gt;&lt;property id=&quot;20300&quot; value=&quot;Slide 3 - &amp;quot;CATS &amp;quot;&quot;/&gt;&lt;property id=&quot;20307&quot; value=&quot;271&quot;/&gt;&lt;/object&gt;&lt;object type=&quot;3&quot; unique_id=&quot;10007&quot;&gt;&lt;property id=&quot;20148&quot; value=&quot;5&quot;/&gt;&lt;property id=&quot;20300&quot; value=&quot;Slide 4 - &amp;quot;Techniques for assessing Course-Related Knowledge And Skills&amp;quot;&quot;/&gt;&lt;property id=&quot;20307&quot; value=&quot;264&quot;/&gt;&lt;/object&gt;&lt;object type=&quot;3&quot; unique_id=&quot;10008&quot;&gt;&lt;property id=&quot;20148&quot; value=&quot;5&quot;/&gt;&lt;property id=&quot;20300&quot; value=&quot;Slide 5 - &amp;quot;Techniques for assessing Course-Related Knowledge And Skills&amp;quot;&quot;/&gt;&lt;property id=&quot;20307&quot; value=&quot;265&quot;/&gt;&lt;/object&gt;&lt;object type=&quot;3&quot; unique_id=&quot;10009&quot;&gt;&lt;property id=&quot;20148&quot; value=&quot;5&quot;/&gt;&lt;property id=&quot;20300&quot; value=&quot;Slide 6 - &amp;quot;Techniques for assessing Course-Related Knowledge And Skills&amp;quot;&quot;/&gt;&lt;property id=&quot;20307&quot; value=&quot;266&quot;/&gt;&lt;/object&gt;&lt;object type=&quot;3&quot; unique_id=&quot;10010&quot;&gt;&lt;property id=&quot;20148&quot; value=&quot;5&quot;/&gt;&lt;property id=&quot;20300&quot; value=&quot;Slide 7 - &amp;quot;Techniques for Assessing Learner Attitudes, Values and Self Awareness &amp;quot;&quot;/&gt;&lt;property id=&quot;20307&quot; value=&quot;267&quot;/&gt;&lt;/object&gt;&lt;object type=&quot;3&quot; unique_id=&quot;10011&quot;&gt;&lt;property id=&quot;20148&quot; value=&quot;5&quot;/&gt;&lt;property id=&quot;20300&quot; value=&quot;Slide 8 - &amp;quot;Techniques for Assessing Learner Attitudes, Values and Self Awareness &amp;quot;&quot;/&gt;&lt;property id=&quot;20307&quot; value=&quot;268&quot;/&gt;&lt;/object&gt;&lt;object type=&quot;3&quot; unique_id=&quot;10012&quot;&gt;&lt;property id=&quot;20148&quot; value=&quot;5&quot;/&gt;&lt;property id=&quot;20300&quot; value=&quot;Slide 9 - &amp;quot;Techniques for assessing Learner Reactions to Instruction &amp;quot;&quot;/&gt;&lt;property id=&quot;20307&quot; value=&quot;269&quot;/&gt;&lt;/object&gt;&lt;object type=&quot;3&quot; unique_id=&quot;10013&quot;&gt;&lt;property id=&quot;20148&quot; value=&quot;5&quot;/&gt;&lt;property id=&quot;20300&quot; value=&quot;Slide 10 - &amp;quot;Probing prior Knowledge &amp;quot;&quot;/&gt;&lt;property id=&quot;20307&quot; value=&quot;257&quot;/&gt;&lt;/object&gt;&lt;object type=&quot;3&quot; unique_id=&quot;10014&quot;&gt;&lt;property id=&quot;20148&quot; value=&quot;5&quot;/&gt;&lt;property id=&quot;20300&quot; value=&quot;Slide 11 - &amp;quot;Checking for Understanding &amp;quot;&quot;/&gt;&lt;property id=&quot;20307&quot; value=&quot;262&quot;/&gt;&lt;/object&gt;&lt;object type=&quot;3&quot; unique_id=&quot;10015&quot;&gt;&lt;property id=&quot;20148&quot; value=&quot;5&quot;/&gt;&lt;property id=&quot;20300&quot; value=&quot;Slide 12 - &amp;quot;Checking for Understanding &amp;quot;&quot;/&gt;&lt;property id=&quot;20307&quot; value=&quot;258&quot;/&gt;&lt;/object&gt;&lt;object type=&quot;3&quot; unique_id=&quot;10016&quot;&gt;&lt;property id=&quot;20148&quot; value=&quot;5&quot;/&gt;&lt;property id=&quot;20300&quot; value=&quot;Slide 13 - &amp;quot;Checking for Understanding &amp;quot;&quot;/&gt;&lt;property id=&quot;20307&quot; value=&quot;259&quot;/&gt;&lt;/object&gt;&lt;object type=&quot;3&quot; unique_id=&quot;10017&quot;&gt;&lt;property id=&quot;20148&quot; value=&quot;5&quot;/&gt;&lt;property id=&quot;20300&quot; value=&quot;Slide 14&quot;/&gt;&lt;property id=&quot;20307&quot; value=&quot;260&quot;/&gt;&lt;/object&gt;&lt;object type=&quot;3&quot; unique_id=&quot;10018&quot;&gt;&lt;property id=&quot;20148&quot; value=&quot;5&quot;/&gt;&lt;property id=&quot;20300&quot; value=&quot;Slide 15 - &amp;quot;Synthesis &amp;quot;&quot;/&gt;&lt;property id=&quot;20307&quot; value=&quot;261&quot;/&gt;&lt;/object&gt;&lt;object type=&quot;3&quot; unique_id=&quot;10019&quot;&gt;&lt;property id=&quot;20148&quot; value=&quot;5&quot;/&gt;&lt;property id=&quot;20300&quot; value=&quot;Slide 16 - &amp;quot;Synthesis and Application &amp;quot;&quot;/&gt;&lt;property id=&quot;20307&quot; value=&quot;263&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164</TotalTime>
  <Words>1098</Words>
  <Application>Microsoft Office PowerPoint</Application>
  <PresentationFormat>On-screen Show (4:3)</PresentationFormat>
  <Paragraphs>130</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Apothecary</vt:lpstr>
      <vt:lpstr>Classroom Assessment Techniques </vt:lpstr>
      <vt:lpstr>Classroom Assessment Techniques (CATS)</vt:lpstr>
      <vt:lpstr>CATS </vt:lpstr>
      <vt:lpstr>Techniques for assessing Course-Related Knowledge And Skills</vt:lpstr>
      <vt:lpstr>Techniques for assessing Course-Related Knowledge And Skills</vt:lpstr>
      <vt:lpstr>Techniques for assessing Course-Related Knowledge And Skills</vt:lpstr>
      <vt:lpstr>Techniques for Assessing Learner Attitudes, Values and Self Awareness </vt:lpstr>
      <vt:lpstr>Techniques for Assessing Learner Attitudes, Values and Self Awareness </vt:lpstr>
      <vt:lpstr>Techniques for assessing Learner Reactions to Instruction </vt:lpstr>
      <vt:lpstr>Probing prior Knowledge </vt:lpstr>
      <vt:lpstr>Checking for Understanding </vt:lpstr>
      <vt:lpstr>Checking for Understanding </vt:lpstr>
      <vt:lpstr>Checking for Understanding </vt:lpstr>
      <vt:lpstr>Slide 14</vt:lpstr>
      <vt:lpstr>Synthesis </vt:lpstr>
      <vt:lpstr>Synthesis and Application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Classroom Assessment Techniques</dc:title>
  <dc:creator>Pulmones, Richard</dc:creator>
  <cp:lastModifiedBy>Planning</cp:lastModifiedBy>
  <cp:revision>25</cp:revision>
  <dcterms:created xsi:type="dcterms:W3CDTF">2012-05-15T05:21:49Z</dcterms:created>
  <dcterms:modified xsi:type="dcterms:W3CDTF">2015-08-15T02:49:14Z</dcterms:modified>
</cp:coreProperties>
</file>