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81" r:id="rId3"/>
    <p:sldId id="280" r:id="rId4"/>
    <p:sldId id="260" r:id="rId5"/>
    <p:sldId id="257" r:id="rId6"/>
    <p:sldId id="258" r:id="rId7"/>
    <p:sldId id="259" r:id="rId8"/>
    <p:sldId id="272" r:id="rId9"/>
    <p:sldId id="273" r:id="rId10"/>
    <p:sldId id="274" r:id="rId11"/>
    <p:sldId id="275" r:id="rId12"/>
    <p:sldId id="276" r:id="rId13"/>
    <p:sldId id="277" r:id="rId14"/>
    <p:sldId id="278" r:id="rId15"/>
    <p:sldId id="279" r:id="rId16"/>
    <p:sldId id="284" r:id="rId17"/>
    <p:sldId id="261" r:id="rId18"/>
    <p:sldId id="262" r:id="rId19"/>
    <p:sldId id="282" r:id="rId20"/>
    <p:sldId id="269" r:id="rId21"/>
    <p:sldId id="270" r:id="rId22"/>
    <p:sldId id="271"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3000" dirty="0" smtClean="0"/>
              <a:t>Number</a:t>
            </a:r>
            <a:r>
              <a:rPr lang="en-US" sz="3000" baseline="0" dirty="0" smtClean="0"/>
              <a:t> of passed test</a:t>
            </a:r>
            <a:endParaRPr lang="en-US" sz="30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233139335843885E-2"/>
          <c:y val="0.17446174027391115"/>
          <c:w val="0.94368956597816578"/>
          <c:h val="0.56633132153834065"/>
        </c:manualLayout>
      </c:layout>
      <c:barChart>
        <c:barDir val="col"/>
        <c:grouping val="clustered"/>
        <c:varyColors val="0"/>
        <c:ser>
          <c:idx val="0"/>
          <c:order val="0"/>
          <c:tx>
            <c:strRef>
              <c:f>Sheet1!$B$1</c:f>
              <c:strCache>
                <c:ptCount val="1"/>
                <c:pt idx="0">
                  <c:v>Testing 1</c:v>
                </c:pt>
              </c:strCache>
            </c:strRef>
          </c:tx>
          <c:spPr>
            <a:solidFill>
              <a:schemeClr val="accent1"/>
            </a:solidFill>
            <a:ln>
              <a:noFill/>
            </a:ln>
            <a:effectLst/>
          </c:spPr>
          <c:invertIfNegative val="0"/>
          <c:cat>
            <c:strRef>
              <c:f>Sheet1!$A$2:$A$6</c:f>
              <c:strCache>
                <c:ptCount val="5"/>
                <c:pt idx="0">
                  <c:v>Testing of Secretary in Mobile</c:v>
                </c:pt>
                <c:pt idx="1">
                  <c:v>Testing of Client in Mobile</c:v>
                </c:pt>
                <c:pt idx="2">
                  <c:v>Testing of Secretary in Web</c:v>
                </c:pt>
                <c:pt idx="3">
                  <c:v>Testing of Administrator in Web</c:v>
                </c:pt>
                <c:pt idx="4">
                  <c:v>Testing of Customer in Web</c:v>
                </c:pt>
              </c:strCache>
            </c:strRef>
          </c:cat>
          <c:val>
            <c:numRef>
              <c:f>Sheet1!$B$2:$B$6</c:f>
              <c:numCache>
                <c:formatCode>General</c:formatCode>
                <c:ptCount val="5"/>
                <c:pt idx="0">
                  <c:v>0</c:v>
                </c:pt>
                <c:pt idx="1">
                  <c:v>0</c:v>
                </c:pt>
                <c:pt idx="2">
                  <c:v>0</c:v>
                </c:pt>
                <c:pt idx="3">
                  <c:v>1</c:v>
                </c:pt>
                <c:pt idx="4">
                  <c:v>1</c:v>
                </c:pt>
              </c:numCache>
            </c:numRef>
          </c:val>
        </c:ser>
        <c:ser>
          <c:idx val="1"/>
          <c:order val="1"/>
          <c:tx>
            <c:strRef>
              <c:f>Sheet1!$C$1</c:f>
              <c:strCache>
                <c:ptCount val="1"/>
                <c:pt idx="0">
                  <c:v>Testing 2</c:v>
                </c:pt>
              </c:strCache>
            </c:strRef>
          </c:tx>
          <c:spPr>
            <a:solidFill>
              <a:schemeClr val="accent2"/>
            </a:solidFill>
            <a:ln>
              <a:noFill/>
            </a:ln>
            <a:effectLst/>
          </c:spPr>
          <c:invertIfNegative val="0"/>
          <c:cat>
            <c:strRef>
              <c:f>Sheet1!$A$2:$A$6</c:f>
              <c:strCache>
                <c:ptCount val="5"/>
                <c:pt idx="0">
                  <c:v>Testing of Secretary in Mobile</c:v>
                </c:pt>
                <c:pt idx="1">
                  <c:v>Testing of Client in Mobile</c:v>
                </c:pt>
                <c:pt idx="2">
                  <c:v>Testing of Secretary in Web</c:v>
                </c:pt>
                <c:pt idx="3">
                  <c:v>Testing of Administrator in Web</c:v>
                </c:pt>
                <c:pt idx="4">
                  <c:v>Testing of Customer in Web</c:v>
                </c:pt>
              </c:strCache>
            </c:strRef>
          </c:cat>
          <c:val>
            <c:numRef>
              <c:f>Sheet1!$C$2:$C$6</c:f>
              <c:numCache>
                <c:formatCode>General</c:formatCode>
                <c:ptCount val="5"/>
                <c:pt idx="0">
                  <c:v>1</c:v>
                </c:pt>
                <c:pt idx="1">
                  <c:v>1</c:v>
                </c:pt>
                <c:pt idx="2">
                  <c:v>3</c:v>
                </c:pt>
                <c:pt idx="3">
                  <c:v>5</c:v>
                </c:pt>
                <c:pt idx="4">
                  <c:v>10</c:v>
                </c:pt>
              </c:numCache>
            </c:numRef>
          </c:val>
        </c:ser>
        <c:ser>
          <c:idx val="2"/>
          <c:order val="2"/>
          <c:tx>
            <c:strRef>
              <c:f>Sheet1!$D$1</c:f>
              <c:strCache>
                <c:ptCount val="1"/>
                <c:pt idx="0">
                  <c:v>Testing 3</c:v>
                </c:pt>
              </c:strCache>
            </c:strRef>
          </c:tx>
          <c:spPr>
            <a:solidFill>
              <a:schemeClr val="accent3"/>
            </a:solidFill>
            <a:ln>
              <a:noFill/>
            </a:ln>
            <a:effectLst/>
          </c:spPr>
          <c:invertIfNegative val="0"/>
          <c:cat>
            <c:strRef>
              <c:f>Sheet1!$A$2:$A$6</c:f>
              <c:strCache>
                <c:ptCount val="5"/>
                <c:pt idx="0">
                  <c:v>Testing of Secretary in Mobile</c:v>
                </c:pt>
                <c:pt idx="1">
                  <c:v>Testing of Client in Mobile</c:v>
                </c:pt>
                <c:pt idx="2">
                  <c:v>Testing of Secretary in Web</c:v>
                </c:pt>
                <c:pt idx="3">
                  <c:v>Testing of Administrator in Web</c:v>
                </c:pt>
                <c:pt idx="4">
                  <c:v>Testing of Customer in Web</c:v>
                </c:pt>
              </c:strCache>
            </c:strRef>
          </c:cat>
          <c:val>
            <c:numRef>
              <c:f>Sheet1!$D$2:$D$6</c:f>
              <c:numCache>
                <c:formatCode>General</c:formatCode>
                <c:ptCount val="5"/>
                <c:pt idx="0">
                  <c:v>2</c:v>
                </c:pt>
                <c:pt idx="1">
                  <c:v>3</c:v>
                </c:pt>
                <c:pt idx="2">
                  <c:v>5</c:v>
                </c:pt>
                <c:pt idx="3">
                  <c:v>8</c:v>
                </c:pt>
                <c:pt idx="4">
                  <c:v>5</c:v>
                </c:pt>
              </c:numCache>
            </c:numRef>
          </c:val>
        </c:ser>
        <c:dLbls>
          <c:showLegendKey val="0"/>
          <c:showVal val="0"/>
          <c:showCatName val="0"/>
          <c:showSerName val="0"/>
          <c:showPercent val="0"/>
          <c:showBubbleSize val="0"/>
        </c:dLbls>
        <c:gapWidth val="219"/>
        <c:overlap val="-27"/>
        <c:axId val="-947882288"/>
        <c:axId val="-947886640"/>
      </c:barChart>
      <c:catAx>
        <c:axId val="-94788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947886640"/>
        <c:crosses val="autoZero"/>
        <c:auto val="1"/>
        <c:lblAlgn val="ctr"/>
        <c:lblOffset val="100"/>
        <c:noMultiLvlLbl val="0"/>
      </c:catAx>
      <c:valAx>
        <c:axId val="-947886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947882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751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579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898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859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803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9/4/2015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563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9/4/2015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84980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9/4/2015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469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22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7888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20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9/4/2015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842845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740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08393"/>
            <a:ext cx="10515600" cy="1325563"/>
          </a:xfrm>
        </p:spPr>
        <p:txBody>
          <a:bodyPr>
            <a:normAutofit/>
          </a:bodyPr>
          <a:lstStyle/>
          <a:p>
            <a:r>
              <a:rPr lang="en-US" sz="4800" b="1" dirty="0" smtClean="0">
                <a:solidFill>
                  <a:schemeClr val="bg1"/>
                </a:solidFill>
              </a:rPr>
              <a:t>Web Features</a:t>
            </a:r>
            <a:endParaRPr lang="en-US" sz="4800" b="1" dirty="0">
              <a:solidFill>
                <a:schemeClr val="bg1"/>
              </a:solidFill>
            </a:endParaRPr>
          </a:p>
        </p:txBody>
      </p:sp>
      <p:sp>
        <p:nvSpPr>
          <p:cNvPr id="3" name="Content Placeholder 2"/>
          <p:cNvSpPr>
            <a:spLocks noGrp="1"/>
          </p:cNvSpPr>
          <p:nvPr>
            <p:ph idx="1"/>
          </p:nvPr>
        </p:nvSpPr>
        <p:spPr/>
        <p:txBody>
          <a:bodyPr/>
          <a:lstStyle/>
          <a:p>
            <a:pPr marL="0" indent="0">
              <a:buNone/>
            </a:pPr>
            <a:r>
              <a:rPr lang="en-US" sz="3500" dirty="0"/>
              <a:t>Listed are the features of the Administrator</a:t>
            </a:r>
          </a:p>
          <a:p>
            <a:pPr marL="0" indent="0">
              <a:buNone/>
            </a:pPr>
            <a:r>
              <a:rPr lang="en-US" sz="3000" dirty="0" smtClean="0"/>
              <a:t>	•</a:t>
            </a:r>
            <a:r>
              <a:rPr lang="en-US" sz="3000" dirty="0"/>
              <a:t>	</a:t>
            </a:r>
            <a:r>
              <a:rPr lang="en-US" sz="3000" dirty="0" smtClean="0"/>
              <a:t>Manage </a:t>
            </a:r>
            <a:r>
              <a:rPr lang="en-US" sz="3000" dirty="0"/>
              <a:t>Transactions</a:t>
            </a:r>
          </a:p>
          <a:p>
            <a:pPr marL="0" indent="0">
              <a:buNone/>
            </a:pPr>
            <a:r>
              <a:rPr lang="en-US" sz="3000" dirty="0" smtClean="0"/>
              <a:t>	•</a:t>
            </a:r>
            <a:r>
              <a:rPr lang="en-US" sz="3000" dirty="0"/>
              <a:t>	Manage Inventory</a:t>
            </a:r>
          </a:p>
          <a:p>
            <a:pPr marL="0" indent="0">
              <a:buNone/>
            </a:pPr>
            <a:r>
              <a:rPr lang="en-US" sz="3000" dirty="0" smtClean="0"/>
              <a:t>	•</a:t>
            </a:r>
            <a:r>
              <a:rPr lang="en-US" sz="3000" dirty="0"/>
              <a:t>	Manage Accounts</a:t>
            </a:r>
          </a:p>
          <a:p>
            <a:pPr marL="0" indent="0">
              <a:buNone/>
            </a:pPr>
            <a:r>
              <a:rPr lang="en-US" sz="3000" dirty="0" smtClean="0"/>
              <a:t>	•</a:t>
            </a:r>
            <a:r>
              <a:rPr lang="en-US" sz="3000" dirty="0"/>
              <a:t>	Backup Database</a:t>
            </a:r>
          </a:p>
          <a:p>
            <a:pPr marL="0" indent="0">
              <a:buNone/>
            </a:pPr>
            <a:r>
              <a:rPr lang="en-US" sz="3000" dirty="0" smtClean="0"/>
              <a:t>	•</a:t>
            </a:r>
            <a:r>
              <a:rPr lang="en-US" sz="3000" dirty="0"/>
              <a:t>	Manage Banner</a:t>
            </a:r>
          </a:p>
          <a:p>
            <a:pPr marL="0" indent="0">
              <a:buNone/>
            </a:pPr>
            <a:r>
              <a:rPr lang="en-US" sz="3000" dirty="0" smtClean="0"/>
              <a:t>	•</a:t>
            </a:r>
            <a:r>
              <a:rPr lang="en-US" sz="3000" dirty="0"/>
              <a:t>	Manage </a:t>
            </a:r>
            <a:r>
              <a:rPr lang="en-US" sz="3000" dirty="0" err="1"/>
              <a:t>Faq’s</a:t>
            </a:r>
            <a:endParaRPr lang="en-US" sz="3000" dirty="0"/>
          </a:p>
          <a:p>
            <a:endParaRPr lang="en-US" dirty="0"/>
          </a:p>
        </p:txBody>
      </p:sp>
    </p:spTree>
    <p:extLst>
      <p:ext uri="{BB962C8B-B14F-4D97-AF65-F5344CB8AC3E}">
        <p14:creationId xmlns:p14="http://schemas.microsoft.com/office/powerpoint/2010/main" val="622252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356"/>
            <a:ext cx="10515600" cy="1325563"/>
          </a:xfrm>
        </p:spPr>
        <p:txBody>
          <a:bodyPr>
            <a:normAutofit/>
          </a:bodyPr>
          <a:lstStyle/>
          <a:p>
            <a:r>
              <a:rPr lang="en-US" sz="4800" b="1" dirty="0" smtClean="0">
                <a:solidFill>
                  <a:schemeClr val="bg1"/>
                </a:solidFill>
              </a:rPr>
              <a:t>Web Features</a:t>
            </a:r>
            <a:endParaRPr lang="en-US" sz="4800" b="1" dirty="0">
              <a:solidFill>
                <a:schemeClr val="bg1"/>
              </a:solidFill>
            </a:endParaRPr>
          </a:p>
        </p:txBody>
      </p:sp>
      <p:sp>
        <p:nvSpPr>
          <p:cNvPr id="3" name="Content Placeholder 2"/>
          <p:cNvSpPr>
            <a:spLocks noGrp="1"/>
          </p:cNvSpPr>
          <p:nvPr>
            <p:ph idx="1"/>
          </p:nvPr>
        </p:nvSpPr>
        <p:spPr/>
        <p:txBody>
          <a:bodyPr/>
          <a:lstStyle/>
          <a:p>
            <a:pPr marL="0" indent="0">
              <a:buNone/>
            </a:pPr>
            <a:r>
              <a:rPr lang="en-US" sz="3500" dirty="0"/>
              <a:t>Listed are the features of the Secretary</a:t>
            </a:r>
          </a:p>
          <a:p>
            <a:pPr marL="0" indent="0">
              <a:buNone/>
            </a:pPr>
            <a:r>
              <a:rPr lang="en-US" sz="3000" dirty="0" smtClean="0"/>
              <a:t>	•</a:t>
            </a:r>
            <a:r>
              <a:rPr lang="en-US" sz="3000" dirty="0"/>
              <a:t>	Manage own account</a:t>
            </a:r>
          </a:p>
          <a:p>
            <a:pPr marL="0" indent="0">
              <a:buNone/>
            </a:pPr>
            <a:r>
              <a:rPr lang="en-US" sz="3000" dirty="0" smtClean="0"/>
              <a:t>	•</a:t>
            </a:r>
            <a:r>
              <a:rPr lang="en-US" sz="3000" dirty="0"/>
              <a:t>	Manage inventory</a:t>
            </a:r>
          </a:p>
          <a:p>
            <a:pPr marL="0" indent="0">
              <a:buNone/>
            </a:pPr>
            <a:r>
              <a:rPr lang="en-US" sz="3000" dirty="0" smtClean="0"/>
              <a:t>	•</a:t>
            </a:r>
            <a:r>
              <a:rPr lang="en-US" sz="3000" dirty="0"/>
              <a:t>	Manage transaction</a:t>
            </a:r>
          </a:p>
          <a:p>
            <a:pPr marL="0" indent="0">
              <a:buNone/>
            </a:pPr>
            <a:r>
              <a:rPr lang="en-US" sz="3000" dirty="0" smtClean="0"/>
              <a:t>	•</a:t>
            </a:r>
            <a:r>
              <a:rPr lang="en-US" sz="3000" dirty="0"/>
              <a:t>	Manage delivery schedule</a:t>
            </a:r>
          </a:p>
          <a:p>
            <a:endParaRPr lang="en-US" dirty="0"/>
          </a:p>
        </p:txBody>
      </p:sp>
    </p:spTree>
    <p:extLst>
      <p:ext uri="{BB962C8B-B14F-4D97-AF65-F5344CB8AC3E}">
        <p14:creationId xmlns:p14="http://schemas.microsoft.com/office/powerpoint/2010/main" val="2777025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06735"/>
            <a:ext cx="10515600" cy="1325563"/>
          </a:xfrm>
        </p:spPr>
        <p:txBody>
          <a:bodyPr>
            <a:normAutofit/>
          </a:bodyPr>
          <a:lstStyle/>
          <a:p>
            <a:r>
              <a:rPr lang="en-US" sz="4800" b="1" dirty="0" smtClean="0">
                <a:solidFill>
                  <a:schemeClr val="bg1"/>
                </a:solidFill>
              </a:rPr>
              <a:t>Web Features</a:t>
            </a:r>
            <a:endParaRPr lang="en-US" sz="4800" b="1" dirty="0">
              <a:solidFill>
                <a:schemeClr val="bg1"/>
              </a:solidFill>
            </a:endParaRPr>
          </a:p>
        </p:txBody>
      </p:sp>
      <p:sp>
        <p:nvSpPr>
          <p:cNvPr id="3" name="Content Placeholder 2"/>
          <p:cNvSpPr>
            <a:spLocks noGrp="1"/>
          </p:cNvSpPr>
          <p:nvPr>
            <p:ph idx="1"/>
          </p:nvPr>
        </p:nvSpPr>
        <p:spPr/>
        <p:txBody>
          <a:bodyPr/>
          <a:lstStyle/>
          <a:p>
            <a:pPr marL="0" indent="0">
              <a:buNone/>
            </a:pPr>
            <a:r>
              <a:rPr lang="en-US" sz="3500" dirty="0"/>
              <a:t>Listed are the features of the Client</a:t>
            </a:r>
          </a:p>
          <a:p>
            <a:pPr marL="0" indent="0">
              <a:buNone/>
            </a:pPr>
            <a:r>
              <a:rPr lang="en-US" sz="3000" dirty="0" smtClean="0"/>
              <a:t>	•</a:t>
            </a:r>
            <a:r>
              <a:rPr lang="en-US" sz="3000" dirty="0"/>
              <a:t>	Manage own account</a:t>
            </a:r>
          </a:p>
          <a:p>
            <a:pPr marL="0" indent="0">
              <a:buNone/>
            </a:pPr>
            <a:r>
              <a:rPr lang="en-US" sz="3000" dirty="0" smtClean="0"/>
              <a:t>	•</a:t>
            </a:r>
            <a:r>
              <a:rPr lang="en-US" sz="3000" dirty="0"/>
              <a:t>	Request order</a:t>
            </a:r>
          </a:p>
          <a:p>
            <a:pPr marL="0" indent="0">
              <a:buNone/>
            </a:pPr>
            <a:r>
              <a:rPr lang="en-US" sz="3000" dirty="0" smtClean="0"/>
              <a:t>	•</a:t>
            </a:r>
            <a:r>
              <a:rPr lang="en-US" sz="3000" dirty="0"/>
              <a:t>	View transaction</a:t>
            </a:r>
          </a:p>
          <a:p>
            <a:pPr marL="0" lvl="0" indent="0">
              <a:buNone/>
            </a:pPr>
            <a:r>
              <a:rPr lang="en-US" sz="3000" dirty="0"/>
              <a:t>      </a:t>
            </a:r>
            <a:r>
              <a:rPr lang="en-US" sz="3000" dirty="0" smtClean="0"/>
              <a:t>	•</a:t>
            </a:r>
            <a:r>
              <a:rPr lang="en-US" sz="3000" dirty="0"/>
              <a:t>	</a:t>
            </a:r>
            <a:r>
              <a:rPr lang="en-US" sz="3000" dirty="0" smtClean="0"/>
              <a:t>View </a:t>
            </a:r>
            <a:r>
              <a:rPr lang="en-US" sz="3000" dirty="0"/>
              <a:t>delivery status</a:t>
            </a:r>
          </a:p>
        </p:txBody>
      </p:sp>
    </p:spTree>
    <p:extLst>
      <p:ext uri="{BB962C8B-B14F-4D97-AF65-F5344CB8AC3E}">
        <p14:creationId xmlns:p14="http://schemas.microsoft.com/office/powerpoint/2010/main" val="1570519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2541"/>
            <a:ext cx="10515600" cy="1325563"/>
          </a:xfrm>
        </p:spPr>
        <p:txBody>
          <a:bodyPr>
            <a:normAutofit/>
          </a:bodyPr>
          <a:lstStyle/>
          <a:p>
            <a:r>
              <a:rPr lang="en-US" sz="4800" b="1" dirty="0" smtClean="0">
                <a:solidFill>
                  <a:schemeClr val="bg1"/>
                </a:solidFill>
              </a:rPr>
              <a:t>Mobile Features</a:t>
            </a:r>
            <a:endParaRPr lang="en-US" sz="4800" b="1" dirty="0">
              <a:solidFill>
                <a:schemeClr val="bg1"/>
              </a:solidFill>
            </a:endParaRPr>
          </a:p>
        </p:txBody>
      </p:sp>
      <p:sp>
        <p:nvSpPr>
          <p:cNvPr id="3" name="Content Placeholder 2"/>
          <p:cNvSpPr>
            <a:spLocks noGrp="1"/>
          </p:cNvSpPr>
          <p:nvPr>
            <p:ph idx="1"/>
          </p:nvPr>
        </p:nvSpPr>
        <p:spPr/>
        <p:txBody>
          <a:bodyPr/>
          <a:lstStyle/>
          <a:p>
            <a:pPr marL="0" indent="0">
              <a:buNone/>
            </a:pPr>
            <a:r>
              <a:rPr lang="en-US" sz="3500" dirty="0"/>
              <a:t>Listed are the features of the Secretary</a:t>
            </a:r>
          </a:p>
          <a:p>
            <a:pPr marL="0" indent="0">
              <a:buNone/>
            </a:pPr>
            <a:r>
              <a:rPr lang="en-US" sz="3000" dirty="0" smtClean="0"/>
              <a:t>	•</a:t>
            </a:r>
            <a:r>
              <a:rPr lang="en-US" sz="3000" dirty="0"/>
              <a:t>	View Inventory</a:t>
            </a:r>
          </a:p>
          <a:p>
            <a:pPr marL="0" indent="0">
              <a:buNone/>
            </a:pPr>
            <a:r>
              <a:rPr lang="en-US" sz="3000" dirty="0" smtClean="0"/>
              <a:t>	•</a:t>
            </a:r>
            <a:r>
              <a:rPr lang="en-US" sz="3000" dirty="0"/>
              <a:t>	View Delivery Schedule</a:t>
            </a:r>
          </a:p>
          <a:p>
            <a:pPr marL="0" indent="0">
              <a:buNone/>
            </a:pPr>
            <a:r>
              <a:rPr lang="en-US" sz="3000" dirty="0" smtClean="0"/>
              <a:t>	•</a:t>
            </a:r>
            <a:r>
              <a:rPr lang="en-US" sz="3000" dirty="0"/>
              <a:t>	View Transactions</a:t>
            </a:r>
          </a:p>
          <a:p>
            <a:endParaRPr lang="en-US" dirty="0"/>
          </a:p>
        </p:txBody>
      </p:sp>
    </p:spTree>
    <p:extLst>
      <p:ext uri="{BB962C8B-B14F-4D97-AF65-F5344CB8AC3E}">
        <p14:creationId xmlns:p14="http://schemas.microsoft.com/office/powerpoint/2010/main" val="4249811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49583"/>
            <a:ext cx="10515600" cy="1325563"/>
          </a:xfrm>
        </p:spPr>
        <p:txBody>
          <a:bodyPr>
            <a:normAutofit/>
          </a:bodyPr>
          <a:lstStyle/>
          <a:p>
            <a:r>
              <a:rPr lang="en-US" sz="4800" b="1" dirty="0" smtClean="0">
                <a:solidFill>
                  <a:schemeClr val="bg1"/>
                </a:solidFill>
              </a:rPr>
              <a:t>Mobile </a:t>
            </a:r>
            <a:r>
              <a:rPr lang="en-US" sz="4800" b="1" dirty="0" smtClean="0">
                <a:solidFill>
                  <a:schemeClr val="bg1"/>
                </a:solidFill>
              </a:rPr>
              <a:t>Features</a:t>
            </a:r>
            <a:endParaRPr lang="en-US" sz="4800" b="1" dirty="0">
              <a:solidFill>
                <a:schemeClr val="bg1"/>
              </a:solidFill>
            </a:endParaRPr>
          </a:p>
        </p:txBody>
      </p:sp>
      <p:sp>
        <p:nvSpPr>
          <p:cNvPr id="3" name="Content Placeholder 2"/>
          <p:cNvSpPr>
            <a:spLocks noGrp="1"/>
          </p:cNvSpPr>
          <p:nvPr>
            <p:ph idx="1"/>
          </p:nvPr>
        </p:nvSpPr>
        <p:spPr/>
        <p:txBody>
          <a:bodyPr/>
          <a:lstStyle/>
          <a:p>
            <a:pPr marL="0" indent="0">
              <a:buNone/>
            </a:pPr>
            <a:r>
              <a:rPr lang="en-US" sz="3500" dirty="0"/>
              <a:t>Listed are the features of the Driver</a:t>
            </a:r>
          </a:p>
          <a:p>
            <a:pPr marL="0" indent="0">
              <a:buNone/>
            </a:pPr>
            <a:r>
              <a:rPr lang="en-US" sz="3000" dirty="0" smtClean="0"/>
              <a:t>	•</a:t>
            </a:r>
            <a:r>
              <a:rPr lang="en-US" sz="3000" dirty="0"/>
              <a:t>	View Schedule</a:t>
            </a:r>
          </a:p>
          <a:p>
            <a:pPr marL="0" indent="0">
              <a:buNone/>
            </a:pPr>
            <a:r>
              <a:rPr lang="en-US" sz="3000" dirty="0" smtClean="0"/>
              <a:t>	•</a:t>
            </a:r>
            <a:r>
              <a:rPr lang="en-US" sz="3000" dirty="0"/>
              <a:t>	Update Delivery Status</a:t>
            </a:r>
          </a:p>
          <a:p>
            <a:pPr marL="0" indent="0">
              <a:buNone/>
            </a:pPr>
            <a:r>
              <a:rPr lang="en-US" sz="3000" dirty="0" smtClean="0"/>
              <a:t>	•</a:t>
            </a:r>
            <a:r>
              <a:rPr lang="en-US" sz="3000" dirty="0"/>
              <a:t>	Manage Account</a:t>
            </a:r>
          </a:p>
          <a:p>
            <a:pPr marL="0" indent="0">
              <a:buNone/>
            </a:pPr>
            <a:r>
              <a:rPr lang="en-US" sz="3000" dirty="0" smtClean="0"/>
              <a:t>	•</a:t>
            </a:r>
            <a:r>
              <a:rPr lang="en-US" sz="3000" dirty="0"/>
              <a:t>	Upload Picture</a:t>
            </a:r>
          </a:p>
          <a:p>
            <a:endParaRPr lang="en-US" dirty="0"/>
          </a:p>
        </p:txBody>
      </p:sp>
    </p:spTree>
    <p:extLst>
      <p:ext uri="{BB962C8B-B14F-4D97-AF65-F5344CB8AC3E}">
        <p14:creationId xmlns:p14="http://schemas.microsoft.com/office/powerpoint/2010/main" val="1431805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188"/>
            <a:ext cx="10515600" cy="1325563"/>
          </a:xfrm>
        </p:spPr>
        <p:txBody>
          <a:bodyPr>
            <a:normAutofit/>
          </a:bodyPr>
          <a:lstStyle/>
          <a:p>
            <a:r>
              <a:rPr lang="en-US" sz="4800" b="1" dirty="0" smtClean="0">
                <a:solidFill>
                  <a:schemeClr val="bg1"/>
                </a:solidFill>
              </a:rPr>
              <a:t>Mobile Features</a:t>
            </a:r>
            <a:endParaRPr lang="en-US" sz="4800" b="1" dirty="0">
              <a:solidFill>
                <a:schemeClr val="bg1"/>
              </a:solidFill>
            </a:endParaRPr>
          </a:p>
        </p:txBody>
      </p:sp>
      <p:sp>
        <p:nvSpPr>
          <p:cNvPr id="3" name="Content Placeholder 2"/>
          <p:cNvSpPr>
            <a:spLocks noGrp="1"/>
          </p:cNvSpPr>
          <p:nvPr>
            <p:ph idx="1"/>
          </p:nvPr>
        </p:nvSpPr>
        <p:spPr/>
        <p:txBody>
          <a:bodyPr/>
          <a:lstStyle/>
          <a:p>
            <a:pPr marL="0" indent="0">
              <a:buNone/>
            </a:pPr>
            <a:r>
              <a:rPr lang="en-US" sz="3500" dirty="0"/>
              <a:t>Listed are the features of the Client</a:t>
            </a:r>
          </a:p>
          <a:p>
            <a:pPr marL="0" indent="0">
              <a:buNone/>
            </a:pPr>
            <a:r>
              <a:rPr lang="en-US" sz="3000" dirty="0" smtClean="0"/>
              <a:t>	•</a:t>
            </a:r>
            <a:r>
              <a:rPr lang="en-US" sz="3000" dirty="0"/>
              <a:t>	View Transaction</a:t>
            </a:r>
          </a:p>
          <a:p>
            <a:pPr marL="0" indent="0">
              <a:buNone/>
            </a:pPr>
            <a:r>
              <a:rPr lang="en-US" sz="3000" dirty="0" smtClean="0"/>
              <a:t>	•</a:t>
            </a:r>
            <a:r>
              <a:rPr lang="en-US" sz="3000" dirty="0"/>
              <a:t>	View Delivery</a:t>
            </a:r>
          </a:p>
          <a:p>
            <a:endParaRPr lang="en-US" dirty="0"/>
          </a:p>
        </p:txBody>
      </p:sp>
    </p:spTree>
    <p:extLst>
      <p:ext uri="{BB962C8B-B14F-4D97-AF65-F5344CB8AC3E}">
        <p14:creationId xmlns:p14="http://schemas.microsoft.com/office/powerpoint/2010/main" val="3895755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41" y="-234732"/>
            <a:ext cx="10515600" cy="1325563"/>
          </a:xfrm>
        </p:spPr>
        <p:txBody>
          <a:bodyPr>
            <a:normAutofit/>
          </a:bodyPr>
          <a:lstStyle/>
          <a:p>
            <a:r>
              <a:rPr lang="en-US" sz="4800" b="1" dirty="0" smtClean="0">
                <a:solidFill>
                  <a:schemeClr val="bg1"/>
                </a:solidFill>
              </a:rPr>
              <a:t>Input Process Output </a:t>
            </a:r>
            <a:endParaRPr lang="en-US" sz="4800" b="1" dirty="0">
              <a:solidFill>
                <a:schemeClr val="bg1"/>
              </a:solidFill>
            </a:endParaRP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b="12018"/>
          <a:stretch/>
        </p:blipFill>
        <p:spPr>
          <a:xfrm>
            <a:off x="304800" y="1032582"/>
            <a:ext cx="11515685" cy="5458833"/>
          </a:xfrm>
        </p:spPr>
      </p:pic>
    </p:spTree>
    <p:extLst>
      <p:ext uri="{BB962C8B-B14F-4D97-AF65-F5344CB8AC3E}">
        <p14:creationId xmlns:p14="http://schemas.microsoft.com/office/powerpoint/2010/main" val="1937065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531" y="-259445"/>
            <a:ext cx="10515600" cy="1325563"/>
          </a:xfrm>
        </p:spPr>
        <p:txBody>
          <a:bodyPr>
            <a:normAutofit/>
          </a:bodyPr>
          <a:lstStyle/>
          <a:p>
            <a:r>
              <a:rPr lang="en-US" sz="4800" b="1" dirty="0" smtClean="0">
                <a:solidFill>
                  <a:schemeClr val="bg1"/>
                </a:solidFill>
              </a:rPr>
              <a:t>Context Diagram</a:t>
            </a:r>
            <a:endParaRPr lang="en-US" sz="4800"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620" y="893123"/>
            <a:ext cx="11467591" cy="5665607"/>
          </a:xfrm>
        </p:spPr>
      </p:pic>
    </p:spTree>
    <p:extLst>
      <p:ext uri="{BB962C8B-B14F-4D97-AF65-F5344CB8AC3E}">
        <p14:creationId xmlns:p14="http://schemas.microsoft.com/office/powerpoint/2010/main" val="373946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8369"/>
            <a:ext cx="10515600" cy="1325563"/>
          </a:xfrm>
        </p:spPr>
        <p:txBody>
          <a:bodyPr>
            <a:normAutofit/>
          </a:bodyPr>
          <a:lstStyle/>
          <a:p>
            <a:r>
              <a:rPr lang="en-US" sz="4800" b="1" dirty="0" smtClean="0">
                <a:solidFill>
                  <a:schemeClr val="bg1"/>
                </a:solidFill>
              </a:rPr>
              <a:t>Use Case Diagram</a:t>
            </a:r>
            <a:endParaRPr lang="en-US" sz="4800"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6916" y="848498"/>
            <a:ext cx="4910884" cy="264827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73" y="3583381"/>
            <a:ext cx="5164540" cy="301703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2346" y="778941"/>
            <a:ext cx="4988011" cy="3295650"/>
          </a:xfrm>
          <a:prstGeom prst="rect">
            <a:avLst/>
          </a:prstGeom>
        </p:spPr>
      </p:pic>
    </p:spTree>
    <p:extLst>
      <p:ext uri="{BB962C8B-B14F-4D97-AF65-F5344CB8AC3E}">
        <p14:creationId xmlns:p14="http://schemas.microsoft.com/office/powerpoint/2010/main" val="3325275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38" y="-279625"/>
            <a:ext cx="10515600" cy="1325563"/>
          </a:xfrm>
        </p:spPr>
        <p:txBody>
          <a:bodyPr>
            <a:normAutofit/>
          </a:bodyPr>
          <a:lstStyle/>
          <a:p>
            <a:r>
              <a:rPr lang="en-US" sz="4800" b="1" dirty="0" smtClean="0">
                <a:solidFill>
                  <a:schemeClr val="bg1"/>
                </a:solidFill>
              </a:rPr>
              <a:t>Tests</a:t>
            </a:r>
            <a:endParaRPr lang="en-US" sz="4800" b="1" dirty="0">
              <a:solidFill>
                <a:schemeClr val="bg1"/>
              </a:solidFill>
            </a:endParaRP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534218676"/>
              </p:ext>
            </p:extLst>
          </p:nvPr>
        </p:nvGraphicFramePr>
        <p:xfrm>
          <a:off x="329514" y="1433384"/>
          <a:ext cx="11024286" cy="47435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6488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19877" y="1875453"/>
            <a:ext cx="12820261" cy="27152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300" b="1" dirty="0" smtClean="0"/>
              <a:t>Online Ordering and </a:t>
            </a:r>
            <a:r>
              <a:rPr lang="en-US" sz="5300" b="1" dirty="0" err="1" smtClean="0"/>
              <a:t>InventoryManagement</a:t>
            </a:r>
            <a:r>
              <a:rPr lang="en-US" sz="5300" b="1" dirty="0" smtClean="0"/>
              <a:t> </a:t>
            </a:r>
          </a:p>
          <a:p>
            <a:r>
              <a:rPr lang="en-US" sz="5300" b="1" dirty="0" smtClean="0"/>
              <a:t>System for </a:t>
            </a:r>
            <a:r>
              <a:rPr lang="en-US" sz="5300" b="1" dirty="0" err="1" smtClean="0"/>
              <a:t>Tarboosh</a:t>
            </a:r>
            <a:r>
              <a:rPr lang="en-US" sz="5300" b="1" dirty="0" smtClean="0"/>
              <a:t> Inc. with </a:t>
            </a:r>
          </a:p>
          <a:p>
            <a:r>
              <a:rPr lang="en-US" sz="5300" b="1" dirty="0" smtClean="0"/>
              <a:t>Android Mobile Application</a:t>
            </a:r>
            <a:endParaRPr lang="en-US" sz="5300" dirty="0"/>
          </a:p>
        </p:txBody>
      </p:sp>
      <p:sp>
        <p:nvSpPr>
          <p:cNvPr id="6" name="Subtitle 2"/>
          <p:cNvSpPr>
            <a:spLocks noGrp="1"/>
          </p:cNvSpPr>
          <p:nvPr>
            <p:ph type="subTitle" idx="1"/>
          </p:nvPr>
        </p:nvSpPr>
        <p:spPr>
          <a:xfrm>
            <a:off x="2653004" y="4497777"/>
            <a:ext cx="9144000" cy="1655762"/>
          </a:xfrm>
        </p:spPr>
        <p:txBody>
          <a:bodyPr>
            <a:normAutofit/>
          </a:bodyPr>
          <a:lstStyle/>
          <a:p>
            <a:pPr algn="r"/>
            <a:r>
              <a:rPr lang="en-US" sz="3500" dirty="0" smtClean="0"/>
              <a:t>BY GROUP TESERRACT</a:t>
            </a:r>
            <a:endParaRPr lang="en-US" sz="3500" dirty="0"/>
          </a:p>
        </p:txBody>
      </p:sp>
    </p:spTree>
    <p:extLst>
      <p:ext uri="{BB962C8B-B14F-4D97-AF65-F5344CB8AC3E}">
        <p14:creationId xmlns:p14="http://schemas.microsoft.com/office/powerpoint/2010/main" val="3246513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3108"/>
            <a:ext cx="10515600" cy="1325563"/>
          </a:xfrm>
        </p:spPr>
        <p:txBody>
          <a:bodyPr>
            <a:normAutofit/>
          </a:bodyPr>
          <a:lstStyle/>
          <a:p>
            <a:r>
              <a:rPr lang="en-US" sz="4800" b="1" dirty="0" smtClean="0">
                <a:solidFill>
                  <a:schemeClr val="bg1"/>
                </a:solidFill>
              </a:rPr>
              <a:t>Summary of Findings</a:t>
            </a:r>
            <a:endParaRPr lang="en-US" sz="4800" b="1" dirty="0">
              <a:solidFill>
                <a:schemeClr val="bg1"/>
              </a:solidFill>
            </a:endParaRPr>
          </a:p>
        </p:txBody>
      </p:sp>
      <p:sp>
        <p:nvSpPr>
          <p:cNvPr id="3" name="Content Placeholder 2"/>
          <p:cNvSpPr>
            <a:spLocks noGrp="1"/>
          </p:cNvSpPr>
          <p:nvPr>
            <p:ph idx="1"/>
          </p:nvPr>
        </p:nvSpPr>
        <p:spPr/>
        <p:txBody>
          <a:bodyPr>
            <a:normAutofit/>
          </a:bodyPr>
          <a:lstStyle/>
          <a:p>
            <a:r>
              <a:rPr lang="en-US" sz="3000" dirty="0" smtClean="0"/>
              <a:t>There </a:t>
            </a:r>
            <a:r>
              <a:rPr lang="en-US" sz="3000" dirty="0"/>
              <a:t>were three tests that were done in each test there were different progress . </a:t>
            </a:r>
            <a:endParaRPr lang="en-US" sz="3000" dirty="0" smtClean="0"/>
          </a:p>
          <a:p>
            <a:r>
              <a:rPr lang="en-US" sz="3000" dirty="0" smtClean="0"/>
              <a:t>After </a:t>
            </a:r>
            <a:r>
              <a:rPr lang="en-US" sz="3000" dirty="0"/>
              <a:t>every testing an increase in progress is shown in the system but still there are modules that failed the testing. </a:t>
            </a:r>
            <a:endParaRPr lang="en-US" sz="3000" dirty="0" smtClean="0"/>
          </a:p>
          <a:p>
            <a:r>
              <a:rPr lang="en-US" sz="3000" dirty="0" smtClean="0"/>
              <a:t>Some </a:t>
            </a:r>
            <a:r>
              <a:rPr lang="en-US" sz="3000" dirty="0"/>
              <a:t>modules were not working since the proponents focused on developing the main processes first</a:t>
            </a:r>
            <a:r>
              <a:rPr lang="en-US" sz="3000" dirty="0" smtClean="0"/>
              <a:t>.</a:t>
            </a:r>
          </a:p>
          <a:p>
            <a:r>
              <a:rPr lang="en-US" sz="3000" dirty="0" smtClean="0"/>
              <a:t> </a:t>
            </a:r>
            <a:r>
              <a:rPr lang="en-US" sz="3000" dirty="0"/>
              <a:t>Some of the modules in the mobile applications resulted also in failure.</a:t>
            </a:r>
          </a:p>
        </p:txBody>
      </p:sp>
    </p:spTree>
    <p:extLst>
      <p:ext uri="{BB962C8B-B14F-4D97-AF65-F5344CB8AC3E}">
        <p14:creationId xmlns:p14="http://schemas.microsoft.com/office/powerpoint/2010/main" val="1078948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3108"/>
            <a:ext cx="10515600" cy="1325563"/>
          </a:xfrm>
        </p:spPr>
        <p:txBody>
          <a:bodyPr>
            <a:normAutofit/>
          </a:bodyPr>
          <a:lstStyle/>
          <a:p>
            <a:r>
              <a:rPr lang="en-US" sz="4800" b="1" dirty="0" smtClean="0">
                <a:solidFill>
                  <a:schemeClr val="bg1"/>
                </a:solidFill>
              </a:rPr>
              <a:t>Conclusion</a:t>
            </a:r>
            <a:endParaRPr lang="en-US" sz="4800" b="1" dirty="0">
              <a:solidFill>
                <a:schemeClr val="bg1"/>
              </a:solidFill>
            </a:endParaRPr>
          </a:p>
        </p:txBody>
      </p:sp>
      <p:sp>
        <p:nvSpPr>
          <p:cNvPr id="3" name="Content Placeholder 2"/>
          <p:cNvSpPr>
            <a:spLocks noGrp="1"/>
          </p:cNvSpPr>
          <p:nvPr>
            <p:ph idx="1"/>
          </p:nvPr>
        </p:nvSpPr>
        <p:spPr/>
        <p:txBody>
          <a:bodyPr>
            <a:normAutofit/>
          </a:bodyPr>
          <a:lstStyle/>
          <a:p>
            <a:r>
              <a:rPr lang="en-US" dirty="0" smtClean="0"/>
              <a:t>Developed a web and mobile ordering system that allowed the company to sell their products online</a:t>
            </a:r>
          </a:p>
          <a:p>
            <a:r>
              <a:rPr lang="en-US" dirty="0"/>
              <a:t>Created the audit trail module for the administrator to see the daily </a:t>
            </a:r>
            <a:r>
              <a:rPr lang="en-US" dirty="0" smtClean="0"/>
              <a:t>transactions</a:t>
            </a:r>
          </a:p>
          <a:p>
            <a:r>
              <a:rPr lang="en-US" dirty="0"/>
              <a:t>Built the delivery module that enable the secretary to manage the delivery schedule</a:t>
            </a:r>
          </a:p>
          <a:p>
            <a:r>
              <a:rPr lang="en-US" dirty="0"/>
              <a:t>Created the ordering module for the customers that allowed them to order their desired products</a:t>
            </a:r>
            <a:endParaRPr lang="en" dirty="0"/>
          </a:p>
          <a:p>
            <a:endParaRPr lang="en-US" dirty="0" smtClean="0"/>
          </a:p>
          <a:p>
            <a:endParaRPr lang="en-US" dirty="0"/>
          </a:p>
        </p:txBody>
      </p:sp>
    </p:spTree>
    <p:extLst>
      <p:ext uri="{BB962C8B-B14F-4D97-AF65-F5344CB8AC3E}">
        <p14:creationId xmlns:p14="http://schemas.microsoft.com/office/powerpoint/2010/main" val="461606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74297"/>
            <a:ext cx="10515600" cy="1325563"/>
          </a:xfrm>
        </p:spPr>
        <p:txBody>
          <a:bodyPr>
            <a:normAutofit/>
          </a:bodyPr>
          <a:lstStyle/>
          <a:p>
            <a:r>
              <a:rPr lang="en-US" sz="4800" b="1" dirty="0" smtClean="0">
                <a:solidFill>
                  <a:schemeClr val="bg1"/>
                </a:solidFill>
              </a:rPr>
              <a:t>Recommendations</a:t>
            </a:r>
            <a:endParaRPr lang="en-US" sz="4800" b="1" dirty="0">
              <a:solidFill>
                <a:schemeClr val="bg1"/>
              </a:solidFill>
            </a:endParaRPr>
          </a:p>
        </p:txBody>
      </p:sp>
      <p:sp>
        <p:nvSpPr>
          <p:cNvPr id="3" name="Content Placeholder 2"/>
          <p:cNvSpPr>
            <a:spLocks noGrp="1"/>
          </p:cNvSpPr>
          <p:nvPr>
            <p:ph idx="1"/>
          </p:nvPr>
        </p:nvSpPr>
        <p:spPr/>
        <p:txBody>
          <a:bodyPr>
            <a:normAutofit/>
          </a:bodyPr>
          <a:lstStyle/>
          <a:p>
            <a:r>
              <a:rPr lang="en-US" sz="3000" dirty="0"/>
              <a:t>In this capstone project, the proponents suggest that the future researchers may improve the current project through more research, </a:t>
            </a:r>
            <a:r>
              <a:rPr lang="en-US" sz="3000" dirty="0" smtClean="0"/>
              <a:t>investigation.</a:t>
            </a:r>
          </a:p>
          <a:p>
            <a:r>
              <a:rPr lang="en-US" sz="3000" dirty="0" smtClean="0"/>
              <a:t>They can </a:t>
            </a:r>
            <a:r>
              <a:rPr lang="en-US" sz="3000" dirty="0"/>
              <a:t>also create a mobile application in other platforms like IOS, Windows and </a:t>
            </a:r>
            <a:r>
              <a:rPr lang="en-US" sz="3000" dirty="0" smtClean="0"/>
              <a:t>Blackberry</a:t>
            </a:r>
            <a:r>
              <a:rPr lang="en-US" sz="3000" dirty="0"/>
              <a:t>.</a:t>
            </a:r>
          </a:p>
        </p:txBody>
      </p:sp>
    </p:spTree>
    <p:extLst>
      <p:ext uri="{BB962C8B-B14F-4D97-AF65-F5344CB8AC3E}">
        <p14:creationId xmlns:p14="http://schemas.microsoft.com/office/powerpoint/2010/main" val="1654745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19877" y="1875453"/>
            <a:ext cx="12820261" cy="27152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0" b="1" dirty="0" smtClean="0"/>
              <a:t>THANK YOU</a:t>
            </a:r>
            <a:endParaRPr lang="en-US" sz="10000" dirty="0"/>
          </a:p>
        </p:txBody>
      </p:sp>
    </p:spTree>
    <p:extLst>
      <p:ext uri="{BB962C8B-B14F-4D97-AF65-F5344CB8AC3E}">
        <p14:creationId xmlns:p14="http://schemas.microsoft.com/office/powerpoint/2010/main" val="2984198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16" y="-307064"/>
            <a:ext cx="9404723" cy="1400530"/>
          </a:xfrm>
        </p:spPr>
        <p:txBody>
          <a:bodyPr>
            <a:normAutofit/>
          </a:bodyPr>
          <a:lstStyle/>
          <a:p>
            <a:r>
              <a:rPr lang="en-US" sz="4800" b="1" dirty="0" smtClean="0">
                <a:solidFill>
                  <a:schemeClr val="bg1"/>
                </a:solidFill>
              </a:rPr>
              <a:t>Introduction</a:t>
            </a:r>
            <a:endParaRPr lang="en-US" sz="4800" b="1" dirty="0">
              <a:solidFill>
                <a:schemeClr val="bg1"/>
              </a:solidFill>
            </a:endParaRPr>
          </a:p>
        </p:txBody>
      </p:sp>
      <p:sp>
        <p:nvSpPr>
          <p:cNvPr id="3" name="Content Placeholder 2"/>
          <p:cNvSpPr>
            <a:spLocks noGrp="1"/>
          </p:cNvSpPr>
          <p:nvPr>
            <p:ph idx="1"/>
          </p:nvPr>
        </p:nvSpPr>
        <p:spPr>
          <a:xfrm>
            <a:off x="1034143" y="1974915"/>
            <a:ext cx="10515600" cy="4351338"/>
          </a:xfrm>
        </p:spPr>
        <p:txBody>
          <a:bodyPr>
            <a:noAutofit/>
          </a:bodyPr>
          <a:lstStyle/>
          <a:p>
            <a:r>
              <a:rPr lang="en-US" sz="3000" dirty="0" err="1"/>
              <a:t>Tarboosh</a:t>
            </a:r>
            <a:r>
              <a:rPr lang="en-US" sz="3000" dirty="0"/>
              <a:t> Inc. is a factory and founded on June 2007 by </a:t>
            </a:r>
            <a:r>
              <a:rPr lang="en-US" sz="3000" dirty="0" err="1"/>
              <a:t>Luame</a:t>
            </a:r>
            <a:r>
              <a:rPr lang="en-US" sz="3000" dirty="0"/>
              <a:t> “Amy” </a:t>
            </a:r>
            <a:r>
              <a:rPr lang="en-US" sz="3000" dirty="0" err="1"/>
              <a:t>Bebayo</a:t>
            </a:r>
            <a:r>
              <a:rPr lang="en-US" sz="3000" dirty="0"/>
              <a:t>. </a:t>
            </a:r>
          </a:p>
          <a:p>
            <a:r>
              <a:rPr lang="en-US" sz="3000" dirty="0"/>
              <a:t>They sell paper products like paper plates and containers and the supplier of Goldilocks </a:t>
            </a:r>
            <a:r>
              <a:rPr lang="en-US" sz="3000" dirty="0" smtClean="0"/>
              <a:t>and Jollibee.</a:t>
            </a:r>
          </a:p>
          <a:p>
            <a:r>
              <a:rPr lang="en-US" sz="3000" dirty="0"/>
              <a:t>The places that they usually supply are Manila, </a:t>
            </a:r>
            <a:r>
              <a:rPr lang="en-US" sz="3000" dirty="0" err="1"/>
              <a:t>Divisoria</a:t>
            </a:r>
            <a:r>
              <a:rPr lang="en-US" sz="3000" dirty="0"/>
              <a:t>, Quezon </a:t>
            </a:r>
          </a:p>
          <a:p>
            <a:r>
              <a:rPr lang="en-US" sz="3000" dirty="0"/>
              <a:t>City, Makati, Valenzuela, Baguio, Iloilo, Zamboanga, Cebu and Samar.</a:t>
            </a:r>
          </a:p>
        </p:txBody>
      </p:sp>
    </p:spTree>
    <p:extLst>
      <p:ext uri="{BB962C8B-B14F-4D97-AF65-F5344CB8AC3E}">
        <p14:creationId xmlns:p14="http://schemas.microsoft.com/office/powerpoint/2010/main" val="1980423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41" y="-233465"/>
            <a:ext cx="10515600" cy="1325563"/>
          </a:xfrm>
        </p:spPr>
        <p:txBody>
          <a:bodyPr>
            <a:normAutofit/>
          </a:bodyPr>
          <a:lstStyle/>
          <a:p>
            <a:r>
              <a:rPr lang="en-US" sz="4800" b="1" dirty="0" smtClean="0">
                <a:solidFill>
                  <a:schemeClr val="bg1"/>
                </a:solidFill>
              </a:rPr>
              <a:t>Fishbone Diagram</a:t>
            </a:r>
            <a:endParaRPr lang="en-US" sz="4800"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143" y="1915885"/>
            <a:ext cx="11837992" cy="4577158"/>
          </a:xfrm>
        </p:spPr>
      </p:pic>
    </p:spTree>
    <p:extLst>
      <p:ext uri="{BB962C8B-B14F-4D97-AF65-F5344CB8AC3E}">
        <p14:creationId xmlns:p14="http://schemas.microsoft.com/office/powerpoint/2010/main" val="306986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885"/>
            <a:ext cx="10515600" cy="1325563"/>
          </a:xfrm>
        </p:spPr>
        <p:txBody>
          <a:bodyPr>
            <a:normAutofit/>
          </a:bodyPr>
          <a:lstStyle/>
          <a:p>
            <a:r>
              <a:rPr lang="en-US" sz="4800" b="1" dirty="0" smtClean="0">
                <a:solidFill>
                  <a:schemeClr val="bg1"/>
                </a:solidFill>
              </a:rPr>
              <a:t>General Objectives</a:t>
            </a:r>
            <a:endParaRPr lang="en-US" sz="4800" b="1" dirty="0">
              <a:solidFill>
                <a:schemeClr val="bg1"/>
              </a:solidFill>
            </a:endParaRPr>
          </a:p>
        </p:txBody>
      </p:sp>
      <p:sp>
        <p:nvSpPr>
          <p:cNvPr id="3" name="Content Placeholder 2"/>
          <p:cNvSpPr>
            <a:spLocks noGrp="1"/>
          </p:cNvSpPr>
          <p:nvPr>
            <p:ph idx="1"/>
          </p:nvPr>
        </p:nvSpPr>
        <p:spPr>
          <a:xfrm>
            <a:off x="1127448" y="2371824"/>
            <a:ext cx="10515600" cy="4351338"/>
          </a:xfrm>
        </p:spPr>
        <p:txBody>
          <a:bodyPr>
            <a:normAutofit/>
          </a:bodyPr>
          <a:lstStyle/>
          <a:p>
            <a:r>
              <a:rPr lang="en-US" sz="3000" dirty="0"/>
              <a:t>The general objective of the study is to develop an Online Ordering with Inventory Management  System with Android Mobile Application for the employees of the </a:t>
            </a:r>
            <a:r>
              <a:rPr lang="en-US" sz="3000" dirty="0" err="1"/>
              <a:t>Tarboosh</a:t>
            </a:r>
            <a:r>
              <a:rPr lang="en-US" sz="3000" dirty="0"/>
              <a:t> Inc. With the use of </a:t>
            </a:r>
            <a:r>
              <a:rPr lang="en-US" sz="3000" dirty="0" err="1"/>
              <a:t>Php</a:t>
            </a:r>
            <a:r>
              <a:rPr lang="en-US" sz="3000" dirty="0"/>
              <a:t> and Java as the programming language and MySQL for the Database. </a:t>
            </a:r>
          </a:p>
          <a:p>
            <a:endParaRPr lang="en-US" sz="3000" dirty="0"/>
          </a:p>
        </p:txBody>
      </p:sp>
    </p:spTree>
    <p:extLst>
      <p:ext uri="{BB962C8B-B14F-4D97-AF65-F5344CB8AC3E}">
        <p14:creationId xmlns:p14="http://schemas.microsoft.com/office/powerpoint/2010/main" val="1812185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2541"/>
            <a:ext cx="10515600" cy="1325563"/>
          </a:xfrm>
        </p:spPr>
        <p:txBody>
          <a:bodyPr>
            <a:normAutofit/>
          </a:bodyPr>
          <a:lstStyle/>
          <a:p>
            <a:r>
              <a:rPr lang="en-US" sz="4800" b="1" dirty="0" smtClean="0">
                <a:solidFill>
                  <a:schemeClr val="bg1"/>
                </a:solidFill>
              </a:rPr>
              <a:t>Specific Objectives</a:t>
            </a:r>
            <a:endParaRPr lang="en-US" sz="4800" b="1" dirty="0">
              <a:solidFill>
                <a:schemeClr val="bg1"/>
              </a:solidFill>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endParaRPr lang="en-US" sz="3000" dirty="0" smtClean="0"/>
          </a:p>
          <a:p>
            <a:pPr lvl="1">
              <a:buFont typeface="Wingdings" panose="05000000000000000000" pitchFamily="2" charset="2"/>
              <a:buChar char="§"/>
            </a:pPr>
            <a:r>
              <a:rPr lang="en-US" sz="3000" dirty="0" smtClean="0"/>
              <a:t>To </a:t>
            </a:r>
            <a:r>
              <a:rPr lang="en-US" sz="3000" dirty="0"/>
              <a:t>develop a web and mobile ordering system for </a:t>
            </a:r>
            <a:r>
              <a:rPr lang="en-US" sz="3000" dirty="0" err="1"/>
              <a:t>Tarboosh</a:t>
            </a:r>
            <a:r>
              <a:rPr lang="en-US" sz="3000" dirty="0"/>
              <a:t> </a:t>
            </a:r>
            <a:r>
              <a:rPr lang="en-US" sz="3000" dirty="0" err="1"/>
              <a:t>Inc</a:t>
            </a:r>
            <a:r>
              <a:rPr lang="en-US" sz="3000" dirty="0"/>
              <a:t> that would allow them to easily sell their products online.</a:t>
            </a:r>
          </a:p>
          <a:p>
            <a:pPr lvl="1">
              <a:buFont typeface="Wingdings" panose="05000000000000000000" pitchFamily="2" charset="2"/>
              <a:buChar char="§"/>
            </a:pPr>
            <a:r>
              <a:rPr lang="en-US" sz="3000" dirty="0"/>
              <a:t>The system would go through alpha, beta , and user acceptance testing</a:t>
            </a:r>
          </a:p>
          <a:p>
            <a:endParaRPr lang="en-US" sz="3000" dirty="0"/>
          </a:p>
        </p:txBody>
      </p:sp>
    </p:spTree>
    <p:extLst>
      <p:ext uri="{BB962C8B-B14F-4D97-AF65-F5344CB8AC3E}">
        <p14:creationId xmlns:p14="http://schemas.microsoft.com/office/powerpoint/2010/main" val="2021227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712" y="-249017"/>
            <a:ext cx="10515600" cy="1325563"/>
          </a:xfrm>
        </p:spPr>
        <p:txBody>
          <a:bodyPr>
            <a:normAutofit/>
          </a:bodyPr>
          <a:lstStyle/>
          <a:p>
            <a:r>
              <a:rPr lang="en-US" sz="4800" b="1" dirty="0" smtClean="0">
                <a:solidFill>
                  <a:schemeClr val="bg1"/>
                </a:solidFill>
              </a:rPr>
              <a:t>Specific Objectives</a:t>
            </a:r>
            <a:endParaRPr lang="en-US" sz="4800" b="1" dirty="0">
              <a:solidFill>
                <a:schemeClr val="bg1"/>
              </a:solidFill>
            </a:endParaRPr>
          </a:p>
        </p:txBody>
      </p:sp>
      <p:sp>
        <p:nvSpPr>
          <p:cNvPr id="3" name="Content Placeholder 2"/>
          <p:cNvSpPr>
            <a:spLocks noGrp="1"/>
          </p:cNvSpPr>
          <p:nvPr>
            <p:ph idx="1"/>
          </p:nvPr>
        </p:nvSpPr>
        <p:spPr/>
        <p:txBody>
          <a:bodyPr>
            <a:noAutofit/>
          </a:bodyPr>
          <a:lstStyle/>
          <a:p>
            <a:pPr lvl="1">
              <a:buFont typeface="Wingdings" panose="05000000000000000000" pitchFamily="2" charset="2"/>
              <a:buChar char="§"/>
            </a:pPr>
            <a:r>
              <a:rPr lang="en-US" sz="2800" dirty="0" smtClean="0"/>
              <a:t>To develop the content management system module for the administrator that would allow the administrator to change the contents of the website.</a:t>
            </a:r>
          </a:p>
          <a:p>
            <a:pPr lvl="1">
              <a:buFont typeface="Wingdings" panose="05000000000000000000" pitchFamily="2" charset="2"/>
              <a:buChar char="§"/>
            </a:pPr>
            <a:r>
              <a:rPr lang="en-US" sz="2800" dirty="0" smtClean="0"/>
              <a:t>To </a:t>
            </a:r>
            <a:r>
              <a:rPr lang="en-US" sz="2800" dirty="0"/>
              <a:t>create the audit trail module for the administrator that would allow the administrator see the transactions for delivery.</a:t>
            </a:r>
          </a:p>
          <a:p>
            <a:pPr lvl="1">
              <a:buFont typeface="Wingdings" panose="05000000000000000000" pitchFamily="2" charset="2"/>
              <a:buChar char="§"/>
            </a:pPr>
            <a:r>
              <a:rPr lang="en-US" sz="2800" dirty="0"/>
              <a:t>To develop the transaction module for the administrator The administrator can  view pending bills and change the status whether they are paid or not.</a:t>
            </a:r>
          </a:p>
          <a:p>
            <a:pPr lvl="1">
              <a:buFont typeface="Wingdings" panose="05000000000000000000" pitchFamily="2" charset="2"/>
              <a:buChar char="§"/>
            </a:pPr>
            <a:r>
              <a:rPr lang="en-US" sz="2800" dirty="0"/>
              <a:t>To create a manage inventory module for the administrator that would enable them to add, edit, deactivate and search for a specific item in the inventory.</a:t>
            </a:r>
          </a:p>
          <a:p>
            <a:endParaRPr lang="en-US" dirty="0"/>
          </a:p>
        </p:txBody>
      </p:sp>
    </p:spTree>
    <p:extLst>
      <p:ext uri="{BB962C8B-B14F-4D97-AF65-F5344CB8AC3E}">
        <p14:creationId xmlns:p14="http://schemas.microsoft.com/office/powerpoint/2010/main" val="341489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83649"/>
            <a:ext cx="10515600" cy="1325563"/>
          </a:xfrm>
        </p:spPr>
        <p:txBody>
          <a:bodyPr>
            <a:normAutofit/>
          </a:bodyPr>
          <a:lstStyle/>
          <a:p>
            <a:r>
              <a:rPr lang="en-US" sz="4800" b="1" dirty="0" smtClean="0">
                <a:solidFill>
                  <a:schemeClr val="bg1"/>
                </a:solidFill>
              </a:rPr>
              <a:t>Specific Objectives</a:t>
            </a:r>
            <a:endParaRPr lang="en-US" sz="4800" b="1" dirty="0">
              <a:solidFill>
                <a:schemeClr val="bg1"/>
              </a:solidFill>
            </a:endParaRPr>
          </a:p>
        </p:txBody>
      </p:sp>
      <p:sp>
        <p:nvSpPr>
          <p:cNvPr id="3" name="Content Placeholder 2"/>
          <p:cNvSpPr>
            <a:spLocks noGrp="1"/>
          </p:cNvSpPr>
          <p:nvPr>
            <p:ph idx="1"/>
          </p:nvPr>
        </p:nvSpPr>
        <p:spPr>
          <a:xfrm>
            <a:off x="912845" y="2702703"/>
            <a:ext cx="10515600" cy="4351338"/>
          </a:xfrm>
        </p:spPr>
        <p:txBody>
          <a:bodyPr>
            <a:normAutofit/>
          </a:bodyPr>
          <a:lstStyle/>
          <a:p>
            <a:pPr lvl="1">
              <a:buFont typeface="Wingdings" panose="05000000000000000000" pitchFamily="2" charset="2"/>
              <a:buChar char="§"/>
            </a:pPr>
            <a:r>
              <a:rPr lang="en-US" sz="3000" dirty="0" smtClean="0"/>
              <a:t>To create a manage inventory module for the secretary that would enable them to add, edit, deactivate and search for a specific item in the inventory.</a:t>
            </a:r>
          </a:p>
          <a:p>
            <a:pPr lvl="1">
              <a:buFont typeface="Wingdings" panose="05000000000000000000" pitchFamily="2" charset="2"/>
              <a:buChar char="§"/>
            </a:pPr>
            <a:r>
              <a:rPr lang="en-US" sz="3000" dirty="0" smtClean="0"/>
              <a:t>To build the delivery module that would enable the secretary to manage the delivery schedule.</a:t>
            </a:r>
          </a:p>
          <a:p>
            <a:endParaRPr lang="en-US" sz="3000" dirty="0"/>
          </a:p>
        </p:txBody>
      </p:sp>
    </p:spTree>
    <p:extLst>
      <p:ext uri="{BB962C8B-B14F-4D97-AF65-F5344CB8AC3E}">
        <p14:creationId xmlns:p14="http://schemas.microsoft.com/office/powerpoint/2010/main" val="3668598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79786"/>
            <a:ext cx="10515600" cy="1325563"/>
          </a:xfrm>
        </p:spPr>
        <p:txBody>
          <a:bodyPr>
            <a:normAutofit/>
          </a:bodyPr>
          <a:lstStyle/>
          <a:p>
            <a:r>
              <a:rPr lang="en-US" sz="4800" b="1" dirty="0" smtClean="0">
                <a:solidFill>
                  <a:schemeClr val="bg1"/>
                </a:solidFill>
              </a:rPr>
              <a:t>Specific Objectives</a:t>
            </a:r>
            <a:endParaRPr lang="en-US" sz="4800" b="1" dirty="0">
              <a:solidFill>
                <a:schemeClr val="bg1"/>
              </a:solidFill>
            </a:endParaRPr>
          </a:p>
        </p:txBody>
      </p:sp>
      <p:sp>
        <p:nvSpPr>
          <p:cNvPr id="3" name="Content Placeholder 2"/>
          <p:cNvSpPr>
            <a:spLocks noGrp="1"/>
          </p:cNvSpPr>
          <p:nvPr>
            <p:ph idx="1"/>
          </p:nvPr>
        </p:nvSpPr>
        <p:spPr/>
        <p:txBody>
          <a:bodyPr>
            <a:noAutofit/>
          </a:bodyPr>
          <a:lstStyle/>
          <a:p>
            <a:pPr lvl="1">
              <a:buFont typeface="Wingdings" panose="05000000000000000000" pitchFamily="2" charset="2"/>
              <a:buChar char="§"/>
            </a:pPr>
            <a:r>
              <a:rPr lang="en-US" sz="2800" dirty="0" smtClean="0"/>
              <a:t>To </a:t>
            </a:r>
            <a:r>
              <a:rPr lang="en-US" sz="2800" dirty="0"/>
              <a:t>create the ordering module for customers that would enable them to order their desired products easily.</a:t>
            </a:r>
          </a:p>
          <a:p>
            <a:pPr lvl="1">
              <a:buFont typeface="Wingdings" panose="05000000000000000000" pitchFamily="2" charset="2"/>
              <a:buChar char="§"/>
            </a:pPr>
            <a:r>
              <a:rPr lang="en-US" sz="2800" dirty="0"/>
              <a:t>To develop the transaction module for the customer, the customer can view there pending bills.</a:t>
            </a:r>
          </a:p>
          <a:p>
            <a:pPr lvl="1">
              <a:buFont typeface="Wingdings" panose="05000000000000000000" pitchFamily="2" charset="2"/>
              <a:buChar char="§"/>
            </a:pPr>
            <a:r>
              <a:rPr lang="en-US" sz="2800" dirty="0"/>
              <a:t>To create a complaints module for the customer that would enable them to comment about anything related to the company</a:t>
            </a:r>
          </a:p>
          <a:p>
            <a:pPr lvl="1">
              <a:buFont typeface="Wingdings" panose="05000000000000000000" pitchFamily="2" charset="2"/>
              <a:buChar char="§"/>
            </a:pPr>
            <a:r>
              <a:rPr lang="en-US" sz="2800" dirty="0"/>
              <a:t>To create a cancelled order module for the customer that enables them to cancel order, if they don't want to process the said transaction if and only if the transaction is not yet being process.</a:t>
            </a:r>
          </a:p>
          <a:p>
            <a:endParaRPr lang="en-US" dirty="0"/>
          </a:p>
        </p:txBody>
      </p:sp>
    </p:spTree>
    <p:extLst>
      <p:ext uri="{BB962C8B-B14F-4D97-AF65-F5344CB8AC3E}">
        <p14:creationId xmlns:p14="http://schemas.microsoft.com/office/powerpoint/2010/main" val="830444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644</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PowerPoint Presentation</vt:lpstr>
      <vt:lpstr>PowerPoint Presentation</vt:lpstr>
      <vt:lpstr>Introduction</vt:lpstr>
      <vt:lpstr>Fishbone Diagram</vt:lpstr>
      <vt:lpstr>General Objectives</vt:lpstr>
      <vt:lpstr>Specific Objectives</vt:lpstr>
      <vt:lpstr>Specific Objectives</vt:lpstr>
      <vt:lpstr>Specific Objectives</vt:lpstr>
      <vt:lpstr>Specific Objectives</vt:lpstr>
      <vt:lpstr>Web Features</vt:lpstr>
      <vt:lpstr>Web Features</vt:lpstr>
      <vt:lpstr>Web Features</vt:lpstr>
      <vt:lpstr>Mobile Features</vt:lpstr>
      <vt:lpstr>Mobile Features</vt:lpstr>
      <vt:lpstr>Mobile Features</vt:lpstr>
      <vt:lpstr>Input Process Output </vt:lpstr>
      <vt:lpstr>Context Diagram</vt:lpstr>
      <vt:lpstr>Use Case Diagram</vt:lpstr>
      <vt:lpstr>Tests</vt:lpstr>
      <vt:lpstr>Summary of Findings</vt:lpstr>
      <vt:lpstr>Conclusion</vt:lpstr>
      <vt:lpstr>Recommendations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Ordering with Inventory Management System for Tarboosh Inc.  with Android Mobile Application</dc:title>
  <dc:creator>Daniel</dc:creator>
  <cp:lastModifiedBy>Daniel</cp:lastModifiedBy>
  <cp:revision>24</cp:revision>
  <dcterms:created xsi:type="dcterms:W3CDTF">2015-08-28T01:18:59Z</dcterms:created>
  <dcterms:modified xsi:type="dcterms:W3CDTF">2015-09-04T00:48:07Z</dcterms:modified>
</cp:coreProperties>
</file>