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Oswald"/>
      <p:regular r:id="rId37"/>
      <p:bold r:id="rId38"/>
    </p:embeddedFont>
    <p:embeddedFont>
      <p:font typeface="Crimson Tex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1BA7B6-F5A6-4158-8319-8D7DD25B3CA7}">
  <a:tblStyle styleId="{B41BA7B6-F5A6-4158-8319-8D7DD25B3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.fntdata"/><Relationship Id="rId42" Type="http://schemas.openxmlformats.org/officeDocument/2006/relationships/font" Target="fonts/CrimsonText-boldItalic.fntdata"/><Relationship Id="rId41" Type="http://schemas.openxmlformats.org/officeDocument/2006/relationships/font" Target="fonts/CrimsonText-italic.fntdata"/><Relationship Id="rId44" Type="http://schemas.openxmlformats.org/officeDocument/2006/relationships/font" Target="fonts/OpenSans-bold.fntdata"/><Relationship Id="rId43" Type="http://schemas.openxmlformats.org/officeDocument/2006/relationships/font" Target="fonts/OpenSans-regular.fntdata"/><Relationship Id="rId46" Type="http://schemas.openxmlformats.org/officeDocument/2006/relationships/font" Target="fonts/OpenSans-boldItalic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Oswald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regular.fntdata"/><Relationship Id="rId38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6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5aad17d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5aad17d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bce86ee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bce86ee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9bce86ee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9bce86ee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f7a3c5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f7a3c5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b4775c6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b4775c6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cb221d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cb221d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c7554a04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c7554a04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7aaa41fe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7aaa41fe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b4775c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9b4775c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bce86ee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bce86ee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Concert Booking System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Noah Bowman, Pranjal Ghimire, Jae Choi, Fernando Clark del Valle, Julian Jeong, Reya Dawlah, Rohit Nair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/>
          <p:nvPr>
            <p:ph type="title"/>
          </p:nvPr>
        </p:nvSpPr>
        <p:spPr>
          <a:xfrm>
            <a:off x="1994850" y="304750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 Diagram</a:t>
            </a:r>
            <a:endParaRPr sz="3000"/>
          </a:p>
        </p:txBody>
      </p:sp>
      <p:pic>
        <p:nvPicPr>
          <p:cNvPr id="559" name="Google Shape;5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913" y="1369700"/>
            <a:ext cx="3140181" cy="3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>
            <p:ph type="title"/>
          </p:nvPr>
        </p:nvSpPr>
        <p:spPr>
          <a:xfrm>
            <a:off x="4309325" y="350781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Diagrams</a:t>
            </a:r>
            <a:endParaRPr sz="3000"/>
          </a:p>
        </p:txBody>
      </p:sp>
      <p:pic>
        <p:nvPicPr>
          <p:cNvPr id="565" name="Google Shape;5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926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625" y="1152590"/>
            <a:ext cx="6051375" cy="399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550"/>
            <a:ext cx="5356150" cy="456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53" y="0"/>
            <a:ext cx="37878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375" y="0"/>
            <a:ext cx="2227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type="title"/>
          </p:nvPr>
        </p:nvSpPr>
        <p:spPr>
          <a:xfrm>
            <a:off x="4843625" y="2258850"/>
            <a:ext cx="5409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</p:txBody>
      </p:sp>
      <p:pic>
        <p:nvPicPr>
          <p:cNvPr id="583" name="Google Shape;5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50"/>
            <a:ext cx="5969324" cy="50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idx="1" type="subTitle"/>
          </p:nvPr>
        </p:nvSpPr>
        <p:spPr>
          <a:xfrm>
            <a:off x="676375" y="1381800"/>
            <a:ext cx="7144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We agreed to use the MVC pattern because you can separate the front end, middle, and backend into three separate pieces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This will allow us to separate the logic and work on each part independently, making it easier for each group member to develop separate parts of the program concurrently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89" name="Google Shape;589;p6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/>
          <p:nvPr/>
        </p:nvSpPr>
        <p:spPr>
          <a:xfrm>
            <a:off x="0" y="0"/>
            <a:ext cx="9144000" cy="63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5938650" y="1663400"/>
            <a:ext cx="26343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2410500" y="1198928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96" name="Google Shape;496;p56"/>
          <p:cNvSpPr txBox="1"/>
          <p:nvPr>
            <p:ph idx="1" type="subTitle"/>
          </p:nvPr>
        </p:nvSpPr>
        <p:spPr>
          <a:xfrm>
            <a:off x="1842900" y="2073138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Building a system that allows fans of an artist/band to reserve tickets at a concert and suggest songs that the artist/band could perform at the concert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idx="1" type="subTitle"/>
          </p:nvPr>
        </p:nvSpPr>
        <p:spPr>
          <a:xfrm>
            <a:off x="906475" y="1381800"/>
            <a:ext cx="59643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salary for a web developer internship in Dallas, TX is $79,316 per year or $38 per hour.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Since we have 7 members, the personnel cost will be about $555k per year.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08" name="Google Shape;508;p58"/>
          <p:cNvSpPr txBox="1"/>
          <p:nvPr/>
        </p:nvSpPr>
        <p:spPr>
          <a:xfrm>
            <a:off x="686250" y="3428975"/>
            <a:ext cx="155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Initial Planning </a:t>
            </a:r>
            <a:endParaRPr sz="15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9" name="Google Shape;509;p58"/>
          <p:cNvSpPr txBox="1"/>
          <p:nvPr/>
        </p:nvSpPr>
        <p:spPr>
          <a:xfrm>
            <a:off x="686250" y="3734149"/>
            <a:ext cx="155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Formation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 Discussion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0" name="Google Shape;510;p58"/>
          <p:cNvGrpSpPr/>
          <p:nvPr/>
        </p:nvGrpSpPr>
        <p:grpSpPr>
          <a:xfrm>
            <a:off x="1093560" y="2773741"/>
            <a:ext cx="5421319" cy="495485"/>
            <a:chOff x="1061626" y="2700425"/>
            <a:chExt cx="7013349" cy="667500"/>
          </a:xfrm>
        </p:grpSpPr>
        <p:cxnSp>
          <p:nvCxnSpPr>
            <p:cNvPr id="511" name="Google Shape;511;p58"/>
            <p:cNvCxnSpPr>
              <a:stCxn id="512" idx="3"/>
              <a:endCxn id="513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58"/>
            <p:cNvCxnSpPr>
              <a:stCxn id="513" idx="3"/>
              <a:endCxn id="515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58"/>
            <p:cNvCxnSpPr>
              <a:stCxn id="515" idx="3"/>
              <a:endCxn id="517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2" name="Google Shape;512;p58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13" name="Google Shape;513;p58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15" name="Google Shape;515;p58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17" name="Google Shape;517;p58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18" name="Google Shape;518;p58"/>
          <p:cNvGrpSpPr/>
          <p:nvPr/>
        </p:nvGrpSpPr>
        <p:grpSpPr>
          <a:xfrm>
            <a:off x="6514886" y="2773741"/>
            <a:ext cx="1554194" cy="495485"/>
            <a:chOff x="6064375" y="2700425"/>
            <a:chExt cx="2010600" cy="667500"/>
          </a:xfrm>
        </p:grpSpPr>
        <p:cxnSp>
          <p:nvCxnSpPr>
            <p:cNvPr id="519" name="Google Shape;519;p58"/>
            <p:cNvCxnSpPr>
              <a:stCxn id="520" idx="3"/>
              <a:endCxn id="521" idx="1"/>
            </p:cNvCxnSpPr>
            <p:nvPr/>
          </p:nvCxnSpPr>
          <p:spPr>
            <a:xfrm>
              <a:off x="6064375" y="3034175"/>
              <a:ext cx="101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58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05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22" name="Google Shape;522;p58"/>
          <p:cNvSpPr txBox="1"/>
          <p:nvPr/>
        </p:nvSpPr>
        <p:spPr>
          <a:xfrm>
            <a:off x="2240550" y="1954375"/>
            <a:ext cx="155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Deliverable 1</a:t>
            </a:r>
            <a:endParaRPr sz="15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23" name="Google Shape;523;p58"/>
          <p:cNvSpPr txBox="1"/>
          <p:nvPr/>
        </p:nvSpPr>
        <p:spPr>
          <a:xfrm>
            <a:off x="2240550" y="2259549"/>
            <a:ext cx="155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Formation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 Discussion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8"/>
          <p:cNvSpPr txBox="1"/>
          <p:nvPr/>
        </p:nvSpPr>
        <p:spPr>
          <a:xfrm>
            <a:off x="3696775" y="3316325"/>
            <a:ext cx="1652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Model Selection cost and time estimation</a:t>
            </a:r>
            <a:endParaRPr sz="15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25" name="Google Shape;525;p58"/>
          <p:cNvSpPr txBox="1"/>
          <p:nvPr/>
        </p:nvSpPr>
        <p:spPr>
          <a:xfrm>
            <a:off x="3589050" y="3958150"/>
            <a:ext cx="18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Getting things ready for Deliverable 2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>
            <a:off x="5349150" y="1961550"/>
            <a:ext cx="155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Deliverable 2</a:t>
            </a:r>
            <a:endParaRPr sz="15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27" name="Google Shape;527;p58"/>
          <p:cNvSpPr txBox="1"/>
          <p:nvPr/>
        </p:nvSpPr>
        <p:spPr>
          <a:xfrm>
            <a:off x="5349150" y="2266724"/>
            <a:ext cx="155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deliverable was submitted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6903450" y="3491400"/>
            <a:ext cx="155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Presentation</a:t>
            </a:r>
            <a:endParaRPr sz="15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>
            <a:off x="6903450" y="3796574"/>
            <a:ext cx="155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final team presentation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aphicFrame>
        <p:nvGraphicFramePr>
          <p:cNvPr id="535" name="Google Shape;535;p59"/>
          <p:cNvGraphicFramePr/>
          <p:nvPr/>
        </p:nvGraphicFramePr>
        <p:xfrm>
          <a:off x="320550" y="123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{B41BA7B6-F5A6-4158-8319-8D7DD25B3CA7}</a:tableStyleId>
              </a:tblPr>
              <a:tblGrid>
                <a:gridCol w="1525675"/>
                <a:gridCol w="1441275"/>
                <a:gridCol w="1309175"/>
                <a:gridCol w="1425375"/>
                <a:gridCol w="1425375"/>
                <a:gridCol w="1425375"/>
              </a:tblGrid>
              <a:tr h="48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Task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Task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Task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Task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Task 5</a:t>
                      </a:r>
                      <a:endParaRPr sz="2400">
                        <a:solidFill>
                          <a:schemeClr val="accen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</a:t>
                      </a:r>
                      <a:r>
                        <a:rPr lang="en" sz="20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escr</a:t>
                      </a:r>
                      <a:r>
                        <a:rPr lang="en" sz="20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iption</a:t>
                      </a:r>
                      <a:endParaRPr b="1" sz="20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Delegation, Initial working 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Methodology selection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Deliverable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 Estimation, Design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Presentation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Preparation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Start Date</a:t>
                      </a:r>
                      <a:endParaRPr b="1">
                        <a:solidFill>
                          <a:srgbClr val="01163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31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13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October 20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November 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Upcoming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Duration</a:t>
                      </a:r>
                      <a:endParaRPr b="1">
                        <a:solidFill>
                          <a:srgbClr val="01163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week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 week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weeks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weeks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TBD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idx="1" type="subTitle"/>
          </p:nvPr>
        </p:nvSpPr>
        <p:spPr>
          <a:xfrm>
            <a:off x="488725" y="1381800"/>
            <a:ext cx="53055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View all upcoming concert dates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Open form to reserve a ticket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While buying a ticket, select up to 3 song preferences for performance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Refund ticket if bought within 24 hours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Allow artists to create concerts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41" name="Google Shape;541;p6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idx="1" type="subTitle"/>
          </p:nvPr>
        </p:nvSpPr>
        <p:spPr>
          <a:xfrm>
            <a:off x="406950" y="1017725"/>
            <a:ext cx="83301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Usability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UI should be interactive and also have accessibility settings so that everyone can use the application.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application should load within 3 seconds for up to 50 users at any instance.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Space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website would be at most 3 mb of storage.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Dependability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percentage of failure shouldn’t exceed 10% of use cases.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Security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The information provided by the customer will not be sold and be used only for intended purpose.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Environmental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application runs 24/7 and requires a stable internet connection to function.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61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</a:t>
            </a:r>
            <a:r>
              <a:rPr lang="en"/>
              <a:t>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1334850" y="497625"/>
            <a:ext cx="64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Requirements</a:t>
            </a:r>
            <a:endParaRPr/>
          </a:p>
        </p:txBody>
      </p:sp>
      <p:sp>
        <p:nvSpPr>
          <p:cNvPr id="553" name="Google Shape;553;p62"/>
          <p:cNvSpPr txBox="1"/>
          <p:nvPr>
            <p:ph idx="1" type="subTitle"/>
          </p:nvPr>
        </p:nvSpPr>
        <p:spPr>
          <a:xfrm>
            <a:off x="435900" y="1017725"/>
            <a:ext cx="8272200" cy="4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7.	Operational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It runs on chromium based web browsers such as Google Chrome and Microsoft Edge.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8. 	Development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Safe coding practices should be followed when developing the code along with common agile practices. The program development will use Git as a version control system.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9. 	Regulatory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application should follow WCAG accessibility standards.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10. 	Ethical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application should provide transparency about user data sharing, licensing, and privacy policy.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11. 	Accounting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project cost should be budgeted according to General Accepted Accounting Principles (GAAP). Purchases will be limited to the U.S only.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12. 	Safety/security  - Warning should be provided for age restricted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concerts before ticket purchase.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