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FA7926-1E8F-4906-A9A2-65BB8AA59D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AE20B4-8FDA-4A6D-B950-B05D53FF42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84C023-94CB-4D74-9AE3-D7BF13ED25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A709C7-C962-4233-A76A-C288483306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EC9CDE-4521-424D-98EE-164EC5DA83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308ED0-344B-464C-8B43-70F03A80C6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1A64FE-028C-4AA5-92CA-E380FD5DA4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0B9AA8-5F9D-40AF-8DB0-1C0BC21B95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829D2C-13CB-4ABD-8A01-7E41CEB813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974F88-9423-4375-A9EC-4A3E3F005D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BB616F-2127-4736-89E7-D9549723CB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B7FA1B-513F-4978-9C6C-16EE78E45F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D70D810-CB8A-4618-B162-785B02CB1A4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rcRect l="15218" t="1977" r="58798" b="91164"/>
          <a:stretch/>
        </p:blipFill>
        <p:spPr>
          <a:xfrm>
            <a:off x="5890320" y="436320"/>
            <a:ext cx="1278720" cy="374400"/>
          </a:xfrm>
          <a:prstGeom prst="rect">
            <a:avLst/>
          </a:prstGeom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rcRect l="10713" t="10236" r="1239" b="1282"/>
          <a:stretch/>
        </p:blipFill>
        <p:spPr>
          <a:xfrm>
            <a:off x="5668200" y="756360"/>
            <a:ext cx="4334040" cy="483948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-243720"/>
            <a:ext cx="100584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Using machine learning to predict antigen archiving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58840" y="1126800"/>
            <a:ext cx="2526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1. </a:t>
            </a:r>
            <a:r>
              <a:rPr b="0" lang="en-US" sz="1800" spc="-1" strike="noStrike" u="sng">
                <a:uFillTx/>
                <a:latin typeface="Arial"/>
              </a:rPr>
              <a:t>Identify Ag-high cells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501120" y="2600280"/>
            <a:ext cx="348012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Split cells into training/testing groups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58840" y="4367520"/>
            <a:ext cx="3781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3. </a:t>
            </a:r>
            <a:r>
              <a:rPr b="0" lang="en-US" sz="1800" spc="-1" strike="noStrike" u="sng">
                <a:uFillTx/>
                <a:latin typeface="Arial"/>
              </a:rPr>
              <a:t>Predict archiving-competent cells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501120" y="3668400"/>
            <a:ext cx="194256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Train random forest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classifier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770200" y="3668400"/>
            <a:ext cx="116388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latin typeface="Arial"/>
              </a:rPr>
              <a:t>Test model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3"/>
          <a:srcRect l="3159" t="0" r="48888" b="91492"/>
          <a:stretch/>
        </p:blipFill>
        <p:spPr>
          <a:xfrm>
            <a:off x="3062880" y="842400"/>
            <a:ext cx="2484720" cy="581400"/>
          </a:xfrm>
          <a:prstGeom prst="rect">
            <a:avLst/>
          </a:prstGeom>
          <a:ln w="0">
            <a:noFill/>
          </a:ln>
        </p:spPr>
      </p:pic>
      <p:sp>
        <p:nvSpPr>
          <p:cNvPr id="50" name=""/>
          <p:cNvSpPr txBox="1"/>
          <p:nvPr/>
        </p:nvSpPr>
        <p:spPr>
          <a:xfrm>
            <a:off x="258840" y="2296800"/>
            <a:ext cx="1630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2. </a:t>
            </a:r>
            <a:r>
              <a:rPr b="0" lang="en-US" sz="1800" spc="-1" strike="noStrike" u="sng">
                <a:uFillTx/>
                <a:latin typeface="Arial"/>
              </a:rPr>
              <a:t>Train model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501120" y="4656600"/>
            <a:ext cx="5080320" cy="76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37160" indent="-1371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Datasets that did not receive an Ag-tag</a:t>
            </a:r>
            <a:endParaRPr b="0" lang="en-US" sz="1600" spc="-1" strike="noStrike">
              <a:latin typeface="Arial"/>
            </a:endParaRPr>
          </a:p>
          <a:p>
            <a:pPr marL="137160" indent="-1371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Predict treatments/perturbations that impair archiving</a:t>
            </a:r>
            <a:endParaRPr b="0" lang="en-US" sz="1600" spc="-1" strike="noStrike">
              <a:latin typeface="Arial"/>
            </a:endParaRPr>
          </a:p>
          <a:p>
            <a:pPr marL="137160" indent="-1371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Design new experiments and verify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V="1">
            <a:off x="1371600" y="2982600"/>
            <a:ext cx="685800" cy="685800"/>
          </a:xfrm>
          <a:prstGeom prst="line">
            <a:avLst/>
          </a:prstGeom>
          <a:ln w="5472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"/>
          <p:cNvSpPr/>
          <p:nvPr/>
        </p:nvSpPr>
        <p:spPr>
          <a:xfrm flipH="1" flipV="1">
            <a:off x="2286000" y="2982600"/>
            <a:ext cx="685800" cy="685800"/>
          </a:xfrm>
          <a:prstGeom prst="line">
            <a:avLst/>
          </a:prstGeom>
          <a:ln w="5472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 txBox="1"/>
          <p:nvPr/>
        </p:nvSpPr>
        <p:spPr>
          <a:xfrm>
            <a:off x="3456720" y="803520"/>
            <a:ext cx="1770120" cy="261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200" spc="-1" strike="noStrike">
                <a:latin typeface="Arial"/>
              </a:rPr>
              <a:t>Antigen-DNA conjugate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501480" y="1408680"/>
            <a:ext cx="2927520" cy="99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37160" indent="-1371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Inject mouse with Ag-tag</a:t>
            </a:r>
            <a:endParaRPr b="0" lang="en-US" sz="1600" spc="-1" strike="noStrike">
              <a:latin typeface="Arial"/>
            </a:endParaRPr>
          </a:p>
          <a:p>
            <a:pPr marL="137160" indent="-1371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Harvest draining lymph node</a:t>
            </a:r>
            <a:endParaRPr b="0" lang="en-US" sz="1600" spc="-1" strike="noStrike">
              <a:latin typeface="Arial"/>
            </a:endParaRPr>
          </a:p>
          <a:p>
            <a:pPr marL="137160" indent="-13716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latin typeface="Arial"/>
              </a:rPr>
              <a:t>Perform scRNA-seq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5421600" y="598320"/>
            <a:ext cx="293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a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7543800" y="598320"/>
            <a:ext cx="3042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b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5421600" y="2427120"/>
            <a:ext cx="293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c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7543800" y="2427120"/>
            <a:ext cx="3042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d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5421600" y="4114800"/>
            <a:ext cx="2934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e</a:t>
            </a:r>
            <a:endParaRPr b="1" lang="en-US" sz="1600" spc="-1" strike="noStrike"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543800" y="4114800"/>
            <a:ext cx="24768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f</a:t>
            </a:r>
            <a:endParaRPr b="1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2023-11-06T10:21:11Z</dcterms:created>
  <dc:creator/>
  <dc:description/>
  <dc:language>en-US</dc:language>
  <cp:lastModifiedBy/>
  <dcterms:modified xsi:type="dcterms:W3CDTF">2023-11-06T21:56:34Z</dcterms:modified>
  <cp:revision>28</cp:revision>
  <dc:subject/>
  <dc:title/>
</cp:coreProperties>
</file>