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5EE4B-6921-48AA-98A6-6759A268DC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ADBDBD-A87E-4ED0-B2E0-E90BE4B5EC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6A1374-0650-4E35-B115-DFE667B175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63D0A5-72F9-4F93-8364-583F21B99E7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C0BAE5-FC00-4798-88AE-B3FD68FFF8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F90C3B-6A09-463E-8D53-308F4FB976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B3407F-801A-4197-857F-0BC0FBA309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FB6F6B-17CA-4F27-A2BF-01546AE34B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5921DF-DE7D-4D3F-B353-F8AAE9A7A4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402862-6704-4CDA-998B-86D568DF8F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745D44-8537-4272-91AA-2914A8D6FA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7DCB90-CDD9-4368-A159-13D9F523EB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42E7222-1F98-438F-9E8C-EEF78B64804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Predicting Antigen Archiving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Ryan Sheridan</a:t>
            </a:r>
            <a:endParaRPr b="0" lang="en-US" sz="3200" spc="-1" strike="noStrike">
              <a:latin typeface="Arial"/>
            </a:endParaRPr>
          </a:p>
          <a:p>
            <a:pPr algn="ctr">
              <a:buNone/>
            </a:pPr>
            <a:r>
              <a:rPr b="0" lang="en-US" sz="3200" spc="-1" strike="noStrike">
                <a:latin typeface="Arial"/>
              </a:rPr>
              <a:t>RNA Bioscience Initiative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Some cells are more proficient at archiving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4480" y="1980360"/>
            <a:ext cx="10079640" cy="25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Is archiving ability a cell-intrinsic property?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Show hypothesis and predictions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Using machine learning to identify gene expression patterns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rcRect l="31248" t="342" r="30898" b="0"/>
          <a:stretch/>
        </p:blipFill>
        <p:spPr>
          <a:xfrm>
            <a:off x="5943600" y="1571040"/>
            <a:ext cx="1274760" cy="146808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rcRect l="3752" t="49531" r="73461" b="1443"/>
          <a:stretch/>
        </p:blipFill>
        <p:spPr>
          <a:xfrm>
            <a:off x="7351920" y="1405800"/>
            <a:ext cx="1334520" cy="179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0" y="-132120"/>
            <a:ext cx="100584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U</a:t>
            </a:r>
            <a:r>
              <a:rPr b="0" lang="en-US" sz="3200" spc="-1" strike="noStrike">
                <a:latin typeface="Arial"/>
              </a:rPr>
              <a:t>s</a:t>
            </a:r>
            <a:r>
              <a:rPr b="0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g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m</a:t>
            </a:r>
            <a:r>
              <a:rPr b="0" lang="en-US" sz="3200" spc="-1" strike="noStrike">
                <a:latin typeface="Arial"/>
              </a:rPr>
              <a:t>a</a:t>
            </a:r>
            <a:r>
              <a:rPr b="0" lang="en-US" sz="3200" spc="-1" strike="noStrike">
                <a:latin typeface="Arial"/>
              </a:rPr>
              <a:t>c</a:t>
            </a:r>
            <a:r>
              <a:rPr b="0" lang="en-US" sz="3200" spc="-1" strike="noStrike">
                <a:latin typeface="Arial"/>
              </a:rPr>
              <a:t>h</a:t>
            </a:r>
            <a:r>
              <a:rPr b="0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e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l</a:t>
            </a:r>
            <a:r>
              <a:rPr b="0" lang="en-US" sz="3200" spc="-1" strike="noStrike">
                <a:latin typeface="Arial"/>
              </a:rPr>
              <a:t>e</a:t>
            </a:r>
            <a:r>
              <a:rPr b="0" lang="en-US" sz="3200" spc="-1" strike="noStrike">
                <a:latin typeface="Arial"/>
              </a:rPr>
              <a:t>a</a:t>
            </a:r>
            <a:r>
              <a:rPr b="0" lang="en-US" sz="3200" spc="-1" strike="noStrike">
                <a:latin typeface="Arial"/>
              </a:rPr>
              <a:t>r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g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o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p</a:t>
            </a:r>
            <a:r>
              <a:rPr b="0" lang="en-US" sz="3200" spc="-1" strike="noStrike">
                <a:latin typeface="Arial"/>
              </a:rPr>
              <a:t>r</a:t>
            </a:r>
            <a:r>
              <a:rPr b="0" lang="en-US" sz="3200" spc="-1" strike="noStrike">
                <a:latin typeface="Arial"/>
              </a:rPr>
              <a:t>e</a:t>
            </a:r>
            <a:r>
              <a:rPr b="0" lang="en-US" sz="3200" spc="-1" strike="noStrike">
                <a:latin typeface="Arial"/>
              </a:rPr>
              <a:t>d</a:t>
            </a:r>
            <a:r>
              <a:rPr b="0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c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t</a:t>
            </a:r>
            <a:r>
              <a:rPr b="0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g</a:t>
            </a:r>
            <a:r>
              <a:rPr b="0" lang="en-US" sz="3200" spc="-1" strike="noStrike">
                <a:latin typeface="Arial"/>
              </a:rPr>
              <a:t>e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>
                <a:latin typeface="Arial"/>
              </a:rPr>
              <a:t>a</a:t>
            </a:r>
            <a:r>
              <a:rPr b="0" lang="en-US" sz="3200" spc="-1" strike="noStrike">
                <a:latin typeface="Arial"/>
              </a:rPr>
              <a:t>r</a:t>
            </a:r>
            <a:r>
              <a:rPr b="0" lang="en-US" sz="3200" spc="-1" strike="noStrike">
                <a:latin typeface="Arial"/>
              </a:rPr>
              <a:t>c</a:t>
            </a:r>
            <a:r>
              <a:rPr b="0" lang="en-US" sz="3200" spc="-1" strike="noStrike">
                <a:latin typeface="Arial"/>
              </a:rPr>
              <a:t>h</a:t>
            </a:r>
            <a:r>
              <a:rPr b="0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v</a:t>
            </a:r>
            <a:r>
              <a:rPr b="0" lang="en-US" sz="3200" spc="-1" strike="noStrike">
                <a:latin typeface="Arial"/>
              </a:rPr>
              <a:t>i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g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rcRect l="25550" t="0" r="49783" b="0"/>
          <a:stretch/>
        </p:blipFill>
        <p:spPr>
          <a:xfrm>
            <a:off x="8229600" y="892080"/>
            <a:ext cx="1533240" cy="155448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rcRect l="28642" t="0" r="55197" b="53298"/>
          <a:stretch/>
        </p:blipFill>
        <p:spPr>
          <a:xfrm>
            <a:off x="6601320" y="3657600"/>
            <a:ext cx="1628280" cy="188244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 txBox="1"/>
          <p:nvPr/>
        </p:nvSpPr>
        <p:spPr>
          <a:xfrm>
            <a:off x="1157400" y="1143000"/>
            <a:ext cx="2271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Identify Ag-high cells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005120" y="2168280"/>
            <a:ext cx="242388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Split cells into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training/testing groups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400800" y="914400"/>
            <a:ext cx="1600200" cy="13716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 txBox="1"/>
          <p:nvPr/>
        </p:nvSpPr>
        <p:spPr>
          <a:xfrm>
            <a:off x="6400800" y="1371600"/>
            <a:ext cx="1677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Ag-tag cartoon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890640" y="4655520"/>
            <a:ext cx="27669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Predict archiving capacity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during CHIKV infection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22400" y="3200400"/>
            <a:ext cx="2163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Train random forest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classifier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3094200" y="3200760"/>
            <a:ext cx="12841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latin typeface="Arial"/>
              </a:rPr>
              <a:t>Test model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3"/>
          <a:srcRect l="5663" t="1244" r="73817" b="50843"/>
          <a:stretch/>
        </p:blipFill>
        <p:spPr>
          <a:xfrm>
            <a:off x="8073000" y="2092320"/>
            <a:ext cx="1884240" cy="175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Model accuracy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rcRect l="3752" t="49531" r="5748" b="1443"/>
          <a:stretch/>
        </p:blipFill>
        <p:spPr>
          <a:xfrm>
            <a:off x="880560" y="1744200"/>
            <a:ext cx="9080280" cy="30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Ag module expression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rcRect l="5663" t="1244" r="19902" b="50843"/>
          <a:stretch/>
        </p:blipFill>
        <p:spPr>
          <a:xfrm>
            <a:off x="29520" y="1692720"/>
            <a:ext cx="10028880" cy="258156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rcRect l="81587" t="16339" r="7005" b="63709"/>
          <a:stretch/>
        </p:blipFill>
        <p:spPr>
          <a:xfrm>
            <a:off x="4572000" y="4545360"/>
            <a:ext cx="1536480" cy="107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Ag module expression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rcRect l="81373" t="15480" r="7005" b="63661"/>
          <a:stretch/>
        </p:blipFill>
        <p:spPr>
          <a:xfrm>
            <a:off x="4600080" y="4500000"/>
            <a:ext cx="1572120" cy="11282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rcRect l="5663" t="50559" r="20328" b="1205"/>
          <a:stretch/>
        </p:blipFill>
        <p:spPr>
          <a:xfrm>
            <a:off x="14400" y="1666800"/>
            <a:ext cx="10018080" cy="261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82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UMAPs module signal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038320" y="749520"/>
            <a:ext cx="6003360" cy="487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GO terms for Ag module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Predicting archiving competent cells during CHIKV infection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Show flow chart illustrating approach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Intro: What is Ag Archiving?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Introduce Beth’s previous work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Ag module expression in Ag-competent cells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Ag module is broadly downregulated during CHIKV infection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Conclusions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can identify a gene expression program </a:t>
            </a:r>
            <a:r>
              <a:rPr b="0" lang="en-US" sz="3200" spc="-1" strike="noStrike">
                <a:latin typeface="Arial"/>
              </a:rPr>
              <a:t>expressed in LECs from naive mice that is </a:t>
            </a:r>
            <a:r>
              <a:rPr b="0" lang="en-US" sz="3200" spc="-1" strike="noStrike">
                <a:latin typeface="Arial"/>
              </a:rPr>
              <a:t>predictive of a cells ability to archive antigen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LECs that show highest expression of this Ag </a:t>
            </a:r>
            <a:r>
              <a:rPr b="0" lang="en-US" sz="3200" spc="-1" strike="noStrike">
                <a:latin typeface="Arial"/>
              </a:rPr>
              <a:t>module retain Ag for longer periods of time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can predict archiving competent LECs in </a:t>
            </a:r>
            <a:r>
              <a:rPr b="0" lang="en-US" sz="3200" spc="-1" strike="noStrike">
                <a:latin typeface="Arial"/>
              </a:rPr>
              <a:t>CHIKV datasets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Our Ag module is broadly downregulated </a:t>
            </a:r>
            <a:r>
              <a:rPr b="0" lang="en-US" sz="3200" spc="-1" strike="noStrike">
                <a:latin typeface="Arial"/>
              </a:rPr>
              <a:t>during CHIKV infection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Impact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this approach we can predict archiving capacity in samples that did not receive an Ag-tag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can mine existing data sets to identify treatments/perturbations that are predicted to influence archiving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this information we can design experiments to further investigate mechanisms underlying Ag archiving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Intro: LEC subsets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Identify cells that archive antigen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Characterize pathways that promote and </a:t>
            </a:r>
            <a:r>
              <a:rPr b="0" lang="en-US" sz="3200" spc="-1" strike="noStrike">
                <a:latin typeface="Arial"/>
              </a:rPr>
              <a:t>regulate Ag archiving during vaccination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Tracking Ag using scRNA-seq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Sort for CD45- and CD45+ cells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LECs show strongest Ag signal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rcRect l="2436" t="7355" r="0" b="12687"/>
          <a:stretch/>
        </p:blipFill>
        <p:spPr>
          <a:xfrm>
            <a:off x="915480" y="1241640"/>
            <a:ext cx="8386920" cy="424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Discrete LEC subsets archive Ag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rcRect l="5648" t="3774" r="2033" b="42094"/>
          <a:stretch/>
        </p:blipFill>
        <p:spPr>
          <a:xfrm>
            <a:off x="259560" y="1335600"/>
            <a:ext cx="9723960" cy="380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Discrete LEC subsets archive Ag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rcRect l="861" t="59858" r="24913" b="3491"/>
          <a:stretch/>
        </p:blipFill>
        <p:spPr>
          <a:xfrm>
            <a:off x="825480" y="1828800"/>
            <a:ext cx="8336520" cy="274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Tracking Ag over time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2023-11-06T10:21:11Z</dcterms:created>
  <dc:creator/>
  <dc:description/>
  <dc:language>en-US</dc:language>
  <cp:lastModifiedBy/>
  <dcterms:modified xsi:type="dcterms:W3CDTF">2023-11-06T18:41:17Z</dcterms:modified>
  <cp:revision>16</cp:revision>
  <dc:subject/>
  <dc:title/>
</cp:coreProperties>
</file>