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notesMasterIdLst>
    <p:notesMasterId r:id="rId41"/>
  </p:notesMasterIdLst>
  <p:handoutMasterIdLst>
    <p:handoutMasterId r:id="rId42"/>
  </p:handoutMasterIdLst>
  <p:sldIdLst>
    <p:sldId id="281" r:id="rId5"/>
    <p:sldId id="291" r:id="rId6"/>
    <p:sldId id="302" r:id="rId7"/>
    <p:sldId id="296" r:id="rId8"/>
    <p:sldId id="303" r:id="rId9"/>
    <p:sldId id="304" r:id="rId10"/>
    <p:sldId id="305" r:id="rId11"/>
    <p:sldId id="306" r:id="rId12"/>
    <p:sldId id="307" r:id="rId13"/>
    <p:sldId id="309" r:id="rId14"/>
    <p:sldId id="310" r:id="rId15"/>
    <p:sldId id="320" r:id="rId16"/>
    <p:sldId id="311" r:id="rId17"/>
    <p:sldId id="312" r:id="rId18"/>
    <p:sldId id="313" r:id="rId19"/>
    <p:sldId id="314" r:id="rId20"/>
    <p:sldId id="315" r:id="rId21"/>
    <p:sldId id="316" r:id="rId22"/>
    <p:sldId id="317" r:id="rId23"/>
    <p:sldId id="318" r:id="rId24"/>
    <p:sldId id="319" r:id="rId25"/>
    <p:sldId id="322" r:id="rId26"/>
    <p:sldId id="321" r:id="rId27"/>
    <p:sldId id="334" r:id="rId28"/>
    <p:sldId id="323" r:id="rId29"/>
    <p:sldId id="324" r:id="rId30"/>
    <p:sldId id="325" r:id="rId31"/>
    <p:sldId id="326" r:id="rId32"/>
    <p:sldId id="327" r:id="rId33"/>
    <p:sldId id="329" r:id="rId34"/>
    <p:sldId id="330" r:id="rId35"/>
    <p:sldId id="331" r:id="rId36"/>
    <p:sldId id="332" r:id="rId37"/>
    <p:sldId id="333" r:id="rId38"/>
    <p:sldId id="328" r:id="rId39"/>
    <p:sldId id="298" r:id="rId40"/>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E8AF15C-317B-4393-8F28-8A211FAC0A7A}">
          <p14:sldIdLst>
            <p14:sldId id="281"/>
            <p14:sldId id="291"/>
            <p14:sldId id="302"/>
            <p14:sldId id="296"/>
            <p14:sldId id="303"/>
            <p14:sldId id="304"/>
            <p14:sldId id="305"/>
            <p14:sldId id="306"/>
            <p14:sldId id="307"/>
          </p14:sldIdLst>
        </p14:section>
        <p14:section name="Practice" id="{88464DFC-3294-455F-8807-E9D5DB9CBDB8}">
          <p14:sldIdLst>
            <p14:sldId id="309"/>
            <p14:sldId id="310"/>
            <p14:sldId id="320"/>
            <p14:sldId id="311"/>
            <p14:sldId id="312"/>
            <p14:sldId id="313"/>
            <p14:sldId id="314"/>
            <p14:sldId id="315"/>
            <p14:sldId id="316"/>
            <p14:sldId id="317"/>
            <p14:sldId id="318"/>
            <p14:sldId id="319"/>
            <p14:sldId id="322"/>
            <p14:sldId id="321"/>
            <p14:sldId id="334"/>
            <p14:sldId id="323"/>
            <p14:sldId id="324"/>
            <p14:sldId id="325"/>
            <p14:sldId id="326"/>
            <p14:sldId id="327"/>
            <p14:sldId id="329"/>
            <p14:sldId id="330"/>
            <p14:sldId id="331"/>
            <p14:sldId id="332"/>
            <p14:sldId id="333"/>
            <p14:sldId id="328"/>
            <p14:sldId id="298"/>
          </p14:sldIdLst>
        </p14:section>
      </p14:sectionLst>
    </p:ext>
    <p:ext uri="{EFAFB233-063F-42B5-8137-9DF3F51BA10A}">
      <p15:sldGuideLst xmlns:p15="http://schemas.microsoft.com/office/powerpoint/2012/main">
        <p15:guide id="1" orient="horz" pos="88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Curzon" initials="RC" lastIdx="1" clrIdx="0">
    <p:extLst/>
  </p:cmAuthor>
  <p:cmAuthor id="2" name="Cristina Roman" initials="CR" lastIdx="1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411B"/>
    <a:srgbClr val="DF411C"/>
    <a:srgbClr val="DC5D2A"/>
    <a:srgbClr val="7F8781"/>
    <a:srgbClr val="EEEEEE"/>
    <a:srgbClr val="000000"/>
    <a:srgbClr val="DE412F"/>
    <a:srgbClr val="4A4E52"/>
    <a:srgbClr val="E3E8EB"/>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868" autoAdjust="0"/>
  </p:normalViewPr>
  <p:slideViewPr>
    <p:cSldViewPr snapToGrid="0">
      <p:cViewPr varScale="1">
        <p:scale>
          <a:sx n="80" d="100"/>
          <a:sy n="80" d="100"/>
        </p:scale>
        <p:origin x="96" y="342"/>
      </p:cViewPr>
      <p:guideLst>
        <p:guide orient="horz" pos="88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F4985468-EA09-47E3-8036-5BF84197CAEF}" type="datetimeFigureOut">
              <a:rPr lang="en-GB" smtClean="0"/>
              <a:t>02/01/2017</a:t>
            </a:fld>
            <a:endParaRPr lang="en-GB" dirty="0"/>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dirty="0"/>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D7B2011F-DB26-4689-9E20-378C13B1A818}" type="slidenum">
              <a:rPr lang="en-GB" smtClean="0"/>
              <a:t>‹#›</a:t>
            </a:fld>
            <a:endParaRPr lang="en-GB" dirty="0"/>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C303BD5E-F603-431C-B79D-697385AE35AF}" type="datetimeFigureOut">
              <a:rPr lang="en-GB" smtClean="0"/>
              <a:t>01/01/2017</a:t>
            </a:fld>
            <a:endParaRPr lang="en-GB" dirty="0"/>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DC59FDB4-792A-4C30-B3CA-9A37EF575B96}" type="slidenum">
              <a:rPr lang="en-GB" smtClean="0"/>
              <a:t>‹#›</a:t>
            </a:fld>
            <a:endParaRPr lang="en-GB" dirty="0"/>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9" name="Title 1"/>
          <p:cNvSpPr>
            <a:spLocks noGrp="1"/>
          </p:cNvSpPr>
          <p:nvPr>
            <p:ph type="title" hasCustomPrompt="1"/>
          </p:nvPr>
        </p:nvSpPr>
        <p:spPr>
          <a:xfrm>
            <a:off x="1394460" y="3404110"/>
            <a:ext cx="7254240" cy="1063387"/>
          </a:xfrm>
        </p:spPr>
        <p:txBody>
          <a:bodyPr wrap="square" lIns="0" anchor="b" anchorCtr="0">
            <a:normAutofit/>
          </a:bodyPr>
          <a:lstStyle>
            <a:lvl1pPr marL="0" algn="l" defTabSz="914400" rtl="0" eaLnBrk="1" latinLnBrk="0" hangingPunct="1">
              <a:lnSpc>
                <a:spcPct val="70000"/>
              </a:lnSpc>
              <a:spcBef>
                <a:spcPct val="0"/>
              </a:spcBef>
              <a:buNone/>
              <a:defRPr lang="en-GB" sz="4800" b="1" kern="1200" cap="all" baseline="0" dirty="0">
                <a:solidFill>
                  <a:srgbClr val="000000"/>
                </a:solidFill>
                <a:latin typeface="Arial Narrow" charset="0"/>
                <a:ea typeface="Arial Narrow" charset="0"/>
                <a:cs typeface="Arial Narrow" charset="0"/>
              </a:defRPr>
            </a:lvl1pPr>
          </a:lstStyle>
          <a:p>
            <a:r>
              <a:rPr lang="en-US" dirty="0"/>
              <a:t>TITLE GOES HERE. It may stretch to two lines.</a:t>
            </a:r>
            <a:endParaRPr lang="en-GB" dirty="0"/>
          </a:p>
        </p:txBody>
      </p:sp>
      <p:sp>
        <p:nvSpPr>
          <p:cNvPr id="11" name="Content Placeholder 2"/>
          <p:cNvSpPr>
            <a:spLocks noGrp="1"/>
          </p:cNvSpPr>
          <p:nvPr>
            <p:ph idx="13" hasCustomPrompt="1"/>
          </p:nvPr>
        </p:nvSpPr>
        <p:spPr>
          <a:xfrm>
            <a:off x="1394460" y="4533900"/>
            <a:ext cx="7254240" cy="1042606"/>
          </a:xfrm>
        </p:spPr>
        <p:txBody>
          <a:bodyPr lIns="0"/>
          <a:lstStyle>
            <a:lvl1pPr marL="342900" marR="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2200" b="0" kern="1200" cap="all" baseline="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This is subtitle text it can It can also go to additional lines if necessary. If this goes to multiple lines it looks like this.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pic>
        <p:nvPicPr>
          <p:cNvPr id="12" name="endava-new-logo.png"/>
          <p:cNvPicPr>
            <a:picLocks noChangeAspect="1"/>
          </p:cNvPicPr>
          <p:nvPr userDrawn="1"/>
        </p:nvPicPr>
        <p:blipFill>
          <a:blip r:embed="rId2">
            <a:extLst/>
          </a:blip>
          <a:stretch>
            <a:fillRect/>
          </a:stretch>
        </p:blipFill>
        <p:spPr>
          <a:xfrm>
            <a:off x="785605" y="1190270"/>
            <a:ext cx="2440870" cy="806337"/>
          </a:xfrm>
          <a:prstGeom prst="rect">
            <a:avLst/>
          </a:prstGeom>
          <a:ln w="12700">
            <a:miter lim="400000"/>
          </a:ln>
        </p:spPr>
      </p:pic>
    </p:spTree>
    <p:extLst>
      <p:ext uri="{BB962C8B-B14F-4D97-AF65-F5344CB8AC3E}">
        <p14:creationId xmlns:p14="http://schemas.microsoft.com/office/powerpoint/2010/main" val="267353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8" name="TextBox 19"/>
          <p:cNvSpPr txBox="1"/>
          <p:nvPr/>
        </p:nvSpPr>
        <p:spPr>
          <a:xfrm>
            <a:off x="5337995" y="26655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9" name="Title 1"/>
          <p:cNvSpPr>
            <a:spLocks noGrp="1"/>
          </p:cNvSpPr>
          <p:nvPr>
            <p:ph type="title" hasCustomPrompt="1"/>
          </p:nvPr>
        </p:nvSpPr>
        <p:spPr>
          <a:xfrm>
            <a:off x="806824" y="996707"/>
            <a:ext cx="4186165" cy="660738"/>
          </a:xfrm>
        </p:spPr>
        <p:txBody>
          <a:bodyPr wrap="square" lIns="0" anchor="t" anchorCtr="0">
            <a:normAutofit/>
          </a:bodyPr>
          <a:lstStyle>
            <a:lvl1pPr marL="0" algn="l" defTabSz="914400" rtl="0" eaLnBrk="1" latinLnBrk="0" hangingPunct="1">
              <a:lnSpc>
                <a:spcPct val="70000"/>
              </a:lnSpc>
              <a:spcBef>
                <a:spcPct val="0"/>
              </a:spcBef>
              <a:buNone/>
              <a:defRPr lang="en-GB" sz="4800" b="1" kern="1200" cap="all" baseline="0" dirty="0">
                <a:solidFill>
                  <a:srgbClr val="000000"/>
                </a:solidFill>
                <a:latin typeface="Arial Narrow" charset="0"/>
                <a:ea typeface="Arial Narrow" charset="0"/>
                <a:cs typeface="Arial Narrow" charset="0"/>
              </a:defRPr>
            </a:lvl1pPr>
          </a:lstStyle>
          <a:p>
            <a:r>
              <a:rPr lang="en-US" dirty="0"/>
              <a:t>AGENDA</a:t>
            </a:r>
            <a:endParaRPr lang="en-GB" dirty="0"/>
          </a:p>
        </p:txBody>
      </p:sp>
      <p:sp>
        <p:nvSpPr>
          <p:cNvPr id="28"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9"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15" name="Content Placeholder 2"/>
          <p:cNvSpPr>
            <a:spLocks noGrp="1"/>
          </p:cNvSpPr>
          <p:nvPr>
            <p:ph idx="14" hasCustomPrompt="1"/>
          </p:nvPr>
        </p:nvSpPr>
        <p:spPr>
          <a:xfrm>
            <a:off x="806824" y="2016874"/>
            <a:ext cx="9682333" cy="3934346"/>
          </a:xfrm>
        </p:spPr>
        <p:txBody>
          <a:bodyPr wrap="none" lIns="0">
            <a:noAutofit/>
          </a:bodyPr>
          <a:lstStyle>
            <a:lvl1pPr marL="457200" marR="0" indent="-457200" algn="l" defTabSz="914400" rtl="0" eaLnBrk="1" fontAlgn="auto" latinLnBrk="0" hangingPunct="1">
              <a:lnSpc>
                <a:spcPct val="90000"/>
              </a:lnSpc>
              <a:spcBef>
                <a:spcPts val="1000"/>
              </a:spcBef>
              <a:spcAft>
                <a:spcPts val="0"/>
              </a:spcAft>
              <a:buClr>
                <a:srgbClr val="DE411B"/>
              </a:buClr>
              <a:buSzTx/>
              <a:buFont typeface="Wingdings" panose="05000000000000000000" pitchFamily="2" charset="2"/>
              <a:buChar char="§"/>
              <a:tabLst/>
              <a:defRPr lang="en-US" sz="33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tabLst/>
              <a:defRPr/>
            </a:pPr>
            <a:r>
              <a:rPr lang="en-US" dirty="0"/>
              <a:t>First topics on the agenda</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pic>
        <p:nvPicPr>
          <p:cNvPr id="12" name="Picture 11"/>
          <p:cNvPicPr>
            <a:picLocks noChangeAspect="1"/>
          </p:cNvPicPr>
          <p:nvPr userDrawn="1"/>
        </p:nvPicPr>
        <p:blipFill>
          <a:blip r:embed="rId2"/>
          <a:stretch>
            <a:fillRect/>
          </a:stretch>
        </p:blipFill>
        <p:spPr>
          <a:xfrm>
            <a:off x="11058524" y="6445284"/>
            <a:ext cx="812771" cy="268215"/>
          </a:xfrm>
          <a:prstGeom prst="rect">
            <a:avLst/>
          </a:prstGeom>
        </p:spPr>
      </p:pic>
      <p:sp>
        <p:nvSpPr>
          <p:cNvPr id="13" name="Text Placeholder 1"/>
          <p:cNvSpPr txBox="1">
            <a:spLocks/>
          </p:cNvSpPr>
          <p:nvPr userDrawn="1"/>
        </p:nvSpPr>
        <p:spPr>
          <a:xfrm flipH="1">
            <a:off x="806824" y="1708920"/>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Tree>
    <p:extLst>
      <p:ext uri="{BB962C8B-B14F-4D97-AF65-F5344CB8AC3E}">
        <p14:creationId xmlns:p14="http://schemas.microsoft.com/office/powerpoint/2010/main" val="126813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Page title</a:t>
            </a:r>
            <a:endParaRPr lang="en-GB" dirty="0"/>
          </a:p>
        </p:txBody>
      </p:sp>
      <p:sp>
        <p:nvSpPr>
          <p:cNvPr id="30" name="Content Placeholder 2"/>
          <p:cNvSpPr>
            <a:spLocks noGrp="1"/>
          </p:cNvSpPr>
          <p:nvPr>
            <p:ph idx="19" hasCustomPrompt="1"/>
          </p:nvPr>
        </p:nvSpPr>
        <p:spPr>
          <a:xfrm>
            <a:off x="1218690" y="18666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6" name="Content Placeholder 2"/>
          <p:cNvSpPr>
            <a:spLocks noGrp="1"/>
          </p:cNvSpPr>
          <p:nvPr>
            <p:ph idx="22"/>
          </p:nvPr>
        </p:nvSpPr>
        <p:spPr>
          <a:xfrm>
            <a:off x="1218690" y="3360613"/>
            <a:ext cx="9831977" cy="1201232"/>
          </a:xfrm>
        </p:spPr>
        <p:txBody>
          <a:bodyPr lIns="0" anchor="t"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chemeClr val="tx1"/>
                </a:solidFill>
                <a:latin typeface="+mn-lt"/>
                <a:ea typeface="Arial" charset="0"/>
                <a:cs typeface="Arial" charset="0"/>
              </a:defRPr>
            </a:lvl1pPr>
            <a:lvl2pPr marL="0" indent="0" algn="ctr">
              <a:buFontTx/>
              <a:buNone/>
              <a:defRPr sz="1600">
                <a:solidFill>
                  <a:schemeClr val="tx1"/>
                </a:solidFill>
              </a:defRPr>
            </a:lvl2pPr>
            <a:lvl3pPr marL="914400" indent="0" algn="ctr">
              <a:buClr>
                <a:srgbClr val="81ADB5"/>
              </a:buClr>
              <a:buFontTx/>
              <a:buNone/>
              <a:defRPr sz="1600">
                <a:solidFill>
                  <a:schemeClr val="tx1"/>
                </a:solidFill>
              </a:defRPr>
            </a:lvl3pPr>
            <a:lvl4pPr marL="1600200" indent="-228600" algn="ctr">
              <a:buFont typeface="Calibri" panose="020F0502020204030204" pitchFamily="34" charset="0"/>
              <a:buChar char="-"/>
              <a:defRPr sz="1400">
                <a:solidFill>
                  <a:schemeClr val="tx1"/>
                </a:solidFill>
              </a:defRPr>
            </a:lvl4pPr>
            <a:lvl5pPr algn="ctr">
              <a:defRPr>
                <a:solidFill>
                  <a:schemeClr val="tx1"/>
                </a:solidFill>
              </a:defRPr>
            </a:lvl5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GB" dirty="0"/>
          </a:p>
        </p:txBody>
      </p:sp>
      <p:sp>
        <p:nvSpPr>
          <p:cNvPr id="10" name="Content Placeholder 2"/>
          <p:cNvSpPr>
            <a:spLocks noGrp="1"/>
          </p:cNvSpPr>
          <p:nvPr>
            <p:ph idx="23" hasCustomPrompt="1"/>
          </p:nvPr>
        </p:nvSpPr>
        <p:spPr>
          <a:xfrm>
            <a:off x="1218690" y="25955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chemeClr val="tx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Tree>
    <p:extLst>
      <p:ext uri="{BB962C8B-B14F-4D97-AF65-F5344CB8AC3E}">
        <p14:creationId xmlns:p14="http://schemas.microsoft.com/office/powerpoint/2010/main" val="79270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RIGH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952246" y="3054273"/>
            <a:ext cx="6401554" cy="3021340"/>
          </a:xfrm>
        </p:spPr>
        <p:txBody>
          <a:bodyPr lIns="0">
            <a:spAutoFit/>
          </a:bodyPr>
          <a:lstStyle>
            <a:lvl1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6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r">
              <a:buFontTx/>
              <a:buNone/>
              <a:defRPr sz="1600">
                <a:solidFill>
                  <a:schemeClr val="tx1"/>
                </a:solidFill>
              </a:defRPr>
            </a:lvl2pPr>
            <a:lvl3pPr marL="914400" indent="0" algn="r">
              <a:buClr>
                <a:srgbClr val="81ADB5"/>
              </a:buClr>
              <a:buFontTx/>
              <a:buNone/>
              <a:defRPr sz="1600">
                <a:solidFill>
                  <a:schemeClr val="tx1"/>
                </a:solidFill>
              </a:defRPr>
            </a:lvl3pPr>
            <a:lvl4pPr marL="1371600" indent="0" algn="r">
              <a:buFontTx/>
              <a:buNone/>
              <a:defRPr sz="1500">
                <a:solidFill>
                  <a:schemeClr val="tx1"/>
                </a:solidFill>
              </a:defRPr>
            </a:lvl4pPr>
            <a:lvl5pPr marL="1828800" indent="0" algn="r">
              <a:buFontTx/>
              <a:buNone/>
              <a:defRPr>
                <a:solidFill>
                  <a:schemeClr val="tx1"/>
                </a:solidFill>
              </a:defRPr>
            </a:lvl5pPr>
            <a:lvl6pPr algn="r">
              <a:defRPr sz="1200"/>
            </a:lvl6pPr>
            <a:lvl8pPr algn="r">
              <a:defRPr sz="1200"/>
            </a:lvl8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1" name="Content Placeholder 2"/>
          <p:cNvSpPr>
            <a:spLocks noGrp="1"/>
          </p:cNvSpPr>
          <p:nvPr>
            <p:ph idx="14"/>
          </p:nvPr>
        </p:nvSpPr>
        <p:spPr>
          <a:xfrm>
            <a:off x="806824"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o-RO"/>
              <a:t>Editați stilurile de text coordonator</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o-RO"/>
              <a:t>Al doilea nivel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o-RO"/>
              <a:t>Al treilea nivel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o-RO"/>
              <a:t>Al patrulea nivel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o-RO"/>
              <a:t>Al cincilea nivel</a:t>
            </a:r>
            <a:endParaRPr lang="en-US" dirty="0"/>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7" name="Picture 16"/>
          <p:cNvPicPr>
            <a:picLocks noChangeAspect="1"/>
          </p:cNvPicPr>
          <p:nvPr userDrawn="1"/>
        </p:nvPicPr>
        <p:blipFill>
          <a:blip r:embed="rId2"/>
          <a:stretch>
            <a:fillRect/>
          </a:stretch>
        </p:blipFill>
        <p:spPr>
          <a:xfrm>
            <a:off x="11058524" y="6445284"/>
            <a:ext cx="812771" cy="268215"/>
          </a:xfrm>
          <a:prstGeom prst="rect">
            <a:avLst/>
          </a:prstGeom>
        </p:spPr>
      </p:pic>
      <p:sp>
        <p:nvSpPr>
          <p:cNvPr id="12" name="Content Placeholder 2"/>
          <p:cNvSpPr>
            <a:spLocks noGrp="1"/>
          </p:cNvSpPr>
          <p:nvPr>
            <p:ph idx="15" hasCustomPrompt="1"/>
          </p:nvPr>
        </p:nvSpPr>
        <p:spPr>
          <a:xfrm>
            <a:off x="4952246" y="2629541"/>
            <a:ext cx="6401554" cy="424732"/>
          </a:xfrm>
        </p:spPr>
        <p:txBody>
          <a:bodyPr lIns="0" anchor="b" anchorCtr="0">
            <a:spAutoFit/>
          </a:bodyPr>
          <a:lstStyle>
            <a:lvl1pPr marL="0" marR="0" indent="0" algn="r"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20"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1"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Page title</a:t>
            </a:r>
            <a:endParaRPr lang="en-GB" dirty="0"/>
          </a:p>
        </p:txBody>
      </p:sp>
    </p:spTree>
    <p:extLst>
      <p:ext uri="{BB962C8B-B14F-4D97-AF65-F5344CB8AC3E}">
        <p14:creationId xmlns:p14="http://schemas.microsoft.com/office/powerpoint/2010/main" val="301577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LEFT">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8"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4"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SECTION TITLE</a:t>
            </a:r>
            <a:br>
              <a:rPr lang="en-US" dirty="0"/>
            </a:br>
            <a:r>
              <a:rPr lang="en-US" dirty="0"/>
              <a:t>and possibly second row</a:t>
            </a:r>
            <a:endParaRPr lang="en-GB" dirty="0"/>
          </a:p>
        </p:txBody>
      </p:sp>
      <p:sp>
        <p:nvSpPr>
          <p:cNvPr id="11" name="Content Placeholder 2"/>
          <p:cNvSpPr>
            <a:spLocks noGrp="1"/>
          </p:cNvSpPr>
          <p:nvPr>
            <p:ph idx="14"/>
          </p:nvPr>
        </p:nvSpPr>
        <p:spPr>
          <a:xfrm>
            <a:off x="7552410"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o-RO"/>
              <a:t>Editați stilurile de text coordonator</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o-RO"/>
              <a:t>Al doilea nivel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o-RO"/>
              <a:t>Al treilea nivel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o-RO"/>
              <a:t>Al patrulea nivel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o-RO"/>
              <a:t>Al cincilea nivel</a:t>
            </a:r>
            <a:endParaRPr lang="en-US" dirty="0"/>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7" name="Picture 16"/>
          <p:cNvPicPr>
            <a:picLocks noChangeAspect="1"/>
          </p:cNvPicPr>
          <p:nvPr userDrawn="1"/>
        </p:nvPicPr>
        <p:blipFill>
          <a:blip r:embed="rId2"/>
          <a:stretch>
            <a:fillRect/>
          </a:stretch>
        </p:blipFill>
        <p:spPr>
          <a:xfrm>
            <a:off x="11058524" y="6445284"/>
            <a:ext cx="812771" cy="268215"/>
          </a:xfrm>
          <a:prstGeom prst="rect">
            <a:avLst/>
          </a:prstGeom>
        </p:spPr>
      </p:pic>
      <p:sp>
        <p:nvSpPr>
          <p:cNvPr id="12" name="Content Placeholder 2"/>
          <p:cNvSpPr>
            <a:spLocks noGrp="1"/>
          </p:cNvSpPr>
          <p:nvPr>
            <p:ph idx="15" hasCustomPrompt="1"/>
          </p:nvPr>
        </p:nvSpPr>
        <p:spPr>
          <a:xfrm>
            <a:off x="806824" y="2603655"/>
            <a:ext cx="6401554" cy="424732"/>
          </a:xfrm>
        </p:spPr>
        <p:txBody>
          <a:bodyPr lIns="0" anchor="b" anchorCtr="0">
            <a:spAutoFit/>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20" name="Content Placeholder 2"/>
          <p:cNvSpPr>
            <a:spLocks noGrp="1"/>
          </p:cNvSpPr>
          <p:nvPr>
            <p:ph idx="13" hasCustomPrompt="1"/>
          </p:nvPr>
        </p:nvSpPr>
        <p:spPr>
          <a:xfrm>
            <a:off x="806824" y="3028387"/>
            <a:ext cx="6401554" cy="1347548"/>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3455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columns_two">
    <p:spTree>
      <p:nvGrpSpPr>
        <p:cNvPr id="1" name=""/>
        <p:cNvGrpSpPr/>
        <p:nvPr/>
      </p:nvGrpSpPr>
      <p:grpSpPr>
        <a:xfrm>
          <a:off x="0" y="0"/>
          <a:ext cx="0" cy="0"/>
          <a:chOff x="0" y="0"/>
          <a:chExt cx="0" cy="0"/>
        </a:xfrm>
      </p:grpSpPr>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Page title</a:t>
            </a:r>
            <a:endParaRPr lang="en-GB" dirty="0"/>
          </a:p>
        </p:txBody>
      </p:sp>
      <p:sp>
        <p:nvSpPr>
          <p:cNvPr id="23" name="Content Placeholder 2"/>
          <p:cNvSpPr>
            <a:spLocks noGrp="1"/>
          </p:cNvSpPr>
          <p:nvPr>
            <p:ph idx="13" hasCustomPrompt="1"/>
          </p:nvPr>
        </p:nvSpPr>
        <p:spPr>
          <a:xfrm>
            <a:off x="806824" y="2560355"/>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Content Placeholder 2"/>
          <p:cNvSpPr>
            <a:spLocks noGrp="1"/>
          </p:cNvSpPr>
          <p:nvPr>
            <p:ph idx="19" hasCustomPrompt="1"/>
          </p:nvPr>
        </p:nvSpPr>
        <p:spPr>
          <a:xfrm>
            <a:off x="806824" y="2182749"/>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4" name="Content Placeholder 2"/>
          <p:cNvSpPr>
            <a:spLocks noGrp="1"/>
          </p:cNvSpPr>
          <p:nvPr>
            <p:ph idx="20" hasCustomPrompt="1"/>
          </p:nvPr>
        </p:nvSpPr>
        <p:spPr>
          <a:xfrm>
            <a:off x="6346564" y="2568629"/>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Content Placeholder 2"/>
          <p:cNvSpPr>
            <a:spLocks noGrp="1"/>
          </p:cNvSpPr>
          <p:nvPr>
            <p:ph idx="21" hasCustomPrompt="1"/>
          </p:nvPr>
        </p:nvSpPr>
        <p:spPr>
          <a:xfrm>
            <a:off x="6346564" y="2191023"/>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Tree>
    <p:extLst>
      <p:ext uri="{BB962C8B-B14F-4D97-AF65-F5344CB8AC3E}">
        <p14:creationId xmlns:p14="http://schemas.microsoft.com/office/powerpoint/2010/main" val="290398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columns_three">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Page title</a:t>
            </a:r>
            <a:endParaRPr lang="en-GB" dirty="0"/>
          </a:p>
        </p:txBody>
      </p:sp>
      <p:sp>
        <p:nvSpPr>
          <p:cNvPr id="30" name="Content Placeholder 2"/>
          <p:cNvSpPr>
            <a:spLocks noGrp="1"/>
          </p:cNvSpPr>
          <p:nvPr>
            <p:ph idx="19" hasCustomPrompt="1"/>
          </p:nvPr>
        </p:nvSpPr>
        <p:spPr>
          <a:xfrm>
            <a:off x="806824" y="2103444"/>
            <a:ext cx="3267235" cy="448637"/>
          </a:xfrm>
        </p:spPr>
        <p:txBody>
          <a:bodyPr lIns="0" bIns="0" anchor="b" anchorCtr="0">
            <a:normAutofit/>
          </a:bodyPr>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lang="en-US" sz="16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32" name="Content Placeholder 2"/>
          <p:cNvSpPr>
            <a:spLocks noGrp="1"/>
          </p:cNvSpPr>
          <p:nvPr>
            <p:ph idx="21" hasCustomPrompt="1"/>
          </p:nvPr>
        </p:nvSpPr>
        <p:spPr>
          <a:xfrm>
            <a:off x="4399541" y="2111718"/>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dirty="0"/>
              <a:t>Insert text here</a:t>
            </a:r>
          </a:p>
        </p:txBody>
      </p:sp>
      <p:sp>
        <p:nvSpPr>
          <p:cNvPr id="34" name="Content Placeholder 2"/>
          <p:cNvSpPr>
            <a:spLocks noGrp="1"/>
          </p:cNvSpPr>
          <p:nvPr>
            <p:ph idx="23" hasCustomPrompt="1"/>
          </p:nvPr>
        </p:nvSpPr>
        <p:spPr>
          <a:xfrm>
            <a:off x="8086565" y="2119992"/>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dirty="0"/>
              <a:t>Insert text here</a:t>
            </a:r>
          </a:p>
        </p:txBody>
      </p:sp>
      <p:sp>
        <p:nvSpPr>
          <p:cNvPr id="19" name="Content Placeholder 2"/>
          <p:cNvSpPr>
            <a:spLocks noGrp="1"/>
          </p:cNvSpPr>
          <p:nvPr>
            <p:ph idx="13" hasCustomPrompt="1"/>
          </p:nvPr>
        </p:nvSpPr>
        <p:spPr>
          <a:xfrm>
            <a:off x="806824" y="2560355"/>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24" name="Content Placeholder 2"/>
          <p:cNvSpPr>
            <a:spLocks noGrp="1"/>
          </p:cNvSpPr>
          <p:nvPr>
            <p:ph idx="24" hasCustomPrompt="1"/>
          </p:nvPr>
        </p:nvSpPr>
        <p:spPr>
          <a:xfrm>
            <a:off x="4399541" y="2575061"/>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26" name="Content Placeholder 2"/>
          <p:cNvSpPr>
            <a:spLocks noGrp="1"/>
          </p:cNvSpPr>
          <p:nvPr>
            <p:ph idx="25" hasCustomPrompt="1"/>
          </p:nvPr>
        </p:nvSpPr>
        <p:spPr>
          <a:xfrm>
            <a:off x="8093355" y="2586006"/>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428711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sp>
        <p:nvSpPr>
          <p:cNvPr id="2" name="Rectangle 1"/>
          <p:cNvSpPr/>
          <p:nvPr userDrawn="1"/>
        </p:nvSpPr>
        <p:spPr>
          <a:xfrm>
            <a:off x="880985" y="1539089"/>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0" name="Content Placeholder 2"/>
          <p:cNvSpPr>
            <a:spLocks noGrp="1"/>
          </p:cNvSpPr>
          <p:nvPr>
            <p:ph idx="15" hasCustomPrompt="1"/>
          </p:nvPr>
        </p:nvSpPr>
        <p:spPr>
          <a:xfrm>
            <a:off x="3647761" y="2337460"/>
            <a:ext cx="7982533" cy="1109009"/>
          </a:xfrm>
        </p:spPr>
        <p:txBody>
          <a:bodyPr lIns="0"/>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copy here insert copy here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12"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5" name="Picture 14"/>
          <p:cNvPicPr>
            <a:picLocks noChangeAspect="1"/>
          </p:cNvPicPr>
          <p:nvPr userDrawn="1"/>
        </p:nvPicPr>
        <p:blipFill>
          <a:blip r:embed="rId2"/>
          <a:stretch>
            <a:fillRect/>
          </a:stretch>
        </p:blipFill>
        <p:spPr>
          <a:xfrm>
            <a:off x="11058524" y="6445284"/>
            <a:ext cx="812771" cy="268215"/>
          </a:xfrm>
          <a:prstGeom prst="rect">
            <a:avLst/>
          </a:prstGeom>
        </p:spPr>
      </p:pic>
      <p:sp>
        <p:nvSpPr>
          <p:cNvPr id="13" name="Content Placeholder 2"/>
          <p:cNvSpPr>
            <a:spLocks noGrp="1"/>
          </p:cNvSpPr>
          <p:nvPr>
            <p:ph idx="14" hasCustomPrompt="1"/>
          </p:nvPr>
        </p:nvSpPr>
        <p:spPr>
          <a:xfrm>
            <a:off x="1066126" y="1647185"/>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16" name="Content Placeholder 2"/>
          <p:cNvSpPr>
            <a:spLocks noGrp="1"/>
          </p:cNvSpPr>
          <p:nvPr>
            <p:ph idx="16" hasCustomPrompt="1"/>
          </p:nvPr>
        </p:nvSpPr>
        <p:spPr>
          <a:xfrm>
            <a:off x="806824" y="2321982"/>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26"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34" name="Rectangle 33"/>
          <p:cNvSpPr/>
          <p:nvPr userDrawn="1"/>
        </p:nvSpPr>
        <p:spPr>
          <a:xfrm>
            <a:off x="854106" y="3166616"/>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Content Placeholder 2"/>
          <p:cNvSpPr>
            <a:spLocks noGrp="1"/>
          </p:cNvSpPr>
          <p:nvPr>
            <p:ph idx="25" hasCustomPrompt="1"/>
          </p:nvPr>
        </p:nvSpPr>
        <p:spPr>
          <a:xfrm>
            <a:off x="1066126" y="3274712"/>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36" name="Content Placeholder 2"/>
          <p:cNvSpPr>
            <a:spLocks noGrp="1"/>
          </p:cNvSpPr>
          <p:nvPr>
            <p:ph idx="26" hasCustomPrompt="1"/>
          </p:nvPr>
        </p:nvSpPr>
        <p:spPr>
          <a:xfrm>
            <a:off x="806824" y="3949509"/>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40" name="Rectangle 39"/>
          <p:cNvSpPr/>
          <p:nvPr userDrawn="1"/>
        </p:nvSpPr>
        <p:spPr>
          <a:xfrm>
            <a:off x="854106" y="4794143"/>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Content Placeholder 2"/>
          <p:cNvSpPr>
            <a:spLocks noGrp="1"/>
          </p:cNvSpPr>
          <p:nvPr>
            <p:ph idx="27" hasCustomPrompt="1"/>
          </p:nvPr>
        </p:nvSpPr>
        <p:spPr>
          <a:xfrm>
            <a:off x="1066126" y="4902239"/>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42" name="Content Placeholder 2"/>
          <p:cNvSpPr>
            <a:spLocks noGrp="1"/>
          </p:cNvSpPr>
          <p:nvPr>
            <p:ph idx="28" hasCustomPrompt="1"/>
          </p:nvPr>
        </p:nvSpPr>
        <p:spPr>
          <a:xfrm>
            <a:off x="806824" y="5577036"/>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43" name="Content Placeholder 2"/>
          <p:cNvSpPr>
            <a:spLocks noGrp="1"/>
          </p:cNvSpPr>
          <p:nvPr>
            <p:ph idx="29" hasCustomPrompt="1"/>
          </p:nvPr>
        </p:nvSpPr>
        <p:spPr>
          <a:xfrm>
            <a:off x="3647761" y="1539089"/>
            <a:ext cx="7982533" cy="742791"/>
          </a:xfrm>
        </p:spPr>
        <p:txBody>
          <a:bodyPr lIns="0"/>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lang="en-US" sz="2000" b="1" kern="1200" cap="all" baseline="0" dirty="0" smtClean="0">
                <a:solidFill>
                  <a:srgbClr val="DE411B"/>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copy here insert copy here</a:t>
            </a:r>
          </a:p>
        </p:txBody>
      </p:sp>
      <p:sp>
        <p:nvSpPr>
          <p:cNvPr id="44" name="Title 1"/>
          <p:cNvSpPr>
            <a:spLocks noGrp="1"/>
          </p:cNvSpPr>
          <p:nvPr>
            <p:ph type="title" hasCustomPrompt="1"/>
          </p:nvPr>
        </p:nvSpPr>
        <p:spPr>
          <a:xfrm>
            <a:off x="3647761" y="159908"/>
            <a:ext cx="7395049" cy="1025980"/>
          </a:xfrm>
        </p:spPr>
        <p:txBody>
          <a:bodyPr lIns="0" anchor="b" anchorCtr="1">
            <a:normAutofit/>
          </a:bodyPr>
          <a:lstStyle>
            <a:lvl1pPr marL="0" algn="l"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TITLE</a:t>
            </a:r>
            <a:endParaRPr lang="en-GB" dirty="0"/>
          </a:p>
        </p:txBody>
      </p:sp>
      <p:sp>
        <p:nvSpPr>
          <p:cNvPr id="19" name="Content Placeholder 2"/>
          <p:cNvSpPr>
            <a:spLocks noGrp="1"/>
          </p:cNvSpPr>
          <p:nvPr>
            <p:ph idx="30" hasCustomPrompt="1"/>
          </p:nvPr>
        </p:nvSpPr>
        <p:spPr>
          <a:xfrm>
            <a:off x="880985" y="648708"/>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tx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logo or icons here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783050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TextBox 19"/>
          <p:cNvSpPr txBox="1"/>
          <p:nvPr/>
        </p:nvSpPr>
        <p:spPr>
          <a:xfrm>
            <a:off x="4862147" y="322509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9" name="Title 1"/>
          <p:cNvSpPr>
            <a:spLocks noGrp="1"/>
          </p:cNvSpPr>
          <p:nvPr>
            <p:ph type="title" hasCustomPrompt="1"/>
          </p:nvPr>
        </p:nvSpPr>
        <p:spPr>
          <a:xfrm>
            <a:off x="3206888" y="2379387"/>
            <a:ext cx="7421880" cy="594213"/>
          </a:xfrm>
        </p:spPr>
        <p:txBody>
          <a:bodyPr wrap="square" lIns="0" tIns="0" rIns="0" bIns="0" anchor="t" anchorCtr="0">
            <a:normAutofit/>
          </a:bodyPr>
          <a:lstStyle>
            <a:lvl1pPr marL="0" algn="r" defTabSz="914400" rtl="0" eaLnBrk="1" latinLnBrk="0" hangingPunct="1">
              <a:lnSpc>
                <a:spcPct val="70000"/>
              </a:lnSpc>
              <a:spcBef>
                <a:spcPct val="0"/>
              </a:spcBef>
              <a:buNone/>
              <a:defRPr lang="en-GB" sz="4800" b="1" kern="1200" cap="none" baseline="0" dirty="0">
                <a:solidFill>
                  <a:srgbClr val="000000"/>
                </a:solidFill>
                <a:latin typeface="Arial Narrow" charset="0"/>
                <a:ea typeface="Arial Narrow" charset="0"/>
                <a:cs typeface="Arial Narrow" charset="0"/>
              </a:defRPr>
            </a:lvl1pPr>
          </a:lstStyle>
          <a:p>
            <a:r>
              <a:rPr lang="en-US" dirty="0"/>
              <a:t>THANK YOU</a:t>
            </a:r>
            <a:endParaRPr lang="en-GB" dirty="0"/>
          </a:p>
        </p:txBody>
      </p:sp>
      <p:sp>
        <p:nvSpPr>
          <p:cNvPr id="4" name="Content Placeholder 2"/>
          <p:cNvSpPr>
            <a:spLocks noGrp="1"/>
          </p:cNvSpPr>
          <p:nvPr>
            <p:ph idx="20" hasCustomPrompt="1"/>
          </p:nvPr>
        </p:nvSpPr>
        <p:spPr>
          <a:xfrm>
            <a:off x="5590243" y="4671588"/>
            <a:ext cx="5038525" cy="216152"/>
          </a:xfrm>
        </p:spPr>
        <p:txBody>
          <a:bodyPr lIns="0" tIns="0" rIns="0" bIns="0"/>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rgbClr val="000000"/>
                </a:solidFill>
                <a:latin typeface="+mn-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+ 00 000 000 000</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5" name="Content Placeholder 2"/>
          <p:cNvSpPr>
            <a:spLocks noGrp="1"/>
          </p:cNvSpPr>
          <p:nvPr>
            <p:ph idx="21" hasCustomPrompt="1"/>
          </p:nvPr>
        </p:nvSpPr>
        <p:spPr>
          <a:xfrm>
            <a:off x="5590244" y="3532872"/>
            <a:ext cx="5038524" cy="448637"/>
          </a:xfrm>
        </p:spPr>
        <p:txBody>
          <a:bodyPr lIns="0" tIns="0" rIns="0" bIns="0" anchor="b" anchorCtr="0">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Name surname</a:t>
            </a:r>
          </a:p>
        </p:txBody>
      </p:sp>
      <p:sp>
        <p:nvSpPr>
          <p:cNvPr id="6" name="Content Placeholder 2"/>
          <p:cNvSpPr>
            <a:spLocks noGrp="1"/>
          </p:cNvSpPr>
          <p:nvPr>
            <p:ph idx="22" hasCustomPrompt="1"/>
          </p:nvPr>
        </p:nvSpPr>
        <p:spPr>
          <a:xfrm>
            <a:off x="5590244" y="4888429"/>
            <a:ext cx="5020417" cy="290153"/>
          </a:xfrm>
        </p:spPr>
        <p:txBody>
          <a:bodyPr lIns="0" tIns="0" rIns="0" bIns="0"/>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name.surname@endava.com</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7" name="Content Placeholder 2"/>
          <p:cNvSpPr>
            <a:spLocks noGrp="1"/>
          </p:cNvSpPr>
          <p:nvPr>
            <p:ph idx="23" hasCustomPrompt="1"/>
          </p:nvPr>
        </p:nvSpPr>
        <p:spPr>
          <a:xfrm>
            <a:off x="5590244" y="3981510"/>
            <a:ext cx="5038524" cy="210246"/>
          </a:xfrm>
        </p:spPr>
        <p:txBody>
          <a:bodyPr lIns="0" tIns="0" rIns="0" bIns="0" anchor="b" anchorCtr="0">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1" kern="1200" cap="all" baseline="0" dirty="0" smtClean="0">
                <a:solidFill>
                  <a:schemeClr val="tx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Job title</a:t>
            </a:r>
          </a:p>
        </p:txBody>
      </p:sp>
    </p:spTree>
    <p:extLst>
      <p:ext uri="{BB962C8B-B14F-4D97-AF65-F5344CB8AC3E}">
        <p14:creationId xmlns:p14="http://schemas.microsoft.com/office/powerpoint/2010/main" val="416528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ro-RO"/>
              <a:t>Clic pentru editare stil titlu</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GB" dirty="0"/>
          </a:p>
        </p:txBody>
      </p:sp>
      <p:sp>
        <p:nvSpPr>
          <p:cNvPr id="4" name="Date Placeholder 3"/>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a:t>
            </a:r>
            <a:endParaRPr lang="en-GB" dirty="0"/>
          </a:p>
        </p:txBody>
      </p:sp>
      <p:sp>
        <p:nvSpPr>
          <p:cNvPr id="5" name="Footer Placeholder 4"/>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54078-FBCE-4758-9F4C-1C7F78520755}" type="slidenum">
              <a:rPr lang="en-GB" smtClean="0"/>
              <a:t>‹#›</a:t>
            </a:fld>
            <a:endParaRPr lang="en-GB" dirty="0"/>
          </a:p>
        </p:txBody>
      </p:sp>
    </p:spTree>
    <p:extLst>
      <p:ext uri="{BB962C8B-B14F-4D97-AF65-F5344CB8AC3E}">
        <p14:creationId xmlns:p14="http://schemas.microsoft.com/office/powerpoint/2010/main" val="1608181564"/>
      </p:ext>
    </p:extLst>
  </p:cSld>
  <p:clrMap bg1="lt1" tx1="dk1" bg2="lt2" tx2="dk2" accent1="accent1" accent2="accent2" accent3="accent3" accent4="accent4" accent5="accent5" accent6="accent6" hlink="hlink" folHlink="folHlink"/>
  <p:sldLayoutIdLst>
    <p:sldLayoutId id="2147483685" r:id="rId1"/>
    <p:sldLayoutId id="2147483702" r:id="rId2"/>
    <p:sldLayoutId id="2147483718" r:id="rId3"/>
    <p:sldLayoutId id="2147483715" r:id="rId4"/>
    <p:sldLayoutId id="2147483716" r:id="rId5"/>
    <p:sldLayoutId id="2147483717" r:id="rId6"/>
    <p:sldLayoutId id="2147483683" r:id="rId7"/>
    <p:sldLayoutId id="2147483714" r:id="rId8"/>
    <p:sldLayoutId id="2147483686" r:id="rId9"/>
  </p:sldLayoutIdLst>
  <p:hf hdr="0" ftr="0" dt="0"/>
  <p:txStyles>
    <p:titleStyle>
      <a:lvl1pPr algn="l" defTabSz="914400" rtl="0" eaLnBrk="1" latinLnBrk="0" hangingPunct="1">
        <a:lnSpc>
          <a:spcPct val="90000"/>
        </a:lnSpc>
        <a:spcBef>
          <a:spcPct val="0"/>
        </a:spcBef>
        <a:buNone/>
        <a:defRPr sz="4400" b="1" kern="1200" cap="all" baseline="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DE411B"/>
        </a:buClr>
        <a:buFont typeface="Wingdings" panose="05000000000000000000" pitchFamily="2" charset="2"/>
        <a:buChar char="§"/>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Plain_Old_CLR_Object" TargetMode="External"/><Relationship Id="rId2" Type="http://schemas.openxmlformats.org/officeDocument/2006/relationships/hyperlink" Target="https://en.wikipedia.org/wiki/Object-relational_mappin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www.safaribooksonline.com/library/view/dependency-injection-in/9781935182504/kindle_split_013.html"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tackoverflow.com/questions/1638919/how-to-explain-dependency-injection-to-a-5-year-old"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460" y="3404110"/>
            <a:ext cx="7802092" cy="1063387"/>
          </a:xfrm>
        </p:spPr>
        <p:txBody>
          <a:bodyPr>
            <a:normAutofit fontScale="90000"/>
          </a:bodyPr>
          <a:lstStyle/>
          <a:p>
            <a:r>
              <a:rPr lang="en-US" dirty="0">
                <a:solidFill>
                  <a:srgbClr val="DF411C"/>
                </a:solidFill>
              </a:rPr>
              <a:t>Dependency injection </a:t>
            </a:r>
            <a:r>
              <a:rPr lang="en-US" dirty="0"/>
              <a:t>in </a:t>
            </a:r>
            <a:r>
              <a:rPr lang="en-US" dirty="0" err="1"/>
              <a:t>.net</a:t>
            </a:r>
            <a:endParaRPr lang="en-GB" dirty="0">
              <a:solidFill>
                <a:srgbClr val="DE411B"/>
              </a:solidFill>
            </a:endParaRPr>
          </a:p>
        </p:txBody>
      </p:sp>
      <p:sp>
        <p:nvSpPr>
          <p:cNvPr id="3" name="Content Placeholder 2"/>
          <p:cNvSpPr>
            <a:spLocks noGrp="1"/>
          </p:cNvSpPr>
          <p:nvPr>
            <p:ph idx="13"/>
          </p:nvPr>
        </p:nvSpPr>
        <p:spPr/>
        <p:txBody>
          <a:bodyPr/>
          <a:lstStyle/>
          <a:p>
            <a:pPr marL="0" indent="0">
              <a:buNone/>
            </a:pPr>
            <a:r>
              <a:rPr lang="en-US" dirty="0" err="1"/>
              <a:t>Ianuarie</a:t>
            </a:r>
            <a:r>
              <a:rPr lang="en-US" dirty="0"/>
              <a:t> 2017</a:t>
            </a:r>
            <a:endParaRPr lang="en-GB" dirty="0"/>
          </a:p>
        </p:txBody>
      </p:sp>
    </p:spTree>
    <p:extLst>
      <p:ext uri="{BB962C8B-B14F-4D97-AF65-F5344CB8AC3E}">
        <p14:creationId xmlns:p14="http://schemas.microsoft.com/office/powerpoint/2010/main" val="141592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DI – doing it wrong</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6" name="Dreptunghi 5"/>
          <p:cNvSpPr/>
          <p:nvPr/>
        </p:nvSpPr>
        <p:spPr>
          <a:xfrm>
            <a:off x="745435" y="1667173"/>
            <a:ext cx="11201400" cy="2954655"/>
          </a:xfrm>
          <a:prstGeom prst="rect">
            <a:avLst/>
          </a:prstGeom>
        </p:spPr>
        <p:txBody>
          <a:bodyPr wrap="square">
            <a:spAutoFit/>
          </a:bodyPr>
          <a:lstStyle/>
          <a:p>
            <a:r>
              <a:rPr lang="en-US" sz="2800" i="1" dirty="0"/>
              <a:t>Exercise</a:t>
            </a:r>
            <a:r>
              <a:rPr lang="en-US" sz="2800" dirty="0"/>
              <a:t>: Mary has to build a simple list of featured products, pulled from a database table and displayed on a web page; an example is shown in figure 2.3. If the user viewing the list is a preferred customer, the price on all products should be discounted by five percent.</a:t>
            </a:r>
          </a:p>
          <a:p>
            <a:endParaRPr lang="en-US" b="1" dirty="0"/>
          </a:p>
          <a:p>
            <a:r>
              <a:rPr lang="en-US" sz="2800" b="1" dirty="0"/>
              <a:t> </a:t>
            </a:r>
          </a:p>
        </p:txBody>
      </p:sp>
    </p:spTree>
    <p:extLst>
      <p:ext uri="{BB962C8B-B14F-4D97-AF65-F5344CB8AC3E}">
        <p14:creationId xmlns:p14="http://schemas.microsoft.com/office/powerpoint/2010/main" val="306319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DI – doing it wrong</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6" name="Dreptunghi 5"/>
          <p:cNvSpPr/>
          <p:nvPr/>
        </p:nvSpPr>
        <p:spPr>
          <a:xfrm>
            <a:off x="745435" y="1667173"/>
            <a:ext cx="11201400" cy="3293209"/>
          </a:xfrm>
          <a:prstGeom prst="rect">
            <a:avLst/>
          </a:prstGeom>
        </p:spPr>
        <p:txBody>
          <a:bodyPr wrap="square">
            <a:spAutoFit/>
          </a:bodyPr>
          <a:lstStyle/>
          <a:p>
            <a:r>
              <a:rPr lang="en-US" dirty="0"/>
              <a:t>Mary's approach:</a:t>
            </a:r>
          </a:p>
          <a:p>
            <a:r>
              <a:rPr lang="en-US" dirty="0"/>
              <a:t>create a project with 3 layers: DAL, BSS/DLL, UI</a:t>
            </a:r>
          </a:p>
          <a:p>
            <a:r>
              <a:rPr lang="en-US" dirty="0"/>
              <a:t>- DAL uses EF and it contains the context for Product entity</a:t>
            </a:r>
          </a:p>
          <a:p>
            <a:r>
              <a:rPr lang="en-US" dirty="0"/>
              <a:t>- BSS/DLL refers DAL and exposes a Service that returns </a:t>
            </a:r>
          </a:p>
          <a:p>
            <a:r>
              <a:rPr lang="en-US" dirty="0"/>
              <a:t>Product entity from DAL</a:t>
            </a:r>
          </a:p>
          <a:p>
            <a:r>
              <a:rPr lang="en-US" dirty="0"/>
              <a:t>- UI refers BSS and returns the result.</a:t>
            </a:r>
          </a:p>
          <a:p>
            <a:endParaRPr lang="en-US" dirty="0"/>
          </a:p>
          <a:p>
            <a:endParaRPr lang="en-US" dirty="0"/>
          </a:p>
          <a:p>
            <a:endParaRPr lang="en-US" dirty="0"/>
          </a:p>
          <a:p>
            <a:endParaRPr lang="en-US" dirty="0"/>
          </a:p>
          <a:p>
            <a:r>
              <a:rPr lang="en-US" sz="2800" b="1" dirty="0"/>
              <a:t> </a:t>
            </a:r>
          </a:p>
        </p:txBody>
      </p:sp>
      <p:pic>
        <p:nvPicPr>
          <p:cNvPr id="9" name="Imagine 8"/>
          <p:cNvPicPr>
            <a:picLocks noChangeAspect="1"/>
          </p:cNvPicPr>
          <p:nvPr/>
        </p:nvPicPr>
        <p:blipFill>
          <a:blip r:embed="rId2"/>
          <a:stretch>
            <a:fillRect/>
          </a:stretch>
        </p:blipFill>
        <p:spPr>
          <a:xfrm>
            <a:off x="7694347" y="1870841"/>
            <a:ext cx="3598829" cy="3634907"/>
          </a:xfrm>
          <a:prstGeom prst="rect">
            <a:avLst/>
          </a:prstGeom>
        </p:spPr>
      </p:pic>
    </p:spTree>
    <p:extLst>
      <p:ext uri="{BB962C8B-B14F-4D97-AF65-F5344CB8AC3E}">
        <p14:creationId xmlns:p14="http://schemas.microsoft.com/office/powerpoint/2010/main" val="192390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3" name="Substituent conținut 2"/>
          <p:cNvSpPr>
            <a:spLocks noGrp="1"/>
          </p:cNvSpPr>
          <p:nvPr>
            <p:ph idx="19"/>
          </p:nvPr>
        </p:nvSpPr>
        <p:spPr>
          <a:xfrm>
            <a:off x="1323795" y="3359076"/>
            <a:ext cx="9831977" cy="424732"/>
          </a:xfrm>
        </p:spPr>
        <p:txBody>
          <a:bodyPr/>
          <a:lstStyle/>
          <a:p>
            <a:r>
              <a:rPr lang="en-US" dirty="0"/>
              <a:t>Example: Lesson1</a:t>
            </a:r>
          </a:p>
        </p:txBody>
      </p:sp>
      <p:sp>
        <p:nvSpPr>
          <p:cNvPr id="6" name="Title 1"/>
          <p:cNvSpPr>
            <a:spLocks noGrp="1"/>
          </p:cNvSpPr>
          <p:nvPr>
            <p:ph type="title"/>
          </p:nvPr>
        </p:nvSpPr>
        <p:spPr>
          <a:xfrm>
            <a:off x="1210833" y="159908"/>
            <a:ext cx="9831977" cy="1025980"/>
          </a:xfrm>
        </p:spPr>
        <p:txBody>
          <a:bodyPr/>
          <a:lstStyle/>
          <a:p>
            <a:r>
              <a:rPr lang="en-US" dirty="0">
                <a:solidFill>
                  <a:srgbClr val="DE411B"/>
                </a:solidFill>
              </a:rPr>
              <a:t>Practice</a:t>
            </a:r>
          </a:p>
        </p:txBody>
      </p:sp>
    </p:spTree>
    <p:extLst>
      <p:ext uri="{BB962C8B-B14F-4D97-AF65-F5344CB8AC3E}">
        <p14:creationId xmlns:p14="http://schemas.microsoft.com/office/powerpoint/2010/main" val="2805039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DI – doing it wrong</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6" name="Dreptunghi 5"/>
          <p:cNvSpPr/>
          <p:nvPr/>
        </p:nvSpPr>
        <p:spPr>
          <a:xfrm>
            <a:off x="745435" y="1667173"/>
            <a:ext cx="11201400" cy="4955203"/>
          </a:xfrm>
          <a:prstGeom prst="rect">
            <a:avLst/>
          </a:prstGeom>
        </p:spPr>
        <p:txBody>
          <a:bodyPr wrap="square">
            <a:spAutoFit/>
          </a:bodyPr>
          <a:lstStyle/>
          <a:p>
            <a:r>
              <a:rPr lang="en-US" dirty="0"/>
              <a:t>Mary's approach:</a:t>
            </a:r>
          </a:p>
          <a:p>
            <a:r>
              <a:rPr lang="en-US" dirty="0"/>
              <a:t>create a project with 3 layers: DAL, BSS/DLL, UI</a:t>
            </a:r>
          </a:p>
          <a:p>
            <a:r>
              <a:rPr lang="en-US" dirty="0"/>
              <a:t>- DAL uses </a:t>
            </a:r>
            <a:r>
              <a:rPr lang="en-US" dirty="0" err="1"/>
              <a:t>EntityFramework</a:t>
            </a:r>
            <a:r>
              <a:rPr lang="en-US" dirty="0"/>
              <a:t> and it contains the context for Product entity</a:t>
            </a:r>
          </a:p>
          <a:p>
            <a:r>
              <a:rPr lang="en-US" dirty="0"/>
              <a:t>- BSS/DLL refers DAL and exposes a Service that returns Product entity from DAL</a:t>
            </a:r>
          </a:p>
          <a:p>
            <a:r>
              <a:rPr lang="en-US" dirty="0"/>
              <a:t>- UI refers BSS and returns the result.</a:t>
            </a:r>
          </a:p>
          <a:p>
            <a:endParaRPr lang="en-US" dirty="0"/>
          </a:p>
          <a:p>
            <a:endParaRPr lang="en-US" dirty="0"/>
          </a:p>
          <a:p>
            <a:r>
              <a:rPr lang="en-US" dirty="0"/>
              <a:t>First issues with this approach:</a:t>
            </a:r>
          </a:p>
          <a:p>
            <a:pPr marL="285750" indent="-285750">
              <a:buFontTx/>
              <a:buChar char="-"/>
            </a:pPr>
            <a:r>
              <a:rPr lang="en-US" dirty="0"/>
              <a:t>DAL must be referred in BSS and UI also</a:t>
            </a:r>
          </a:p>
          <a:p>
            <a:pPr marL="285750" indent="-285750">
              <a:buFontTx/>
              <a:buChar char="-"/>
            </a:pPr>
            <a:r>
              <a:rPr lang="en-US" dirty="0"/>
              <a:t>Entity domain model is exposed in UI</a:t>
            </a:r>
          </a:p>
          <a:p>
            <a:pPr marL="285750" indent="-285750">
              <a:buFontTx/>
              <a:buChar char="-"/>
            </a:pPr>
            <a:r>
              <a:rPr lang="en-US" dirty="0"/>
              <a:t>A </a:t>
            </a:r>
            <a:r>
              <a:rPr lang="en-US" dirty="0" err="1"/>
              <a:t>web.config</a:t>
            </a:r>
            <a:r>
              <a:rPr lang="en-US" dirty="0"/>
              <a:t> file should be added only in the UI but it’s needed </a:t>
            </a:r>
          </a:p>
          <a:p>
            <a:r>
              <a:rPr lang="en-US" dirty="0"/>
              <a:t>Also in DLL </a:t>
            </a:r>
          </a:p>
          <a:p>
            <a:r>
              <a:rPr lang="en-US" dirty="0"/>
              <a:t>- What happens if we need change</a:t>
            </a:r>
          </a:p>
          <a:p>
            <a:endParaRPr lang="en-US" dirty="0"/>
          </a:p>
          <a:p>
            <a:endParaRPr lang="en-US" dirty="0"/>
          </a:p>
          <a:p>
            <a:endParaRPr lang="en-US" dirty="0"/>
          </a:p>
          <a:p>
            <a:r>
              <a:rPr lang="en-US" sz="2800" b="1" dirty="0"/>
              <a:t> </a:t>
            </a:r>
          </a:p>
        </p:txBody>
      </p:sp>
      <p:pic>
        <p:nvPicPr>
          <p:cNvPr id="3" name="Imagine 2"/>
          <p:cNvPicPr>
            <a:picLocks noChangeAspect="1"/>
          </p:cNvPicPr>
          <p:nvPr/>
        </p:nvPicPr>
        <p:blipFill>
          <a:blip r:embed="rId2"/>
          <a:stretch>
            <a:fillRect/>
          </a:stretch>
        </p:blipFill>
        <p:spPr>
          <a:xfrm>
            <a:off x="7593749" y="3037490"/>
            <a:ext cx="3203399" cy="3235513"/>
          </a:xfrm>
          <a:prstGeom prst="rect">
            <a:avLst/>
          </a:prstGeom>
        </p:spPr>
      </p:pic>
    </p:spTree>
    <p:extLst>
      <p:ext uri="{BB962C8B-B14F-4D97-AF65-F5344CB8AC3E}">
        <p14:creationId xmlns:p14="http://schemas.microsoft.com/office/powerpoint/2010/main" val="4018519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DI – doing it wrong</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6" name="Dreptunghi 5"/>
          <p:cNvSpPr/>
          <p:nvPr/>
        </p:nvSpPr>
        <p:spPr>
          <a:xfrm>
            <a:off x="745435" y="1667173"/>
            <a:ext cx="11201400" cy="2185214"/>
          </a:xfrm>
          <a:prstGeom prst="rect">
            <a:avLst/>
          </a:prstGeom>
        </p:spPr>
        <p:txBody>
          <a:bodyPr wrap="square">
            <a:spAutoFit/>
          </a:bodyPr>
          <a:lstStyle/>
          <a:p>
            <a:r>
              <a:rPr lang="en-US" dirty="0"/>
              <a:t>Possible future scenarios: </a:t>
            </a:r>
          </a:p>
          <a:p>
            <a:pPr marL="285750" indent="-285750">
              <a:buFont typeface="Arial" panose="020B0604020202020204" pitchFamily="34" charset="0"/>
              <a:buChar char="•"/>
            </a:pPr>
            <a:r>
              <a:rPr lang="en-US" dirty="0"/>
              <a:t>If Mary’s application becomes a success, the project’s stakeholders would like her to develop a rich client version in Windows Presentation Foundation (WPF). Is this possible to do while reusing the Domain Layer and the Data Access Layer?</a:t>
            </a:r>
          </a:p>
          <a:p>
            <a:endParaRPr lang="en-US" dirty="0"/>
          </a:p>
          <a:p>
            <a:endParaRPr lang="en-US" dirty="0"/>
          </a:p>
          <a:p>
            <a:r>
              <a:rPr lang="en-US" sz="2800" b="1" dirty="0"/>
              <a:t> </a:t>
            </a:r>
          </a:p>
        </p:txBody>
      </p:sp>
    </p:spTree>
    <p:extLst>
      <p:ext uri="{BB962C8B-B14F-4D97-AF65-F5344CB8AC3E}">
        <p14:creationId xmlns:p14="http://schemas.microsoft.com/office/powerpoint/2010/main" val="382402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DI – doing it wrong</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6" name="Dreptunghi 5"/>
          <p:cNvSpPr/>
          <p:nvPr/>
        </p:nvSpPr>
        <p:spPr>
          <a:xfrm>
            <a:off x="745435" y="1667173"/>
            <a:ext cx="11201400" cy="2185214"/>
          </a:xfrm>
          <a:prstGeom prst="rect">
            <a:avLst/>
          </a:prstGeom>
        </p:spPr>
        <p:txBody>
          <a:bodyPr wrap="square">
            <a:spAutoFit/>
          </a:bodyPr>
          <a:lstStyle/>
          <a:p>
            <a:r>
              <a:rPr lang="en-US" dirty="0"/>
              <a:t>Possible future scenarios: </a:t>
            </a:r>
          </a:p>
          <a:p>
            <a:pPr marL="285750" indent="-285750">
              <a:buFont typeface="Arial" panose="020B0604020202020204" pitchFamily="34" charset="0"/>
              <a:buChar char="•"/>
            </a:pPr>
            <a:r>
              <a:rPr lang="en-US" dirty="0"/>
              <a:t>If Mary’s application becomes a success, the project’s stakeholders would like her to develop a rich client version in Windows Presentation Foundation (WPF). Is this possible to do while reusing the Domain Layer and the Data Access Layer?</a:t>
            </a:r>
          </a:p>
          <a:p>
            <a:endParaRPr lang="en-US" dirty="0"/>
          </a:p>
          <a:p>
            <a:endParaRPr lang="en-US" dirty="0"/>
          </a:p>
          <a:p>
            <a:r>
              <a:rPr lang="en-US" sz="2800" b="1" dirty="0"/>
              <a:t> </a:t>
            </a:r>
          </a:p>
        </p:txBody>
      </p:sp>
      <p:pic>
        <p:nvPicPr>
          <p:cNvPr id="3" name="Imagine 2"/>
          <p:cNvPicPr>
            <a:picLocks noChangeAspect="1"/>
          </p:cNvPicPr>
          <p:nvPr/>
        </p:nvPicPr>
        <p:blipFill>
          <a:blip r:embed="rId2"/>
          <a:stretch>
            <a:fillRect/>
          </a:stretch>
        </p:blipFill>
        <p:spPr>
          <a:xfrm>
            <a:off x="2937149" y="2936097"/>
            <a:ext cx="6396038" cy="3414777"/>
          </a:xfrm>
          <a:prstGeom prst="rect">
            <a:avLst/>
          </a:prstGeom>
        </p:spPr>
      </p:pic>
    </p:spTree>
    <p:extLst>
      <p:ext uri="{BB962C8B-B14F-4D97-AF65-F5344CB8AC3E}">
        <p14:creationId xmlns:p14="http://schemas.microsoft.com/office/powerpoint/2010/main" val="894265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DI – doing it wrong</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6" name="Dreptunghi 5"/>
          <p:cNvSpPr/>
          <p:nvPr/>
        </p:nvSpPr>
        <p:spPr>
          <a:xfrm>
            <a:off x="745435" y="1667173"/>
            <a:ext cx="11201400" cy="3570208"/>
          </a:xfrm>
          <a:prstGeom prst="rect">
            <a:avLst/>
          </a:prstGeom>
        </p:spPr>
        <p:txBody>
          <a:bodyPr wrap="square">
            <a:spAutoFit/>
          </a:bodyPr>
          <a:lstStyle/>
          <a:p>
            <a:r>
              <a:rPr lang="en-US" dirty="0"/>
              <a:t>Possible future scenarios: </a:t>
            </a:r>
          </a:p>
          <a:p>
            <a:pPr marL="285750" indent="-285750">
              <a:buFont typeface="Arial" panose="020B0604020202020204" pitchFamily="34" charset="0"/>
              <a:buChar char="•"/>
            </a:pPr>
            <a:r>
              <a:rPr lang="en-US" dirty="0"/>
              <a:t>Imagine that market analysts figure out that, to optimize profits, Mary’s application should be available as a cloud application </a:t>
            </a:r>
            <a:r>
              <a:rPr lang="en-US" b="1" dirty="0"/>
              <a:t>hosted on Windows Azure</a:t>
            </a:r>
            <a:r>
              <a:rPr lang="en-US" dirty="0"/>
              <a:t>. In Windows Azure, data can be stored in the highly scalable </a:t>
            </a:r>
            <a:r>
              <a:rPr lang="en-US" b="1" dirty="0"/>
              <a:t>Azure Table Storage Service</a:t>
            </a:r>
            <a:r>
              <a:rPr lang="en-US" dirty="0"/>
              <a:t>. This storage mechanism is based on flexible data containers that contain unconstrained data. The service enforces no particular database schema, and there’s no referential integrity. The protocol used to communicate with the Table Storage Service is HTTP, and the most obvious data access technology on .NET is based on ADO.NET Data Services. This type of database is sometimes known as a </a:t>
            </a:r>
            <a:r>
              <a:rPr lang="en-US" i="1" dirty="0"/>
              <a:t>key-value database</a:t>
            </a:r>
            <a:r>
              <a:rPr lang="en-US" dirty="0"/>
              <a:t>, and it’s a different beast than a relational database accessed through the Entity Framework.</a:t>
            </a:r>
          </a:p>
          <a:p>
            <a:pPr marL="285750" indent="-285750">
              <a:buFont typeface="Arial" panose="020B0604020202020204" pitchFamily="34" charset="0"/>
              <a:buChar char="•"/>
            </a:pPr>
            <a:endParaRPr lang="en-US" dirty="0"/>
          </a:p>
          <a:p>
            <a:endParaRPr lang="en-US" dirty="0"/>
          </a:p>
          <a:p>
            <a:r>
              <a:rPr lang="en-US" sz="2800" b="1" dirty="0"/>
              <a:t> </a:t>
            </a:r>
          </a:p>
        </p:txBody>
      </p:sp>
    </p:spTree>
    <p:extLst>
      <p:ext uri="{BB962C8B-B14F-4D97-AF65-F5344CB8AC3E}">
        <p14:creationId xmlns:p14="http://schemas.microsoft.com/office/powerpoint/2010/main" val="7156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DI – doing it wrong</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6" name="Dreptunghi 5"/>
          <p:cNvSpPr/>
          <p:nvPr/>
        </p:nvSpPr>
        <p:spPr>
          <a:xfrm>
            <a:off x="745435" y="1667173"/>
            <a:ext cx="11201400" cy="1077218"/>
          </a:xfrm>
          <a:prstGeom prst="rect">
            <a:avLst/>
          </a:prstGeom>
        </p:spPr>
        <p:txBody>
          <a:bodyPr wrap="square">
            <a:spAutoFit/>
          </a:bodyPr>
          <a:lstStyle/>
          <a:p>
            <a:r>
              <a:rPr lang="en-US" dirty="0"/>
              <a:t>Possible future scenarios: </a:t>
            </a:r>
          </a:p>
          <a:p>
            <a:pPr marL="285750" indent="-285750">
              <a:buFont typeface="Arial" panose="020B0604020202020204" pitchFamily="34" charset="0"/>
              <a:buChar char="•"/>
            </a:pPr>
            <a:r>
              <a:rPr lang="en-US" dirty="0"/>
              <a:t>To enable the e-commerce application as a cloud application, the Data Access library must be replaced with a module that uses the Table Storage Service. Is this possible?</a:t>
            </a:r>
            <a:r>
              <a:rPr lang="en-US" sz="2800" b="1" dirty="0"/>
              <a:t> </a:t>
            </a:r>
          </a:p>
        </p:txBody>
      </p:sp>
      <p:pic>
        <p:nvPicPr>
          <p:cNvPr id="3" name="Imagine 2"/>
          <p:cNvPicPr>
            <a:picLocks noChangeAspect="1"/>
          </p:cNvPicPr>
          <p:nvPr/>
        </p:nvPicPr>
        <p:blipFill>
          <a:blip r:embed="rId2"/>
          <a:stretch>
            <a:fillRect/>
          </a:stretch>
        </p:blipFill>
        <p:spPr>
          <a:xfrm>
            <a:off x="718237" y="2744391"/>
            <a:ext cx="6472238" cy="3708571"/>
          </a:xfrm>
          <a:prstGeom prst="rect">
            <a:avLst/>
          </a:prstGeom>
        </p:spPr>
      </p:pic>
    </p:spTree>
    <p:extLst>
      <p:ext uri="{BB962C8B-B14F-4D97-AF65-F5344CB8AC3E}">
        <p14:creationId xmlns:p14="http://schemas.microsoft.com/office/powerpoint/2010/main" val="2311715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DI – doing it wrong</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6" name="Dreptunghi 5"/>
          <p:cNvSpPr/>
          <p:nvPr/>
        </p:nvSpPr>
        <p:spPr>
          <a:xfrm>
            <a:off x="745435" y="1667173"/>
            <a:ext cx="11201400" cy="1077218"/>
          </a:xfrm>
          <a:prstGeom prst="rect">
            <a:avLst/>
          </a:prstGeom>
        </p:spPr>
        <p:txBody>
          <a:bodyPr wrap="square">
            <a:spAutoFit/>
          </a:bodyPr>
          <a:lstStyle/>
          <a:p>
            <a:r>
              <a:rPr lang="en-US" dirty="0"/>
              <a:t>Possible future scenarios: </a:t>
            </a:r>
          </a:p>
          <a:p>
            <a:pPr marL="285750" indent="-285750">
              <a:buFont typeface="Arial" panose="020B0604020202020204" pitchFamily="34" charset="0"/>
              <a:buChar char="•"/>
            </a:pPr>
            <a:r>
              <a:rPr lang="en-US" dirty="0"/>
              <a:t>To enable the e-commerce application as a cloud application, the Data Access library must be replaced with a module that uses the Table Storage Service. Is this possible?</a:t>
            </a:r>
            <a:r>
              <a:rPr lang="en-US" sz="2800" b="1" dirty="0"/>
              <a:t> </a:t>
            </a:r>
          </a:p>
        </p:txBody>
      </p:sp>
      <p:pic>
        <p:nvPicPr>
          <p:cNvPr id="3" name="Imagine 2"/>
          <p:cNvPicPr>
            <a:picLocks noChangeAspect="1"/>
          </p:cNvPicPr>
          <p:nvPr/>
        </p:nvPicPr>
        <p:blipFill>
          <a:blip r:embed="rId2"/>
          <a:stretch>
            <a:fillRect/>
          </a:stretch>
        </p:blipFill>
        <p:spPr>
          <a:xfrm>
            <a:off x="718237" y="2744391"/>
            <a:ext cx="6472238" cy="3708571"/>
          </a:xfrm>
          <a:prstGeom prst="rect">
            <a:avLst/>
          </a:prstGeom>
        </p:spPr>
      </p:pic>
      <p:sp>
        <p:nvSpPr>
          <p:cNvPr id="8" name="CasetăText 7"/>
          <p:cNvSpPr txBox="1"/>
          <p:nvPr/>
        </p:nvSpPr>
        <p:spPr>
          <a:xfrm>
            <a:off x="7797600" y="3454587"/>
            <a:ext cx="3542110" cy="2585323"/>
          </a:xfrm>
          <a:prstGeom prst="rect">
            <a:avLst/>
          </a:prstGeom>
          <a:noFill/>
        </p:spPr>
        <p:txBody>
          <a:bodyPr wrap="square" rtlCol="0">
            <a:spAutoFit/>
          </a:bodyPr>
          <a:lstStyle/>
          <a:p>
            <a:r>
              <a:rPr lang="en-US" dirty="0"/>
              <a:t>We already know that both User Interface and Domain libraries depend on the Entity Framework-based Data Access library. If we try to remove the Data Access library, the solution will no longer compile, </a:t>
            </a:r>
            <a:r>
              <a:rPr lang="en-US" b="1" dirty="0"/>
              <a:t>because a required D</a:t>
            </a:r>
            <a:r>
              <a:rPr lang="en-US" b="1" i="1" dirty="0"/>
              <a:t>EPENDENCY</a:t>
            </a:r>
            <a:r>
              <a:rPr lang="en-US" b="1" dirty="0"/>
              <a:t> is missing.</a:t>
            </a:r>
          </a:p>
        </p:txBody>
      </p:sp>
    </p:spTree>
    <p:extLst>
      <p:ext uri="{BB962C8B-B14F-4D97-AF65-F5344CB8AC3E}">
        <p14:creationId xmlns:p14="http://schemas.microsoft.com/office/powerpoint/2010/main" val="318230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DI – doing it right</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6" name="Dreptunghi 5"/>
          <p:cNvSpPr/>
          <p:nvPr/>
        </p:nvSpPr>
        <p:spPr>
          <a:xfrm>
            <a:off x="745435" y="1667173"/>
            <a:ext cx="11201400" cy="523220"/>
          </a:xfrm>
          <a:prstGeom prst="rect">
            <a:avLst/>
          </a:prstGeom>
        </p:spPr>
        <p:txBody>
          <a:bodyPr wrap="square">
            <a:spAutoFit/>
          </a:bodyPr>
          <a:lstStyle/>
          <a:p>
            <a:endParaRPr lang="en-US" sz="2800" b="1" dirty="0"/>
          </a:p>
        </p:txBody>
      </p:sp>
      <p:sp>
        <p:nvSpPr>
          <p:cNvPr id="4" name="CasetăText 3"/>
          <p:cNvSpPr txBox="1"/>
          <p:nvPr/>
        </p:nvSpPr>
        <p:spPr>
          <a:xfrm>
            <a:off x="947651" y="1667173"/>
            <a:ext cx="10918034" cy="2492990"/>
          </a:xfrm>
          <a:prstGeom prst="rect">
            <a:avLst/>
          </a:prstGeom>
          <a:noFill/>
        </p:spPr>
        <p:txBody>
          <a:bodyPr wrap="square" rtlCol="0">
            <a:spAutoFit/>
          </a:bodyPr>
          <a:lstStyle/>
          <a:p>
            <a:r>
              <a:rPr lang="en-US" sz="2000" dirty="0"/>
              <a:t>Some Simple Concepts:</a:t>
            </a:r>
          </a:p>
          <a:p>
            <a:pPr marL="285750" indent="-285750">
              <a:buFont typeface="Arial" panose="020B0604020202020204" pitchFamily="34" charset="0"/>
              <a:buChar char="•"/>
            </a:pPr>
            <a:r>
              <a:rPr lang="en-US" sz="2000" dirty="0"/>
              <a:t>POCO term is used to identify an object as a simple object as opposed to the complicated, specialized</a:t>
            </a:r>
          </a:p>
          <a:p>
            <a:r>
              <a:rPr lang="en-US" sz="2000" dirty="0"/>
              <a:t> objects that frameworks like </a:t>
            </a:r>
            <a:r>
              <a:rPr lang="en-US" sz="2000" dirty="0">
                <a:hlinkClick r:id="rId2" tooltip="Object-relational mapping"/>
              </a:rPr>
              <a:t>ORM</a:t>
            </a:r>
            <a:r>
              <a:rPr lang="en-US" sz="2000" dirty="0"/>
              <a:t> systems usually </a:t>
            </a:r>
            <a:r>
              <a:rPr lang="en-US" sz="2000" dirty="0" err="1"/>
              <a:t>generat</a:t>
            </a:r>
            <a:r>
              <a:rPr lang="en-US" sz="2000" dirty="0"/>
              <a:t> (</a:t>
            </a:r>
            <a:r>
              <a:rPr lang="en-US" sz="2000" dirty="0">
                <a:hlinkClick r:id="rId3"/>
              </a:rPr>
              <a:t>wiki</a:t>
            </a:r>
            <a:r>
              <a:rPr lang="en-US" sz="2000" dirty="0"/>
              <a:t>)</a:t>
            </a:r>
          </a:p>
          <a:p>
            <a:pPr marL="285750" indent="-285750">
              <a:buFont typeface="Arial" panose="020B0604020202020204" pitchFamily="34" charset="0"/>
              <a:buChar char="•"/>
            </a:pPr>
            <a:r>
              <a:rPr lang="en-US" sz="2000" dirty="0"/>
              <a:t>DTO or data transfer object is an object that carries data between processes. They are simple object that should not contain business logic.</a:t>
            </a:r>
          </a:p>
          <a:p>
            <a:endParaRPr lang="en-US" dirty="0"/>
          </a:p>
          <a:p>
            <a:endParaRPr lang="en-US" dirty="0"/>
          </a:p>
        </p:txBody>
      </p:sp>
    </p:spTree>
    <p:extLst>
      <p:ext uri="{BB962C8B-B14F-4D97-AF65-F5344CB8AC3E}">
        <p14:creationId xmlns:p14="http://schemas.microsoft.com/office/powerpoint/2010/main" val="3538698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GB" dirty="0"/>
          </a:p>
        </p:txBody>
      </p:sp>
      <p:sp>
        <p:nvSpPr>
          <p:cNvPr id="3" name="Content Placeholder 2"/>
          <p:cNvSpPr>
            <a:spLocks noGrp="1"/>
          </p:cNvSpPr>
          <p:nvPr>
            <p:ph idx="14"/>
          </p:nvPr>
        </p:nvSpPr>
        <p:spPr/>
        <p:txBody>
          <a:bodyPr/>
          <a:lstStyle/>
          <a:p>
            <a:r>
              <a:rPr lang="en-US" sz="2000" dirty="0"/>
              <a:t>What is dependency injection</a:t>
            </a:r>
          </a:p>
          <a:p>
            <a:r>
              <a:rPr lang="en-US" sz="2000" dirty="0"/>
              <a:t>Di Container</a:t>
            </a:r>
          </a:p>
          <a:p>
            <a:r>
              <a:rPr lang="en-US" sz="2000" dirty="0">
                <a:solidFill>
                  <a:schemeClr val="tx1"/>
                </a:solidFill>
              </a:rPr>
              <a:t>DI catalog</a:t>
            </a:r>
          </a:p>
          <a:p>
            <a:r>
              <a:rPr lang="en-US" sz="2000" dirty="0"/>
              <a:t>DI patterns</a:t>
            </a:r>
          </a:p>
          <a:p>
            <a:r>
              <a:rPr lang="en-US" sz="2000" dirty="0"/>
              <a:t>DI anti-patterns</a:t>
            </a:r>
          </a:p>
          <a:p>
            <a:r>
              <a:rPr lang="en-US" sz="2000" dirty="0"/>
              <a:t>DI refactoring</a:t>
            </a:r>
          </a:p>
          <a:p>
            <a:r>
              <a:rPr lang="en-US" sz="2000" dirty="0"/>
              <a:t>Object composition</a:t>
            </a:r>
          </a:p>
          <a:p>
            <a:r>
              <a:rPr lang="en-US" sz="2000" dirty="0"/>
              <a:t>Object lifetime</a:t>
            </a:r>
          </a:p>
          <a:p>
            <a:r>
              <a:rPr lang="en-US" sz="2000" dirty="0"/>
              <a:t>Unity</a:t>
            </a:r>
          </a:p>
          <a:p>
            <a:r>
              <a:rPr lang="en-US" sz="2000" dirty="0"/>
              <a:t>MEF</a:t>
            </a:r>
          </a:p>
          <a:p>
            <a:endParaRPr lang="en-US" sz="2000" dirty="0"/>
          </a:p>
          <a:p>
            <a:endParaRPr lang="en-GB" dirty="0"/>
          </a:p>
        </p:txBody>
      </p:sp>
    </p:spTree>
    <p:extLst>
      <p:ext uri="{BB962C8B-B14F-4D97-AF65-F5344CB8AC3E}">
        <p14:creationId xmlns:p14="http://schemas.microsoft.com/office/powerpoint/2010/main" val="333483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DI – doing it right</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6" name="Dreptunghi 5"/>
          <p:cNvSpPr/>
          <p:nvPr/>
        </p:nvSpPr>
        <p:spPr>
          <a:xfrm>
            <a:off x="745435" y="1667173"/>
            <a:ext cx="11201400" cy="523220"/>
          </a:xfrm>
          <a:prstGeom prst="rect">
            <a:avLst/>
          </a:prstGeom>
        </p:spPr>
        <p:txBody>
          <a:bodyPr wrap="square">
            <a:spAutoFit/>
          </a:bodyPr>
          <a:lstStyle/>
          <a:p>
            <a:endParaRPr lang="en-US" sz="2800" b="1" dirty="0"/>
          </a:p>
        </p:txBody>
      </p:sp>
      <p:sp>
        <p:nvSpPr>
          <p:cNvPr id="4" name="CasetăText 3"/>
          <p:cNvSpPr txBox="1"/>
          <p:nvPr/>
        </p:nvSpPr>
        <p:spPr>
          <a:xfrm>
            <a:off x="947651" y="1667173"/>
            <a:ext cx="10918034" cy="4093428"/>
          </a:xfrm>
          <a:prstGeom prst="rect">
            <a:avLst/>
          </a:prstGeom>
          <a:noFill/>
        </p:spPr>
        <p:txBody>
          <a:bodyPr wrap="square" rtlCol="0">
            <a:spAutoFit/>
          </a:bodyPr>
          <a:lstStyle/>
          <a:p>
            <a:r>
              <a:rPr lang="en-US" sz="2000" dirty="0"/>
              <a:t>Some Simple Concepts:</a:t>
            </a:r>
          </a:p>
          <a:p>
            <a:pPr marL="285750" indent="-285750">
              <a:buFont typeface="Arial" panose="020B0604020202020204" pitchFamily="34" charset="0"/>
              <a:buChar char="•"/>
            </a:pPr>
            <a:r>
              <a:rPr lang="en-US" sz="2000" dirty="0"/>
              <a:t>Repository pattern</a:t>
            </a:r>
          </a:p>
          <a:p>
            <a:r>
              <a:rPr lang="en-US" i="1" dirty="0"/>
              <a:t>	The </a:t>
            </a:r>
            <a:r>
              <a:rPr lang="en-US" b="1" i="1" dirty="0"/>
              <a:t>repository</a:t>
            </a:r>
            <a:r>
              <a:rPr lang="en-US" i="1" dirty="0"/>
              <a:t> </a:t>
            </a:r>
            <a:r>
              <a:rPr lang="en-US" b="1" i="1" dirty="0"/>
              <a:t>mediates between the data source layer and the business layers of the application</a:t>
            </a:r>
            <a:r>
              <a:rPr lang="en-US" i="1" dirty="0"/>
              <a:t>. It </a:t>
            </a:r>
            <a:r>
              <a:rPr lang="en-US" b="1" i="1" dirty="0"/>
              <a:t>queries the data source for the data, maps the data from the data source to a business entity</a:t>
            </a:r>
            <a:r>
              <a:rPr lang="en-US" i="1" dirty="0"/>
              <a:t>, and </a:t>
            </a:r>
            <a:r>
              <a:rPr lang="en-US" b="1" i="1" dirty="0"/>
              <a:t>persists changes in the business entity to the data source</a:t>
            </a:r>
            <a:r>
              <a:rPr lang="en-US" i="1" dirty="0"/>
              <a:t>. A repository separates the business logic from the interactions with the underlying data source or Web service. The separation between the data and business tiers has three benefits:</a:t>
            </a:r>
          </a:p>
          <a:p>
            <a:pPr marL="285750" indent="-285750">
              <a:buFont typeface="Arial" panose="020B0604020202020204" pitchFamily="34" charset="0"/>
              <a:buChar char="•"/>
            </a:pPr>
            <a:r>
              <a:rPr lang="en-US" i="1" dirty="0"/>
              <a:t>It centralizes the data logic or Web service access logic.</a:t>
            </a:r>
          </a:p>
          <a:p>
            <a:pPr marL="285750" indent="-285750">
              <a:buFont typeface="Arial" panose="020B0604020202020204" pitchFamily="34" charset="0"/>
              <a:buChar char="•"/>
            </a:pPr>
            <a:r>
              <a:rPr lang="en-US" i="1" dirty="0"/>
              <a:t>It provides a substitution point for the unit tests.</a:t>
            </a:r>
          </a:p>
          <a:p>
            <a:pPr marL="285750" indent="-285750">
              <a:buFont typeface="Arial" panose="020B0604020202020204" pitchFamily="34" charset="0"/>
              <a:buChar char="•"/>
            </a:pPr>
            <a:r>
              <a:rPr lang="en-US" i="1" dirty="0"/>
              <a:t>It provides a flexible architecture that can be adapted as the overall design of the application evolves.</a:t>
            </a:r>
          </a:p>
          <a:p>
            <a:pPr marL="285750" indent="-285750">
              <a:buFont typeface="Arial" panose="020B0604020202020204" pitchFamily="34" charset="0"/>
              <a:buChar char="•"/>
            </a:pPr>
            <a:endParaRPr lang="en-US" sz="2000" dirty="0"/>
          </a:p>
          <a:p>
            <a:endParaRPr lang="en-US" sz="2000" dirty="0"/>
          </a:p>
          <a:p>
            <a:endParaRPr lang="en-US" dirty="0"/>
          </a:p>
          <a:p>
            <a:endParaRPr lang="en-US" dirty="0"/>
          </a:p>
        </p:txBody>
      </p:sp>
    </p:spTree>
    <p:extLst>
      <p:ext uri="{BB962C8B-B14F-4D97-AF65-F5344CB8AC3E}">
        <p14:creationId xmlns:p14="http://schemas.microsoft.com/office/powerpoint/2010/main" val="3640699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DI – doing it right</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6" name="Dreptunghi 5"/>
          <p:cNvSpPr/>
          <p:nvPr/>
        </p:nvSpPr>
        <p:spPr>
          <a:xfrm>
            <a:off x="745435" y="1667173"/>
            <a:ext cx="11201400" cy="523220"/>
          </a:xfrm>
          <a:prstGeom prst="rect">
            <a:avLst/>
          </a:prstGeom>
        </p:spPr>
        <p:txBody>
          <a:bodyPr wrap="square">
            <a:spAutoFit/>
          </a:bodyPr>
          <a:lstStyle/>
          <a:p>
            <a:endParaRPr lang="en-US" sz="2800" b="1" dirty="0"/>
          </a:p>
        </p:txBody>
      </p:sp>
      <p:sp>
        <p:nvSpPr>
          <p:cNvPr id="4" name="CasetăText 3"/>
          <p:cNvSpPr txBox="1"/>
          <p:nvPr/>
        </p:nvSpPr>
        <p:spPr>
          <a:xfrm>
            <a:off x="947651" y="1667173"/>
            <a:ext cx="10918034" cy="1846659"/>
          </a:xfrm>
          <a:prstGeom prst="rect">
            <a:avLst/>
          </a:prstGeom>
          <a:noFill/>
        </p:spPr>
        <p:txBody>
          <a:bodyPr wrap="square" rtlCol="0">
            <a:spAutoFit/>
          </a:bodyPr>
          <a:lstStyle/>
          <a:p>
            <a:r>
              <a:rPr lang="en-US" sz="2000" dirty="0"/>
              <a:t>Some Simple Concepts:</a:t>
            </a:r>
          </a:p>
          <a:p>
            <a:pPr marL="285750" indent="-285750">
              <a:buFont typeface="Arial" panose="020B0604020202020204" pitchFamily="34" charset="0"/>
              <a:buChar char="•"/>
            </a:pPr>
            <a:r>
              <a:rPr lang="en-US" sz="2000" dirty="0"/>
              <a:t>Repository pattern</a:t>
            </a:r>
          </a:p>
          <a:p>
            <a:r>
              <a:rPr lang="en-US" i="1" dirty="0"/>
              <a:t>	</a:t>
            </a:r>
            <a:endParaRPr lang="en-US" sz="2000" dirty="0"/>
          </a:p>
          <a:p>
            <a:endParaRPr lang="en-US" sz="2000" dirty="0"/>
          </a:p>
          <a:p>
            <a:endParaRPr lang="en-US" dirty="0"/>
          </a:p>
          <a:p>
            <a:endParaRPr lang="en-US" dirty="0"/>
          </a:p>
        </p:txBody>
      </p:sp>
      <p:pic>
        <p:nvPicPr>
          <p:cNvPr id="3" name="Imagine 2"/>
          <p:cNvPicPr>
            <a:picLocks noChangeAspect="1"/>
          </p:cNvPicPr>
          <p:nvPr/>
        </p:nvPicPr>
        <p:blipFill>
          <a:blip r:embed="rId2"/>
          <a:stretch>
            <a:fillRect/>
          </a:stretch>
        </p:blipFill>
        <p:spPr>
          <a:xfrm>
            <a:off x="2304448" y="2828304"/>
            <a:ext cx="6648450" cy="2333625"/>
          </a:xfrm>
          <a:prstGeom prst="rect">
            <a:avLst/>
          </a:prstGeom>
        </p:spPr>
      </p:pic>
    </p:spTree>
    <p:extLst>
      <p:ext uri="{BB962C8B-B14F-4D97-AF65-F5344CB8AC3E}">
        <p14:creationId xmlns:p14="http://schemas.microsoft.com/office/powerpoint/2010/main" val="2862106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DI – doing it right</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6" name="Dreptunghi 5"/>
          <p:cNvSpPr/>
          <p:nvPr/>
        </p:nvSpPr>
        <p:spPr>
          <a:xfrm>
            <a:off x="745435" y="1667173"/>
            <a:ext cx="11201400" cy="523220"/>
          </a:xfrm>
          <a:prstGeom prst="rect">
            <a:avLst/>
          </a:prstGeom>
        </p:spPr>
        <p:txBody>
          <a:bodyPr wrap="square">
            <a:spAutoFit/>
          </a:bodyPr>
          <a:lstStyle/>
          <a:p>
            <a:endParaRPr lang="en-US" sz="2800" b="1" dirty="0"/>
          </a:p>
        </p:txBody>
      </p:sp>
      <p:pic>
        <p:nvPicPr>
          <p:cNvPr id="7" name="Imagine 6"/>
          <p:cNvPicPr>
            <a:picLocks noChangeAspect="1"/>
          </p:cNvPicPr>
          <p:nvPr/>
        </p:nvPicPr>
        <p:blipFill>
          <a:blip r:embed="rId2"/>
          <a:stretch>
            <a:fillRect/>
          </a:stretch>
        </p:blipFill>
        <p:spPr>
          <a:xfrm>
            <a:off x="2996104" y="1563753"/>
            <a:ext cx="6105853" cy="4758974"/>
          </a:xfrm>
          <a:prstGeom prst="rect">
            <a:avLst/>
          </a:prstGeom>
        </p:spPr>
      </p:pic>
    </p:spTree>
    <p:extLst>
      <p:ext uri="{BB962C8B-B14F-4D97-AF65-F5344CB8AC3E}">
        <p14:creationId xmlns:p14="http://schemas.microsoft.com/office/powerpoint/2010/main" val="3721500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3" name="Substituent conținut 2"/>
          <p:cNvSpPr>
            <a:spLocks noGrp="1"/>
          </p:cNvSpPr>
          <p:nvPr>
            <p:ph idx="19"/>
          </p:nvPr>
        </p:nvSpPr>
        <p:spPr>
          <a:xfrm>
            <a:off x="1323795" y="3359076"/>
            <a:ext cx="9831977" cy="424732"/>
          </a:xfrm>
        </p:spPr>
        <p:txBody>
          <a:bodyPr/>
          <a:lstStyle/>
          <a:p>
            <a:r>
              <a:rPr lang="en-US" dirty="0"/>
              <a:t>Example</a:t>
            </a:r>
            <a:r>
              <a:rPr lang="en-US"/>
              <a:t>: Lesson2</a:t>
            </a:r>
            <a:endParaRPr lang="en-US" dirty="0"/>
          </a:p>
        </p:txBody>
      </p:sp>
      <p:sp>
        <p:nvSpPr>
          <p:cNvPr id="6" name="Title 1"/>
          <p:cNvSpPr>
            <a:spLocks noGrp="1"/>
          </p:cNvSpPr>
          <p:nvPr>
            <p:ph type="title"/>
          </p:nvPr>
        </p:nvSpPr>
        <p:spPr>
          <a:xfrm>
            <a:off x="1210833" y="159908"/>
            <a:ext cx="9831977" cy="1025980"/>
          </a:xfrm>
        </p:spPr>
        <p:txBody>
          <a:bodyPr/>
          <a:lstStyle/>
          <a:p>
            <a:r>
              <a:rPr lang="en-US" dirty="0">
                <a:solidFill>
                  <a:srgbClr val="DE411B"/>
                </a:solidFill>
              </a:rPr>
              <a:t>Practice</a:t>
            </a:r>
          </a:p>
        </p:txBody>
      </p:sp>
    </p:spTree>
    <p:extLst>
      <p:ext uri="{BB962C8B-B14F-4D97-AF65-F5344CB8AC3E}">
        <p14:creationId xmlns:p14="http://schemas.microsoft.com/office/powerpoint/2010/main" val="2350728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DI – doing it right</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6" name="Dreptunghi 5"/>
          <p:cNvSpPr/>
          <p:nvPr/>
        </p:nvSpPr>
        <p:spPr>
          <a:xfrm>
            <a:off x="745435" y="1667173"/>
            <a:ext cx="11201400" cy="523220"/>
          </a:xfrm>
          <a:prstGeom prst="rect">
            <a:avLst/>
          </a:prstGeom>
        </p:spPr>
        <p:txBody>
          <a:bodyPr wrap="square">
            <a:spAutoFit/>
          </a:bodyPr>
          <a:lstStyle/>
          <a:p>
            <a:endParaRPr lang="en-US" sz="2800" b="1" dirty="0"/>
          </a:p>
        </p:txBody>
      </p:sp>
      <p:sp>
        <p:nvSpPr>
          <p:cNvPr id="8" name="Rectangle 2"/>
          <p:cNvSpPr>
            <a:spLocks noChangeArrowheads="1"/>
          </p:cNvSpPr>
          <p:nvPr/>
        </p:nvSpPr>
        <p:spPr bwMode="auto">
          <a:xfrm flipH="1">
            <a:off x="65" y="-298749"/>
            <a:ext cx="3224398"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Dreptunghi 8"/>
          <p:cNvSpPr/>
          <p:nvPr/>
        </p:nvSpPr>
        <p:spPr>
          <a:xfrm>
            <a:off x="745434" y="1644545"/>
            <a:ext cx="10792849" cy="1477328"/>
          </a:xfrm>
          <a:prstGeom prst="rect">
            <a:avLst/>
          </a:prstGeom>
        </p:spPr>
        <p:txBody>
          <a:bodyPr wrap="square">
            <a:spAutoFit/>
          </a:bodyPr>
          <a:lstStyle/>
          <a:p>
            <a:r>
              <a:rPr lang="en-US" dirty="0"/>
              <a:t>Can we replace the relational Data Access library with one that works with the Azure Table Service? In chapter 3 I’ll describe how the application locates and instantiates the correct </a:t>
            </a:r>
            <a:r>
              <a:rPr lang="en-US" dirty="0" err="1"/>
              <a:t>ProductRepository</a:t>
            </a:r>
            <a:r>
              <a:rPr lang="en-US" dirty="0"/>
              <a:t>, so for now take the following at face value: the Data Access library is being loaded by late binding, and the type name is defined as an application setting in </a:t>
            </a:r>
            <a:r>
              <a:rPr lang="en-US" dirty="0" err="1"/>
              <a:t>web.config</a:t>
            </a:r>
            <a:r>
              <a:rPr lang="en-US" dirty="0"/>
              <a:t>. It’s possible to throw the current Data Access library away and inject a new one, as long as it also provides an implementation of </a:t>
            </a:r>
            <a:r>
              <a:rPr lang="en-US" dirty="0" err="1"/>
              <a:t>ProductRepository</a:t>
            </a:r>
            <a:r>
              <a:rPr lang="en-US" dirty="0"/>
              <a:t>.</a:t>
            </a:r>
            <a:endParaRPr lang="en-US" dirty="0"/>
          </a:p>
        </p:txBody>
      </p:sp>
    </p:spTree>
    <p:extLst>
      <p:ext uri="{BB962C8B-B14F-4D97-AF65-F5344CB8AC3E}">
        <p14:creationId xmlns:p14="http://schemas.microsoft.com/office/powerpoint/2010/main" val="2253246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DE411B"/>
                </a:solidFill>
              </a:rPr>
              <a:t>CompaRe</a:t>
            </a:r>
            <a:r>
              <a:rPr lang="en-US" dirty="0">
                <a:solidFill>
                  <a:srgbClr val="DE411B"/>
                </a:solidFill>
              </a:rPr>
              <a:t> both solutions</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6" name="Dreptunghi 5"/>
          <p:cNvSpPr/>
          <p:nvPr/>
        </p:nvSpPr>
        <p:spPr>
          <a:xfrm>
            <a:off x="745435" y="1667173"/>
            <a:ext cx="11201400" cy="523220"/>
          </a:xfrm>
          <a:prstGeom prst="rect">
            <a:avLst/>
          </a:prstGeom>
        </p:spPr>
        <p:txBody>
          <a:bodyPr wrap="square">
            <a:spAutoFit/>
          </a:bodyPr>
          <a:lstStyle/>
          <a:p>
            <a:endParaRPr lang="en-US" sz="2800" b="1" dirty="0"/>
          </a:p>
        </p:txBody>
      </p:sp>
      <p:pic>
        <p:nvPicPr>
          <p:cNvPr id="7" name="Imagine 6"/>
          <p:cNvPicPr>
            <a:picLocks noChangeAspect="1"/>
          </p:cNvPicPr>
          <p:nvPr/>
        </p:nvPicPr>
        <p:blipFill>
          <a:blip r:embed="rId2"/>
          <a:stretch>
            <a:fillRect/>
          </a:stretch>
        </p:blipFill>
        <p:spPr>
          <a:xfrm>
            <a:off x="6006662" y="2190393"/>
            <a:ext cx="4771040" cy="3718605"/>
          </a:xfrm>
          <a:prstGeom prst="rect">
            <a:avLst/>
          </a:prstGeom>
        </p:spPr>
      </p:pic>
      <p:pic>
        <p:nvPicPr>
          <p:cNvPr id="8" name="Imagine 7"/>
          <p:cNvPicPr>
            <a:picLocks noChangeAspect="1"/>
          </p:cNvPicPr>
          <p:nvPr/>
        </p:nvPicPr>
        <p:blipFill>
          <a:blip r:embed="rId3"/>
          <a:stretch>
            <a:fillRect/>
          </a:stretch>
        </p:blipFill>
        <p:spPr>
          <a:xfrm>
            <a:off x="1777969" y="2208456"/>
            <a:ext cx="3203399" cy="3235513"/>
          </a:xfrm>
          <a:prstGeom prst="rect">
            <a:avLst/>
          </a:prstGeom>
        </p:spPr>
      </p:pic>
      <p:graphicFrame>
        <p:nvGraphicFramePr>
          <p:cNvPr id="3" name="Tabel 2"/>
          <p:cNvGraphicFramePr>
            <a:graphicFrameLocks noGrp="1"/>
          </p:cNvGraphicFramePr>
          <p:nvPr>
            <p:extLst>
              <p:ext uri="{D42A27DB-BD31-4B8C-83A1-F6EECF244321}">
                <p14:modId xmlns:p14="http://schemas.microsoft.com/office/powerpoint/2010/main" val="1603373217"/>
              </p:ext>
            </p:extLst>
          </p:nvPr>
        </p:nvGraphicFramePr>
        <p:xfrm>
          <a:off x="599090" y="1667173"/>
          <a:ext cx="10815144" cy="370840"/>
        </p:xfrm>
        <a:graphic>
          <a:graphicData uri="http://schemas.openxmlformats.org/drawingml/2006/table">
            <a:tbl>
              <a:tblPr firstRow="1" bandRow="1">
                <a:tableStyleId>{72833802-FEF1-4C79-8D5D-14CF1EAF98D9}</a:tableStyleId>
              </a:tblPr>
              <a:tblGrid>
                <a:gridCol w="5407572">
                  <a:extLst>
                    <a:ext uri="{9D8B030D-6E8A-4147-A177-3AD203B41FA5}">
                      <a16:colId xmlns:a16="http://schemas.microsoft.com/office/drawing/2014/main" val="2546332221"/>
                    </a:ext>
                  </a:extLst>
                </a:gridCol>
                <a:gridCol w="5407572">
                  <a:extLst>
                    <a:ext uri="{9D8B030D-6E8A-4147-A177-3AD203B41FA5}">
                      <a16:colId xmlns:a16="http://schemas.microsoft.com/office/drawing/2014/main" val="3481569159"/>
                    </a:ext>
                  </a:extLst>
                </a:gridCol>
              </a:tblGrid>
              <a:tr h="370840">
                <a:tc>
                  <a:txBody>
                    <a:bodyPr/>
                    <a:lstStyle/>
                    <a:p>
                      <a:r>
                        <a:rPr lang="en-US" dirty="0"/>
                        <a:t>WRONG</a:t>
                      </a:r>
                    </a:p>
                  </a:txBody>
                  <a:tcPr/>
                </a:tc>
                <a:tc>
                  <a:txBody>
                    <a:bodyPr/>
                    <a:lstStyle/>
                    <a:p>
                      <a:r>
                        <a:rPr lang="en-US" dirty="0"/>
                        <a:t>WRIGHT</a:t>
                      </a:r>
                    </a:p>
                  </a:txBody>
                  <a:tcPr/>
                </a:tc>
                <a:extLst>
                  <a:ext uri="{0D108BD9-81ED-4DB2-BD59-A6C34878D82A}">
                    <a16:rowId xmlns:a16="http://schemas.microsoft.com/office/drawing/2014/main" val="3241418179"/>
                  </a:ext>
                </a:extLst>
              </a:tr>
            </a:tbl>
          </a:graphicData>
        </a:graphic>
      </p:graphicFrame>
    </p:spTree>
    <p:extLst>
      <p:ext uri="{BB962C8B-B14F-4D97-AF65-F5344CB8AC3E}">
        <p14:creationId xmlns:p14="http://schemas.microsoft.com/office/powerpoint/2010/main" val="514218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GB" dirty="0"/>
          </a:p>
        </p:txBody>
      </p:sp>
      <p:sp>
        <p:nvSpPr>
          <p:cNvPr id="3" name="Content Placeholder 2"/>
          <p:cNvSpPr>
            <a:spLocks noGrp="1"/>
          </p:cNvSpPr>
          <p:nvPr>
            <p:ph idx="14"/>
          </p:nvPr>
        </p:nvSpPr>
        <p:spPr/>
        <p:txBody>
          <a:bodyPr/>
          <a:lstStyle/>
          <a:p>
            <a:r>
              <a:rPr lang="en-US" sz="2000" dirty="0"/>
              <a:t>What is dependency injection</a:t>
            </a:r>
          </a:p>
          <a:p>
            <a:r>
              <a:rPr lang="en-US" sz="2000" dirty="0">
                <a:solidFill>
                  <a:srgbClr val="DE411B"/>
                </a:solidFill>
              </a:rPr>
              <a:t>Di Container</a:t>
            </a:r>
          </a:p>
          <a:p>
            <a:r>
              <a:rPr lang="en-US" sz="2000" dirty="0">
                <a:solidFill>
                  <a:schemeClr val="tx1"/>
                </a:solidFill>
              </a:rPr>
              <a:t>DI catalog</a:t>
            </a:r>
          </a:p>
          <a:p>
            <a:r>
              <a:rPr lang="en-US" sz="2000" dirty="0"/>
              <a:t>DI patterns</a:t>
            </a:r>
          </a:p>
          <a:p>
            <a:r>
              <a:rPr lang="en-US" sz="2000" dirty="0"/>
              <a:t>DI anti-patterns</a:t>
            </a:r>
          </a:p>
          <a:p>
            <a:r>
              <a:rPr lang="en-US" sz="2000" dirty="0"/>
              <a:t>DI refactoring</a:t>
            </a:r>
          </a:p>
          <a:p>
            <a:r>
              <a:rPr lang="en-US" sz="2000" dirty="0"/>
              <a:t>Object composition</a:t>
            </a:r>
          </a:p>
          <a:p>
            <a:r>
              <a:rPr lang="en-US" sz="2000" dirty="0"/>
              <a:t>Object lifetime</a:t>
            </a:r>
          </a:p>
          <a:p>
            <a:r>
              <a:rPr lang="en-US" sz="2000" dirty="0"/>
              <a:t>Unity</a:t>
            </a:r>
          </a:p>
          <a:p>
            <a:r>
              <a:rPr lang="en-US" sz="2000" dirty="0"/>
              <a:t>MEF</a:t>
            </a:r>
          </a:p>
          <a:p>
            <a:endParaRPr lang="en-US" sz="2000" dirty="0"/>
          </a:p>
          <a:p>
            <a:endParaRPr lang="en-GB" dirty="0"/>
          </a:p>
        </p:txBody>
      </p:sp>
    </p:spTree>
    <p:extLst>
      <p:ext uri="{BB962C8B-B14F-4D97-AF65-F5344CB8AC3E}">
        <p14:creationId xmlns:p14="http://schemas.microsoft.com/office/powerpoint/2010/main" val="873028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0833" y="159908"/>
            <a:ext cx="9831977" cy="1025980"/>
          </a:xfrm>
        </p:spPr>
        <p:txBody>
          <a:bodyPr/>
          <a:lstStyle/>
          <a:p>
            <a:r>
              <a:rPr lang="en-US" dirty="0">
                <a:solidFill>
                  <a:srgbClr val="DE411B"/>
                </a:solidFill>
              </a:rPr>
              <a:t>Di containers</a:t>
            </a:r>
          </a:p>
        </p:txBody>
      </p:sp>
      <p:sp>
        <p:nvSpPr>
          <p:cNvPr id="5" name="CasetăText 4"/>
          <p:cNvSpPr txBox="1"/>
          <p:nvPr/>
        </p:nvSpPr>
        <p:spPr>
          <a:xfrm>
            <a:off x="1460938" y="2028497"/>
            <a:ext cx="9918164" cy="646331"/>
          </a:xfrm>
          <a:prstGeom prst="rect">
            <a:avLst/>
          </a:prstGeom>
          <a:noFill/>
        </p:spPr>
        <p:txBody>
          <a:bodyPr wrap="none" rtlCol="0">
            <a:spAutoFit/>
          </a:bodyPr>
          <a:lstStyle/>
          <a:p>
            <a:r>
              <a:rPr lang="en-US" dirty="0"/>
              <a:t>	DI is first and foremost a </a:t>
            </a:r>
            <a:r>
              <a:rPr lang="en-US" i="1" dirty="0"/>
              <a:t>technique</a:t>
            </a:r>
            <a:r>
              <a:rPr lang="en-US" dirty="0"/>
              <a:t>, but you can use </a:t>
            </a:r>
            <a:r>
              <a:rPr lang="en-US" i="1" dirty="0"/>
              <a:t>technology</a:t>
            </a:r>
            <a:r>
              <a:rPr lang="en-US" dirty="0"/>
              <a:t> to make things easier.</a:t>
            </a:r>
            <a:br>
              <a:rPr lang="en-US" dirty="0"/>
            </a:br>
            <a:r>
              <a:rPr lang="en-US" dirty="0"/>
              <a:t>We call this technology DI C</a:t>
            </a:r>
            <a:r>
              <a:rPr lang="en-US" i="1" dirty="0"/>
              <a:t>ONTAINERS</a:t>
            </a:r>
            <a:r>
              <a:rPr lang="en-US" dirty="0"/>
              <a:t>.</a:t>
            </a:r>
            <a:endParaRPr lang="en-US" dirty="0"/>
          </a:p>
        </p:txBody>
      </p:sp>
      <p:sp>
        <p:nvSpPr>
          <p:cNvPr id="7" name="CasetăText 6"/>
          <p:cNvSpPr txBox="1"/>
          <p:nvPr/>
        </p:nvSpPr>
        <p:spPr>
          <a:xfrm>
            <a:off x="2378092" y="2674828"/>
            <a:ext cx="6152133" cy="369332"/>
          </a:xfrm>
          <a:prstGeom prst="rect">
            <a:avLst/>
          </a:prstGeom>
          <a:noFill/>
        </p:spPr>
        <p:txBody>
          <a:bodyPr wrap="none" rtlCol="0">
            <a:spAutoFit/>
          </a:bodyPr>
          <a:lstStyle/>
          <a:p>
            <a:r>
              <a:rPr lang="en-US" dirty="0"/>
              <a:t>A DI CONTAINER is a library that provides DI functionality.</a:t>
            </a:r>
            <a:endParaRPr lang="en-US" dirty="0"/>
          </a:p>
        </p:txBody>
      </p:sp>
    </p:spTree>
    <p:extLst>
      <p:ext uri="{BB962C8B-B14F-4D97-AF65-F5344CB8AC3E}">
        <p14:creationId xmlns:p14="http://schemas.microsoft.com/office/powerpoint/2010/main" val="433748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0833" y="159908"/>
            <a:ext cx="9831977" cy="1025980"/>
          </a:xfrm>
        </p:spPr>
        <p:txBody>
          <a:bodyPr/>
          <a:lstStyle/>
          <a:p>
            <a:r>
              <a:rPr lang="en-US" dirty="0">
                <a:solidFill>
                  <a:srgbClr val="DE411B"/>
                </a:solidFill>
              </a:rPr>
              <a:t>Di containers</a:t>
            </a:r>
          </a:p>
        </p:txBody>
      </p:sp>
      <p:sp>
        <p:nvSpPr>
          <p:cNvPr id="5" name="CasetăText 4"/>
          <p:cNvSpPr txBox="1"/>
          <p:nvPr/>
        </p:nvSpPr>
        <p:spPr>
          <a:xfrm>
            <a:off x="2241458" y="1492470"/>
            <a:ext cx="8567410" cy="646331"/>
          </a:xfrm>
          <a:prstGeom prst="rect">
            <a:avLst/>
          </a:prstGeom>
          <a:noFill/>
        </p:spPr>
        <p:txBody>
          <a:bodyPr wrap="none" rtlCol="0">
            <a:spAutoFit/>
          </a:bodyPr>
          <a:lstStyle/>
          <a:p>
            <a:r>
              <a:rPr lang="en-US" dirty="0"/>
              <a:t>A</a:t>
            </a:r>
            <a:r>
              <a:rPr lang="en-US" i="1" dirty="0"/>
              <a:t>UTO</a:t>
            </a:r>
            <a:r>
              <a:rPr lang="en-US" dirty="0"/>
              <a:t>-</a:t>
            </a:r>
            <a:r>
              <a:rPr lang="en-US" i="1" dirty="0"/>
              <a:t>WIRING</a:t>
            </a:r>
            <a:r>
              <a:rPr lang="en-US" dirty="0"/>
              <a:t> is the ability to automatically compose an object graph from maps </a:t>
            </a:r>
          </a:p>
          <a:p>
            <a:r>
              <a:rPr lang="en-US" dirty="0"/>
              <a:t>between A</a:t>
            </a:r>
            <a:r>
              <a:rPr lang="en-US" i="1" dirty="0"/>
              <a:t>BSTRACTIONS</a:t>
            </a:r>
            <a:r>
              <a:rPr lang="en-US" dirty="0"/>
              <a:t> and concrete types.</a:t>
            </a:r>
            <a:endParaRPr lang="en-US" dirty="0"/>
          </a:p>
        </p:txBody>
      </p:sp>
      <p:pic>
        <p:nvPicPr>
          <p:cNvPr id="2" name="Imagine 1"/>
          <p:cNvPicPr>
            <a:picLocks noChangeAspect="1"/>
          </p:cNvPicPr>
          <p:nvPr/>
        </p:nvPicPr>
        <p:blipFill>
          <a:blip r:embed="rId2"/>
          <a:stretch>
            <a:fillRect/>
          </a:stretch>
        </p:blipFill>
        <p:spPr>
          <a:xfrm>
            <a:off x="3367417" y="2445383"/>
            <a:ext cx="5576364" cy="3471942"/>
          </a:xfrm>
          <a:prstGeom prst="rect">
            <a:avLst/>
          </a:prstGeom>
        </p:spPr>
      </p:pic>
    </p:spTree>
    <p:extLst>
      <p:ext uri="{BB962C8B-B14F-4D97-AF65-F5344CB8AC3E}">
        <p14:creationId xmlns:p14="http://schemas.microsoft.com/office/powerpoint/2010/main" val="2156957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0833" y="159908"/>
            <a:ext cx="9831977" cy="1025980"/>
          </a:xfrm>
        </p:spPr>
        <p:txBody>
          <a:bodyPr/>
          <a:lstStyle/>
          <a:p>
            <a:r>
              <a:rPr lang="en-US" dirty="0">
                <a:solidFill>
                  <a:srgbClr val="DE411B"/>
                </a:solidFill>
              </a:rPr>
              <a:t>Di containers</a:t>
            </a:r>
          </a:p>
        </p:txBody>
      </p:sp>
      <p:sp>
        <p:nvSpPr>
          <p:cNvPr id="5" name="CasetăText 4"/>
          <p:cNvSpPr txBox="1"/>
          <p:nvPr/>
        </p:nvSpPr>
        <p:spPr>
          <a:xfrm>
            <a:off x="748988" y="1429408"/>
            <a:ext cx="10455039" cy="4893647"/>
          </a:xfrm>
          <a:prstGeom prst="rect">
            <a:avLst/>
          </a:prstGeom>
          <a:noFill/>
        </p:spPr>
        <p:txBody>
          <a:bodyPr wrap="square" rtlCol="0">
            <a:spAutoFit/>
          </a:bodyPr>
          <a:lstStyle/>
          <a:p>
            <a:r>
              <a:rPr lang="en-US" sz="1400" b="1" dirty="0"/>
              <a:t>Example: Auto-wiring a </a:t>
            </a:r>
            <a:r>
              <a:rPr lang="en-US" sz="1400" b="1" dirty="0" err="1"/>
              <a:t>BasketController</a:t>
            </a:r>
            <a:r>
              <a:rPr lang="en-US" sz="1400" b="1" dirty="0"/>
              <a:t> </a:t>
            </a:r>
          </a:p>
          <a:p>
            <a:endParaRPr lang="en-US" sz="1400" dirty="0"/>
          </a:p>
          <a:p>
            <a:r>
              <a:rPr lang="en-US" sz="1400" dirty="0" err="1"/>
              <a:t>BasketController</a:t>
            </a:r>
            <a:r>
              <a:rPr lang="en-US" sz="1400" dirty="0"/>
              <a:t> constructor used:</a:t>
            </a:r>
          </a:p>
          <a:p>
            <a:r>
              <a:rPr lang="en-US" sz="1400" b="1" i="1" dirty="0"/>
              <a:t>public </a:t>
            </a:r>
            <a:r>
              <a:rPr lang="en-US" sz="1400" b="1" i="1" dirty="0" err="1"/>
              <a:t>BasketController</a:t>
            </a:r>
            <a:r>
              <a:rPr lang="en-US" sz="1400" b="1" i="1" dirty="0"/>
              <a:t>(</a:t>
            </a:r>
            <a:r>
              <a:rPr lang="en-US" sz="1400" b="1" i="1" dirty="0" err="1"/>
              <a:t>IBasketService</a:t>
            </a:r>
            <a:r>
              <a:rPr lang="en-US" sz="1400" b="1" i="1" dirty="0"/>
              <a:t> </a:t>
            </a:r>
            <a:r>
              <a:rPr lang="en-US" sz="1400" b="1" i="1" dirty="0" err="1"/>
              <a:t>basketService</a:t>
            </a:r>
            <a:r>
              <a:rPr lang="en-US" sz="1400" b="1" i="1" dirty="0"/>
              <a:t>)</a:t>
            </a:r>
          </a:p>
          <a:p>
            <a:endParaRPr lang="en-US" sz="1400" dirty="0"/>
          </a:p>
          <a:p>
            <a:r>
              <a:rPr lang="en-US" sz="1400" dirty="0"/>
              <a:t>When a DI CONTAINER receives a request for a </a:t>
            </a:r>
            <a:r>
              <a:rPr lang="en-US" sz="1400" dirty="0" err="1"/>
              <a:t>BasketController</a:t>
            </a:r>
            <a:r>
              <a:rPr lang="en-US" sz="1400" dirty="0"/>
              <a:t>, the first thing it will do is look up the type in its configuration. </a:t>
            </a:r>
            <a:r>
              <a:rPr lang="en-US" sz="1400" dirty="0" err="1"/>
              <a:t>BasketController</a:t>
            </a:r>
            <a:r>
              <a:rPr lang="en-US" sz="1400" dirty="0"/>
              <a:t> is a concrete class, so it maps to itself. The container then uses Reflection to inspect </a:t>
            </a:r>
            <a:r>
              <a:rPr lang="en-US" sz="1400" dirty="0" err="1"/>
              <a:t>BasketController’s</a:t>
            </a:r>
            <a:r>
              <a:rPr lang="en-US" sz="1400" dirty="0"/>
              <a:t> constructor.</a:t>
            </a:r>
          </a:p>
          <a:p>
            <a:r>
              <a:rPr lang="en-US" sz="1400" dirty="0"/>
              <a:t>Because this constructor isn’t a default constructor, we need to repeat the process for the </a:t>
            </a:r>
            <a:r>
              <a:rPr lang="en-US" sz="1400" dirty="0" err="1"/>
              <a:t>IBasketService</a:t>
            </a:r>
            <a:r>
              <a:rPr lang="en-US" sz="1400" dirty="0"/>
              <a:t> constructor argument.</a:t>
            </a:r>
          </a:p>
          <a:p>
            <a:r>
              <a:rPr lang="en-US" sz="1400" dirty="0"/>
              <a:t>The container looks up </a:t>
            </a:r>
            <a:r>
              <a:rPr lang="en-US" sz="1400" dirty="0" err="1"/>
              <a:t>IBasketService</a:t>
            </a:r>
            <a:r>
              <a:rPr lang="en-US" sz="1400" dirty="0"/>
              <a:t> in its configuration and finds that it maps to the concrete </a:t>
            </a:r>
            <a:r>
              <a:rPr lang="en-US" sz="1400" dirty="0" err="1"/>
              <a:t>BasketService</a:t>
            </a:r>
            <a:r>
              <a:rPr lang="en-US" sz="1400" dirty="0"/>
              <a:t> class. The single public constructor for </a:t>
            </a:r>
            <a:r>
              <a:rPr lang="en-US" sz="1400" dirty="0" err="1"/>
              <a:t>BasketService</a:t>
            </a:r>
            <a:r>
              <a:rPr lang="en-US" sz="1400" dirty="0"/>
              <a:t> has this signature:</a:t>
            </a:r>
            <a:endParaRPr lang="en-US" sz="1400" b="1" dirty="0"/>
          </a:p>
          <a:p>
            <a:r>
              <a:rPr lang="en-US" sz="1400" b="1" i="1" dirty="0"/>
              <a:t>public </a:t>
            </a:r>
            <a:r>
              <a:rPr lang="en-US" sz="1400" b="1" i="1" dirty="0" err="1"/>
              <a:t>BasketService</a:t>
            </a:r>
            <a:r>
              <a:rPr lang="en-US" sz="1400" b="1" i="1" dirty="0"/>
              <a:t>(</a:t>
            </a:r>
            <a:r>
              <a:rPr lang="en-US" sz="1400" b="1" i="1" dirty="0" err="1"/>
              <a:t>BasketRepository</a:t>
            </a:r>
            <a:r>
              <a:rPr lang="en-US" sz="1400" b="1" i="1" dirty="0"/>
              <a:t> repository,    </a:t>
            </a:r>
            <a:r>
              <a:rPr lang="en-US" sz="1400" b="1" i="1" dirty="0" err="1"/>
              <a:t>BasketDiscountPolicy</a:t>
            </a:r>
            <a:r>
              <a:rPr lang="en-US" sz="1400" b="1" i="1" dirty="0"/>
              <a:t> </a:t>
            </a:r>
            <a:r>
              <a:rPr lang="en-US" sz="1400" b="1" i="1" dirty="0" err="1"/>
              <a:t>discountPolicy</a:t>
            </a:r>
            <a:r>
              <a:rPr lang="en-US" sz="1400" b="1" i="1" dirty="0"/>
              <a:t>)</a:t>
            </a:r>
          </a:p>
          <a:p>
            <a:endParaRPr lang="en-US" sz="1400" b="1" i="1" dirty="0"/>
          </a:p>
          <a:p>
            <a:r>
              <a:rPr lang="en-US" sz="1400" dirty="0"/>
              <a:t>That’s still not a default constructor, and now you have two constructor arguments to deal with. The container takes care         of each in order so it starts with the abstract </a:t>
            </a:r>
            <a:r>
              <a:rPr lang="en-US" sz="1400" dirty="0" err="1"/>
              <a:t>BasketRepository</a:t>
            </a:r>
            <a:r>
              <a:rPr lang="en-US" sz="1400" dirty="0"/>
              <a:t> class that, according to the configuration, maps to </a:t>
            </a:r>
            <a:r>
              <a:rPr lang="en-US" sz="1400" dirty="0" err="1"/>
              <a:t>SqlBasketRepository</a:t>
            </a:r>
            <a:r>
              <a:rPr lang="en-US" sz="1400" dirty="0"/>
              <a:t>. </a:t>
            </a:r>
            <a:r>
              <a:rPr lang="en-US" sz="1400" dirty="0" err="1"/>
              <a:t>SqlBasketRepository</a:t>
            </a:r>
            <a:r>
              <a:rPr lang="en-US" sz="1400" dirty="0"/>
              <a:t> has a public constructor with this signature:                  </a:t>
            </a:r>
          </a:p>
          <a:p>
            <a:r>
              <a:rPr lang="en-US" sz="1400" b="1" i="1" dirty="0"/>
              <a:t>public </a:t>
            </a:r>
            <a:r>
              <a:rPr lang="en-US" sz="1400" b="1" i="1" dirty="0" err="1"/>
              <a:t>SqlBasketRepository</a:t>
            </a:r>
            <a:r>
              <a:rPr lang="en-US" sz="1400" b="1" i="1" dirty="0"/>
              <a:t>(string </a:t>
            </a:r>
            <a:r>
              <a:rPr lang="en-US" sz="1400" b="1" i="1" dirty="0" err="1"/>
              <a:t>connString</a:t>
            </a:r>
            <a:r>
              <a:rPr lang="en-US" sz="1400" b="1" i="1" dirty="0"/>
              <a:t>)</a:t>
            </a:r>
          </a:p>
          <a:p>
            <a:endParaRPr lang="en-US" sz="1400" dirty="0"/>
          </a:p>
          <a:p>
            <a:r>
              <a:rPr lang="en-US" sz="1400" dirty="0"/>
              <a:t>The single constructor argument is a string parameter with the name </a:t>
            </a:r>
            <a:r>
              <a:rPr lang="en-US" sz="1400" dirty="0" err="1"/>
              <a:t>connString</a:t>
            </a:r>
            <a:r>
              <a:rPr lang="en-US" sz="1400" dirty="0"/>
              <a:t> which is configured to have a particular value. Now that the container has the appropriate value, it can invoke the </a:t>
            </a:r>
            <a:r>
              <a:rPr lang="en-US" sz="1400" dirty="0" err="1"/>
              <a:t>SqlBasketRepository</a:t>
            </a:r>
            <a:r>
              <a:rPr lang="en-US" sz="1400" dirty="0"/>
              <a:t> constructor. It has now successfully handled the repository parameter for the </a:t>
            </a:r>
            <a:r>
              <a:rPr lang="en-US" sz="1400" dirty="0" err="1"/>
              <a:t>BasketService</a:t>
            </a:r>
            <a:r>
              <a:rPr lang="en-US" sz="1400" dirty="0"/>
              <a:t> constructor.</a:t>
            </a:r>
          </a:p>
          <a:p>
            <a:endParaRPr lang="en-US" b="1" i="1" dirty="0"/>
          </a:p>
        </p:txBody>
      </p:sp>
    </p:spTree>
    <p:extLst>
      <p:ext uri="{BB962C8B-B14F-4D97-AF65-F5344CB8AC3E}">
        <p14:creationId xmlns:p14="http://schemas.microsoft.com/office/powerpoint/2010/main" val="25142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GB" dirty="0"/>
          </a:p>
        </p:txBody>
      </p:sp>
      <p:sp>
        <p:nvSpPr>
          <p:cNvPr id="3" name="Content Placeholder 2"/>
          <p:cNvSpPr>
            <a:spLocks noGrp="1"/>
          </p:cNvSpPr>
          <p:nvPr>
            <p:ph idx="14"/>
          </p:nvPr>
        </p:nvSpPr>
        <p:spPr/>
        <p:txBody>
          <a:bodyPr/>
          <a:lstStyle/>
          <a:p>
            <a:r>
              <a:rPr lang="en-US" sz="2000" dirty="0">
                <a:solidFill>
                  <a:srgbClr val="DE411B"/>
                </a:solidFill>
              </a:rPr>
              <a:t>What is dependency injection</a:t>
            </a:r>
          </a:p>
          <a:p>
            <a:r>
              <a:rPr lang="en-US" sz="2000" dirty="0"/>
              <a:t>Di Container</a:t>
            </a:r>
          </a:p>
          <a:p>
            <a:r>
              <a:rPr lang="en-US" sz="2000" dirty="0">
                <a:solidFill>
                  <a:schemeClr val="tx1"/>
                </a:solidFill>
              </a:rPr>
              <a:t>DI catalog</a:t>
            </a:r>
          </a:p>
          <a:p>
            <a:r>
              <a:rPr lang="en-US" sz="2000" dirty="0"/>
              <a:t>DI patterns</a:t>
            </a:r>
          </a:p>
          <a:p>
            <a:r>
              <a:rPr lang="en-US" sz="2000" dirty="0"/>
              <a:t>DI anti-patterns</a:t>
            </a:r>
          </a:p>
          <a:p>
            <a:r>
              <a:rPr lang="en-US" sz="2000" dirty="0"/>
              <a:t>DI refactoring</a:t>
            </a:r>
          </a:p>
          <a:p>
            <a:r>
              <a:rPr lang="en-US" sz="2000" dirty="0"/>
              <a:t>Object composition</a:t>
            </a:r>
          </a:p>
          <a:p>
            <a:r>
              <a:rPr lang="en-US" sz="2000" dirty="0"/>
              <a:t>Object lifetime</a:t>
            </a:r>
          </a:p>
          <a:p>
            <a:r>
              <a:rPr lang="en-US" sz="2000" dirty="0"/>
              <a:t>Unity</a:t>
            </a:r>
          </a:p>
          <a:p>
            <a:r>
              <a:rPr lang="en-US" sz="2000" dirty="0"/>
              <a:t>MEF</a:t>
            </a:r>
          </a:p>
          <a:p>
            <a:endParaRPr lang="en-US" sz="2000" dirty="0"/>
          </a:p>
          <a:p>
            <a:endParaRPr lang="en-GB" dirty="0"/>
          </a:p>
        </p:txBody>
      </p:sp>
    </p:spTree>
    <p:extLst>
      <p:ext uri="{BB962C8B-B14F-4D97-AF65-F5344CB8AC3E}">
        <p14:creationId xmlns:p14="http://schemas.microsoft.com/office/powerpoint/2010/main" val="377843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0833" y="159908"/>
            <a:ext cx="9831977" cy="1025980"/>
          </a:xfrm>
        </p:spPr>
        <p:txBody>
          <a:bodyPr/>
          <a:lstStyle/>
          <a:p>
            <a:r>
              <a:rPr lang="en-US" dirty="0">
                <a:solidFill>
                  <a:srgbClr val="DE411B"/>
                </a:solidFill>
              </a:rPr>
              <a:t>Di containers - Configuration</a:t>
            </a:r>
          </a:p>
        </p:txBody>
      </p:sp>
      <p:sp>
        <p:nvSpPr>
          <p:cNvPr id="5" name="CasetăText 4"/>
          <p:cNvSpPr txBox="1"/>
          <p:nvPr/>
        </p:nvSpPr>
        <p:spPr>
          <a:xfrm>
            <a:off x="748988" y="1429408"/>
            <a:ext cx="10455039" cy="646331"/>
          </a:xfrm>
          <a:prstGeom prst="rect">
            <a:avLst/>
          </a:prstGeom>
          <a:noFill/>
        </p:spPr>
        <p:txBody>
          <a:bodyPr wrap="square" rtlCol="0">
            <a:spAutoFit/>
          </a:bodyPr>
          <a:lstStyle/>
          <a:p>
            <a:r>
              <a:rPr lang="en-US" dirty="0"/>
              <a:t>The most common ways to configure a DI CONTAINER shown against dimensions of explicitness and the degree of binding</a:t>
            </a:r>
          </a:p>
        </p:txBody>
      </p:sp>
      <p:pic>
        <p:nvPicPr>
          <p:cNvPr id="2050" name="Picture 2" descr="https://www.safaribooksonline.com/library/view/dependency-injection-in/9781935182504/03fig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8118" y="2075739"/>
            <a:ext cx="4077191" cy="408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631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0833" y="159908"/>
            <a:ext cx="9831977" cy="1025980"/>
          </a:xfrm>
        </p:spPr>
        <p:txBody>
          <a:bodyPr/>
          <a:lstStyle/>
          <a:p>
            <a:r>
              <a:rPr lang="en-US" dirty="0">
                <a:solidFill>
                  <a:srgbClr val="DE411B"/>
                </a:solidFill>
              </a:rPr>
              <a:t>Di containers - Configuration</a:t>
            </a:r>
          </a:p>
        </p:txBody>
      </p:sp>
      <p:graphicFrame>
        <p:nvGraphicFramePr>
          <p:cNvPr id="4" name="Tabel 3"/>
          <p:cNvGraphicFramePr>
            <a:graphicFrameLocks noGrp="1"/>
          </p:cNvGraphicFramePr>
          <p:nvPr>
            <p:extLst>
              <p:ext uri="{D42A27DB-BD31-4B8C-83A1-F6EECF244321}">
                <p14:modId xmlns:p14="http://schemas.microsoft.com/office/powerpoint/2010/main" val="3312787715"/>
              </p:ext>
            </p:extLst>
          </p:nvPr>
        </p:nvGraphicFramePr>
        <p:xfrm>
          <a:off x="1210833" y="1794846"/>
          <a:ext cx="9120836" cy="4354136"/>
        </p:xfrm>
        <a:graphic>
          <a:graphicData uri="http://schemas.openxmlformats.org/drawingml/2006/table">
            <a:tbl>
              <a:tblPr/>
              <a:tblGrid>
                <a:gridCol w="1658333">
                  <a:extLst>
                    <a:ext uri="{9D8B030D-6E8A-4147-A177-3AD203B41FA5}">
                      <a16:colId xmlns:a16="http://schemas.microsoft.com/office/drawing/2014/main" val="4249286875"/>
                    </a:ext>
                  </a:extLst>
                </a:gridCol>
                <a:gridCol w="2487501">
                  <a:extLst>
                    <a:ext uri="{9D8B030D-6E8A-4147-A177-3AD203B41FA5}">
                      <a16:colId xmlns:a16="http://schemas.microsoft.com/office/drawing/2014/main" val="3039288529"/>
                    </a:ext>
                  </a:extLst>
                </a:gridCol>
                <a:gridCol w="2487501">
                  <a:extLst>
                    <a:ext uri="{9D8B030D-6E8A-4147-A177-3AD203B41FA5}">
                      <a16:colId xmlns:a16="http://schemas.microsoft.com/office/drawing/2014/main" val="511167705"/>
                    </a:ext>
                  </a:extLst>
                </a:gridCol>
                <a:gridCol w="2487501">
                  <a:extLst>
                    <a:ext uri="{9D8B030D-6E8A-4147-A177-3AD203B41FA5}">
                      <a16:colId xmlns:a16="http://schemas.microsoft.com/office/drawing/2014/main" val="1676453469"/>
                    </a:ext>
                  </a:extLst>
                </a:gridCol>
              </a:tblGrid>
              <a:tr h="208886">
                <a:tc>
                  <a:txBody>
                    <a:bodyPr/>
                    <a:lstStyle/>
                    <a:p>
                      <a:pPr algn="l" fontAlgn="auto"/>
                      <a:r>
                        <a:rPr lang="en-US" sz="1300" b="1" i="0" dirty="0">
                          <a:effectLst/>
                          <a:latin typeface="inherit"/>
                        </a:rPr>
                        <a:t>Style</a:t>
                      </a:r>
                    </a:p>
                  </a:txBody>
                  <a:tcPr marL="6782" marR="6782" marT="6782" marB="67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auto"/>
                      <a:r>
                        <a:rPr lang="en-US" sz="1300" b="1" i="0">
                          <a:effectLst/>
                          <a:latin typeface="inherit"/>
                        </a:rPr>
                        <a:t>Description</a:t>
                      </a:r>
                    </a:p>
                  </a:txBody>
                  <a:tcPr marL="6782" marR="6782" marT="6782" marB="67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auto"/>
                      <a:r>
                        <a:rPr lang="en-US" sz="1300" b="1" i="0">
                          <a:effectLst/>
                          <a:latin typeface="inherit"/>
                        </a:rPr>
                        <a:t>Advantages</a:t>
                      </a:r>
                    </a:p>
                  </a:txBody>
                  <a:tcPr marL="6782" marR="6782" marT="6782" marB="67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auto"/>
                      <a:r>
                        <a:rPr lang="en-US" sz="1300" b="1" i="0">
                          <a:effectLst/>
                          <a:latin typeface="inherit"/>
                        </a:rPr>
                        <a:t>Disadvantages</a:t>
                      </a:r>
                    </a:p>
                  </a:txBody>
                  <a:tcPr marL="6782" marR="6782" marT="6782" marB="67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08551488"/>
                  </a:ext>
                </a:extLst>
              </a:tr>
              <a:tr h="1185495">
                <a:tc>
                  <a:txBody>
                    <a:bodyPr/>
                    <a:lstStyle/>
                    <a:p>
                      <a:pPr algn="l" fontAlgn="auto"/>
                      <a:r>
                        <a:rPr lang="en-US" sz="1300" dirty="0">
                          <a:effectLst/>
                        </a:rPr>
                        <a:t>XML</a:t>
                      </a:r>
                    </a:p>
                  </a:txBody>
                  <a:tcPr marL="6782" marR="6782" marT="6782" marB="67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auto"/>
                      <a:r>
                        <a:rPr lang="en-US" sz="1300">
                          <a:effectLst/>
                        </a:rPr>
                        <a:t>Configuration settings (often in .config files) specify the mappings.</a:t>
                      </a:r>
                    </a:p>
                  </a:txBody>
                  <a:tcPr marL="6782" marR="6782" marT="6782" marB="67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auto"/>
                      <a:r>
                        <a:rPr lang="en-US" sz="1300" dirty="0">
                          <a:effectLst/>
                        </a:rPr>
                        <a:t>Supports replacement without recompilation High degree of control</a:t>
                      </a:r>
                    </a:p>
                  </a:txBody>
                  <a:tcPr marL="6782" marR="6782" marT="6782" marB="67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auto"/>
                      <a:r>
                        <a:rPr lang="en-US" sz="1300">
                          <a:effectLst/>
                        </a:rPr>
                        <a:t>No compile-time checks Verbose</a:t>
                      </a:r>
                    </a:p>
                  </a:txBody>
                  <a:tcPr marL="6782" marR="6782" marT="6782" marB="67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68009400"/>
                  </a:ext>
                </a:extLst>
              </a:tr>
              <a:tr h="794852">
                <a:tc>
                  <a:txBody>
                    <a:bodyPr/>
                    <a:lstStyle/>
                    <a:p>
                      <a:pPr algn="l" fontAlgn="auto"/>
                      <a:r>
                        <a:rPr lang="en-US" sz="1300">
                          <a:effectLst/>
                        </a:rPr>
                        <a:t>C</a:t>
                      </a:r>
                      <a:r>
                        <a:rPr lang="en-US" sz="1300" i="1">
                          <a:effectLst/>
                        </a:rPr>
                        <a:t>ODE AS</a:t>
                      </a:r>
                      <a:r>
                        <a:rPr lang="en-US" sz="1300">
                          <a:effectLst/>
                        </a:rPr>
                        <a:t> C</a:t>
                      </a:r>
                      <a:r>
                        <a:rPr lang="en-US" sz="1300" i="1">
                          <a:effectLst/>
                        </a:rPr>
                        <a:t>ONFIGURATION</a:t>
                      </a:r>
                      <a:endParaRPr lang="en-US" sz="1300">
                        <a:effectLst/>
                      </a:endParaRPr>
                    </a:p>
                  </a:txBody>
                  <a:tcPr marL="6782" marR="6782" marT="6782" marB="67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auto"/>
                      <a:r>
                        <a:rPr lang="en-US" sz="1300">
                          <a:effectLst/>
                        </a:rPr>
                        <a:t>Code explicitly determines mappings.</a:t>
                      </a:r>
                    </a:p>
                  </a:txBody>
                  <a:tcPr marL="6782" marR="6782" marT="6782" marB="67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auto"/>
                      <a:r>
                        <a:rPr lang="en-US" sz="1300">
                          <a:effectLst/>
                        </a:rPr>
                        <a:t>Compile-time checks High degree of control</a:t>
                      </a:r>
                    </a:p>
                  </a:txBody>
                  <a:tcPr marL="6782" marR="6782" marT="6782" marB="67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auto"/>
                      <a:r>
                        <a:rPr lang="en-US" sz="1300">
                          <a:effectLst/>
                        </a:rPr>
                        <a:t>No support for replacement without recompilation</a:t>
                      </a:r>
                    </a:p>
                  </a:txBody>
                  <a:tcPr marL="6782" marR="6782" marT="6782" marB="67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982950843"/>
                  </a:ext>
                </a:extLst>
              </a:tr>
              <a:tr h="2162105">
                <a:tc>
                  <a:txBody>
                    <a:bodyPr/>
                    <a:lstStyle/>
                    <a:p>
                      <a:pPr algn="l" fontAlgn="auto"/>
                      <a:r>
                        <a:rPr lang="en-US" sz="1300">
                          <a:effectLst/>
                        </a:rPr>
                        <a:t>A</a:t>
                      </a:r>
                      <a:r>
                        <a:rPr lang="en-US" sz="1300" i="1">
                          <a:effectLst/>
                        </a:rPr>
                        <a:t>UTO</a:t>
                      </a:r>
                      <a:r>
                        <a:rPr lang="en-US" sz="1300">
                          <a:effectLst/>
                        </a:rPr>
                        <a:t>-</a:t>
                      </a:r>
                      <a:r>
                        <a:rPr lang="en-US" sz="1300" i="1">
                          <a:effectLst/>
                        </a:rPr>
                        <a:t>REGISTRATION</a:t>
                      </a:r>
                      <a:endParaRPr lang="en-US" sz="1300">
                        <a:effectLst/>
                      </a:endParaRPr>
                    </a:p>
                  </a:txBody>
                  <a:tcPr marL="6782" marR="6782" marT="6782" marB="67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auto"/>
                      <a:r>
                        <a:rPr lang="en-US" sz="1300">
                          <a:effectLst/>
                        </a:rPr>
                        <a:t>Rules are used to locate suitable components and build the mappings.</a:t>
                      </a:r>
                    </a:p>
                  </a:txBody>
                  <a:tcPr marL="6782" marR="6782" marT="6782" marB="67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auto"/>
                      <a:r>
                        <a:rPr lang="en-US" sz="1300">
                          <a:effectLst/>
                        </a:rPr>
                        <a:t>Supports replacement without recompilation Less effort required Helps enforce conventions to make a code base more consistent</a:t>
                      </a:r>
                    </a:p>
                  </a:txBody>
                  <a:tcPr marL="6782" marR="6782" marT="6782" marB="67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auto"/>
                      <a:r>
                        <a:rPr lang="en-US" sz="1300" dirty="0">
                          <a:effectLst/>
                        </a:rPr>
                        <a:t>Partial compile-time checks Less control</a:t>
                      </a:r>
                    </a:p>
                  </a:txBody>
                  <a:tcPr marL="6782" marR="6782" marT="6782" marB="67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742411064"/>
                  </a:ext>
                </a:extLst>
              </a:tr>
            </a:tbl>
          </a:graphicData>
        </a:graphic>
      </p:graphicFrame>
    </p:spTree>
    <p:extLst>
      <p:ext uri="{BB962C8B-B14F-4D97-AF65-F5344CB8AC3E}">
        <p14:creationId xmlns:p14="http://schemas.microsoft.com/office/powerpoint/2010/main" val="2366423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0833" y="159908"/>
            <a:ext cx="9831977" cy="1025980"/>
          </a:xfrm>
        </p:spPr>
        <p:txBody>
          <a:bodyPr/>
          <a:lstStyle/>
          <a:p>
            <a:r>
              <a:rPr lang="en-US" dirty="0">
                <a:solidFill>
                  <a:srgbClr val="DE411B"/>
                </a:solidFill>
              </a:rPr>
              <a:t>Di containers - Configuration</a:t>
            </a:r>
          </a:p>
        </p:txBody>
      </p:sp>
      <p:pic>
        <p:nvPicPr>
          <p:cNvPr id="4098" name="Picture 2" descr="https://www.safaribooksonline.com/library/view/dependency-injection-in/9781935182504/ch03ex0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01" y="2352346"/>
            <a:ext cx="5619750" cy="3162300"/>
          </a:xfrm>
          <a:prstGeom prst="rect">
            <a:avLst/>
          </a:prstGeom>
          <a:noFill/>
          <a:extLst>
            <a:ext uri="{909E8E84-426E-40DD-AFC4-6F175D3DCCD1}">
              <a14:hiddenFill xmlns:a14="http://schemas.microsoft.com/office/drawing/2010/main">
                <a:solidFill>
                  <a:srgbClr val="FFFFFF"/>
                </a:solidFill>
              </a14:hiddenFill>
            </a:ext>
          </a:extLst>
        </p:spPr>
      </p:pic>
      <p:sp>
        <p:nvSpPr>
          <p:cNvPr id="2" name="CasetăText 1"/>
          <p:cNvSpPr txBox="1"/>
          <p:nvPr/>
        </p:nvSpPr>
        <p:spPr>
          <a:xfrm flipH="1">
            <a:off x="784663" y="1524001"/>
            <a:ext cx="7304690" cy="646331"/>
          </a:xfrm>
          <a:prstGeom prst="rect">
            <a:avLst/>
          </a:prstGeom>
          <a:noFill/>
        </p:spPr>
        <p:txBody>
          <a:bodyPr wrap="square" rtlCol="0">
            <a:spAutoFit/>
          </a:bodyPr>
          <a:lstStyle/>
          <a:p>
            <a:r>
              <a:rPr lang="en-US" b="1" dirty="0"/>
              <a:t>Configuring Unity with XML</a:t>
            </a:r>
          </a:p>
          <a:p>
            <a:r>
              <a:rPr lang="en-US" dirty="0"/>
              <a:t> </a:t>
            </a:r>
          </a:p>
        </p:txBody>
      </p:sp>
    </p:spTree>
    <p:extLst>
      <p:ext uri="{BB962C8B-B14F-4D97-AF65-F5344CB8AC3E}">
        <p14:creationId xmlns:p14="http://schemas.microsoft.com/office/powerpoint/2010/main" val="2164985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0833" y="159908"/>
            <a:ext cx="9831977" cy="1025980"/>
          </a:xfrm>
        </p:spPr>
        <p:txBody>
          <a:bodyPr/>
          <a:lstStyle/>
          <a:p>
            <a:r>
              <a:rPr lang="en-US" dirty="0">
                <a:solidFill>
                  <a:srgbClr val="DE411B"/>
                </a:solidFill>
              </a:rPr>
              <a:t>Di containers - Configuration</a:t>
            </a:r>
          </a:p>
        </p:txBody>
      </p:sp>
      <p:pic>
        <p:nvPicPr>
          <p:cNvPr id="4098" name="Picture 2" descr="https://www.safaribooksonline.com/library/view/dependency-injection-in/9781935182504/ch03ex0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01" y="2352346"/>
            <a:ext cx="5619750" cy="3162300"/>
          </a:xfrm>
          <a:prstGeom prst="rect">
            <a:avLst/>
          </a:prstGeom>
          <a:noFill/>
          <a:extLst>
            <a:ext uri="{909E8E84-426E-40DD-AFC4-6F175D3DCCD1}">
              <a14:hiddenFill xmlns:a14="http://schemas.microsoft.com/office/drawing/2010/main">
                <a:solidFill>
                  <a:srgbClr val="FFFFFF"/>
                </a:solidFill>
              </a14:hiddenFill>
            </a:ext>
          </a:extLst>
        </p:spPr>
      </p:pic>
      <p:sp>
        <p:nvSpPr>
          <p:cNvPr id="2" name="CasetăText 1"/>
          <p:cNvSpPr txBox="1"/>
          <p:nvPr/>
        </p:nvSpPr>
        <p:spPr>
          <a:xfrm flipH="1">
            <a:off x="784663" y="1524001"/>
            <a:ext cx="7304690" cy="646331"/>
          </a:xfrm>
          <a:prstGeom prst="rect">
            <a:avLst/>
          </a:prstGeom>
          <a:noFill/>
        </p:spPr>
        <p:txBody>
          <a:bodyPr wrap="square" rtlCol="0">
            <a:spAutoFit/>
          </a:bodyPr>
          <a:lstStyle/>
          <a:p>
            <a:r>
              <a:rPr lang="en-US" b="1" dirty="0"/>
              <a:t>Configuring Unity with XML</a:t>
            </a:r>
          </a:p>
          <a:p>
            <a:r>
              <a:rPr lang="en-US" dirty="0"/>
              <a:t> </a:t>
            </a:r>
          </a:p>
        </p:txBody>
      </p:sp>
    </p:spTree>
    <p:extLst>
      <p:ext uri="{BB962C8B-B14F-4D97-AF65-F5344CB8AC3E}">
        <p14:creationId xmlns:p14="http://schemas.microsoft.com/office/powerpoint/2010/main" val="3548878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0833" y="159908"/>
            <a:ext cx="9831977" cy="1025980"/>
          </a:xfrm>
        </p:spPr>
        <p:txBody>
          <a:bodyPr/>
          <a:lstStyle/>
          <a:p>
            <a:r>
              <a:rPr lang="en-US" dirty="0">
                <a:solidFill>
                  <a:srgbClr val="DE411B"/>
                </a:solidFill>
              </a:rPr>
              <a:t>Di containers - Configuration</a:t>
            </a:r>
          </a:p>
        </p:txBody>
      </p:sp>
      <p:sp>
        <p:nvSpPr>
          <p:cNvPr id="2" name="CasetăText 1"/>
          <p:cNvSpPr txBox="1"/>
          <p:nvPr/>
        </p:nvSpPr>
        <p:spPr>
          <a:xfrm flipH="1">
            <a:off x="784663" y="1524001"/>
            <a:ext cx="7304690" cy="646331"/>
          </a:xfrm>
          <a:prstGeom prst="rect">
            <a:avLst/>
          </a:prstGeom>
          <a:noFill/>
        </p:spPr>
        <p:txBody>
          <a:bodyPr wrap="square" rtlCol="0">
            <a:spAutoFit/>
          </a:bodyPr>
          <a:lstStyle/>
          <a:p>
            <a:r>
              <a:rPr lang="en-US" b="1" dirty="0"/>
              <a:t>Configuring </a:t>
            </a:r>
            <a:r>
              <a:rPr lang="en-US" b="1" dirty="0" err="1"/>
              <a:t>StructureMap</a:t>
            </a:r>
            <a:r>
              <a:rPr lang="en-US" b="1" dirty="0"/>
              <a:t> with code</a:t>
            </a:r>
          </a:p>
          <a:p>
            <a:r>
              <a:rPr lang="en-US" dirty="0"/>
              <a:t> </a:t>
            </a:r>
          </a:p>
        </p:txBody>
      </p:sp>
      <p:pic>
        <p:nvPicPr>
          <p:cNvPr id="3" name="Imagine 2"/>
          <p:cNvPicPr>
            <a:picLocks noChangeAspect="1"/>
          </p:cNvPicPr>
          <p:nvPr/>
        </p:nvPicPr>
        <p:blipFill>
          <a:blip r:embed="rId2"/>
          <a:stretch>
            <a:fillRect/>
          </a:stretch>
        </p:blipFill>
        <p:spPr>
          <a:xfrm>
            <a:off x="2548430" y="2170332"/>
            <a:ext cx="6800850" cy="4276725"/>
          </a:xfrm>
          <a:prstGeom prst="rect">
            <a:avLst/>
          </a:prstGeom>
        </p:spPr>
      </p:pic>
    </p:spTree>
    <p:extLst>
      <p:ext uri="{BB962C8B-B14F-4D97-AF65-F5344CB8AC3E}">
        <p14:creationId xmlns:p14="http://schemas.microsoft.com/office/powerpoint/2010/main" val="4017608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err="1"/>
              <a:t>Bibliografie</a:t>
            </a:r>
            <a:endParaRPr lang="en-US" dirty="0"/>
          </a:p>
        </p:txBody>
      </p:sp>
      <p:sp>
        <p:nvSpPr>
          <p:cNvPr id="5" name="Substituent conținut 4"/>
          <p:cNvSpPr>
            <a:spLocks noGrp="1"/>
          </p:cNvSpPr>
          <p:nvPr>
            <p:ph idx="23"/>
          </p:nvPr>
        </p:nvSpPr>
        <p:spPr>
          <a:xfrm>
            <a:off x="893838" y="2280701"/>
            <a:ext cx="9831977" cy="746871"/>
          </a:xfrm>
        </p:spPr>
        <p:txBody>
          <a:bodyPr/>
          <a:lstStyle/>
          <a:p>
            <a:r>
              <a:rPr lang="en-US" sz="1400" dirty="0">
                <a:hlinkClick r:id="rId2"/>
              </a:rPr>
              <a:t>https://www.safaribooksonline.com/library/view/dependency-injection-in/9781935182504/kindle_split_013.html</a:t>
            </a:r>
            <a:endParaRPr lang="en-US" sz="1400" dirty="0"/>
          </a:p>
          <a:p>
            <a:endParaRPr lang="en-US" dirty="0"/>
          </a:p>
        </p:txBody>
      </p:sp>
    </p:spTree>
    <p:extLst>
      <p:ext uri="{BB962C8B-B14F-4D97-AF65-F5344CB8AC3E}">
        <p14:creationId xmlns:p14="http://schemas.microsoft.com/office/powerpoint/2010/main" val="705889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20"/>
          </p:nvPr>
        </p:nvSpPr>
        <p:spPr/>
        <p:txBody>
          <a:bodyPr>
            <a:normAutofit fontScale="92500" lnSpcReduction="10000"/>
          </a:bodyPr>
          <a:lstStyle/>
          <a:p>
            <a:endParaRPr lang="en-GB"/>
          </a:p>
        </p:txBody>
      </p:sp>
      <p:sp>
        <p:nvSpPr>
          <p:cNvPr id="4" name="Content Placeholder 3"/>
          <p:cNvSpPr>
            <a:spLocks noGrp="1"/>
          </p:cNvSpPr>
          <p:nvPr>
            <p:ph idx="21"/>
          </p:nvPr>
        </p:nvSpPr>
        <p:spPr/>
        <p:txBody>
          <a:bodyPr/>
          <a:lstStyle/>
          <a:p>
            <a:endParaRPr lang="en-GB"/>
          </a:p>
        </p:txBody>
      </p:sp>
      <p:sp>
        <p:nvSpPr>
          <p:cNvPr id="5" name="Content Placeholder 4"/>
          <p:cNvSpPr>
            <a:spLocks noGrp="1"/>
          </p:cNvSpPr>
          <p:nvPr>
            <p:ph idx="22"/>
          </p:nvPr>
        </p:nvSpPr>
        <p:spPr/>
        <p:txBody>
          <a:bodyPr/>
          <a:lstStyle/>
          <a:p>
            <a:endParaRPr lang="en-GB"/>
          </a:p>
        </p:txBody>
      </p:sp>
      <p:sp>
        <p:nvSpPr>
          <p:cNvPr id="6" name="Content Placeholder 5"/>
          <p:cNvSpPr>
            <a:spLocks noGrp="1"/>
          </p:cNvSpPr>
          <p:nvPr>
            <p:ph idx="23"/>
          </p:nvPr>
        </p:nvSpPr>
        <p:spPr/>
        <p:txBody>
          <a:bodyPr>
            <a:normAutofit lnSpcReduction="10000"/>
          </a:bodyPr>
          <a:lstStyle/>
          <a:p>
            <a:endParaRPr lang="en-GB"/>
          </a:p>
        </p:txBody>
      </p:sp>
    </p:spTree>
    <p:extLst>
      <p:ext uri="{BB962C8B-B14F-4D97-AF65-F5344CB8AC3E}">
        <p14:creationId xmlns:p14="http://schemas.microsoft.com/office/powerpoint/2010/main" val="1048977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What is dependency injection</a:t>
            </a:r>
          </a:p>
        </p:txBody>
      </p:sp>
      <p:sp>
        <p:nvSpPr>
          <p:cNvPr id="17" name="Content Placeholder 16"/>
          <p:cNvSpPr>
            <a:spLocks noGrp="1"/>
          </p:cNvSpPr>
          <p:nvPr>
            <p:ph idx="22"/>
          </p:nvPr>
        </p:nvSpPr>
        <p:spPr>
          <a:xfrm>
            <a:off x="1113586" y="2372641"/>
            <a:ext cx="9831977" cy="1201232"/>
          </a:xfrm>
        </p:spPr>
        <p:txBody>
          <a:bodyPr/>
          <a:lstStyle/>
          <a:p>
            <a:r>
              <a:rPr lang="en-US" sz="2800" i="1" dirty="0"/>
              <a:t>Dependency Injection</a:t>
            </a:r>
            <a:r>
              <a:rPr lang="en-US" sz="2800" dirty="0"/>
              <a:t> is a set of software design principles and patterns that enable us to develop loosely coupled code.</a:t>
            </a:r>
          </a:p>
        </p:txBody>
      </p:sp>
    </p:spTree>
    <p:extLst>
      <p:ext uri="{BB962C8B-B14F-4D97-AF65-F5344CB8AC3E}">
        <p14:creationId xmlns:p14="http://schemas.microsoft.com/office/powerpoint/2010/main" val="3021712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What is dependency injection</a:t>
            </a:r>
          </a:p>
        </p:txBody>
      </p:sp>
      <p:sp>
        <p:nvSpPr>
          <p:cNvPr id="5" name="Rectangle 3"/>
          <p:cNvSpPr>
            <a:spLocks noGrp="1" noChangeArrowheads="1"/>
          </p:cNvSpPr>
          <p:nvPr>
            <p:ph idx="22"/>
          </p:nvPr>
        </p:nvSpPr>
        <p:spPr bwMode="auto">
          <a:xfrm>
            <a:off x="947651" y="1684872"/>
            <a:ext cx="1009515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inherit"/>
              </a:rPr>
              <a:t>	When you go and get things out of the refrigerator for yourself, you can cause problems. You might leave the door open, you might get something Mommy or Daddy doesn’t want you to have.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inherit"/>
              </a:rPr>
              <a:t>You might even be looking for something we don’t even have or which has expired.</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inherit"/>
              </a:rPr>
              <a:t>What you should be doing is stating a need, “I need something to drink with lunch,” and then we will make sure you have something when you sit down to eat.</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Georgia" panose="02040502050405020303" pitchFamily="18" charset="0"/>
              </a:rPr>
              <a:t>What this means in terms of object-oriented software development is this: collaborating classes (the five-year-</a:t>
            </a:r>
            <a:r>
              <a:rPr kumimoji="0" lang="en-US" altLang="en-US" sz="2000" b="0" i="0" u="none" strike="noStrike" cap="none" normalizeH="0" baseline="0" dirty="0" err="1">
                <a:ln>
                  <a:noFill/>
                </a:ln>
                <a:solidFill>
                  <a:srgbClr val="333333"/>
                </a:solidFill>
                <a:effectLst/>
                <a:latin typeface="Georgia" panose="02040502050405020303" pitchFamily="18" charset="0"/>
              </a:rPr>
              <a:t>olds</a:t>
            </a:r>
            <a:r>
              <a:rPr kumimoji="0" lang="en-US" altLang="en-US" sz="2000" b="0" i="0" u="none" strike="noStrike" cap="none" normalizeH="0" baseline="0" dirty="0">
                <a:ln>
                  <a:noFill/>
                </a:ln>
                <a:solidFill>
                  <a:srgbClr val="333333"/>
                </a:solidFill>
                <a:effectLst/>
                <a:latin typeface="Georgia" panose="02040502050405020303" pitchFamily="18" charset="0"/>
              </a:rPr>
              <a:t>) should rely on the infrastructure (the parents) to provide the necessary services.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Georgia" panose="02040502050405020303" pitchFamily="18" charset="0"/>
            </a:endParaRPr>
          </a:p>
          <a:p>
            <a:pPr lvl="0" algn="just">
              <a:lnSpc>
                <a:spcPct val="100000"/>
              </a:lnSpc>
            </a:pPr>
            <a:r>
              <a:rPr lang="en-US" altLang="en-US" sz="1200" dirty="0"/>
              <a:t>John </a:t>
            </a:r>
            <a:r>
              <a:rPr lang="en-US" altLang="en-US" sz="1200" dirty="0" err="1"/>
              <a:t>Munsch</a:t>
            </a:r>
            <a:r>
              <a:rPr lang="en-US" altLang="en-US" sz="1200" dirty="0"/>
              <a:t> et al., “How to explain Dependency Injection to a 5-year old,” 2009, </a:t>
            </a:r>
            <a:r>
              <a:rPr lang="en-US" altLang="en-US" sz="1200" dirty="0">
                <a:hlinkClick r:id="rId2"/>
              </a:rPr>
              <a:t>http://stackoverflow.com/questions/1638919/how-to-explain-dependency-injection-to-a-5-year-old</a:t>
            </a:r>
            <a:r>
              <a:rPr lang="en-US" altLang="en-US" sz="1200" dirty="0"/>
              <a:t> </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5536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What is dependency injection</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3" name="Dreptunghi 2"/>
          <p:cNvSpPr/>
          <p:nvPr/>
        </p:nvSpPr>
        <p:spPr>
          <a:xfrm>
            <a:off x="748801" y="1696990"/>
            <a:ext cx="6571607" cy="523220"/>
          </a:xfrm>
          <a:prstGeom prst="rect">
            <a:avLst/>
          </a:prstGeom>
        </p:spPr>
        <p:txBody>
          <a:bodyPr wrap="none">
            <a:spAutoFit/>
          </a:bodyPr>
          <a:lstStyle/>
          <a:p>
            <a:pPr marL="457200" indent="-457200">
              <a:buFont typeface="Arial" panose="020B0604020202020204" pitchFamily="34" charset="0"/>
              <a:buChar char="•"/>
            </a:pPr>
            <a:r>
              <a:rPr lang="en-US" altLang="en-US" sz="2800" dirty="0"/>
              <a:t>B</a:t>
            </a:r>
            <a:r>
              <a:rPr lang="en-US" sz="2800" dirty="0"/>
              <a:t>asic purpose of DI: </a:t>
            </a:r>
            <a:r>
              <a:rPr lang="en-US" sz="2800" b="1" dirty="0"/>
              <a:t>maintainability.</a:t>
            </a:r>
          </a:p>
        </p:txBody>
      </p:sp>
    </p:spTree>
    <p:extLst>
      <p:ext uri="{BB962C8B-B14F-4D97-AF65-F5344CB8AC3E}">
        <p14:creationId xmlns:p14="http://schemas.microsoft.com/office/powerpoint/2010/main" val="209007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What is dependency injection</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3" name="Dreptunghi 2"/>
          <p:cNvSpPr/>
          <p:nvPr/>
        </p:nvSpPr>
        <p:spPr>
          <a:xfrm>
            <a:off x="755799" y="1657234"/>
            <a:ext cx="10354117" cy="1815882"/>
          </a:xfrm>
          <a:prstGeom prst="rect">
            <a:avLst/>
          </a:prstGeom>
        </p:spPr>
        <p:txBody>
          <a:bodyPr wrap="none">
            <a:spAutoFit/>
          </a:bodyPr>
          <a:lstStyle/>
          <a:p>
            <a:pPr marL="457200" indent="-457200">
              <a:buFont typeface="Arial" panose="020B0604020202020204" pitchFamily="34" charset="0"/>
              <a:buChar char="•"/>
            </a:pPr>
            <a:r>
              <a:rPr lang="en-US" altLang="en-US" sz="2800" dirty="0"/>
              <a:t>B</a:t>
            </a:r>
            <a:r>
              <a:rPr lang="en-US" sz="2800" dirty="0"/>
              <a:t>asic purpose of DI: maintainability</a:t>
            </a:r>
            <a:r>
              <a:rPr lang="en-US" sz="2800" b="1" dirty="0"/>
              <a:t>.</a:t>
            </a:r>
          </a:p>
          <a:p>
            <a:pPr marL="457200" indent="-457200">
              <a:buFont typeface="Arial" panose="020B0604020202020204" pitchFamily="34" charset="0"/>
              <a:buChar char="•"/>
            </a:pPr>
            <a:r>
              <a:rPr lang="en-US" sz="2800" b="1" dirty="0"/>
              <a:t>One of many ways to make code maintainable is through</a:t>
            </a:r>
          </a:p>
          <a:p>
            <a:r>
              <a:rPr lang="en-US" sz="2800" b="1" dirty="0"/>
              <a:t> </a:t>
            </a:r>
            <a:r>
              <a:rPr lang="en-US" sz="2800" b="1" i="1" dirty="0"/>
              <a:t>loose coupling.</a:t>
            </a:r>
          </a:p>
          <a:p>
            <a:endParaRPr lang="en-US" sz="2800" b="1" dirty="0"/>
          </a:p>
        </p:txBody>
      </p:sp>
    </p:spTree>
    <p:extLst>
      <p:ext uri="{BB962C8B-B14F-4D97-AF65-F5344CB8AC3E}">
        <p14:creationId xmlns:p14="http://schemas.microsoft.com/office/powerpoint/2010/main" val="83168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What is dependency injection</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3" name="Dreptunghi 2"/>
          <p:cNvSpPr/>
          <p:nvPr/>
        </p:nvSpPr>
        <p:spPr>
          <a:xfrm>
            <a:off x="755799" y="1657234"/>
            <a:ext cx="11101584" cy="2246769"/>
          </a:xfrm>
          <a:prstGeom prst="rect">
            <a:avLst/>
          </a:prstGeom>
        </p:spPr>
        <p:txBody>
          <a:bodyPr wrap="square">
            <a:spAutoFit/>
          </a:bodyPr>
          <a:lstStyle/>
          <a:p>
            <a:pPr marL="457200" indent="-457200">
              <a:buFont typeface="Arial" panose="020B0604020202020204" pitchFamily="34" charset="0"/>
              <a:buChar char="•"/>
            </a:pPr>
            <a:r>
              <a:rPr lang="en-US" altLang="en-US" sz="2800" dirty="0"/>
              <a:t>B</a:t>
            </a:r>
            <a:r>
              <a:rPr lang="en-US" sz="2800" dirty="0"/>
              <a:t>asic purpose of DI: maintainability</a:t>
            </a:r>
            <a:r>
              <a:rPr lang="en-US" sz="2800" b="1" dirty="0"/>
              <a:t>.</a:t>
            </a:r>
          </a:p>
          <a:p>
            <a:pPr marL="457200" indent="-457200">
              <a:buFont typeface="Arial" panose="020B0604020202020204" pitchFamily="34" charset="0"/>
              <a:buChar char="•"/>
            </a:pPr>
            <a:r>
              <a:rPr lang="en-US" sz="2800" b="1" dirty="0"/>
              <a:t>One of many ways to make code maintainable is through</a:t>
            </a:r>
          </a:p>
          <a:p>
            <a:r>
              <a:rPr lang="en-US" sz="2800" b="1" dirty="0"/>
              <a:t> </a:t>
            </a:r>
            <a:r>
              <a:rPr lang="en-US" sz="2800" b="1" i="1" dirty="0"/>
              <a:t>loose coupling. </a:t>
            </a:r>
            <a:r>
              <a:rPr lang="en-US" sz="2800" b="1" dirty="0"/>
              <a:t>Loose coupling makes code extensible, and </a:t>
            </a:r>
          </a:p>
          <a:p>
            <a:r>
              <a:rPr lang="en-US" sz="2800" b="1" dirty="0"/>
              <a:t>extensibility makes it maintainable</a:t>
            </a:r>
            <a:r>
              <a:rPr lang="en-US" sz="2800" dirty="0"/>
              <a:t>.</a:t>
            </a:r>
          </a:p>
          <a:p>
            <a:endParaRPr lang="en-US" sz="2800" b="1" dirty="0"/>
          </a:p>
        </p:txBody>
      </p:sp>
    </p:spTree>
    <p:extLst>
      <p:ext uri="{BB962C8B-B14F-4D97-AF65-F5344CB8AC3E}">
        <p14:creationId xmlns:p14="http://schemas.microsoft.com/office/powerpoint/2010/main" val="618513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411B"/>
                </a:solidFill>
              </a:rPr>
              <a:t>What is dependency injection</a:t>
            </a:r>
          </a:p>
        </p:txBody>
      </p:sp>
      <p:sp>
        <p:nvSpPr>
          <p:cNvPr id="5" name="Rectangle 3"/>
          <p:cNvSpPr>
            <a:spLocks noGrp="1" noChangeArrowheads="1"/>
          </p:cNvSpPr>
          <p:nvPr>
            <p:ph idx="22"/>
          </p:nvPr>
        </p:nvSpPr>
        <p:spPr bwMode="auto">
          <a:xfrm>
            <a:off x="947651" y="3254532"/>
            <a:ext cx="10095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00000"/>
              </a:lnSpc>
            </a:pPr>
            <a:r>
              <a:rPr kumimoji="0" lang="en-US" altLang="en-US" sz="2000" b="0" i="1" u="none" strike="noStrike" cap="none" normalizeH="0" baseline="0" dirty="0">
                <a:ln>
                  <a:noFill/>
                </a:ln>
                <a:solidFill>
                  <a:schemeClr val="tx1"/>
                </a:solidFill>
                <a:effectLst/>
                <a:latin typeface="inherit"/>
              </a:rPr>
              <a:t>	</a:t>
            </a:r>
            <a:endParaRPr kumimoji="0" lang="en-US" altLang="en-US" sz="1200" b="0" i="0" u="none" strike="noStrike" cap="none" normalizeH="0" baseline="0" dirty="0">
              <a:ln>
                <a:noFill/>
              </a:ln>
              <a:solidFill>
                <a:schemeClr val="tx1"/>
              </a:solidFill>
              <a:effectLst/>
            </a:endParaRPr>
          </a:p>
        </p:txBody>
      </p:sp>
      <p:sp>
        <p:nvSpPr>
          <p:cNvPr id="3" name="Dreptunghi 2"/>
          <p:cNvSpPr/>
          <p:nvPr/>
        </p:nvSpPr>
        <p:spPr>
          <a:xfrm>
            <a:off x="755799" y="1657234"/>
            <a:ext cx="11101584" cy="3108543"/>
          </a:xfrm>
          <a:prstGeom prst="rect">
            <a:avLst/>
          </a:prstGeom>
        </p:spPr>
        <p:txBody>
          <a:bodyPr wrap="square">
            <a:spAutoFit/>
          </a:bodyPr>
          <a:lstStyle/>
          <a:p>
            <a:pPr marL="457200" indent="-457200">
              <a:buFont typeface="Arial" panose="020B0604020202020204" pitchFamily="34" charset="0"/>
              <a:buChar char="•"/>
            </a:pPr>
            <a:r>
              <a:rPr lang="en-US" altLang="en-US" sz="2800" dirty="0"/>
              <a:t>B</a:t>
            </a:r>
            <a:r>
              <a:rPr lang="en-US" sz="2800" dirty="0"/>
              <a:t>asic purpose of DI: maintainability</a:t>
            </a:r>
            <a:r>
              <a:rPr lang="en-US" sz="2800" b="1" dirty="0"/>
              <a:t>.</a:t>
            </a:r>
          </a:p>
          <a:p>
            <a:pPr marL="457200" indent="-457200">
              <a:buFont typeface="Arial" panose="020B0604020202020204" pitchFamily="34" charset="0"/>
              <a:buChar char="•"/>
            </a:pPr>
            <a:r>
              <a:rPr lang="en-US" sz="2800" dirty="0"/>
              <a:t>One of many ways to make code maintainable is through</a:t>
            </a:r>
          </a:p>
          <a:p>
            <a:r>
              <a:rPr lang="en-US" sz="2800" dirty="0"/>
              <a:t> </a:t>
            </a:r>
            <a:r>
              <a:rPr lang="en-US" sz="2800" i="1" dirty="0"/>
              <a:t>loose coupling. </a:t>
            </a:r>
            <a:r>
              <a:rPr lang="en-US" sz="2800" dirty="0"/>
              <a:t>Loose coupling makes code extensible, and </a:t>
            </a:r>
          </a:p>
          <a:p>
            <a:r>
              <a:rPr lang="en-US" sz="2800" dirty="0"/>
              <a:t>extensibility makes it maintainable.</a:t>
            </a:r>
          </a:p>
          <a:p>
            <a:pPr marL="457200" indent="-457200">
              <a:buFont typeface="Arial" panose="020B0604020202020204" pitchFamily="34" charset="0"/>
              <a:buChar char="•"/>
            </a:pPr>
            <a:r>
              <a:rPr lang="en-US" sz="2800" b="1" dirty="0"/>
              <a:t>DI is nothing more than a technique that enables loose coupling.</a:t>
            </a:r>
          </a:p>
          <a:p>
            <a:endParaRPr lang="en-US" sz="2800" b="1" dirty="0"/>
          </a:p>
        </p:txBody>
      </p:sp>
    </p:spTree>
    <p:extLst>
      <p:ext uri="{BB962C8B-B14F-4D97-AF65-F5344CB8AC3E}">
        <p14:creationId xmlns:p14="http://schemas.microsoft.com/office/powerpoint/2010/main" val="3518064945"/>
      </p:ext>
    </p:extLst>
  </p:cSld>
  <p:clrMapOvr>
    <a:masterClrMapping/>
  </p:clrMapOvr>
</p:sld>
</file>

<file path=ppt/theme/theme1.xml><?xml version="1.0" encoding="utf-8"?>
<a:theme xmlns:a="http://schemas.openxmlformats.org/drawingml/2006/main" name="Endava PPT slides">
  <a:themeElements>
    <a:clrScheme name="Endava colors">
      <a:dk1>
        <a:srgbClr val="000000"/>
      </a:dk1>
      <a:lt1>
        <a:srgbClr val="FFFFFF"/>
      </a:lt1>
      <a:dk2>
        <a:srgbClr val="BDBEC0"/>
      </a:dk2>
      <a:lt2>
        <a:srgbClr val="FFFFFF"/>
      </a:lt2>
      <a:accent1>
        <a:srgbClr val="DF411C"/>
      </a:accent1>
      <a:accent2>
        <a:srgbClr val="000000"/>
      </a:accent2>
      <a:accent3>
        <a:srgbClr val="E8775C"/>
      </a:accent3>
      <a:accent4>
        <a:srgbClr val="7F878B"/>
      </a:accent4>
      <a:accent5>
        <a:srgbClr val="252729"/>
      </a:accent5>
      <a:accent6>
        <a:srgbClr val="000000"/>
      </a:accent6>
      <a:hlink>
        <a:srgbClr val="DF411C"/>
      </a:hlink>
      <a:folHlink>
        <a:srgbClr val="000000"/>
      </a:folHlink>
    </a:clrScheme>
    <a:fontScheme name="Endava standard fo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August2016 [Read-Only]" id="{ED03F740-B780-4031-AB25-C03E64A9E7F2}" vid="{985BC946-83B3-4801-B74D-B77EE811F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74DE8F874A57D40BE181F274FFEEB68" ma:contentTypeVersion="0" ma:contentTypeDescription="Create a new document." ma:contentTypeScope="" ma:versionID="308c419822eca16213fccab147bd08e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E70423-9FE9-4B65-9BE2-E34FCE1BD5F6}">
  <ds:schemaRefs>
    <ds:schemaRef ds:uri="http://schemas.openxmlformats.org/package/2006/metadata/core-properties"/>
    <ds:schemaRef ds:uri="http://www.w3.org/XML/1998/namespace"/>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F42C2D96-7AE6-498C-A65A-58BFE51032EB}">
  <ds:schemaRefs>
    <ds:schemaRef ds:uri="http://schemas.microsoft.com/sharepoint/v3/contenttype/forms"/>
  </ds:schemaRefs>
</ds:datastoreItem>
</file>

<file path=customXml/itemProps3.xml><?xml version="1.0" encoding="utf-8"?>
<ds:datastoreItem xmlns:ds="http://schemas.openxmlformats.org/officeDocument/2006/customXml" ds:itemID="{382A5E81-2E63-4BB2-BDC9-AF0CE11F3D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DependencyInjection</Template>
  <TotalTime>9389</TotalTime>
  <Words>1241</Words>
  <Application>Microsoft Office PowerPoint</Application>
  <PresentationFormat>Ecran lat</PresentationFormat>
  <Paragraphs>218</Paragraphs>
  <Slides>36</Slides>
  <Notes>0</Notes>
  <HiddenSlides>0</HiddenSlides>
  <MMClips>0</MMClips>
  <ScaleCrop>false</ScaleCrop>
  <HeadingPairs>
    <vt:vector size="6" baseType="variant">
      <vt:variant>
        <vt:lpstr>Fonturi utilizate</vt:lpstr>
      </vt:variant>
      <vt:variant>
        <vt:i4>8</vt:i4>
      </vt:variant>
      <vt:variant>
        <vt:lpstr>Temă</vt:lpstr>
      </vt:variant>
      <vt:variant>
        <vt:i4>1</vt:i4>
      </vt:variant>
      <vt:variant>
        <vt:lpstr>Titluri diapozitive</vt:lpstr>
      </vt:variant>
      <vt:variant>
        <vt:i4>36</vt:i4>
      </vt:variant>
    </vt:vector>
  </HeadingPairs>
  <TitlesOfParts>
    <vt:vector size="45" baseType="lpstr">
      <vt:lpstr>Arial</vt:lpstr>
      <vt:lpstr>Arial Narrow</vt:lpstr>
      <vt:lpstr>Arial Narrow Bold</vt:lpstr>
      <vt:lpstr>Calibri</vt:lpstr>
      <vt:lpstr>Georgia</vt:lpstr>
      <vt:lpstr>Helvetica Neue Light</vt:lpstr>
      <vt:lpstr>inherit</vt:lpstr>
      <vt:lpstr>Wingdings</vt:lpstr>
      <vt:lpstr>Endava PPT slides</vt:lpstr>
      <vt:lpstr>Dependency injection in .net</vt:lpstr>
      <vt:lpstr>agenda</vt:lpstr>
      <vt:lpstr>agenda</vt:lpstr>
      <vt:lpstr>What is dependency injection</vt:lpstr>
      <vt:lpstr>What is dependency injection</vt:lpstr>
      <vt:lpstr>What is dependency injection</vt:lpstr>
      <vt:lpstr>What is dependency injection</vt:lpstr>
      <vt:lpstr>What is dependency injection</vt:lpstr>
      <vt:lpstr>What is dependency injection</vt:lpstr>
      <vt:lpstr>DI – doing it wrong</vt:lpstr>
      <vt:lpstr>DI – doing it wrong</vt:lpstr>
      <vt:lpstr>Practice</vt:lpstr>
      <vt:lpstr>DI – doing it wrong</vt:lpstr>
      <vt:lpstr>DI – doing it wrong</vt:lpstr>
      <vt:lpstr>DI – doing it wrong</vt:lpstr>
      <vt:lpstr>DI – doing it wrong</vt:lpstr>
      <vt:lpstr>DI – doing it wrong</vt:lpstr>
      <vt:lpstr>DI – doing it wrong</vt:lpstr>
      <vt:lpstr>DI – doing it right</vt:lpstr>
      <vt:lpstr>DI – doing it right</vt:lpstr>
      <vt:lpstr>DI – doing it right</vt:lpstr>
      <vt:lpstr>DI – doing it right</vt:lpstr>
      <vt:lpstr>Practice</vt:lpstr>
      <vt:lpstr>DI – doing it right</vt:lpstr>
      <vt:lpstr>CompaRe both solutions</vt:lpstr>
      <vt:lpstr>agenda</vt:lpstr>
      <vt:lpstr>Di containers</vt:lpstr>
      <vt:lpstr>Di containers</vt:lpstr>
      <vt:lpstr>Di containers</vt:lpstr>
      <vt:lpstr>Di containers - Configuration</vt:lpstr>
      <vt:lpstr>Di containers - Configuration</vt:lpstr>
      <vt:lpstr>Di containers - Configuration</vt:lpstr>
      <vt:lpstr>Di containers - Configuration</vt:lpstr>
      <vt:lpstr>Di containers - Configuration</vt:lpstr>
      <vt:lpstr>Bibliografie</vt:lpstr>
      <vt:lpstr>Prezentare PowerPoint</vt:lpstr>
    </vt:vector>
  </TitlesOfParts>
  <Company>Endava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 in .net</dc:title>
  <dc:creator>RALUCA ELENA</dc:creator>
  <cp:lastModifiedBy>RALUCA ELENA</cp:lastModifiedBy>
  <cp:revision>117</cp:revision>
  <cp:lastPrinted>2015-07-09T12:46:33Z</cp:lastPrinted>
  <dcterms:created xsi:type="dcterms:W3CDTF">2016-12-28T11:34:04Z</dcterms:created>
  <dcterms:modified xsi:type="dcterms:W3CDTF">2017-01-07T20:53:53Z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0x010100B74DE8F874A57D40BE181F274FFEEB68</vt:lpwstr>
  </property>
</Properties>
</file>