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Merriweather"/>
      <p:regular r:id="rId30"/>
      <p:bold r:id="rId31"/>
      <p:italic r:id="rId32"/>
      <p:boldItalic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FdlLkxWT1Vyc2Vr2vzw2jU984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F44624-6DA1-465E-AA59-2D10CEBECDE5}">
  <a:tblStyle styleId="{D3F44624-6DA1-465E-AA59-2D10CEBECDE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6E7"/>
          </a:solidFill>
        </a:fill>
      </a:tcStyle>
    </a:wholeTbl>
    <a:band1H>
      <a:tcTxStyle/>
      <a:tcStyle>
        <a:fill>
          <a:solidFill>
            <a:srgbClr val="E1CACB"/>
          </a:solidFill>
        </a:fill>
      </a:tcStyle>
    </a:band1H>
    <a:band2H>
      <a:tcTxStyle/>
    </a:band2H>
    <a:band1V>
      <a:tcTxStyle/>
      <a:tcStyle>
        <a:fill>
          <a:solidFill>
            <a:srgbClr val="E1CAC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22"/>
          <p:cNvSpPr txBox="1"/>
          <p:nvPr>
            <p:ph type="title"/>
          </p:nvPr>
        </p:nvSpPr>
        <p:spPr>
          <a:xfrm>
            <a:off x="1945202" y="468082"/>
            <a:ext cx="6589199" cy="960668"/>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 name="Google Shape;11;p22"/>
          <p:cNvSpPr txBox="1"/>
          <p:nvPr>
            <p:ph idx="1" type="body"/>
          </p:nvPr>
        </p:nvSpPr>
        <p:spPr>
          <a:xfrm>
            <a:off x="1942416" y="1600200"/>
            <a:ext cx="6591985" cy="2833217"/>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2" name="Google Shape;12;p2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2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22"/>
          <p:cNvSpPr/>
          <p:nvPr/>
        </p:nvSpPr>
        <p:spPr>
          <a:xfrm flipH="1" rot="10800000">
            <a:off x="58" y="533396"/>
            <a:ext cx="1358356" cy="381004"/>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2"/>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algn="ctr">
              <a:lnSpc>
                <a:spcPct val="100000"/>
              </a:lnSpc>
              <a:spcBef>
                <a:spcPts val="0"/>
              </a:spcBef>
              <a:spcAft>
                <a:spcPts val="0"/>
              </a:spcAft>
              <a:buSzPts val="1100"/>
              <a:buNone/>
              <a:defRPr/>
            </a:lvl1pPr>
            <a:lvl2pPr indent="0" lvl="1" marL="0" algn="ctr">
              <a:lnSpc>
                <a:spcPct val="100000"/>
              </a:lnSpc>
              <a:spcBef>
                <a:spcPts val="0"/>
              </a:spcBef>
              <a:spcAft>
                <a:spcPts val="0"/>
              </a:spcAft>
              <a:buSzPts val="1100"/>
              <a:buNone/>
              <a:defRPr/>
            </a:lvl2pPr>
            <a:lvl3pPr indent="0" lvl="2" marL="0" algn="ctr">
              <a:lnSpc>
                <a:spcPct val="100000"/>
              </a:lnSpc>
              <a:spcBef>
                <a:spcPts val="0"/>
              </a:spcBef>
              <a:spcAft>
                <a:spcPts val="0"/>
              </a:spcAft>
              <a:buSzPts val="1100"/>
              <a:buNone/>
              <a:defRPr/>
            </a:lvl3pPr>
            <a:lvl4pPr indent="0" lvl="3" marL="0" algn="ctr">
              <a:lnSpc>
                <a:spcPct val="100000"/>
              </a:lnSpc>
              <a:spcBef>
                <a:spcPts val="0"/>
              </a:spcBef>
              <a:spcAft>
                <a:spcPts val="0"/>
              </a:spcAft>
              <a:buSzPts val="1100"/>
              <a:buNone/>
              <a:defRPr/>
            </a:lvl4pPr>
            <a:lvl5pPr indent="0" lvl="4" marL="0" algn="ctr">
              <a:lnSpc>
                <a:spcPct val="100000"/>
              </a:lnSpc>
              <a:spcBef>
                <a:spcPts val="0"/>
              </a:spcBef>
              <a:spcAft>
                <a:spcPts val="0"/>
              </a:spcAft>
              <a:buSzPts val="1100"/>
              <a:buNone/>
              <a:defRPr/>
            </a:lvl5pPr>
            <a:lvl6pPr indent="0" lvl="5" marL="0" algn="ctr">
              <a:lnSpc>
                <a:spcPct val="100000"/>
              </a:lnSpc>
              <a:spcBef>
                <a:spcPts val="0"/>
              </a:spcBef>
              <a:spcAft>
                <a:spcPts val="0"/>
              </a:spcAft>
              <a:buSzPts val="1100"/>
              <a:buNone/>
              <a:defRPr/>
            </a:lvl6pPr>
            <a:lvl7pPr indent="0" lvl="6" marL="0" algn="ctr">
              <a:lnSpc>
                <a:spcPct val="100000"/>
              </a:lnSpc>
              <a:spcBef>
                <a:spcPts val="0"/>
              </a:spcBef>
              <a:spcAft>
                <a:spcPts val="0"/>
              </a:spcAft>
              <a:buSzPts val="1100"/>
              <a:buNone/>
              <a:defRPr/>
            </a:lvl7pPr>
            <a:lvl8pPr indent="0" lvl="7" marL="0" algn="ctr">
              <a:lnSpc>
                <a:spcPct val="100000"/>
              </a:lnSpc>
              <a:spcBef>
                <a:spcPts val="0"/>
              </a:spcBef>
              <a:spcAft>
                <a:spcPts val="0"/>
              </a:spcAft>
              <a:buSzPts val="1100"/>
              <a:buNone/>
              <a:defRPr/>
            </a:lvl8pPr>
            <a:lvl9pPr indent="0" lvl="8" marL="0" algn="ctr">
              <a:lnSpc>
                <a:spcPct val="100000"/>
              </a:lnSpc>
              <a:spcBef>
                <a:spcPts val="0"/>
              </a:spcBef>
              <a:spcAft>
                <a:spcPts val="0"/>
              </a:spcAft>
              <a:buSzPts val="11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6" name="Shape 16"/>
        <p:cNvGrpSpPr/>
        <p:nvPr/>
      </p:nvGrpSpPr>
      <p:grpSpPr>
        <a:xfrm>
          <a:off x="0" y="0"/>
          <a:ext cx="0" cy="0"/>
          <a:chOff x="0" y="0"/>
          <a:chExt cx="0" cy="0"/>
        </a:xfrm>
      </p:grpSpPr>
      <p:sp>
        <p:nvSpPr>
          <p:cNvPr id="17" name="Google Shape;17;p23"/>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3"/>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3"/>
          <p:cNvSpPr txBox="1"/>
          <p:nvPr>
            <p:ph idx="1" type="body"/>
          </p:nvPr>
        </p:nvSpPr>
        <p:spPr>
          <a:xfrm>
            <a:off x="457200" y="1397363"/>
            <a:ext cx="3994500" cy="3528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0" name="Google Shape;20;p23"/>
          <p:cNvSpPr txBox="1"/>
          <p:nvPr>
            <p:ph idx="2" type="body"/>
          </p:nvPr>
        </p:nvSpPr>
        <p:spPr>
          <a:xfrm>
            <a:off x="4692274" y="1397363"/>
            <a:ext cx="3994500" cy="3528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1" name="Google Shape;21;p23"/>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 name="Google Shape;22;p23"/>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ight" type="blank">
  <p:cSld name="BLANK">
    <p:spTree>
      <p:nvGrpSpPr>
        <p:cNvPr id="23" name="Shape 23"/>
        <p:cNvGrpSpPr/>
        <p:nvPr/>
      </p:nvGrpSpPr>
      <p:grpSpPr>
        <a:xfrm>
          <a:off x="0" y="0"/>
          <a:ext cx="0" cy="0"/>
          <a:chOff x="0" y="0"/>
          <a:chExt cx="0" cy="0"/>
        </a:xfrm>
      </p:grpSpPr>
      <p:sp>
        <p:nvSpPr>
          <p:cNvPr id="24" name="Google Shape;24;p24"/>
          <p:cNvSpPr/>
          <p:nvPr/>
        </p:nvSpPr>
        <p:spPr>
          <a:xfrm>
            <a:off x="322800" y="328500"/>
            <a:ext cx="8498400" cy="44865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4"/>
          <p:cNvSpPr/>
          <p:nvPr/>
        </p:nvSpPr>
        <p:spPr>
          <a:xfrm>
            <a:off x="385544" y="389475"/>
            <a:ext cx="8373000" cy="43647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4"/>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spTree>
      <p:nvGrpSpPr>
        <p:cNvPr id="27" name="Shape 27"/>
        <p:cNvGrpSpPr/>
        <p:nvPr/>
      </p:nvGrpSpPr>
      <p:grpSpPr>
        <a:xfrm>
          <a:off x="0" y="0"/>
          <a:ext cx="0" cy="0"/>
          <a:chOff x="0" y="0"/>
          <a:chExt cx="0" cy="0"/>
        </a:xfrm>
      </p:grpSpPr>
      <p:sp>
        <p:nvSpPr>
          <p:cNvPr id="28" name="Google Shape;28;p25"/>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5F1E0"/>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25"/>
          <p:cNvSpPr/>
          <p:nvPr/>
        </p:nvSpPr>
        <p:spPr>
          <a:xfrm>
            <a:off x="322800" y="328500"/>
            <a:ext cx="8498400" cy="4486500"/>
          </a:xfrm>
          <a:prstGeom prst="rect">
            <a:avLst/>
          </a:prstGeom>
          <a:noFill/>
          <a:ln cap="flat" cmpd="sng" w="952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5"/>
          <p:cNvSpPr/>
          <p:nvPr/>
        </p:nvSpPr>
        <p:spPr>
          <a:xfrm>
            <a:off x="385544" y="389475"/>
            <a:ext cx="8373000" cy="4364700"/>
          </a:xfrm>
          <a:prstGeom prst="rect">
            <a:avLst/>
          </a:prstGeom>
          <a:noFill/>
          <a:ln cap="flat" cmpd="sng" w="2857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4"/>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1pPr>
            <a:lvl2pPr lvl="1"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2pPr>
            <a:lvl3pPr lvl="2"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3pPr>
            <a:lvl4pPr lvl="3"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4pPr>
            <a:lvl5pPr lvl="4"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5pPr>
            <a:lvl6pPr lvl="5"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6pPr>
            <a:lvl7pPr lvl="6"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7pPr>
            <a:lvl8pPr lvl="7"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8pPr>
            <a:lvl9pPr lvl="8" marR="0" rtl="0" algn="ctr">
              <a:lnSpc>
                <a:spcPct val="100000"/>
              </a:lnSpc>
              <a:spcBef>
                <a:spcPts val="0"/>
              </a:spcBef>
              <a:spcAft>
                <a:spcPts val="0"/>
              </a:spcAft>
              <a:buClr>
                <a:srgbClr val="FFFFFF"/>
              </a:buClr>
              <a:buSzPts val="1600"/>
              <a:buFont typeface="Merriweather"/>
              <a:buNone/>
              <a:defRPr b="0" i="0" sz="1600" u="none" cap="none" strike="noStrike">
                <a:solidFill>
                  <a:srgbClr val="FFFFFF"/>
                </a:solidFill>
                <a:latin typeface="Merriweather"/>
                <a:ea typeface="Merriweather"/>
                <a:cs typeface="Merriweather"/>
                <a:sym typeface="Merriweather"/>
              </a:defRPr>
            </a:lvl9pPr>
          </a:lstStyle>
          <a:p/>
        </p:txBody>
      </p:sp>
      <p:sp>
        <p:nvSpPr>
          <p:cNvPr id="7" name="Google Shape;7;p21"/>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chemeClr val="dk1"/>
              </a:buClr>
              <a:buSzPts val="1800"/>
              <a:buFont typeface="Raleway"/>
              <a:buChar char="◉"/>
              <a:defRPr b="0" i="0" sz="2400" u="none" cap="none" strike="noStrike">
                <a:solidFill>
                  <a:schemeClr val="dk1"/>
                </a:solidFill>
                <a:latin typeface="Raleway"/>
                <a:ea typeface="Raleway"/>
                <a:cs typeface="Raleway"/>
                <a:sym typeface="Raleway"/>
              </a:defRPr>
            </a:lvl1pPr>
            <a:lvl2pPr indent="-381000" lvl="1" marL="9144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2pPr>
            <a:lvl3pPr indent="-381000" lvl="2" marL="13716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3pPr>
            <a:lvl4pPr indent="-381000" lvl="3" marL="18288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4pPr>
            <a:lvl5pPr indent="-381000" lvl="4" marL="22860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5pPr>
            <a:lvl6pPr indent="-381000" lvl="5" marL="27432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6pPr>
            <a:lvl7pPr indent="-381000" lvl="6" marL="32004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7pPr>
            <a:lvl8pPr indent="-381000" lvl="7" marL="36576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8pPr>
            <a:lvl9pPr indent="-381000" lvl="8" marL="41148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9pPr>
          </a:lstStyle>
          <a:p/>
        </p:txBody>
      </p:sp>
      <p:sp>
        <p:nvSpPr>
          <p:cNvPr id="8" name="Google Shape;8;p21"/>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1"/>
          <p:cNvSpPr txBox="1"/>
          <p:nvPr>
            <p:ph type="title"/>
          </p:nvPr>
        </p:nvSpPr>
        <p:spPr>
          <a:xfrm>
            <a:off x="1123950" y="0"/>
            <a:ext cx="6896100" cy="514350"/>
          </a:xfrm>
          <a:prstGeom prst="rect">
            <a:avLst/>
          </a:prstGeom>
          <a:noFill/>
          <a:ln>
            <a:noFill/>
          </a:ln>
        </p:spPr>
        <p:txBody>
          <a:bodyPr anchorCtr="0" anchor="ctr" bIns="91425" lIns="91425" spcFirstLastPara="1" rIns="91425" wrap="square" tIns="91425">
            <a:noAutofit/>
          </a:bodyPr>
          <a:lstStyle/>
          <a:p>
            <a:pPr indent="0" lvl="0" marL="0" marR="178435" rtl="0" algn="ctr">
              <a:lnSpc>
                <a:spcPct val="115000"/>
              </a:lnSpc>
              <a:spcBef>
                <a:spcPts val="0"/>
              </a:spcBef>
              <a:spcAft>
                <a:spcPts val="765"/>
              </a:spcAft>
              <a:buSzPts val="1600"/>
              <a:buNone/>
            </a:pPr>
            <a:r>
              <a:rPr b="1" lang="en-US">
                <a:solidFill>
                  <a:srgbClr val="000000"/>
                </a:solidFill>
                <a:latin typeface="Calibri"/>
                <a:ea typeface="Calibri"/>
                <a:cs typeface="Calibri"/>
                <a:sym typeface="Calibri"/>
              </a:rPr>
              <a:t>NEW YORK JOB VACANCY ANALYSIS &amp; BIOMETRIC ANALYSIS USING CLOUD</a:t>
            </a:r>
            <a:endParaRPr sz="1200">
              <a:solidFill>
                <a:srgbClr val="000000"/>
              </a:solidFill>
              <a:latin typeface="Times New Roman"/>
              <a:ea typeface="Times New Roman"/>
              <a:cs typeface="Times New Roman"/>
              <a:sym typeface="Times New Roman"/>
            </a:endParaRPr>
          </a:p>
        </p:txBody>
      </p:sp>
      <p:sp>
        <p:nvSpPr>
          <p:cNvPr id="36" name="Google Shape;36;p1"/>
          <p:cNvSpPr/>
          <p:nvPr/>
        </p:nvSpPr>
        <p:spPr>
          <a:xfrm>
            <a:off x="2357754" y="3728718"/>
            <a:ext cx="4428492"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Department of Computer Science &amp; Engineering,</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School of Computing and IT,</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MANIPAL UNIVERSITY JAIPUR</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JAIPUR-303007 </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RAJASTHAN, INDIA</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May/2020</a:t>
            </a:r>
            <a:endParaRPr/>
          </a:p>
        </p:txBody>
      </p:sp>
      <p:sp>
        <p:nvSpPr>
          <p:cNvPr id="37" name="Google Shape;37;p1"/>
          <p:cNvSpPr/>
          <p:nvPr/>
        </p:nvSpPr>
        <p:spPr>
          <a:xfrm>
            <a:off x="2286000" y="277449"/>
            <a:ext cx="4572000" cy="310854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en-US" sz="1400" u="none" cap="none" strike="noStrike">
                <a:solidFill>
                  <a:srgbClr val="000000"/>
                </a:solidFill>
                <a:latin typeface="Calibri"/>
                <a:ea typeface="Calibri"/>
                <a:cs typeface="Calibri"/>
                <a:sym typeface="Calibri"/>
              </a:rPr>
              <a:t>A PROJECT REPORT </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Submitted in partial fulfilment of the</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requirement for the award of the degree </a:t>
            </a:r>
            <a:endParaRPr/>
          </a:p>
          <a:p>
            <a:pPr indent="0" lvl="0" marL="0" marR="0" rtl="0" algn="ctr">
              <a:lnSpc>
                <a:spcPct val="150000"/>
              </a:lnSpc>
              <a:spcBef>
                <a:spcPts val="0"/>
              </a:spcBef>
              <a:spcAft>
                <a:spcPts val="0"/>
              </a:spcAft>
              <a:buNone/>
            </a:pPr>
            <a:r>
              <a:rPr b="0" i="0" lang="en-US" sz="1400" u="none" cap="none" strike="noStrike">
                <a:solidFill>
                  <a:srgbClr val="000000"/>
                </a:solidFill>
                <a:latin typeface="Calibri"/>
                <a:ea typeface="Calibri"/>
                <a:cs typeface="Calibri"/>
                <a:sym typeface="Calibri"/>
              </a:rPr>
              <a:t>of</a:t>
            </a:r>
            <a:endParaRPr b="0" i="0" sz="1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0" lang="en-US" sz="1400" u="none" cap="none" strike="noStrike">
                <a:solidFill>
                  <a:srgbClr val="000000"/>
                </a:solidFill>
                <a:latin typeface="Calibri"/>
                <a:ea typeface="Calibri"/>
                <a:cs typeface="Calibri"/>
                <a:sym typeface="Calibri"/>
              </a:rPr>
              <a:t>BACHELOR OF TECHNOLOGY (B.Tech) </a:t>
            </a:r>
            <a:endParaRPr/>
          </a:p>
          <a:p>
            <a:pPr indent="0" lvl="0" marL="0" marR="0" rtl="0" algn="ctr">
              <a:lnSpc>
                <a:spcPct val="150000"/>
              </a:lnSpc>
              <a:spcBef>
                <a:spcPts val="0"/>
              </a:spcBef>
              <a:spcAft>
                <a:spcPts val="0"/>
              </a:spcAft>
              <a:buNone/>
            </a:pPr>
            <a:r>
              <a:rPr b="0" i="0" lang="en-US" sz="1400" u="none" cap="none" strike="noStrike">
                <a:solidFill>
                  <a:srgbClr val="000000"/>
                </a:solidFill>
                <a:latin typeface="Calibri"/>
                <a:ea typeface="Calibri"/>
                <a:cs typeface="Calibri"/>
                <a:sym typeface="Calibri"/>
              </a:rPr>
              <a:t>in </a:t>
            </a:r>
            <a:endParaRPr b="0" i="0" sz="1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0" lang="en-US" sz="1400" u="none" cap="none" strike="noStrike">
                <a:solidFill>
                  <a:srgbClr val="000000"/>
                </a:solidFill>
                <a:latin typeface="Calibri"/>
                <a:ea typeface="Calibri"/>
                <a:cs typeface="Calibri"/>
                <a:sym typeface="Calibri"/>
              </a:rPr>
              <a:t>Computer Science &amp; Engineering</a:t>
            </a:r>
            <a:endParaRPr b="0" i="0" sz="1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0" lang="en-US" sz="1400" u="none" cap="none" strike="noStrike">
                <a:solidFill>
                  <a:srgbClr val="000000"/>
                </a:solidFill>
                <a:latin typeface="Calibri"/>
                <a:ea typeface="Calibri"/>
                <a:cs typeface="Calibri"/>
                <a:sym typeface="Calibri"/>
              </a:rPr>
              <a:t>By</a:t>
            </a:r>
            <a:endParaRPr b="0" i="0" sz="1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0" lang="en-US" sz="1400" u="none" cap="none" strike="noStrike">
                <a:solidFill>
                  <a:srgbClr val="000000"/>
                </a:solidFill>
                <a:latin typeface="Calibri"/>
                <a:ea typeface="Calibri"/>
                <a:cs typeface="Calibri"/>
                <a:sym typeface="Calibri"/>
              </a:rPr>
              <a:t>Romil Nagar</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169105154 </a:t>
            </a:r>
            <a:endParaRPr b="0" i="0" sz="1400" u="none" cap="none" strike="noStrike">
              <a:solidFill>
                <a:srgbClr val="000000"/>
              </a:solidFill>
              <a:latin typeface="Calibri"/>
              <a:ea typeface="Calibri"/>
              <a:cs typeface="Calibri"/>
              <a:sym typeface="Calibri"/>
            </a:endParaRPr>
          </a:p>
        </p:txBody>
      </p:sp>
      <p:pic>
        <p:nvPicPr>
          <p:cNvPr id="38" name="Google Shape;38;p1"/>
          <p:cNvPicPr preferRelativeResize="0"/>
          <p:nvPr/>
        </p:nvPicPr>
        <p:blipFill rotWithShape="1">
          <a:blip r:embed="rId3">
            <a:alphaModFix/>
          </a:blip>
          <a:srcRect b="0" l="0" r="0" t="0"/>
          <a:stretch/>
        </p:blipFill>
        <p:spPr>
          <a:xfrm>
            <a:off x="3203257" y="3263897"/>
            <a:ext cx="2737487" cy="5124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mt="72000"/>
          </a:blip>
          <a:stretch>
            <a:fillRect/>
          </a:stretch>
        </a:blipFill>
      </p:bgPr>
    </p:bg>
    <p:spTree>
      <p:nvGrpSpPr>
        <p:cNvPr id="168" name="Shape 168"/>
        <p:cNvGrpSpPr/>
        <p:nvPr/>
      </p:nvGrpSpPr>
      <p:grpSpPr>
        <a:xfrm>
          <a:off x="0" y="0"/>
          <a:ext cx="0" cy="0"/>
          <a:chOff x="0" y="0"/>
          <a:chExt cx="0" cy="0"/>
        </a:xfrm>
      </p:grpSpPr>
      <p:sp>
        <p:nvSpPr>
          <p:cNvPr id="169" name="Google Shape;169;p10"/>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22222"/>
                </a:solidFill>
                <a:latin typeface="Merriweather"/>
                <a:ea typeface="Merriweather"/>
                <a:cs typeface="Merriweather"/>
                <a:sym typeface="Merriweather"/>
              </a:rPr>
              <a:t>‹#›</a:t>
            </a:fld>
            <a:endParaRPr b="0" i="0" sz="1100" u="none" cap="none" strike="noStrike">
              <a:solidFill>
                <a:srgbClr val="222222"/>
              </a:solidFill>
              <a:latin typeface="Merriweather"/>
              <a:ea typeface="Merriweather"/>
              <a:cs typeface="Merriweather"/>
              <a:sym typeface="Merriweather"/>
            </a:endParaRPr>
          </a:p>
        </p:txBody>
      </p:sp>
      <p:sp>
        <p:nvSpPr>
          <p:cNvPr id="170" name="Google Shape;170;p10"/>
          <p:cNvSpPr txBox="1"/>
          <p:nvPr/>
        </p:nvSpPr>
        <p:spPr>
          <a:xfrm>
            <a:off x="8634212" y="4792160"/>
            <a:ext cx="548700" cy="30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erriweather"/>
                <a:ea typeface="Merriweather"/>
                <a:cs typeface="Merriweather"/>
                <a:sym typeface="Merriweather"/>
              </a:rPr>
              <a:t>10</a:t>
            </a:r>
            <a:endParaRPr b="0" i="0" sz="1100" u="none" cap="none" strike="noStrike">
              <a:solidFill>
                <a:srgbClr val="FFFFFF"/>
              </a:solidFill>
              <a:latin typeface="Merriweather"/>
              <a:ea typeface="Merriweather"/>
              <a:cs typeface="Merriweather"/>
              <a:sym typeface="Merriweather"/>
            </a:endParaRPr>
          </a:p>
        </p:txBody>
      </p:sp>
      <p:grpSp>
        <p:nvGrpSpPr>
          <p:cNvPr id="171" name="Google Shape;171;p10"/>
          <p:cNvGrpSpPr/>
          <p:nvPr/>
        </p:nvGrpSpPr>
        <p:grpSpPr>
          <a:xfrm>
            <a:off x="670222" y="1926077"/>
            <a:ext cx="7803556" cy="1659669"/>
            <a:chOff x="670222" y="1926077"/>
            <a:chExt cx="7803556" cy="1659669"/>
          </a:xfrm>
        </p:grpSpPr>
        <p:grpSp>
          <p:nvGrpSpPr>
            <p:cNvPr id="172" name="Google Shape;172;p10"/>
            <p:cNvGrpSpPr/>
            <p:nvPr/>
          </p:nvGrpSpPr>
          <p:grpSpPr>
            <a:xfrm>
              <a:off x="670222" y="2798814"/>
              <a:ext cx="7803556" cy="786932"/>
              <a:chOff x="670222" y="3179814"/>
              <a:chExt cx="7803556" cy="786932"/>
            </a:xfrm>
          </p:grpSpPr>
          <p:grpSp>
            <p:nvGrpSpPr>
              <p:cNvPr id="173" name="Google Shape;173;p10"/>
              <p:cNvGrpSpPr/>
              <p:nvPr/>
            </p:nvGrpSpPr>
            <p:grpSpPr>
              <a:xfrm>
                <a:off x="670222" y="3242828"/>
                <a:ext cx="693387" cy="723918"/>
                <a:chOff x="3294650" y="3652450"/>
                <a:chExt cx="388350" cy="405450"/>
              </a:xfrm>
            </p:grpSpPr>
            <p:sp>
              <p:nvSpPr>
                <p:cNvPr id="174" name="Google Shape;174;p10"/>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0"/>
              <p:cNvGrpSpPr/>
              <p:nvPr/>
            </p:nvGrpSpPr>
            <p:grpSpPr>
              <a:xfrm>
                <a:off x="3133128" y="3296160"/>
                <a:ext cx="808906" cy="593088"/>
                <a:chOff x="3936375" y="3703750"/>
                <a:chExt cx="453050" cy="332175"/>
              </a:xfrm>
            </p:grpSpPr>
            <p:sp>
              <p:nvSpPr>
                <p:cNvPr id="178" name="Google Shape;178;p10"/>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0"/>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10"/>
              <p:cNvGrpSpPr/>
              <p:nvPr/>
            </p:nvGrpSpPr>
            <p:grpSpPr>
              <a:xfrm>
                <a:off x="5690076" y="3249628"/>
                <a:ext cx="808906" cy="593088"/>
                <a:chOff x="4610450" y="3703750"/>
                <a:chExt cx="453050" cy="332175"/>
              </a:xfrm>
            </p:grpSpPr>
            <p:sp>
              <p:nvSpPr>
                <p:cNvPr id="184" name="Google Shape;184;p10"/>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0"/>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0"/>
              <p:cNvGrpSpPr/>
              <p:nvPr/>
            </p:nvGrpSpPr>
            <p:grpSpPr>
              <a:xfrm>
                <a:off x="7721561" y="3179814"/>
                <a:ext cx="752217" cy="712984"/>
                <a:chOff x="5300400" y="3670175"/>
                <a:chExt cx="421300" cy="399325"/>
              </a:xfrm>
            </p:grpSpPr>
            <p:sp>
              <p:nvSpPr>
                <p:cNvPr id="187" name="Google Shape;187;p10"/>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0"/>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2" name="Google Shape;192;p10"/>
            <p:cNvSpPr/>
            <p:nvPr/>
          </p:nvSpPr>
          <p:spPr>
            <a:xfrm>
              <a:off x="670222" y="1926077"/>
              <a:ext cx="7803556" cy="778212"/>
            </a:xfrm>
            <a:prstGeom prst="rect">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Merriweather"/>
                  <a:ea typeface="Merriweather"/>
                  <a:cs typeface="Merriweather"/>
                  <a:sym typeface="Merriweather"/>
                </a:rPr>
                <a:t>RESULTS &amp; ANALYSIS</a:t>
              </a:r>
              <a:endParaRPr b="0" i="0" sz="2000" u="none" cap="none" strike="noStrike">
                <a:solidFill>
                  <a:schemeClr val="lt1"/>
                </a:solidFill>
                <a:latin typeface="Merriweather"/>
                <a:ea typeface="Merriweather"/>
                <a:cs typeface="Merriweather"/>
                <a:sym typeface="Merriweathe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330739" y="207319"/>
            <a:ext cx="3959157" cy="477900"/>
          </a:xfrm>
          <a:prstGeom prst="rect">
            <a:avLst/>
          </a:prstGeom>
          <a:solidFill>
            <a:srgbClr val="22222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t>Jobs with highest demand in each agency</a:t>
            </a:r>
            <a:endParaRPr b="1" sz="1400"/>
          </a:p>
        </p:txBody>
      </p:sp>
      <p:sp>
        <p:nvSpPr>
          <p:cNvPr id="198" name="Google Shape;198;p11"/>
          <p:cNvSpPr txBox="1"/>
          <p:nvPr>
            <p:ph idx="12" type="sldNum"/>
          </p:nvPr>
        </p:nvSpPr>
        <p:spPr>
          <a:xfrm>
            <a:off x="8754892" y="4782432"/>
            <a:ext cx="379379"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
        <p:nvSpPr>
          <p:cNvPr id="199" name="Google Shape;199;p11"/>
          <p:cNvSpPr txBox="1"/>
          <p:nvPr/>
        </p:nvSpPr>
        <p:spPr>
          <a:xfrm>
            <a:off x="4873557" y="207319"/>
            <a:ext cx="3959157" cy="477900"/>
          </a:xfrm>
          <a:prstGeom prst="rect">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600"/>
              <a:buFont typeface="Merriweather"/>
              <a:buNone/>
            </a:pPr>
            <a:r>
              <a:rPr b="0" i="0" lang="en-US" sz="1400" u="none" cap="none" strike="noStrike">
                <a:solidFill>
                  <a:srgbClr val="FFFFFF"/>
                </a:solidFill>
                <a:latin typeface="Merriweather"/>
                <a:ea typeface="Merriweather"/>
                <a:cs typeface="Merriweather"/>
                <a:sym typeface="Merriweather"/>
              </a:rPr>
              <a:t>External and internal jobs in each agency</a:t>
            </a:r>
            <a:endParaRPr b="1" i="0" sz="1400" u="none" cap="none" strike="noStrike">
              <a:solidFill>
                <a:srgbClr val="FFFFFF"/>
              </a:solidFill>
              <a:latin typeface="Merriweather"/>
              <a:ea typeface="Merriweather"/>
              <a:cs typeface="Merriweather"/>
              <a:sym typeface="Merriweather"/>
            </a:endParaRPr>
          </a:p>
        </p:txBody>
      </p:sp>
      <p:cxnSp>
        <p:nvCxnSpPr>
          <p:cNvPr id="200" name="Google Shape;200;p11"/>
          <p:cNvCxnSpPr/>
          <p:nvPr/>
        </p:nvCxnSpPr>
        <p:spPr>
          <a:xfrm>
            <a:off x="4562272" y="68094"/>
            <a:ext cx="9616" cy="5017038"/>
          </a:xfrm>
          <a:prstGeom prst="straightConnector1">
            <a:avLst/>
          </a:prstGeom>
          <a:noFill/>
          <a:ln cap="flat" cmpd="sng" w="9525">
            <a:solidFill>
              <a:srgbClr val="212121"/>
            </a:solidFill>
            <a:prstDash val="solid"/>
            <a:round/>
            <a:headEnd len="med" w="med" type="oval"/>
            <a:tailEnd len="med" w="med" type="oval"/>
          </a:ln>
        </p:spPr>
      </p:cxnSp>
      <p:pic>
        <p:nvPicPr>
          <p:cNvPr descr="C:\Users\ROHCHOPR\Downloads\beelinequery1.jpg" id="201" name="Google Shape;201;p11"/>
          <p:cNvPicPr preferRelativeResize="0"/>
          <p:nvPr/>
        </p:nvPicPr>
        <p:blipFill rotWithShape="1">
          <a:blip r:embed="rId3">
            <a:alphaModFix/>
          </a:blip>
          <a:srcRect b="0" l="0" r="0" t="0"/>
          <a:stretch/>
        </p:blipFill>
        <p:spPr>
          <a:xfrm>
            <a:off x="528840" y="1007812"/>
            <a:ext cx="3562954" cy="4077320"/>
          </a:xfrm>
          <a:prstGeom prst="rect">
            <a:avLst/>
          </a:prstGeom>
          <a:noFill/>
          <a:ln>
            <a:noFill/>
          </a:ln>
        </p:spPr>
      </p:pic>
      <p:pic>
        <p:nvPicPr>
          <p:cNvPr descr="C:\Users\ROHCHOPR\Desktop\Project\beelinequery2.png" id="202" name="Google Shape;202;p11"/>
          <p:cNvPicPr preferRelativeResize="0"/>
          <p:nvPr/>
        </p:nvPicPr>
        <p:blipFill rotWithShape="1">
          <a:blip r:embed="rId4">
            <a:alphaModFix/>
          </a:blip>
          <a:srcRect b="0" l="0" r="0" t="0"/>
          <a:stretch/>
        </p:blipFill>
        <p:spPr>
          <a:xfrm>
            <a:off x="5071658" y="1007812"/>
            <a:ext cx="3562954" cy="4077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298636" y="138817"/>
            <a:ext cx="4023360" cy="525293"/>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t>Number of part time and full time jobs vacancies in different job categories.</a:t>
            </a:r>
            <a:endParaRPr b="1" sz="1400"/>
          </a:p>
        </p:txBody>
      </p:sp>
      <p:sp>
        <p:nvSpPr>
          <p:cNvPr id="208" name="Google Shape;208;p12"/>
          <p:cNvSpPr txBox="1"/>
          <p:nvPr>
            <p:ph idx="12" type="sldNum"/>
          </p:nvPr>
        </p:nvSpPr>
        <p:spPr>
          <a:xfrm>
            <a:off x="8754892" y="4873556"/>
            <a:ext cx="379379" cy="21157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
        <p:nvSpPr>
          <p:cNvPr id="209" name="Google Shape;209;p12"/>
          <p:cNvSpPr txBox="1"/>
          <p:nvPr/>
        </p:nvSpPr>
        <p:spPr>
          <a:xfrm>
            <a:off x="4873556" y="68094"/>
            <a:ext cx="3959157" cy="66674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600"/>
              <a:buFont typeface="Merriweather"/>
              <a:buNone/>
            </a:pPr>
            <a:r>
              <a:rPr b="0" i="0" lang="en-US" sz="1400" u="none" cap="none" strike="noStrike">
                <a:solidFill>
                  <a:srgbClr val="FFFFFF"/>
                </a:solidFill>
                <a:latin typeface="Merriweather"/>
                <a:ea typeface="Merriweather"/>
                <a:cs typeface="Merriweather"/>
                <a:sym typeface="Merriweather"/>
              </a:rPr>
              <a:t>Display different jobs with salary ranges (0 indicates that salary is fixed and there is no increment).</a:t>
            </a:r>
            <a:endParaRPr b="1" i="0" sz="1400" u="none" cap="none" strike="noStrike">
              <a:solidFill>
                <a:srgbClr val="FFFFFF"/>
              </a:solidFill>
              <a:latin typeface="Merriweather"/>
              <a:ea typeface="Merriweather"/>
              <a:cs typeface="Merriweather"/>
              <a:sym typeface="Merriweather"/>
            </a:endParaRPr>
          </a:p>
        </p:txBody>
      </p:sp>
      <p:cxnSp>
        <p:nvCxnSpPr>
          <p:cNvPr id="210" name="Google Shape;210;p12"/>
          <p:cNvCxnSpPr/>
          <p:nvPr/>
        </p:nvCxnSpPr>
        <p:spPr>
          <a:xfrm>
            <a:off x="4562272" y="68094"/>
            <a:ext cx="9616" cy="5017038"/>
          </a:xfrm>
          <a:prstGeom prst="straightConnector1">
            <a:avLst/>
          </a:prstGeom>
          <a:noFill/>
          <a:ln cap="flat" cmpd="sng" w="9525">
            <a:solidFill>
              <a:srgbClr val="212121"/>
            </a:solidFill>
            <a:prstDash val="solid"/>
            <a:round/>
            <a:headEnd len="med" w="med" type="oval"/>
            <a:tailEnd len="med" w="med" type="oval"/>
          </a:ln>
        </p:spPr>
      </p:cxnSp>
      <p:pic>
        <p:nvPicPr>
          <p:cNvPr descr="C:\Users\ROHCHOPR\Desktop\Project\beelinequery3.png" id="211" name="Google Shape;211;p12"/>
          <p:cNvPicPr preferRelativeResize="0"/>
          <p:nvPr/>
        </p:nvPicPr>
        <p:blipFill rotWithShape="1">
          <a:blip r:embed="rId3">
            <a:alphaModFix/>
          </a:blip>
          <a:srcRect b="0" l="0" r="0" t="0"/>
          <a:stretch/>
        </p:blipFill>
        <p:spPr>
          <a:xfrm>
            <a:off x="164383" y="874059"/>
            <a:ext cx="4291867" cy="4077320"/>
          </a:xfrm>
          <a:prstGeom prst="rect">
            <a:avLst/>
          </a:prstGeom>
          <a:noFill/>
          <a:ln>
            <a:noFill/>
          </a:ln>
        </p:spPr>
      </p:pic>
      <p:pic>
        <p:nvPicPr>
          <p:cNvPr descr="C:\Users\ROHCHOPR\Desktop\Project\beelinequery4.png" id="212" name="Google Shape;212;p12"/>
          <p:cNvPicPr preferRelativeResize="0"/>
          <p:nvPr/>
        </p:nvPicPr>
        <p:blipFill rotWithShape="1">
          <a:blip r:embed="rId4">
            <a:alphaModFix/>
          </a:blip>
          <a:srcRect b="0" l="0" r="24015" t="0"/>
          <a:stretch/>
        </p:blipFill>
        <p:spPr>
          <a:xfrm>
            <a:off x="4711352" y="874059"/>
            <a:ext cx="4283564" cy="4077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330739" y="207319"/>
            <a:ext cx="3959157"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t>Agency and Job Category having Highest paying jobs</a:t>
            </a:r>
            <a:endParaRPr b="1" sz="1400"/>
          </a:p>
        </p:txBody>
      </p:sp>
      <p:sp>
        <p:nvSpPr>
          <p:cNvPr id="218" name="Google Shape;218;p13"/>
          <p:cNvSpPr txBox="1"/>
          <p:nvPr>
            <p:ph idx="12" type="sldNum"/>
          </p:nvPr>
        </p:nvSpPr>
        <p:spPr>
          <a:xfrm>
            <a:off x="8754892" y="4854102"/>
            <a:ext cx="379379" cy="23103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
        <p:nvSpPr>
          <p:cNvPr id="219" name="Google Shape;219;p13"/>
          <p:cNvSpPr txBox="1"/>
          <p:nvPr/>
        </p:nvSpPr>
        <p:spPr>
          <a:xfrm>
            <a:off x="4873557" y="207319"/>
            <a:ext cx="3959157" cy="47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600"/>
              <a:buFont typeface="Merriweather"/>
              <a:buNone/>
            </a:pPr>
            <a:r>
              <a:rPr b="0" i="0" lang="en-US" sz="1400" u="none" cap="none" strike="noStrike">
                <a:solidFill>
                  <a:srgbClr val="FFFFFF"/>
                </a:solidFill>
                <a:latin typeface="Merriweather"/>
                <a:ea typeface="Merriweather"/>
                <a:cs typeface="Merriweather"/>
                <a:sym typeface="Merriweather"/>
              </a:rPr>
              <a:t>Month wise number of job posted in all agencies</a:t>
            </a:r>
            <a:endParaRPr b="1" i="0" sz="1400" u="none" cap="none" strike="noStrike">
              <a:solidFill>
                <a:srgbClr val="FFFFFF"/>
              </a:solidFill>
              <a:latin typeface="Merriweather"/>
              <a:ea typeface="Merriweather"/>
              <a:cs typeface="Merriweather"/>
              <a:sym typeface="Merriweather"/>
            </a:endParaRPr>
          </a:p>
        </p:txBody>
      </p:sp>
      <p:cxnSp>
        <p:nvCxnSpPr>
          <p:cNvPr id="220" name="Google Shape;220;p13"/>
          <p:cNvCxnSpPr/>
          <p:nvPr/>
        </p:nvCxnSpPr>
        <p:spPr>
          <a:xfrm>
            <a:off x="4562272" y="68094"/>
            <a:ext cx="9616" cy="5017038"/>
          </a:xfrm>
          <a:prstGeom prst="straightConnector1">
            <a:avLst/>
          </a:prstGeom>
          <a:noFill/>
          <a:ln cap="flat" cmpd="sng" w="9525">
            <a:solidFill>
              <a:srgbClr val="212121"/>
            </a:solidFill>
            <a:prstDash val="solid"/>
            <a:round/>
            <a:headEnd len="med" w="med" type="oval"/>
            <a:tailEnd len="med" w="med" type="oval"/>
          </a:ln>
        </p:spPr>
      </p:cxnSp>
      <p:pic>
        <p:nvPicPr>
          <p:cNvPr descr="C:\Users\ROHCHOPR\Downloads\beelinequery5.jpg" id="221" name="Google Shape;221;p13"/>
          <p:cNvPicPr preferRelativeResize="0"/>
          <p:nvPr/>
        </p:nvPicPr>
        <p:blipFill rotWithShape="1">
          <a:blip r:embed="rId3">
            <a:alphaModFix/>
          </a:blip>
          <a:srcRect b="-1464" l="-128" r="8005" t="1465"/>
          <a:stretch/>
        </p:blipFill>
        <p:spPr>
          <a:xfrm>
            <a:off x="165370" y="874059"/>
            <a:ext cx="4192621" cy="1450852"/>
          </a:xfrm>
          <a:prstGeom prst="rect">
            <a:avLst/>
          </a:prstGeom>
          <a:noFill/>
          <a:ln>
            <a:noFill/>
          </a:ln>
        </p:spPr>
      </p:pic>
      <p:pic>
        <p:nvPicPr>
          <p:cNvPr descr="C:\Users\ROHCHOPR\Downloads\beelinequery6.jpg" id="222" name="Google Shape;222;p13"/>
          <p:cNvPicPr preferRelativeResize="0"/>
          <p:nvPr/>
        </p:nvPicPr>
        <p:blipFill rotWithShape="1">
          <a:blip r:embed="rId4">
            <a:alphaModFix/>
          </a:blip>
          <a:srcRect b="0" l="0" r="0" t="0"/>
          <a:stretch/>
        </p:blipFill>
        <p:spPr>
          <a:xfrm>
            <a:off x="4776168" y="846735"/>
            <a:ext cx="4134367" cy="4087047"/>
          </a:xfrm>
          <a:prstGeom prst="rect">
            <a:avLst/>
          </a:prstGeom>
          <a:noFill/>
          <a:ln>
            <a:noFill/>
          </a:ln>
        </p:spPr>
      </p:pic>
      <p:sp>
        <p:nvSpPr>
          <p:cNvPr id="223" name="Google Shape;223;p13"/>
          <p:cNvSpPr txBox="1"/>
          <p:nvPr/>
        </p:nvSpPr>
        <p:spPr>
          <a:xfrm>
            <a:off x="77820" y="2345921"/>
            <a:ext cx="4364172" cy="27699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select z.agency,z.job_category,z.wages from (select agency,job_category, case when salary_frequency in ('Hourly') then salary_range_to*9*269 when salary_frequency in ('Daily') then salary_range_to*269</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else salary_range_to</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end as wages from nyc_job)z where z.wages in</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(select max(u.wages) from (select agency,job_category,</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case when salary_frequency in ('Hourly') then salary_range_to*9*269 when salary_frequency in ('Daily') then salary_range_to*269</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else salary_range_to</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end as wages from nyc_job)u)</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330739" y="207319"/>
            <a:ext cx="3959157"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t>Days taken in job application for each work unit</a:t>
            </a:r>
            <a:endParaRPr b="1" sz="1400"/>
          </a:p>
        </p:txBody>
      </p:sp>
      <p:sp>
        <p:nvSpPr>
          <p:cNvPr id="229" name="Google Shape;229;p14"/>
          <p:cNvSpPr txBox="1"/>
          <p:nvPr>
            <p:ph idx="12" type="sldNum"/>
          </p:nvPr>
        </p:nvSpPr>
        <p:spPr>
          <a:xfrm>
            <a:off x="8754892" y="4782432"/>
            <a:ext cx="379379"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
        <p:nvSpPr>
          <p:cNvPr id="230" name="Google Shape;230;p14"/>
          <p:cNvSpPr txBox="1"/>
          <p:nvPr/>
        </p:nvSpPr>
        <p:spPr>
          <a:xfrm>
            <a:off x="4873557" y="207319"/>
            <a:ext cx="3959157" cy="47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600"/>
              <a:buFont typeface="Merriweather"/>
              <a:buNone/>
            </a:pPr>
            <a:r>
              <a:rPr b="0" i="0" lang="en-US" sz="1400" u="none" cap="none" strike="noStrike">
                <a:solidFill>
                  <a:srgbClr val="FFFFFF"/>
                </a:solidFill>
                <a:latin typeface="Merriweather"/>
                <a:ea typeface="Merriweather"/>
                <a:cs typeface="Merriweather"/>
                <a:sym typeface="Merriweather"/>
              </a:rPr>
              <a:t>Number of job positions in each work unit</a:t>
            </a:r>
            <a:endParaRPr b="1" i="0" sz="1400" u="none" cap="none" strike="noStrike">
              <a:solidFill>
                <a:srgbClr val="FFFFFF"/>
              </a:solidFill>
              <a:latin typeface="Merriweather"/>
              <a:ea typeface="Merriweather"/>
              <a:cs typeface="Merriweather"/>
              <a:sym typeface="Merriweather"/>
            </a:endParaRPr>
          </a:p>
        </p:txBody>
      </p:sp>
      <p:cxnSp>
        <p:nvCxnSpPr>
          <p:cNvPr id="231" name="Google Shape;231;p14"/>
          <p:cNvCxnSpPr/>
          <p:nvPr/>
        </p:nvCxnSpPr>
        <p:spPr>
          <a:xfrm>
            <a:off x="4562272" y="68094"/>
            <a:ext cx="9616" cy="5017038"/>
          </a:xfrm>
          <a:prstGeom prst="straightConnector1">
            <a:avLst/>
          </a:prstGeom>
          <a:noFill/>
          <a:ln cap="flat" cmpd="sng" w="9525">
            <a:solidFill>
              <a:srgbClr val="212121"/>
            </a:solidFill>
            <a:prstDash val="solid"/>
            <a:round/>
            <a:headEnd len="med" w="med" type="oval"/>
            <a:tailEnd len="med" w="med" type="oval"/>
          </a:ln>
        </p:spPr>
      </p:cxnSp>
      <p:pic>
        <p:nvPicPr>
          <p:cNvPr descr="C:\Users\ROHCHOPR\Downloads\beelinequery9.jpg" id="232" name="Google Shape;232;p14"/>
          <p:cNvPicPr preferRelativeResize="0"/>
          <p:nvPr/>
        </p:nvPicPr>
        <p:blipFill rotWithShape="1">
          <a:blip r:embed="rId3">
            <a:alphaModFix/>
          </a:blip>
          <a:srcRect b="0" l="0" r="14496" t="0"/>
          <a:stretch/>
        </p:blipFill>
        <p:spPr>
          <a:xfrm>
            <a:off x="4873557" y="874059"/>
            <a:ext cx="3959157" cy="4077320"/>
          </a:xfrm>
          <a:prstGeom prst="rect">
            <a:avLst/>
          </a:prstGeom>
          <a:noFill/>
          <a:ln>
            <a:noFill/>
          </a:ln>
        </p:spPr>
      </p:pic>
      <p:pic>
        <p:nvPicPr>
          <p:cNvPr descr="C:\Users\ROHCHOPR\Downloads\beelinequery8.jpg" id="233" name="Google Shape;233;p14"/>
          <p:cNvPicPr preferRelativeResize="0"/>
          <p:nvPr/>
        </p:nvPicPr>
        <p:blipFill rotWithShape="1">
          <a:blip r:embed="rId4">
            <a:alphaModFix/>
          </a:blip>
          <a:srcRect b="0" l="0" r="0" t="0"/>
          <a:stretch/>
        </p:blipFill>
        <p:spPr>
          <a:xfrm>
            <a:off x="330739" y="874059"/>
            <a:ext cx="3959157" cy="4077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type="title"/>
          </p:nvPr>
        </p:nvSpPr>
        <p:spPr>
          <a:xfrm>
            <a:off x="1810201" y="557515"/>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t>Conclusion &amp; Future Scope !</a:t>
            </a:r>
            <a:endParaRPr sz="1400"/>
          </a:p>
        </p:txBody>
      </p:sp>
      <p:sp>
        <p:nvSpPr>
          <p:cNvPr id="239" name="Google Shape;239;p15"/>
          <p:cNvSpPr txBox="1"/>
          <p:nvPr>
            <p:ph idx="12" type="sldNum"/>
          </p:nvPr>
        </p:nvSpPr>
        <p:spPr>
          <a:xfrm>
            <a:off x="8754892" y="4782432"/>
            <a:ext cx="379379"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grpSp>
        <p:nvGrpSpPr>
          <p:cNvPr id="240" name="Google Shape;240;p15"/>
          <p:cNvGrpSpPr/>
          <p:nvPr/>
        </p:nvGrpSpPr>
        <p:grpSpPr>
          <a:xfrm>
            <a:off x="1810201" y="1259773"/>
            <a:ext cx="5523600" cy="3662739"/>
            <a:chOff x="0" y="0"/>
            <a:chExt cx="5523600" cy="3662739"/>
          </a:xfrm>
        </p:grpSpPr>
        <p:sp>
          <p:nvSpPr>
            <p:cNvPr id="241" name="Google Shape;241;p15"/>
            <p:cNvSpPr/>
            <p:nvPr/>
          </p:nvSpPr>
          <p:spPr>
            <a:xfrm>
              <a:off x="0" y="0"/>
              <a:ext cx="4418880" cy="805802"/>
            </a:xfrm>
            <a:prstGeom prst="roundRect">
              <a:avLst>
                <a:gd fmla="val 10000" name="adj"/>
              </a:avLst>
            </a:prstGeom>
            <a:solidFill>
              <a:schemeClr val="dk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txBox="1"/>
            <p:nvPr/>
          </p:nvSpPr>
          <p:spPr>
            <a:xfrm>
              <a:off x="23601" y="23601"/>
              <a:ext cx="3481265" cy="758600"/>
            </a:xfrm>
            <a:prstGeom prst="rect">
              <a:avLst/>
            </a:prstGeom>
            <a:noFill/>
            <a:ln>
              <a:noFill/>
            </a:ln>
          </p:spPr>
          <p:txBody>
            <a:bodyPr anchorCtr="0" anchor="ctr" bIns="45700" lIns="45700" spcFirstLastPara="1" rIns="45700" wrap="square" tIns="45700">
              <a:noAutofit/>
            </a:bodyPr>
            <a:lstStyle/>
            <a:p>
              <a:pPr indent="0" lvl="0" marL="0" marR="0" rtl="0" algn="just">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From this project we can conclude that with right tools like Big Data tools we can infer some great things from a big dataset which cannot be processed using old technologies</a:t>
              </a:r>
              <a:endParaRPr b="0" i="0" sz="1200" u="none" cap="none" strike="noStrike">
                <a:solidFill>
                  <a:schemeClr val="lt1"/>
                </a:solidFill>
                <a:latin typeface="Calibri"/>
                <a:ea typeface="Calibri"/>
                <a:cs typeface="Calibri"/>
                <a:sym typeface="Calibri"/>
              </a:endParaRPr>
            </a:p>
          </p:txBody>
        </p:sp>
        <p:sp>
          <p:nvSpPr>
            <p:cNvPr id="243" name="Google Shape;243;p15"/>
            <p:cNvSpPr/>
            <p:nvPr/>
          </p:nvSpPr>
          <p:spPr>
            <a:xfrm>
              <a:off x="370081" y="952312"/>
              <a:ext cx="4418880" cy="805802"/>
            </a:xfrm>
            <a:prstGeom prst="roundRect">
              <a:avLst>
                <a:gd fmla="val 10000" name="adj"/>
              </a:avLst>
            </a:prstGeom>
            <a:solidFill>
              <a:schemeClr val="accent5"/>
            </a:solidFill>
            <a:ln cap="flat" cmpd="sng" w="254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txBox="1"/>
            <p:nvPr/>
          </p:nvSpPr>
          <p:spPr>
            <a:xfrm>
              <a:off x="393682" y="975913"/>
              <a:ext cx="3477824" cy="758600"/>
            </a:xfrm>
            <a:prstGeom prst="rect">
              <a:avLst/>
            </a:prstGeom>
            <a:noFill/>
            <a:ln>
              <a:noFill/>
            </a:ln>
          </p:spPr>
          <p:txBody>
            <a:bodyPr anchorCtr="0" anchor="ctr" bIns="45700" lIns="45700" spcFirstLastPara="1" rIns="45700" wrap="square" tIns="45700">
              <a:noAutofit/>
            </a:bodyPr>
            <a:lstStyle/>
            <a:p>
              <a:pPr indent="0" lvl="0" marL="0" marR="0" rtl="0" algn="just">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Through these big data technologies we can integrate with machine learning technologies to find some depth analytics that cannot be inferred using simple query methods.</a:t>
              </a:r>
              <a:endParaRPr b="0" i="0" sz="1200" u="none" cap="none" strike="noStrike">
                <a:solidFill>
                  <a:schemeClr val="lt1"/>
                </a:solidFill>
                <a:latin typeface="Calibri"/>
                <a:ea typeface="Calibri"/>
                <a:cs typeface="Calibri"/>
                <a:sym typeface="Calibri"/>
              </a:endParaRPr>
            </a:p>
          </p:txBody>
        </p:sp>
        <p:sp>
          <p:nvSpPr>
            <p:cNvPr id="245" name="Google Shape;245;p15"/>
            <p:cNvSpPr/>
            <p:nvPr/>
          </p:nvSpPr>
          <p:spPr>
            <a:xfrm>
              <a:off x="734638" y="1904624"/>
              <a:ext cx="4418880" cy="805802"/>
            </a:xfrm>
            <a:prstGeom prst="roundRect">
              <a:avLst>
                <a:gd fmla="val 10000" name="adj"/>
              </a:avLst>
            </a:prstGeom>
            <a:solidFill>
              <a:schemeClr val="dk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txBox="1"/>
            <p:nvPr/>
          </p:nvSpPr>
          <p:spPr>
            <a:xfrm>
              <a:off x="758239" y="1928225"/>
              <a:ext cx="3483348" cy="758600"/>
            </a:xfrm>
            <a:prstGeom prst="rect">
              <a:avLst/>
            </a:prstGeom>
            <a:noFill/>
            <a:ln>
              <a:noFill/>
            </a:ln>
          </p:spPr>
          <p:txBody>
            <a:bodyPr anchorCtr="0" anchor="ctr" bIns="45700" lIns="45700" spcFirstLastPara="1" rIns="45700" wrap="square" tIns="45700">
              <a:noAutofit/>
            </a:bodyPr>
            <a:lstStyle/>
            <a:p>
              <a:pPr indent="0" lvl="0" marL="0" marR="0" rtl="0" algn="just">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We can use machine learning methods to help job seekers find vacancies in any particular organization.</a:t>
              </a:r>
              <a:endParaRPr b="0" i="0" sz="1200" u="none" cap="none" strike="noStrike">
                <a:solidFill>
                  <a:schemeClr val="lt1"/>
                </a:solidFill>
                <a:latin typeface="Calibri"/>
                <a:ea typeface="Calibri"/>
                <a:cs typeface="Calibri"/>
                <a:sym typeface="Calibri"/>
              </a:endParaRPr>
            </a:p>
          </p:txBody>
        </p:sp>
        <p:sp>
          <p:nvSpPr>
            <p:cNvPr id="247" name="Google Shape;247;p15"/>
            <p:cNvSpPr/>
            <p:nvPr/>
          </p:nvSpPr>
          <p:spPr>
            <a:xfrm>
              <a:off x="1104720" y="2856937"/>
              <a:ext cx="4418880" cy="805802"/>
            </a:xfrm>
            <a:prstGeom prst="roundRect">
              <a:avLst>
                <a:gd fmla="val 10000" name="adj"/>
              </a:avLst>
            </a:prstGeom>
            <a:solidFill>
              <a:schemeClr val="accent5"/>
            </a:solidFill>
            <a:ln cap="flat" cmpd="sng" w="25400">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txBox="1"/>
            <p:nvPr/>
          </p:nvSpPr>
          <p:spPr>
            <a:xfrm>
              <a:off x="1128321" y="2880538"/>
              <a:ext cx="3477824" cy="7586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Use better questionnaire to find some more important trends and perform Better modelling of the data.</a:t>
              </a:r>
              <a:endParaRPr b="0" i="0" sz="1200" u="none" cap="none" strike="noStrike">
                <a:solidFill>
                  <a:schemeClr val="lt1"/>
                </a:solidFill>
                <a:latin typeface="Calibri"/>
                <a:ea typeface="Calibri"/>
                <a:cs typeface="Calibri"/>
                <a:sym typeface="Calibri"/>
              </a:endParaRPr>
            </a:p>
          </p:txBody>
        </p:sp>
        <p:sp>
          <p:nvSpPr>
            <p:cNvPr id="249" name="Google Shape;249;p15"/>
            <p:cNvSpPr/>
            <p:nvPr/>
          </p:nvSpPr>
          <p:spPr>
            <a:xfrm>
              <a:off x="3895108" y="617171"/>
              <a:ext cx="523771" cy="523771"/>
            </a:xfrm>
            <a:prstGeom prst="downArrow">
              <a:avLst>
                <a:gd fmla="val 55000" name="adj1"/>
                <a:gd fmla="val 45000" name="adj2"/>
              </a:avLst>
            </a:prstGeom>
            <a:gradFill>
              <a:gsLst>
                <a:gs pos="0">
                  <a:srgbClr val="670313"/>
                </a:gs>
                <a:gs pos="50000">
                  <a:srgbClr val="95051C"/>
                </a:gs>
                <a:gs pos="100000">
                  <a:srgbClr val="B30622"/>
                </a:gs>
              </a:gsLst>
              <a:lin ang="2700000" scaled="0"/>
            </a:gra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txBox="1"/>
            <p:nvPr/>
          </p:nvSpPr>
          <p:spPr>
            <a:xfrm>
              <a:off x="4012956" y="617171"/>
              <a:ext cx="288075" cy="39413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lt1"/>
                </a:solidFill>
                <a:latin typeface="Arial"/>
                <a:ea typeface="Arial"/>
                <a:cs typeface="Arial"/>
                <a:sym typeface="Arial"/>
              </a:endParaRPr>
            </a:p>
          </p:txBody>
        </p:sp>
        <p:sp>
          <p:nvSpPr>
            <p:cNvPr id="251" name="Google Shape;251;p15"/>
            <p:cNvSpPr/>
            <p:nvPr/>
          </p:nvSpPr>
          <p:spPr>
            <a:xfrm>
              <a:off x="4265189" y="1569484"/>
              <a:ext cx="523771" cy="523771"/>
            </a:xfrm>
            <a:prstGeom prst="downArrow">
              <a:avLst>
                <a:gd fmla="val 55000" name="adj1"/>
                <a:gd fmla="val 45000" name="adj2"/>
              </a:avLst>
            </a:prstGeom>
            <a:gradFill>
              <a:gsLst>
                <a:gs pos="0">
                  <a:srgbClr val="670313"/>
                </a:gs>
                <a:gs pos="50000">
                  <a:srgbClr val="95051C"/>
                </a:gs>
                <a:gs pos="100000">
                  <a:srgbClr val="B30622"/>
                </a:gs>
              </a:gsLst>
              <a:lin ang="2700000" scaled="0"/>
            </a:gra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txBox="1"/>
            <p:nvPr/>
          </p:nvSpPr>
          <p:spPr>
            <a:xfrm>
              <a:off x="4383037" y="1569484"/>
              <a:ext cx="288075" cy="39413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lt1"/>
                </a:solidFill>
                <a:latin typeface="Arial"/>
                <a:ea typeface="Arial"/>
                <a:cs typeface="Arial"/>
                <a:sym typeface="Arial"/>
              </a:endParaRPr>
            </a:p>
          </p:txBody>
        </p:sp>
        <p:sp>
          <p:nvSpPr>
            <p:cNvPr id="253" name="Google Shape;253;p15"/>
            <p:cNvSpPr/>
            <p:nvPr/>
          </p:nvSpPr>
          <p:spPr>
            <a:xfrm>
              <a:off x="4629746" y="2521796"/>
              <a:ext cx="523771" cy="523771"/>
            </a:xfrm>
            <a:prstGeom prst="downArrow">
              <a:avLst>
                <a:gd fmla="val 55000" name="adj1"/>
                <a:gd fmla="val 45000" name="adj2"/>
              </a:avLst>
            </a:prstGeom>
            <a:gradFill>
              <a:gsLst>
                <a:gs pos="0">
                  <a:srgbClr val="670313"/>
                </a:gs>
                <a:gs pos="50000">
                  <a:srgbClr val="95051C"/>
                </a:gs>
                <a:gs pos="100000">
                  <a:srgbClr val="B30622"/>
                </a:gs>
              </a:gsLst>
              <a:lin ang="2700000" scaled="0"/>
            </a:gra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txBox="1"/>
            <p:nvPr/>
          </p:nvSpPr>
          <p:spPr>
            <a:xfrm>
              <a:off x="4747594" y="2521796"/>
              <a:ext cx="288075" cy="39413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lt1"/>
                </a:solidFill>
                <a:latin typeface="Arial"/>
                <a:ea typeface="Arial"/>
                <a:cs typeface="Arial"/>
                <a:sym typeface="Arial"/>
              </a:endParaRPr>
            </a:p>
          </p:txBody>
        </p:sp>
      </p:grpSp>
      <p:grpSp>
        <p:nvGrpSpPr>
          <p:cNvPr id="255" name="Google Shape;255;p15"/>
          <p:cNvGrpSpPr/>
          <p:nvPr/>
        </p:nvGrpSpPr>
        <p:grpSpPr>
          <a:xfrm>
            <a:off x="-38534" y="1259773"/>
            <a:ext cx="1781609" cy="1778702"/>
            <a:chOff x="-38534" y="1259773"/>
            <a:chExt cx="1781609" cy="1778702"/>
          </a:xfrm>
        </p:grpSpPr>
        <p:sp>
          <p:nvSpPr>
            <p:cNvPr id="256" name="Google Shape;256;p15"/>
            <p:cNvSpPr/>
            <p:nvPr/>
          </p:nvSpPr>
          <p:spPr>
            <a:xfrm>
              <a:off x="1019175" y="1259773"/>
              <a:ext cx="723900" cy="1778702"/>
            </a:xfrm>
            <a:prstGeom prst="leftBrace">
              <a:avLst>
                <a:gd fmla="val 8333" name="adj1"/>
                <a:gd fmla="val 50000" name="adj2"/>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57" name="Google Shape;257;p15"/>
            <p:cNvSpPr/>
            <p:nvPr/>
          </p:nvSpPr>
          <p:spPr>
            <a:xfrm>
              <a:off x="-38534" y="1960797"/>
              <a:ext cx="111440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Conclusion</a:t>
              </a:r>
              <a:endParaRPr b="0" i="0" sz="1600" u="none" cap="none" strike="noStrike">
                <a:solidFill>
                  <a:schemeClr val="dk1"/>
                </a:solidFill>
                <a:latin typeface="Calibri"/>
                <a:ea typeface="Calibri"/>
                <a:cs typeface="Calibri"/>
                <a:sym typeface="Calibri"/>
              </a:endParaRPr>
            </a:p>
          </p:txBody>
        </p:sp>
      </p:grpSp>
      <p:grpSp>
        <p:nvGrpSpPr>
          <p:cNvPr id="258" name="Google Shape;258;p15"/>
          <p:cNvGrpSpPr/>
          <p:nvPr/>
        </p:nvGrpSpPr>
        <p:grpSpPr>
          <a:xfrm>
            <a:off x="7419975" y="3114675"/>
            <a:ext cx="1524010" cy="1807838"/>
            <a:chOff x="7419975" y="3114675"/>
            <a:chExt cx="1524010" cy="1807838"/>
          </a:xfrm>
        </p:grpSpPr>
        <p:sp>
          <p:nvSpPr>
            <p:cNvPr id="259" name="Google Shape;259;p15"/>
            <p:cNvSpPr/>
            <p:nvPr/>
          </p:nvSpPr>
          <p:spPr>
            <a:xfrm flipH="1">
              <a:off x="7419975" y="3114675"/>
              <a:ext cx="762000" cy="1807838"/>
            </a:xfrm>
            <a:prstGeom prst="leftBrace">
              <a:avLst>
                <a:gd fmla="val 8333" name="adj1"/>
                <a:gd fmla="val 52142" name="adj2"/>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0" name="Google Shape;260;p15"/>
            <p:cNvSpPr/>
            <p:nvPr/>
          </p:nvSpPr>
          <p:spPr>
            <a:xfrm>
              <a:off x="8206283" y="3726206"/>
              <a:ext cx="737702"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Future</a:t>
              </a:r>
              <a:endParaRPr/>
            </a:p>
            <a:p>
              <a:pPr indent="0" lvl="0" marL="0" marR="0" rtl="0" algn="ctr">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Scope</a:t>
              </a:r>
              <a:endParaRPr b="0" i="0" sz="1600" u="none" cap="none" strike="noStrike">
                <a:solidFill>
                  <a:schemeClr val="dk1"/>
                </a:solidFill>
                <a:latin typeface="Calibri"/>
                <a:ea typeface="Calibri"/>
                <a:cs typeface="Calibri"/>
                <a:sym typeface="Calibri"/>
              </a:endParaRPr>
            </a:p>
          </p:txBody>
        </p:sp>
      </p:grpSp>
      <p:grpSp>
        <p:nvGrpSpPr>
          <p:cNvPr id="261" name="Google Shape;261;p15"/>
          <p:cNvGrpSpPr/>
          <p:nvPr/>
        </p:nvGrpSpPr>
        <p:grpSpPr>
          <a:xfrm>
            <a:off x="3061163" y="688746"/>
            <a:ext cx="215437" cy="215437"/>
            <a:chOff x="2594325" y="1627175"/>
            <a:chExt cx="440850" cy="440850"/>
          </a:xfrm>
        </p:grpSpPr>
        <p:sp>
          <p:nvSpPr>
            <p:cNvPr id="262" name="Google Shape;262;p15"/>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6"/>
          <p:cNvSpPr txBox="1"/>
          <p:nvPr>
            <p:ph type="title"/>
          </p:nvPr>
        </p:nvSpPr>
        <p:spPr>
          <a:xfrm>
            <a:off x="1810200" y="567049"/>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solidFill>
                  <a:schemeClr val="lt1"/>
                </a:solidFill>
                <a:latin typeface="Merriweather"/>
                <a:ea typeface="Merriweather"/>
                <a:cs typeface="Merriweather"/>
                <a:sym typeface="Merriweather"/>
              </a:rPr>
              <a:t>METHODOLOGY FOR GAIT ANALYSIS</a:t>
            </a:r>
            <a:endParaRPr>
              <a:solidFill>
                <a:schemeClr val="lt1"/>
              </a:solidFill>
              <a:latin typeface="Merriweather"/>
              <a:ea typeface="Merriweather"/>
              <a:cs typeface="Merriweather"/>
              <a:sym typeface="Merriweather"/>
            </a:endParaRPr>
          </a:p>
        </p:txBody>
      </p:sp>
      <p:sp>
        <p:nvSpPr>
          <p:cNvPr id="270" name="Google Shape;270;p16"/>
          <p:cNvSpPr txBox="1"/>
          <p:nvPr>
            <p:ph idx="12" type="sldNum"/>
          </p:nvPr>
        </p:nvSpPr>
        <p:spPr>
          <a:xfrm>
            <a:off x="8705850" y="4762976"/>
            <a:ext cx="4304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grpSp>
        <p:nvGrpSpPr>
          <p:cNvPr id="271" name="Google Shape;271;p16"/>
          <p:cNvGrpSpPr/>
          <p:nvPr/>
        </p:nvGrpSpPr>
        <p:grpSpPr>
          <a:xfrm>
            <a:off x="269132" y="1337417"/>
            <a:ext cx="8436718" cy="569504"/>
            <a:chOff x="269132" y="1337417"/>
            <a:chExt cx="8436718" cy="569504"/>
          </a:xfrm>
        </p:grpSpPr>
        <p:sp>
          <p:nvSpPr>
            <p:cNvPr id="272" name="Google Shape;272;p16"/>
            <p:cNvSpPr/>
            <p:nvPr/>
          </p:nvSpPr>
          <p:spPr>
            <a:xfrm>
              <a:off x="269132" y="1337417"/>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chemeClr val="dk2"/>
            </a:solidFill>
            <a:ln>
              <a:noFill/>
            </a:ln>
          </p:spPr>
          <p:txBody>
            <a:bodyPr anchorCtr="0" anchor="ctr" bIns="60700" lIns="60700" spcFirstLastPara="1" rIns="583400" wrap="square" tIns="60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Image Extraction from Database.</a:t>
              </a:r>
              <a:endParaRPr b="0" i="0" sz="1200" u="none" cap="none" strike="noStrike">
                <a:solidFill>
                  <a:schemeClr val="lt1"/>
                </a:solidFill>
                <a:latin typeface="Calibri"/>
                <a:ea typeface="Calibri"/>
                <a:cs typeface="Calibri"/>
                <a:sym typeface="Calibri"/>
              </a:endParaRPr>
            </a:p>
          </p:txBody>
        </p:sp>
        <p:sp>
          <p:nvSpPr>
            <p:cNvPr id="273" name="Google Shape;273;p16"/>
            <p:cNvSpPr/>
            <p:nvPr/>
          </p:nvSpPr>
          <p:spPr>
            <a:xfrm>
              <a:off x="5521652" y="1337417"/>
              <a:ext cx="3184198" cy="512201"/>
            </a:xfrm>
            <a:custGeom>
              <a:rect b="b" l="l" r="r" t="t"/>
              <a:pathLst>
                <a:path extrusionOk="0" h="512201" w="3184198">
                  <a:moveTo>
                    <a:pt x="0" y="51220"/>
                  </a:moveTo>
                  <a:cubicBezTo>
                    <a:pt x="0" y="22932"/>
                    <a:pt x="22932" y="0"/>
                    <a:pt x="51220" y="0"/>
                  </a:cubicBezTo>
                  <a:lnTo>
                    <a:pt x="3132978" y="0"/>
                  </a:lnTo>
                  <a:cubicBezTo>
                    <a:pt x="3161266" y="0"/>
                    <a:pt x="3184198" y="22932"/>
                    <a:pt x="3184198" y="51220"/>
                  </a:cubicBezTo>
                  <a:lnTo>
                    <a:pt x="3184198" y="460981"/>
                  </a:lnTo>
                  <a:cubicBezTo>
                    <a:pt x="3184198" y="489269"/>
                    <a:pt x="3161266" y="512201"/>
                    <a:pt x="3132978" y="512201"/>
                  </a:cubicBezTo>
                  <a:lnTo>
                    <a:pt x="51220" y="512201"/>
                  </a:lnTo>
                  <a:cubicBezTo>
                    <a:pt x="22932" y="512201"/>
                    <a:pt x="0" y="489269"/>
                    <a:pt x="0" y="460981"/>
                  </a:cubicBezTo>
                  <a:lnTo>
                    <a:pt x="0" y="51220"/>
                  </a:lnTo>
                  <a:close/>
                </a:path>
              </a:pathLst>
            </a:custGeom>
            <a:solidFill>
              <a:srgbClr val="A8122A"/>
            </a:solidFill>
            <a:ln>
              <a:noFill/>
            </a:ln>
          </p:spPr>
          <p:txBody>
            <a:bodyPr anchorCtr="0" anchor="ctr" bIns="60700" lIns="60700" spcFirstLastPara="1" rIns="669300" wrap="square" tIns="60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Converting to threshold images.</a:t>
              </a:r>
              <a:endParaRPr b="0" i="0" sz="1200" u="none" cap="none" strike="noStrike">
                <a:solidFill>
                  <a:schemeClr val="lt1"/>
                </a:solidFill>
                <a:latin typeface="Calibri"/>
                <a:ea typeface="Calibri"/>
                <a:cs typeface="Calibri"/>
                <a:sym typeface="Calibri"/>
              </a:endParaRPr>
            </a:p>
          </p:txBody>
        </p:sp>
        <p:sp>
          <p:nvSpPr>
            <p:cNvPr id="274" name="Google Shape;274;p16"/>
            <p:cNvSpPr/>
            <p:nvPr/>
          </p:nvSpPr>
          <p:spPr>
            <a:xfrm>
              <a:off x="3773961" y="1410810"/>
              <a:ext cx="1478604"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275" name="Google Shape;275;p16"/>
          <p:cNvGrpSpPr/>
          <p:nvPr/>
        </p:nvGrpSpPr>
        <p:grpSpPr>
          <a:xfrm>
            <a:off x="320681" y="1922283"/>
            <a:ext cx="8385168" cy="1391821"/>
            <a:chOff x="320681" y="1922283"/>
            <a:chExt cx="8385168" cy="1391821"/>
          </a:xfrm>
        </p:grpSpPr>
        <p:sp>
          <p:nvSpPr>
            <p:cNvPr id="276" name="Google Shape;276;p16"/>
            <p:cNvSpPr/>
            <p:nvPr/>
          </p:nvSpPr>
          <p:spPr>
            <a:xfrm>
              <a:off x="5470106" y="2801903"/>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chemeClr val="dk2"/>
            </a:solidFill>
            <a:ln>
              <a:noFill/>
            </a:ln>
          </p:spPr>
          <p:txBody>
            <a:bodyPr anchorCtr="0" anchor="ctr" bIns="60700" lIns="60700" spcFirstLastPara="1" rIns="679150" wrap="square" tIns="60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             Extracting Region of Interest and                	combining all images to form 	Gait Energy Images(GEI).</a:t>
              </a:r>
              <a:endParaRPr b="0" i="0" sz="1200" u="none" cap="none" strike="noStrike">
                <a:solidFill>
                  <a:schemeClr val="lt1"/>
                </a:solidFill>
                <a:latin typeface="Calibri"/>
                <a:ea typeface="Calibri"/>
                <a:cs typeface="Calibri"/>
                <a:sym typeface="Calibri"/>
              </a:endParaRPr>
            </a:p>
          </p:txBody>
        </p:sp>
        <p:sp>
          <p:nvSpPr>
            <p:cNvPr id="277" name="Google Shape;277;p16"/>
            <p:cNvSpPr/>
            <p:nvPr/>
          </p:nvSpPr>
          <p:spPr>
            <a:xfrm>
              <a:off x="320681" y="2776944"/>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rgbClr val="A8122A"/>
            </a:solidFill>
            <a:ln>
              <a:noFill/>
            </a:ln>
          </p:spPr>
          <p:txBody>
            <a:bodyPr anchorCtr="0" anchor="ctr" bIns="102625" lIns="102625" spcFirstLastPara="1" rIns="625325" wrap="square" tIns="102625">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Calibri"/>
                <a:ea typeface="Calibri"/>
                <a:cs typeface="Calibri"/>
                <a:sym typeface="Calibri"/>
              </a:endParaRPr>
            </a:p>
            <a:p>
              <a:pPr indent="0" lvl="0" marL="0" marR="0" rtl="0" algn="ctr">
                <a:lnSpc>
                  <a:spcPct val="90000"/>
                </a:lnSpc>
                <a:spcBef>
                  <a:spcPts val="420"/>
                </a:spcBef>
                <a:spcAft>
                  <a:spcPts val="0"/>
                </a:spcAft>
                <a:buNone/>
              </a:pPr>
              <a:r>
                <a:rPr b="0" i="0" lang="en-US" sz="1200" u="none" cap="none" strike="noStrike">
                  <a:solidFill>
                    <a:schemeClr val="lt1"/>
                  </a:solidFill>
                  <a:latin typeface="Calibri"/>
                  <a:ea typeface="Calibri"/>
                  <a:cs typeface="Calibri"/>
                  <a:sym typeface="Calibri"/>
                </a:rPr>
                <a:t>Building GEIVnet.</a:t>
              </a:r>
              <a:endParaRPr b="0" i="0" sz="1200" u="none" cap="none" strike="noStrike">
                <a:solidFill>
                  <a:schemeClr val="lt1"/>
                </a:solidFill>
                <a:latin typeface="Calibri"/>
                <a:ea typeface="Calibri"/>
                <a:cs typeface="Calibri"/>
                <a:sym typeface="Calibri"/>
              </a:endParaRPr>
            </a:p>
            <a:p>
              <a:pPr indent="0" lvl="0" marL="0" marR="0" rtl="0" algn="l">
                <a:lnSpc>
                  <a:spcPct val="90000"/>
                </a:lnSpc>
                <a:spcBef>
                  <a:spcPts val="42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78" name="Google Shape;278;p16"/>
            <p:cNvSpPr/>
            <p:nvPr/>
          </p:nvSpPr>
          <p:spPr>
            <a:xfrm flipH="1">
              <a:off x="3773960" y="2784984"/>
              <a:ext cx="1478603"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9" name="Google Shape;279;p16"/>
            <p:cNvSpPr/>
            <p:nvPr/>
          </p:nvSpPr>
          <p:spPr>
            <a:xfrm rot="5400000">
              <a:off x="6566261" y="2077705"/>
              <a:ext cx="806955"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280" name="Google Shape;280;p16"/>
          <p:cNvGrpSpPr/>
          <p:nvPr/>
        </p:nvGrpSpPr>
        <p:grpSpPr>
          <a:xfrm>
            <a:off x="269131" y="3370265"/>
            <a:ext cx="8436719" cy="1498101"/>
            <a:chOff x="269131" y="3370265"/>
            <a:chExt cx="8436719" cy="1498101"/>
          </a:xfrm>
        </p:grpSpPr>
        <p:sp>
          <p:nvSpPr>
            <p:cNvPr id="281" name="Google Shape;281;p16"/>
            <p:cNvSpPr/>
            <p:nvPr/>
          </p:nvSpPr>
          <p:spPr>
            <a:xfrm>
              <a:off x="269131" y="4266390"/>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chemeClr val="dk2"/>
            </a:solidFill>
            <a:ln>
              <a:noFill/>
            </a:ln>
          </p:spPr>
          <p:txBody>
            <a:bodyPr anchorCtr="0" anchor="ctr" bIns="102625" lIns="102625" spcFirstLastPara="1" rIns="721050" wrap="square" tIns="102625">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Passing the GEI and training them.</a:t>
              </a:r>
              <a:endParaRPr b="0" i="0" sz="1200" u="none" cap="none" strike="noStrike">
                <a:solidFill>
                  <a:schemeClr val="lt1"/>
                </a:solidFill>
                <a:latin typeface="Calibri"/>
                <a:ea typeface="Calibri"/>
                <a:cs typeface="Calibri"/>
                <a:sym typeface="Calibri"/>
              </a:endParaRPr>
            </a:p>
          </p:txBody>
        </p:sp>
        <p:sp>
          <p:nvSpPr>
            <p:cNvPr id="282" name="Google Shape;282;p16"/>
            <p:cNvSpPr/>
            <p:nvPr/>
          </p:nvSpPr>
          <p:spPr>
            <a:xfrm>
              <a:off x="5470107" y="4266390"/>
              <a:ext cx="3235743" cy="601976"/>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rgbClr val="A8122A"/>
            </a:solidFill>
            <a:ln>
              <a:noFill/>
            </a:ln>
          </p:spPr>
          <p:txBody>
            <a:bodyPr anchorCtr="0" anchor="ctr" bIns="102625" lIns="102625" spcFirstLastPara="1" rIns="721050" wrap="square" tIns="102625">
              <a:no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Calibri"/>
                  <a:ea typeface="Calibri"/>
                  <a:cs typeface="Calibri"/>
                  <a:sym typeface="Calibri"/>
                </a:rPr>
                <a:t>Building 3 different networks and checking accuracy through CMC Curve.</a:t>
              </a:r>
              <a:endParaRPr b="0" i="0" sz="1200" u="none" cap="none" strike="noStrike">
                <a:solidFill>
                  <a:schemeClr val="lt1"/>
                </a:solidFill>
                <a:latin typeface="Calibri"/>
                <a:ea typeface="Calibri"/>
                <a:cs typeface="Calibri"/>
                <a:sym typeface="Calibri"/>
              </a:endParaRPr>
            </a:p>
          </p:txBody>
        </p:sp>
        <p:sp>
          <p:nvSpPr>
            <p:cNvPr id="283" name="Google Shape;283;p16"/>
            <p:cNvSpPr/>
            <p:nvPr/>
          </p:nvSpPr>
          <p:spPr>
            <a:xfrm>
              <a:off x="3748188" y="4274434"/>
              <a:ext cx="1478604"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4" name="Google Shape;284;p16"/>
            <p:cNvSpPr/>
            <p:nvPr/>
          </p:nvSpPr>
          <p:spPr>
            <a:xfrm rot="5400000">
              <a:off x="1235469" y="3525687"/>
              <a:ext cx="806955"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txBox="1"/>
          <p:nvPr>
            <p:ph type="title"/>
          </p:nvPr>
        </p:nvSpPr>
        <p:spPr>
          <a:xfrm>
            <a:off x="1810200" y="567049"/>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RESULTS AND ANALYSIS</a:t>
            </a:r>
            <a:endParaRPr/>
          </a:p>
        </p:txBody>
      </p:sp>
      <p:sp>
        <p:nvSpPr>
          <p:cNvPr id="290" name="Google Shape;290;p17"/>
          <p:cNvSpPr txBox="1"/>
          <p:nvPr/>
        </p:nvSpPr>
        <p:spPr>
          <a:xfrm>
            <a:off x="438731" y="1130516"/>
            <a:ext cx="8442622" cy="562097"/>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We conclude that the accuracy at image size of 32*32 is best achieved at 99.69%. and when the image size was 120*120 it was 99.81.</a:t>
            </a:r>
            <a:endParaRPr/>
          </a:p>
        </p:txBody>
      </p:sp>
      <p:sp>
        <p:nvSpPr>
          <p:cNvPr id="291" name="Google Shape;291;p17"/>
          <p:cNvSpPr txBox="1"/>
          <p:nvPr>
            <p:ph idx="12" type="sldNum"/>
          </p:nvPr>
        </p:nvSpPr>
        <p:spPr>
          <a:xfrm>
            <a:off x="8705850" y="4762976"/>
            <a:ext cx="4304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graphicFrame>
        <p:nvGraphicFramePr>
          <p:cNvPr id="292" name="Google Shape;292;p17"/>
          <p:cNvGraphicFramePr/>
          <p:nvPr/>
        </p:nvGraphicFramePr>
        <p:xfrm>
          <a:off x="651004" y="1778180"/>
          <a:ext cx="3000000" cy="3000000"/>
        </p:xfrm>
        <a:graphic>
          <a:graphicData uri="http://schemas.openxmlformats.org/drawingml/2006/table">
            <a:tbl>
              <a:tblPr>
                <a:noFill/>
                <a:tableStyleId>{D3F44624-6DA1-465E-AA59-2D10CEBECDE5}</a:tableStyleId>
              </a:tblPr>
              <a:tblGrid>
                <a:gridCol w="1732375"/>
                <a:gridCol w="1732375"/>
                <a:gridCol w="1732375"/>
                <a:gridCol w="1731500"/>
                <a:gridCol w="1126225"/>
              </a:tblGrid>
              <a:tr h="1014825">
                <a:tc>
                  <a:txBody>
                    <a:bodyPr/>
                    <a:lstStyle/>
                    <a:p>
                      <a:pPr indent="0" lvl="0" marL="0" marR="0" rtl="0" algn="ctr">
                        <a:lnSpc>
                          <a:spcPct val="107000"/>
                        </a:lnSpc>
                        <a:spcBef>
                          <a:spcPts val="0"/>
                        </a:spcBef>
                        <a:spcAft>
                          <a:spcPts val="0"/>
                        </a:spcAft>
                        <a:buNone/>
                      </a:pPr>
                      <a:r>
                        <a:rPr b="1" lang="en-US" sz="1900" u="none" cap="none" strike="noStrike"/>
                        <a:t>Input Size</a:t>
                      </a:r>
                      <a:endParaRPr b="1"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b="1" lang="en-US" sz="1900" u="none" cap="none" strike="noStrike"/>
                        <a:t>Learning Rate</a:t>
                      </a:r>
                      <a:endParaRPr b="1"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b="1" lang="en-US" sz="1900" u="none" cap="none" strike="noStrike"/>
                        <a:t>Model</a:t>
                      </a:r>
                      <a:endParaRPr b="1"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b="1" lang="en-US" sz="1900" u="none" cap="none" strike="noStrike"/>
                        <a:t>EER(%)</a:t>
                      </a:r>
                      <a:endParaRPr b="1"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b="1" lang="en-US" sz="1900" u="none" cap="none" strike="noStrike"/>
                        <a:t>Rank1 ACC</a:t>
                      </a:r>
                      <a:endParaRPr b="1" sz="1700" u="none" cap="none" strike="noStrike">
                        <a:latin typeface="Times New Roman"/>
                        <a:ea typeface="Times New Roman"/>
                        <a:cs typeface="Times New Roman"/>
                        <a:sym typeface="Times New Roman"/>
                      </a:endParaRPr>
                    </a:p>
                  </a:txBody>
                  <a:tcPr marT="54175" marB="54175" marR="54175" marL="54175" anchor="ctr"/>
                </a:tc>
              </a:tr>
              <a:tr h="705625">
                <a:tc>
                  <a:txBody>
                    <a:bodyPr/>
                    <a:lstStyle/>
                    <a:p>
                      <a:pPr indent="0" lvl="0" marL="0" marR="0" rtl="0" algn="ctr">
                        <a:lnSpc>
                          <a:spcPct val="107000"/>
                        </a:lnSpc>
                        <a:spcBef>
                          <a:spcPts val="0"/>
                        </a:spcBef>
                        <a:spcAft>
                          <a:spcPts val="0"/>
                        </a:spcAft>
                        <a:buNone/>
                      </a:pPr>
                      <a:r>
                        <a:rPr lang="en-US" sz="1900" u="none" cap="none" strike="noStrike"/>
                        <a:t>32*32</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1e-5</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V3</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0.40</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99.63%</a:t>
                      </a:r>
                      <a:endParaRPr sz="1700" u="none" cap="none" strike="noStrike">
                        <a:latin typeface="Times New Roman"/>
                        <a:ea typeface="Times New Roman"/>
                        <a:cs typeface="Times New Roman"/>
                        <a:sym typeface="Times New Roman"/>
                      </a:endParaRPr>
                    </a:p>
                  </a:txBody>
                  <a:tcPr marT="54175" marB="54175" marR="54175" marL="54175" anchor="ctr"/>
                </a:tc>
              </a:tr>
              <a:tr h="705625">
                <a:tc>
                  <a:txBody>
                    <a:bodyPr/>
                    <a:lstStyle/>
                    <a:p>
                      <a:pPr indent="0" lvl="0" marL="0" marR="0" rtl="0" algn="ctr">
                        <a:lnSpc>
                          <a:spcPct val="107000"/>
                        </a:lnSpc>
                        <a:spcBef>
                          <a:spcPts val="0"/>
                        </a:spcBef>
                        <a:spcAft>
                          <a:spcPts val="0"/>
                        </a:spcAft>
                        <a:buNone/>
                      </a:pPr>
                      <a:r>
                        <a:rPr lang="en-US" sz="1900" u="none" cap="none" strike="noStrike"/>
                        <a:t>32*32</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1e-4|1e-5</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V6</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0.18</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99.69%</a:t>
                      </a:r>
                      <a:endParaRPr sz="1700" u="none" cap="none" strike="noStrike">
                        <a:latin typeface="Times New Roman"/>
                        <a:ea typeface="Times New Roman"/>
                        <a:cs typeface="Times New Roman"/>
                        <a:sym typeface="Times New Roman"/>
                      </a:endParaRPr>
                    </a:p>
                  </a:txBody>
                  <a:tcPr marT="54175" marB="54175" marR="54175" marL="54175" anchor="ctr"/>
                </a:tc>
              </a:tr>
              <a:tr h="705625">
                <a:tc>
                  <a:txBody>
                    <a:bodyPr/>
                    <a:lstStyle/>
                    <a:p>
                      <a:pPr indent="0" lvl="0" marL="0" marR="0" rtl="0" algn="ctr">
                        <a:lnSpc>
                          <a:spcPct val="107000"/>
                        </a:lnSpc>
                        <a:spcBef>
                          <a:spcPts val="0"/>
                        </a:spcBef>
                        <a:spcAft>
                          <a:spcPts val="0"/>
                        </a:spcAft>
                        <a:buNone/>
                      </a:pPr>
                      <a:r>
                        <a:rPr lang="en-US" sz="1900" u="none" cap="none" strike="noStrike"/>
                        <a:t>120*120</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1e-4|1e-5</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v4+LRN</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0.97</a:t>
                      </a:r>
                      <a:endParaRPr sz="1700" u="none" cap="none" strike="noStrike">
                        <a:latin typeface="Times New Roman"/>
                        <a:ea typeface="Times New Roman"/>
                        <a:cs typeface="Times New Roman"/>
                        <a:sym typeface="Times New Roman"/>
                      </a:endParaRPr>
                    </a:p>
                  </a:txBody>
                  <a:tcPr marT="54175" marB="54175" marR="54175" marL="54175" anchor="ctr"/>
                </a:tc>
                <a:tc>
                  <a:txBody>
                    <a:bodyPr/>
                    <a:lstStyle/>
                    <a:p>
                      <a:pPr indent="0" lvl="0" marL="0" marR="0" rtl="0" algn="ctr">
                        <a:lnSpc>
                          <a:spcPct val="107000"/>
                        </a:lnSpc>
                        <a:spcBef>
                          <a:spcPts val="0"/>
                        </a:spcBef>
                        <a:spcAft>
                          <a:spcPts val="0"/>
                        </a:spcAft>
                        <a:buNone/>
                      </a:pPr>
                      <a:r>
                        <a:rPr lang="en-US" sz="1900" u="none" cap="none" strike="noStrike"/>
                        <a:t>99.81%</a:t>
                      </a:r>
                      <a:endParaRPr sz="1700" u="none" cap="none" strike="noStrike">
                        <a:latin typeface="Times New Roman"/>
                        <a:ea typeface="Times New Roman"/>
                        <a:cs typeface="Times New Roman"/>
                        <a:sym typeface="Times New Roman"/>
                      </a:endParaRPr>
                    </a:p>
                  </a:txBody>
                  <a:tcPr marT="54175" marB="54175" marR="54175" marL="5417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8"/>
          <p:cNvSpPr txBox="1"/>
          <p:nvPr>
            <p:ph type="title"/>
          </p:nvPr>
        </p:nvSpPr>
        <p:spPr>
          <a:xfrm>
            <a:off x="1810200" y="567049"/>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GAIT SIMULATOR USER INTERFACE</a:t>
            </a:r>
            <a:endParaRPr/>
          </a:p>
        </p:txBody>
      </p:sp>
      <p:sp>
        <p:nvSpPr>
          <p:cNvPr id="298" name="Google Shape;298;p18"/>
          <p:cNvSpPr txBox="1"/>
          <p:nvPr>
            <p:ph idx="12" type="sldNum"/>
          </p:nvPr>
        </p:nvSpPr>
        <p:spPr>
          <a:xfrm>
            <a:off x="8705850" y="4762976"/>
            <a:ext cx="4304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pic>
        <p:nvPicPr>
          <p:cNvPr id="299" name="Google Shape;299;p18"/>
          <p:cNvPicPr preferRelativeResize="0"/>
          <p:nvPr/>
        </p:nvPicPr>
        <p:blipFill rotWithShape="1">
          <a:blip r:embed="rId3">
            <a:alphaModFix/>
          </a:blip>
          <a:srcRect b="0" l="0" r="0" t="0"/>
          <a:stretch/>
        </p:blipFill>
        <p:spPr>
          <a:xfrm>
            <a:off x="700391" y="1184739"/>
            <a:ext cx="7743217" cy="37295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9"/>
          <p:cNvSpPr txBox="1"/>
          <p:nvPr>
            <p:ph type="title"/>
          </p:nvPr>
        </p:nvSpPr>
        <p:spPr>
          <a:xfrm>
            <a:off x="1810200" y="567049"/>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CONCLUSION AND FUTURE SCOPE FOR GAIT ANALYSIS</a:t>
            </a:r>
            <a:endParaRPr/>
          </a:p>
        </p:txBody>
      </p:sp>
      <p:sp>
        <p:nvSpPr>
          <p:cNvPr id="305" name="Google Shape;305;p19"/>
          <p:cNvSpPr txBox="1"/>
          <p:nvPr/>
        </p:nvSpPr>
        <p:spPr>
          <a:xfrm>
            <a:off x="438731" y="1130516"/>
            <a:ext cx="8442622" cy="363246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main work encompassed gait identification and gait analysis of individuals. First, a novel approach for identifying individuals was proposed. This identification method achieved very high accuracy in a data sample with very similar subjects. Then, a solution was provided to the question: which of these features should be extracted to represent gait and why. A novel gait cycle and its corresponding phases were defined. The influence of gait features from the gait phases was investigated</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 addition, the relationship between gait and attractiveness was analyzed and a predictable model for gait attractiveness was built. The similarity and dissimilarity between the left and right sides of the body in gait were investigated. This research showed the most asymmetric body parts in each subjects’ in gait and revealed the common similarities and asymmetric appearances in gait among different subjects.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Prominent future research domain demands on the effective fusion of gait with other biometrics so as to accomplish a comprehensive surveillance system in environments that are characterized by “special interest”, high traffic, much transient in nature such as airports. Encompassing the GRS as a part, in launching a comprehensive multi model Automated Human Recognition System is to be experimented in depth and to be optimistically realized in the near future</a:t>
            </a:r>
            <a:endParaRPr/>
          </a:p>
        </p:txBody>
      </p:sp>
      <p:sp>
        <p:nvSpPr>
          <p:cNvPr id="306" name="Google Shape;306;p19"/>
          <p:cNvSpPr txBox="1"/>
          <p:nvPr>
            <p:ph idx="12" type="sldNum"/>
          </p:nvPr>
        </p:nvSpPr>
        <p:spPr>
          <a:xfrm>
            <a:off x="8705850" y="4762976"/>
            <a:ext cx="4304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2"/>
          <p:cNvSpPr txBox="1"/>
          <p:nvPr>
            <p:ph type="title"/>
          </p:nvPr>
        </p:nvSpPr>
        <p:spPr>
          <a:xfrm>
            <a:off x="1810300" y="560229"/>
            <a:ext cx="5523600" cy="477187"/>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TOPICS TO BE COVERED</a:t>
            </a:r>
            <a:endParaRPr/>
          </a:p>
        </p:txBody>
      </p:sp>
      <p:sp>
        <p:nvSpPr>
          <p:cNvPr id="44" name="Google Shape;44;p2"/>
          <p:cNvSpPr txBox="1"/>
          <p:nvPr/>
        </p:nvSpPr>
        <p:spPr>
          <a:xfrm>
            <a:off x="1681700" y="1288591"/>
            <a:ext cx="4446726" cy="278729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Abstract</a:t>
            </a:r>
            <a:endParaRPr/>
          </a:p>
          <a:p>
            <a:pPr indent="-342900" lvl="0" marL="342900" marR="0" rtl="0" algn="l">
              <a:lnSpc>
                <a:spcPct val="10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Motivation</a:t>
            </a:r>
            <a:endParaRPr/>
          </a:p>
          <a:p>
            <a:pPr indent="-342900" lvl="0" marL="342900" marR="0" rtl="0" algn="l">
              <a:lnSpc>
                <a:spcPct val="10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Introduction</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Methodology</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Results</a:t>
            </a:r>
            <a:endParaRPr/>
          </a:p>
          <a:p>
            <a:pPr indent="-342900" lvl="0" marL="342900" marR="0" rtl="0" algn="l">
              <a:lnSpc>
                <a:spcPct val="10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Conclusion &amp; Future Scope</a:t>
            </a:r>
            <a:endParaRPr b="0" i="0" sz="1400" u="none" cap="none" strike="noStrike">
              <a:solidFill>
                <a:schemeClr val="dk1"/>
              </a:solidFill>
              <a:latin typeface="Calibri"/>
              <a:ea typeface="Calibri"/>
              <a:cs typeface="Calibri"/>
              <a:sym typeface="Calibri"/>
            </a:endParaRPr>
          </a:p>
        </p:txBody>
      </p:sp>
      <p:sp>
        <p:nvSpPr>
          <p:cNvPr id="45" name="Google Shape;45;p2"/>
          <p:cNvSpPr txBox="1"/>
          <p:nvPr>
            <p:ph idx="12" type="sldNum"/>
          </p:nvPr>
        </p:nvSpPr>
        <p:spPr>
          <a:xfrm>
            <a:off x="8595300" y="4774477"/>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lt1"/>
                </a:solidFill>
              </a:rPr>
              <a:t>‹#›</a:t>
            </a:fld>
            <a:endParaRPr>
              <a:solidFill>
                <a:schemeClr val="lt1"/>
              </a:solidFill>
            </a:endParaRPr>
          </a:p>
        </p:txBody>
      </p:sp>
      <p:sp>
        <p:nvSpPr>
          <p:cNvPr id="46" name="Google Shape;46;p2"/>
          <p:cNvSpPr/>
          <p:nvPr/>
        </p:nvSpPr>
        <p:spPr>
          <a:xfrm>
            <a:off x="2994408" y="683941"/>
            <a:ext cx="231113" cy="229762"/>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5F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B3B3B"/>
            </a:gs>
            <a:gs pos="67000">
              <a:srgbClr val="2E2E2E"/>
            </a:gs>
            <a:gs pos="100000">
              <a:srgbClr val="2E2E2E"/>
            </a:gs>
          </a:gsLst>
          <a:lin ang="5400000" scaled="0"/>
        </a:gradFill>
      </p:bgPr>
    </p:bg>
    <p:spTree>
      <p:nvGrpSpPr>
        <p:cNvPr id="310" name="Shape 310"/>
        <p:cNvGrpSpPr/>
        <p:nvPr/>
      </p:nvGrpSpPr>
      <p:grpSpPr>
        <a:xfrm>
          <a:off x="0" y="0"/>
          <a:ext cx="0" cy="0"/>
          <a:chOff x="0" y="0"/>
          <a:chExt cx="0" cy="0"/>
        </a:xfrm>
      </p:grpSpPr>
      <p:sp>
        <p:nvSpPr>
          <p:cNvPr id="311" name="Google Shape;311;p20"/>
          <p:cNvSpPr txBox="1"/>
          <p:nvPr>
            <p:ph idx="4294967295" type="ctrTitle"/>
          </p:nvPr>
        </p:nvSpPr>
        <p:spPr>
          <a:xfrm>
            <a:off x="3844585" y="1256083"/>
            <a:ext cx="1522379" cy="74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600"/>
              <a:buFont typeface="Merriweather"/>
              <a:buNone/>
            </a:pPr>
            <a:r>
              <a:rPr b="0" i="0" lang="en-US" sz="2400" u="none" cap="none" strike="noStrike">
                <a:solidFill>
                  <a:schemeClr val="lt1"/>
                </a:solidFill>
                <a:latin typeface="Merriweather"/>
                <a:ea typeface="Merriweather"/>
                <a:cs typeface="Merriweather"/>
                <a:sym typeface="Merriweather"/>
              </a:rPr>
              <a:t>Thank You! </a:t>
            </a:r>
            <a:endParaRPr b="0" i="0" sz="2400" u="none" cap="none" strike="noStrike">
              <a:solidFill>
                <a:schemeClr val="lt1"/>
              </a:solidFill>
              <a:latin typeface="Merriweather"/>
              <a:ea typeface="Merriweather"/>
              <a:cs typeface="Merriweather"/>
              <a:sym typeface="Merriweather"/>
            </a:endParaRPr>
          </a:p>
        </p:txBody>
      </p:sp>
      <p:sp>
        <p:nvSpPr>
          <p:cNvPr id="312" name="Google Shape;312;p20"/>
          <p:cNvSpPr txBox="1"/>
          <p:nvPr>
            <p:ph idx="4294967295" type="subTitle"/>
          </p:nvPr>
        </p:nvSpPr>
        <p:spPr>
          <a:xfrm>
            <a:off x="1275150" y="2851091"/>
            <a:ext cx="65937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800"/>
              <a:buFont typeface="Raleway"/>
              <a:buNone/>
            </a:pPr>
            <a:r>
              <a:rPr b="1" i="0" lang="en-US" sz="2800" u="none" cap="none" strike="noStrike">
                <a:solidFill>
                  <a:schemeClr val="lt1"/>
                </a:solidFill>
                <a:latin typeface="Calibri"/>
                <a:ea typeface="Calibri"/>
                <a:cs typeface="Calibri"/>
                <a:sym typeface="Calibri"/>
              </a:rPr>
              <a:t>ANY QUESTIONS?</a:t>
            </a:r>
            <a:endParaRPr b="1" i="0" sz="2800" u="none" cap="none" strike="noStrike">
              <a:solidFill>
                <a:schemeClr val="lt1"/>
              </a:solidFill>
              <a:latin typeface="Calibri"/>
              <a:ea typeface="Calibri"/>
              <a:cs typeface="Calibri"/>
              <a:sym typeface="Calibri"/>
            </a:endParaRPr>
          </a:p>
        </p:txBody>
      </p:sp>
      <p:grpSp>
        <p:nvGrpSpPr>
          <p:cNvPr id="313" name="Google Shape;313;p20"/>
          <p:cNvGrpSpPr/>
          <p:nvPr/>
        </p:nvGrpSpPr>
        <p:grpSpPr>
          <a:xfrm>
            <a:off x="3927600" y="4456149"/>
            <a:ext cx="1288800" cy="63900"/>
            <a:chOff x="3927600" y="2539800"/>
            <a:chExt cx="1288800" cy="63900"/>
          </a:xfrm>
        </p:grpSpPr>
        <p:cxnSp>
          <p:nvCxnSpPr>
            <p:cNvPr id="314" name="Google Shape;314;p20"/>
            <p:cNvCxnSpPr/>
            <p:nvPr/>
          </p:nvCxnSpPr>
          <p:spPr>
            <a:xfrm>
              <a:off x="3927600" y="2571750"/>
              <a:ext cx="1288800" cy="0"/>
            </a:xfrm>
            <a:prstGeom prst="straightConnector1">
              <a:avLst/>
            </a:prstGeom>
            <a:noFill/>
            <a:ln cap="flat" cmpd="sng" w="9525">
              <a:solidFill>
                <a:schemeClr val="accent3"/>
              </a:solidFill>
              <a:prstDash val="solid"/>
              <a:round/>
              <a:headEnd len="sm" w="sm" type="none"/>
              <a:tailEnd len="sm" w="sm" type="none"/>
            </a:ln>
          </p:spPr>
        </p:cxnSp>
        <p:sp>
          <p:nvSpPr>
            <p:cNvPr id="315" name="Google Shape;315;p20"/>
            <p:cNvSpPr/>
            <p:nvPr/>
          </p:nvSpPr>
          <p:spPr>
            <a:xfrm flipH="1">
              <a:off x="4538275" y="2539800"/>
              <a:ext cx="67500" cy="63900"/>
            </a:xfrm>
            <a:prstGeom prst="diamond">
              <a:avLst/>
            </a:prstGeom>
            <a:solidFill>
              <a:srgbClr val="22222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20"/>
          <p:cNvSpPr/>
          <p:nvPr/>
        </p:nvSpPr>
        <p:spPr>
          <a:xfrm>
            <a:off x="4458684" y="2030833"/>
            <a:ext cx="294180" cy="294180"/>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
          <p:cNvSpPr txBox="1"/>
          <p:nvPr>
            <p:ph type="title"/>
          </p:nvPr>
        </p:nvSpPr>
        <p:spPr>
          <a:xfrm>
            <a:off x="1821019" y="566698"/>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ABOUT THE PROJECT</a:t>
            </a:r>
            <a:endParaRPr/>
          </a:p>
        </p:txBody>
      </p:sp>
      <p:sp>
        <p:nvSpPr>
          <p:cNvPr id="52" name="Google Shape;52;p3"/>
          <p:cNvSpPr txBox="1"/>
          <p:nvPr>
            <p:ph idx="12" type="sldNum"/>
          </p:nvPr>
        </p:nvSpPr>
        <p:spPr>
          <a:xfrm>
            <a:off x="8587551" y="4764811"/>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grpSp>
        <p:nvGrpSpPr>
          <p:cNvPr id="53" name="Google Shape;53;p3"/>
          <p:cNvGrpSpPr/>
          <p:nvPr/>
        </p:nvGrpSpPr>
        <p:grpSpPr>
          <a:xfrm>
            <a:off x="2374253" y="1410473"/>
            <a:ext cx="4417130" cy="3505687"/>
            <a:chOff x="817663" y="1410473"/>
            <a:chExt cx="4417130" cy="3505687"/>
          </a:xfrm>
        </p:grpSpPr>
        <p:grpSp>
          <p:nvGrpSpPr>
            <p:cNvPr id="54" name="Google Shape;54;p3"/>
            <p:cNvGrpSpPr/>
            <p:nvPr/>
          </p:nvGrpSpPr>
          <p:grpSpPr>
            <a:xfrm>
              <a:off x="817663" y="1410473"/>
              <a:ext cx="4417130" cy="3505687"/>
              <a:chOff x="452573" y="-18646"/>
              <a:chExt cx="4417130" cy="3505687"/>
            </a:xfrm>
          </p:grpSpPr>
          <p:sp>
            <p:nvSpPr>
              <p:cNvPr id="55" name="Google Shape;55;p3"/>
              <p:cNvSpPr/>
              <p:nvPr/>
            </p:nvSpPr>
            <p:spPr>
              <a:xfrm>
                <a:off x="915510" y="-18646"/>
                <a:ext cx="3491256" cy="3491256"/>
              </a:xfrm>
              <a:custGeom>
                <a:rect b="b" l="l" r="r" t="t"/>
                <a:pathLst>
                  <a:path extrusionOk="0" h="120000" w="120000">
                    <a:moveTo>
                      <a:pt x="78423" y="6675"/>
                    </a:moveTo>
                    <a:lnTo>
                      <a:pt x="78423" y="6675"/>
                    </a:lnTo>
                    <a:cubicBezTo>
                      <a:pt x="102734" y="15074"/>
                      <a:pt x="118287" y="38853"/>
                      <a:pt x="116239" y="64492"/>
                    </a:cubicBezTo>
                    <a:cubicBezTo>
                      <a:pt x="114191" y="90132"/>
                      <a:pt x="95061" y="111140"/>
                      <a:pt x="69724" y="115574"/>
                    </a:cubicBezTo>
                    <a:cubicBezTo>
                      <a:pt x="44388" y="120007"/>
                      <a:pt x="19261" y="106743"/>
                      <a:pt x="8628" y="83322"/>
                    </a:cubicBezTo>
                    <a:cubicBezTo>
                      <a:pt x="-2004" y="59902"/>
                      <a:pt x="4550" y="32254"/>
                      <a:pt x="24564" y="16099"/>
                    </a:cubicBezTo>
                    <a:lnTo>
                      <a:pt x="22583" y="13132"/>
                    </a:lnTo>
                    <a:lnTo>
                      <a:pt x="30524" y="15843"/>
                    </a:lnTo>
                    <a:lnTo>
                      <a:pt x="30254" y="24624"/>
                    </a:lnTo>
                    <a:lnTo>
                      <a:pt x="28275" y="21658"/>
                    </a:lnTo>
                    <a:lnTo>
                      <a:pt x="28275" y="21658"/>
                    </a:lnTo>
                    <a:cubicBezTo>
                      <a:pt x="10838" y="36086"/>
                      <a:pt x="5332" y="60462"/>
                      <a:pt x="14875" y="80984"/>
                    </a:cubicBezTo>
                    <a:cubicBezTo>
                      <a:pt x="24418" y="101505"/>
                      <a:pt x="46606" y="113004"/>
                      <a:pt x="68875" y="108967"/>
                    </a:cubicBezTo>
                    <a:cubicBezTo>
                      <a:pt x="91144" y="104931"/>
                      <a:pt x="107885" y="86377"/>
                      <a:pt x="109619" y="63812"/>
                    </a:cubicBezTo>
                    <a:cubicBezTo>
                      <a:pt x="111353" y="41246"/>
                      <a:pt x="97642" y="20353"/>
                      <a:pt x="76250" y="12963"/>
                    </a:cubicBezTo>
                    <a:close/>
                  </a:path>
                </a:pathLst>
              </a:custGeom>
              <a:solidFill>
                <a:srgbClr val="C18B29"/>
              </a:solidFill>
              <a:ln>
                <a:noFill/>
              </a:ln>
              <a:effectLst>
                <a:outerShdw blurRad="50800" rotWithShape="0" algn="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868514" y="568"/>
                <a:ext cx="1585248" cy="792624"/>
              </a:xfrm>
              <a:prstGeom prst="roundRect">
                <a:avLst>
                  <a:gd fmla="val 16667" name="adj"/>
                </a:avLst>
              </a:prstGeom>
              <a:gradFill>
                <a:gsLst>
                  <a:gs pos="0">
                    <a:srgbClr val="4C020D"/>
                  </a:gs>
                  <a:gs pos="50000">
                    <a:srgbClr val="6F0214"/>
                  </a:gs>
                  <a:gs pos="100000">
                    <a:srgbClr val="850419"/>
                  </a:gs>
                </a:gsLst>
                <a:lin ang="2700000" scaled="0"/>
              </a:gradFill>
              <a:ln>
                <a:noFill/>
              </a:ln>
              <a:effectLst>
                <a:outerShdw blurRad="50800" rotWithShape="0" algn="bl" dir="189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nvSpPr>
            <p:spPr>
              <a:xfrm>
                <a:off x="1907207" y="39261"/>
                <a:ext cx="1507862" cy="715238"/>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58" name="Google Shape;58;p3"/>
              <p:cNvSpPr/>
              <p:nvPr/>
            </p:nvSpPr>
            <p:spPr>
              <a:xfrm>
                <a:off x="3284455" y="1029310"/>
                <a:ext cx="1585248" cy="792624"/>
              </a:xfrm>
              <a:prstGeom prst="roundRect">
                <a:avLst>
                  <a:gd fmla="val 16667" name="adj"/>
                </a:avLst>
              </a:prstGeom>
              <a:solidFill>
                <a:schemeClr val="dk2"/>
              </a:solidFill>
              <a:ln>
                <a:noFill/>
              </a:ln>
              <a:effectLst>
                <a:outerShdw blurRad="50800" rotWithShape="0" algn="bl" dir="189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txBox="1"/>
              <p:nvPr/>
            </p:nvSpPr>
            <p:spPr>
              <a:xfrm>
                <a:off x="3323148" y="1068003"/>
                <a:ext cx="1507862" cy="715238"/>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Arial"/>
                    <a:ea typeface="Arial"/>
                    <a:cs typeface="Arial"/>
                    <a:sym typeface="Arial"/>
                  </a:rPr>
                  <a:t>Heterogeneous Sources i.e. operational data (Flat files)</a:t>
                </a:r>
                <a:endParaRPr b="0" i="0" sz="1200" u="none" cap="none" strike="noStrike">
                  <a:solidFill>
                    <a:schemeClr val="lt1"/>
                  </a:solidFill>
                  <a:latin typeface="Arial"/>
                  <a:ea typeface="Arial"/>
                  <a:cs typeface="Arial"/>
                  <a:sym typeface="Arial"/>
                </a:endParaRPr>
              </a:p>
            </p:txBody>
          </p:sp>
          <p:sp>
            <p:nvSpPr>
              <p:cNvPr id="60" name="Google Shape;60;p3"/>
              <p:cNvSpPr/>
              <p:nvPr/>
            </p:nvSpPr>
            <p:spPr>
              <a:xfrm>
                <a:off x="3079567" y="2694417"/>
                <a:ext cx="1585248" cy="792624"/>
              </a:xfrm>
              <a:prstGeom prst="roundRect">
                <a:avLst>
                  <a:gd fmla="val 16667" name="adj"/>
                </a:avLst>
              </a:prstGeom>
              <a:solidFill>
                <a:srgbClr val="222222"/>
              </a:solidFill>
              <a:ln>
                <a:noFill/>
              </a:ln>
              <a:effectLst>
                <a:outerShdw blurRad="50800" rotWithShape="0" algn="bl" dir="189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txBox="1"/>
              <p:nvPr/>
            </p:nvSpPr>
            <p:spPr>
              <a:xfrm>
                <a:off x="3118260" y="2733110"/>
                <a:ext cx="1507862" cy="715238"/>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Arial"/>
                    <a:ea typeface="Arial"/>
                    <a:cs typeface="Arial"/>
                    <a:sym typeface="Arial"/>
                  </a:rPr>
                  <a:t>EXTRACT TRANSFORM LOAD</a:t>
                </a:r>
                <a:endParaRPr b="0" i="0" sz="1200" u="none" cap="none" strike="noStrike">
                  <a:solidFill>
                    <a:schemeClr val="lt1"/>
                  </a:solidFill>
                  <a:latin typeface="Arial"/>
                  <a:ea typeface="Arial"/>
                  <a:cs typeface="Arial"/>
                  <a:sym typeface="Arial"/>
                </a:endParaRPr>
              </a:p>
            </p:txBody>
          </p:sp>
          <p:sp>
            <p:nvSpPr>
              <p:cNvPr id="62" name="Google Shape;62;p3"/>
              <p:cNvSpPr/>
              <p:nvPr/>
            </p:nvSpPr>
            <p:spPr>
              <a:xfrm>
                <a:off x="663306" y="2694417"/>
                <a:ext cx="1585248" cy="792624"/>
              </a:xfrm>
              <a:prstGeom prst="roundRect">
                <a:avLst>
                  <a:gd fmla="val 16667" name="adj"/>
                </a:avLst>
              </a:prstGeom>
              <a:solidFill>
                <a:schemeClr val="dk2"/>
              </a:solidFill>
              <a:ln>
                <a:noFill/>
              </a:ln>
              <a:effectLst>
                <a:outerShdw blurRad="50800" rotWithShape="0" algn="bl" dir="189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txBox="1"/>
              <p:nvPr/>
            </p:nvSpPr>
            <p:spPr>
              <a:xfrm>
                <a:off x="701999" y="2733110"/>
                <a:ext cx="1507862" cy="715238"/>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b="0" i="0" lang="en-US" sz="1100" u="none" cap="none" strike="noStrike">
                    <a:solidFill>
                      <a:schemeClr val="lt1"/>
                    </a:solidFill>
                    <a:latin typeface="Arial"/>
                    <a:ea typeface="Arial"/>
                    <a:cs typeface="Arial"/>
                    <a:sym typeface="Arial"/>
                  </a:rPr>
                  <a:t>Data warehouse (MySQL and Hadoop)</a:t>
                </a:r>
                <a:endParaRPr b="0" i="0" sz="1100" u="none" cap="none" strike="noStrike">
                  <a:solidFill>
                    <a:schemeClr val="lt1"/>
                  </a:solidFill>
                  <a:latin typeface="Arial"/>
                  <a:ea typeface="Arial"/>
                  <a:cs typeface="Arial"/>
                  <a:sym typeface="Arial"/>
                </a:endParaRPr>
              </a:p>
            </p:txBody>
          </p:sp>
          <p:sp>
            <p:nvSpPr>
              <p:cNvPr id="64" name="Google Shape;64;p3"/>
              <p:cNvSpPr/>
              <p:nvPr/>
            </p:nvSpPr>
            <p:spPr>
              <a:xfrm>
                <a:off x="452573" y="1029310"/>
                <a:ext cx="1585248" cy="792624"/>
              </a:xfrm>
              <a:prstGeom prst="roundRect">
                <a:avLst>
                  <a:gd fmla="val 16667" name="adj"/>
                </a:avLst>
              </a:prstGeom>
              <a:solidFill>
                <a:schemeClr val="dk2"/>
              </a:solidFill>
              <a:ln>
                <a:noFill/>
              </a:ln>
              <a:effectLst>
                <a:outerShdw blurRad="50800" rotWithShape="0" algn="bl" dir="189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txBox="1"/>
              <p:nvPr/>
            </p:nvSpPr>
            <p:spPr>
              <a:xfrm>
                <a:off x="491266" y="1068003"/>
                <a:ext cx="1507862" cy="715238"/>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Arial"/>
                    <a:ea typeface="Arial"/>
                    <a:cs typeface="Arial"/>
                    <a:sym typeface="Arial"/>
                  </a:rPr>
                  <a:t>Reports Based On analysis</a:t>
                </a:r>
                <a:endParaRPr b="0" i="0" sz="1200" u="none" cap="none" strike="noStrike">
                  <a:solidFill>
                    <a:schemeClr val="lt1"/>
                  </a:solidFill>
                  <a:latin typeface="Arial"/>
                  <a:ea typeface="Arial"/>
                  <a:cs typeface="Arial"/>
                  <a:sym typeface="Arial"/>
                </a:endParaRPr>
              </a:p>
            </p:txBody>
          </p:sp>
        </p:grpSp>
        <p:sp>
          <p:nvSpPr>
            <p:cNvPr id="66" name="Google Shape;66;p3"/>
            <p:cNvSpPr/>
            <p:nvPr/>
          </p:nvSpPr>
          <p:spPr>
            <a:xfrm>
              <a:off x="2541161" y="1647861"/>
              <a:ext cx="97013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Big Data</a:t>
              </a:r>
              <a:endParaRPr b="0" i="0" sz="16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1810300" y="560229"/>
            <a:ext cx="5523600" cy="477187"/>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ABSTRACT</a:t>
            </a:r>
            <a:endParaRPr/>
          </a:p>
        </p:txBody>
      </p:sp>
      <p:sp>
        <p:nvSpPr>
          <p:cNvPr id="72" name="Google Shape;72;p4"/>
          <p:cNvSpPr txBox="1"/>
          <p:nvPr>
            <p:ph idx="12" type="sldNum"/>
          </p:nvPr>
        </p:nvSpPr>
        <p:spPr>
          <a:xfrm>
            <a:off x="8595300" y="4774477"/>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grpSp>
        <p:nvGrpSpPr>
          <p:cNvPr id="73" name="Google Shape;73;p4"/>
          <p:cNvGrpSpPr/>
          <p:nvPr/>
        </p:nvGrpSpPr>
        <p:grpSpPr>
          <a:xfrm>
            <a:off x="548420" y="1310227"/>
            <a:ext cx="1966306" cy="3072684"/>
            <a:chOff x="1251943" y="1410715"/>
            <a:chExt cx="1966306" cy="2869883"/>
          </a:xfrm>
        </p:grpSpPr>
        <p:sp>
          <p:nvSpPr>
            <p:cNvPr id="74" name="Google Shape;74;p4"/>
            <p:cNvSpPr/>
            <p:nvPr/>
          </p:nvSpPr>
          <p:spPr>
            <a:xfrm>
              <a:off x="1251943" y="1410715"/>
              <a:ext cx="1966306" cy="2869883"/>
            </a:xfrm>
            <a:custGeom>
              <a:rect b="b" l="l" r="r" t="t"/>
              <a:pathLst>
                <a:path extrusionOk="0" h="3726091" w="1825748">
                  <a:moveTo>
                    <a:pt x="0" y="182575"/>
                  </a:moveTo>
                  <a:cubicBezTo>
                    <a:pt x="0" y="81742"/>
                    <a:pt x="81742" y="0"/>
                    <a:pt x="182575" y="0"/>
                  </a:cubicBezTo>
                  <a:lnTo>
                    <a:pt x="1643173" y="0"/>
                  </a:lnTo>
                  <a:cubicBezTo>
                    <a:pt x="1744006" y="0"/>
                    <a:pt x="1825748" y="81742"/>
                    <a:pt x="1825748" y="182575"/>
                  </a:cubicBezTo>
                  <a:lnTo>
                    <a:pt x="1825748" y="3543516"/>
                  </a:lnTo>
                  <a:cubicBezTo>
                    <a:pt x="1825748" y="3644349"/>
                    <a:pt x="1744006" y="3726091"/>
                    <a:pt x="1643173" y="3726091"/>
                  </a:cubicBezTo>
                  <a:lnTo>
                    <a:pt x="182575" y="3726091"/>
                  </a:lnTo>
                  <a:cubicBezTo>
                    <a:pt x="81742" y="3726091"/>
                    <a:pt x="0" y="3644349"/>
                    <a:pt x="0" y="3543516"/>
                  </a:cubicBezTo>
                  <a:lnTo>
                    <a:pt x="0" y="182575"/>
                  </a:lnTo>
                  <a:close/>
                </a:path>
              </a:pathLst>
            </a:custGeom>
            <a:solidFill>
              <a:schemeClr val="dk2"/>
            </a:solidFill>
            <a:ln>
              <a:noFill/>
            </a:ln>
            <a:effectLst>
              <a:outerShdw blurRad="50800" rotWithShape="0" algn="bl" dir="18900000" dist="38100">
                <a:srgbClr val="000000">
                  <a:alpha val="40000"/>
                </a:srgbClr>
              </a:outerShdw>
            </a:effectLst>
          </p:spPr>
          <p:txBody>
            <a:bodyPr anchorCtr="0" anchor="ctr" bIns="1029675" lIns="284475" spcFirstLastPara="1" rIns="284475" wrap="square" tIns="1774900">
              <a:noAutofit/>
            </a:bodyPr>
            <a:lstStyle/>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Getting familiarized with the existing methods and overall structure of the project.</a:t>
              </a:r>
              <a:endParaRPr/>
            </a:p>
            <a:p>
              <a:pPr indent="-171450" lvl="0" marL="171450" marR="0" rtl="0" algn="l">
                <a:lnSpc>
                  <a:spcPct val="100000"/>
                </a:lnSpc>
                <a:spcBef>
                  <a:spcPts val="42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Accordingly symmetrizing the data flow and the methods to collect data for analysis.</a:t>
              </a:r>
              <a:endParaRPr b="0" i="0" sz="1200" u="none" cap="none" strike="noStrike">
                <a:solidFill>
                  <a:schemeClr val="lt1"/>
                </a:solidFill>
                <a:latin typeface="Arial"/>
                <a:ea typeface="Arial"/>
                <a:cs typeface="Arial"/>
                <a:sym typeface="Arial"/>
              </a:endParaRPr>
            </a:p>
          </p:txBody>
        </p:sp>
        <p:sp>
          <p:nvSpPr>
            <p:cNvPr id="75" name="Google Shape;75;p4"/>
            <p:cNvSpPr/>
            <p:nvPr/>
          </p:nvSpPr>
          <p:spPr>
            <a:xfrm>
              <a:off x="1734533" y="1604140"/>
              <a:ext cx="1001125" cy="265527"/>
            </a:xfrm>
            <a:prstGeom prst="roundRect">
              <a:avLst>
                <a:gd fmla="val 16667" name="adj"/>
              </a:avLst>
            </a:prstGeom>
            <a:solidFill>
              <a:srgbClr val="EDEDED"/>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Calibri"/>
                  <a:ea typeface="Calibri"/>
                  <a:cs typeface="Calibri"/>
                  <a:sym typeface="Calibri"/>
                </a:rPr>
                <a:t>First Part</a:t>
              </a:r>
              <a:endParaRPr b="1" i="0" sz="1600" u="none" cap="none" strike="noStrike">
                <a:solidFill>
                  <a:schemeClr val="dk1"/>
                </a:solidFill>
                <a:latin typeface="Calibri"/>
                <a:ea typeface="Calibri"/>
                <a:cs typeface="Calibri"/>
                <a:sym typeface="Calibri"/>
              </a:endParaRPr>
            </a:p>
          </p:txBody>
        </p:sp>
      </p:grpSp>
      <p:grpSp>
        <p:nvGrpSpPr>
          <p:cNvPr id="76" name="Google Shape;76;p4"/>
          <p:cNvGrpSpPr/>
          <p:nvPr/>
        </p:nvGrpSpPr>
        <p:grpSpPr>
          <a:xfrm>
            <a:off x="3588708" y="1310227"/>
            <a:ext cx="1966305" cy="3072684"/>
            <a:chOff x="3588849" y="1410714"/>
            <a:chExt cx="1966305" cy="2869883"/>
          </a:xfrm>
        </p:grpSpPr>
        <p:sp>
          <p:nvSpPr>
            <p:cNvPr id="77" name="Google Shape;77;p4"/>
            <p:cNvSpPr/>
            <p:nvPr/>
          </p:nvSpPr>
          <p:spPr>
            <a:xfrm>
              <a:off x="3588849" y="1410714"/>
              <a:ext cx="1966305" cy="2869883"/>
            </a:xfrm>
            <a:custGeom>
              <a:rect b="b" l="l" r="r" t="t"/>
              <a:pathLst>
                <a:path extrusionOk="0" h="3726091" w="1825748">
                  <a:moveTo>
                    <a:pt x="0" y="182575"/>
                  </a:moveTo>
                  <a:cubicBezTo>
                    <a:pt x="0" y="81742"/>
                    <a:pt x="81742" y="0"/>
                    <a:pt x="182575" y="0"/>
                  </a:cubicBezTo>
                  <a:lnTo>
                    <a:pt x="1643173" y="0"/>
                  </a:lnTo>
                  <a:cubicBezTo>
                    <a:pt x="1744006" y="0"/>
                    <a:pt x="1825748" y="81742"/>
                    <a:pt x="1825748" y="182575"/>
                  </a:cubicBezTo>
                  <a:lnTo>
                    <a:pt x="1825748" y="3543516"/>
                  </a:lnTo>
                  <a:cubicBezTo>
                    <a:pt x="1825748" y="3644349"/>
                    <a:pt x="1744006" y="3726091"/>
                    <a:pt x="1643173" y="3726091"/>
                  </a:cubicBezTo>
                  <a:lnTo>
                    <a:pt x="182575" y="3726091"/>
                  </a:lnTo>
                  <a:cubicBezTo>
                    <a:pt x="81742" y="3726091"/>
                    <a:pt x="0" y="3644349"/>
                    <a:pt x="0" y="3543516"/>
                  </a:cubicBezTo>
                  <a:lnTo>
                    <a:pt x="0" y="182575"/>
                  </a:lnTo>
                  <a:close/>
                </a:path>
              </a:pathLst>
            </a:custGeom>
            <a:solidFill>
              <a:schemeClr val="dk2"/>
            </a:solidFill>
            <a:ln>
              <a:noFill/>
            </a:ln>
            <a:effectLst>
              <a:outerShdw blurRad="50800" rotWithShape="0" algn="bl" dir="18900000" dist="38100">
                <a:srgbClr val="000000">
                  <a:alpha val="40000"/>
                </a:srgbClr>
              </a:outerShdw>
            </a:effectLst>
          </p:spPr>
          <p:txBody>
            <a:bodyPr anchorCtr="0" anchor="ctr" bIns="1029675" lIns="284475" spcFirstLastPara="1" rIns="284475" wrap="square" tIns="1774900">
              <a:noAutofit/>
            </a:bodyPr>
            <a:lstStyle/>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Cleaning the raw accumulated data.</a:t>
              </a:r>
              <a:endParaRPr/>
            </a:p>
            <a:p>
              <a:pPr indent="-171450" lvl="0" marL="171450" marR="0" rtl="0" algn="l">
                <a:lnSpc>
                  <a:spcPct val="100000"/>
                </a:lnSpc>
                <a:spcBef>
                  <a:spcPts val="42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Query analysis on the data helps us to draw insights .</a:t>
              </a:r>
              <a:endParaRPr/>
            </a:p>
            <a:p>
              <a:pPr indent="-171450" lvl="0" marL="171450" marR="0" rtl="0" algn="l">
                <a:lnSpc>
                  <a:spcPct val="100000"/>
                </a:lnSpc>
                <a:spcBef>
                  <a:spcPts val="42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Visualize the data and to understand the occurrence of outcome.</a:t>
              </a:r>
              <a:endParaRPr b="0" i="0" sz="1200" u="none" cap="none" strike="noStrike">
                <a:solidFill>
                  <a:schemeClr val="lt1"/>
                </a:solidFill>
                <a:latin typeface="Arial"/>
                <a:ea typeface="Arial"/>
                <a:cs typeface="Arial"/>
                <a:sym typeface="Arial"/>
              </a:endParaRPr>
            </a:p>
          </p:txBody>
        </p:sp>
        <p:sp>
          <p:nvSpPr>
            <p:cNvPr id="78" name="Google Shape;78;p4"/>
            <p:cNvSpPr/>
            <p:nvPr/>
          </p:nvSpPr>
          <p:spPr>
            <a:xfrm>
              <a:off x="3956939" y="1613524"/>
              <a:ext cx="1230123" cy="265528"/>
            </a:xfrm>
            <a:prstGeom prst="roundRect">
              <a:avLst>
                <a:gd fmla="val 16667" name="adj"/>
              </a:avLst>
            </a:prstGeom>
            <a:solidFill>
              <a:srgbClr val="EDEDED"/>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Calibri"/>
                  <a:ea typeface="Calibri"/>
                  <a:cs typeface="Calibri"/>
                  <a:sym typeface="Calibri"/>
                </a:rPr>
                <a:t>Second Part</a:t>
              </a:r>
              <a:endParaRPr b="1" i="0" sz="1600" u="none" cap="none" strike="noStrike">
                <a:solidFill>
                  <a:schemeClr val="dk1"/>
                </a:solidFill>
                <a:latin typeface="Calibri"/>
                <a:ea typeface="Calibri"/>
                <a:cs typeface="Calibri"/>
                <a:sym typeface="Calibri"/>
              </a:endParaRPr>
            </a:p>
          </p:txBody>
        </p:sp>
      </p:grpSp>
      <p:grpSp>
        <p:nvGrpSpPr>
          <p:cNvPr id="79" name="Google Shape;79;p4"/>
          <p:cNvGrpSpPr/>
          <p:nvPr/>
        </p:nvGrpSpPr>
        <p:grpSpPr>
          <a:xfrm>
            <a:off x="6628995" y="1310231"/>
            <a:ext cx="1966305" cy="3072680"/>
            <a:chOff x="5925754" y="1410714"/>
            <a:chExt cx="1966305" cy="2869879"/>
          </a:xfrm>
        </p:grpSpPr>
        <p:sp>
          <p:nvSpPr>
            <p:cNvPr id="80" name="Google Shape;80;p4"/>
            <p:cNvSpPr/>
            <p:nvPr/>
          </p:nvSpPr>
          <p:spPr>
            <a:xfrm>
              <a:off x="5925754" y="1410714"/>
              <a:ext cx="1966305" cy="2869879"/>
            </a:xfrm>
            <a:custGeom>
              <a:rect b="b" l="l" r="r" t="t"/>
              <a:pathLst>
                <a:path extrusionOk="0" h="3726091" w="1825748">
                  <a:moveTo>
                    <a:pt x="0" y="182575"/>
                  </a:moveTo>
                  <a:cubicBezTo>
                    <a:pt x="0" y="81742"/>
                    <a:pt x="81742" y="0"/>
                    <a:pt x="182575" y="0"/>
                  </a:cubicBezTo>
                  <a:lnTo>
                    <a:pt x="1643173" y="0"/>
                  </a:lnTo>
                  <a:cubicBezTo>
                    <a:pt x="1744006" y="0"/>
                    <a:pt x="1825748" y="81742"/>
                    <a:pt x="1825748" y="182575"/>
                  </a:cubicBezTo>
                  <a:lnTo>
                    <a:pt x="1825748" y="3543516"/>
                  </a:lnTo>
                  <a:cubicBezTo>
                    <a:pt x="1825748" y="3644349"/>
                    <a:pt x="1744006" y="3726091"/>
                    <a:pt x="1643173" y="3726091"/>
                  </a:cubicBezTo>
                  <a:lnTo>
                    <a:pt x="182575" y="3726091"/>
                  </a:lnTo>
                  <a:cubicBezTo>
                    <a:pt x="81742" y="3726091"/>
                    <a:pt x="0" y="3644349"/>
                    <a:pt x="0" y="3543516"/>
                  </a:cubicBezTo>
                  <a:lnTo>
                    <a:pt x="0" y="182575"/>
                  </a:lnTo>
                  <a:close/>
                </a:path>
              </a:pathLst>
            </a:custGeom>
            <a:solidFill>
              <a:schemeClr val="dk2"/>
            </a:solidFill>
            <a:ln>
              <a:noFill/>
            </a:ln>
            <a:effectLst>
              <a:outerShdw blurRad="50800" rotWithShape="0" algn="bl" dir="18900000" dist="38100">
                <a:srgbClr val="000000">
                  <a:alpha val="40000"/>
                </a:srgbClr>
              </a:outerShdw>
            </a:effectLst>
          </p:spPr>
          <p:txBody>
            <a:bodyPr anchorCtr="0" anchor="ctr" bIns="1029675" lIns="284475" spcFirstLastPara="1" rIns="284475" wrap="square" tIns="1774900">
              <a:noAutofit/>
            </a:bodyPr>
            <a:lstStyle/>
            <a:p>
              <a:pPr indent="-171450" lvl="0" marL="171450" marR="0" rtl="0" algn="l">
                <a:lnSpc>
                  <a:spcPct val="90000"/>
                </a:lnSpc>
                <a:spcBef>
                  <a:spcPts val="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Visualized data was understood.</a:t>
              </a:r>
              <a:endParaRPr/>
            </a:p>
            <a:p>
              <a:pPr indent="-171450" lvl="0" marL="171450" marR="0" rtl="0" algn="l">
                <a:lnSpc>
                  <a:spcPct val="90000"/>
                </a:lnSpc>
                <a:spcBef>
                  <a:spcPts val="42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Used to ﬁnd the vacancies in different sectors</a:t>
              </a:r>
              <a:r>
                <a:rPr b="0" i="0" lang="en-US" sz="1400" u="none" cap="none" strike="noStrike">
                  <a:solidFill>
                    <a:schemeClr val="lt1"/>
                  </a:solidFill>
                  <a:latin typeface="Arial"/>
                  <a:ea typeface="Arial"/>
                  <a:cs typeface="Arial"/>
                  <a:sym typeface="Arial"/>
                </a:rPr>
                <a:t>.</a:t>
              </a:r>
              <a:endParaRPr/>
            </a:p>
            <a:p>
              <a:pPr indent="-171450" lvl="0" marL="171450" marR="0" rtl="0" algn="l">
                <a:lnSpc>
                  <a:spcPct val="90000"/>
                </a:lnSpc>
                <a:spcBef>
                  <a:spcPts val="490"/>
                </a:spcBef>
                <a:spcAft>
                  <a:spcPts val="0"/>
                </a:spcAft>
                <a:buClr>
                  <a:schemeClr val="lt1"/>
                </a:buClr>
                <a:buSzPts val="1200"/>
                <a:buFont typeface="Arial"/>
                <a:buChar char="•"/>
              </a:pPr>
              <a:r>
                <a:rPr b="0" i="0" lang="en-US" sz="1200" u="none" cap="none" strike="noStrike">
                  <a:solidFill>
                    <a:schemeClr val="lt1"/>
                  </a:solidFill>
                  <a:latin typeface="Calibri"/>
                  <a:ea typeface="Calibri"/>
                  <a:cs typeface="Calibri"/>
                  <a:sym typeface="Calibri"/>
                </a:rPr>
                <a:t>Display the preferred skills &amp; job description which can be used to fetch the required skills for a particular job</a:t>
              </a:r>
              <a:endParaRPr b="0" i="0" sz="1200" u="none" cap="none" strike="noStrike">
                <a:solidFill>
                  <a:schemeClr val="lt1"/>
                </a:solidFill>
                <a:latin typeface="Calibri"/>
                <a:ea typeface="Calibri"/>
                <a:cs typeface="Calibri"/>
                <a:sym typeface="Calibri"/>
              </a:endParaRPr>
            </a:p>
          </p:txBody>
        </p:sp>
        <p:sp>
          <p:nvSpPr>
            <p:cNvPr id="81" name="Google Shape;81;p4"/>
            <p:cNvSpPr/>
            <p:nvPr/>
          </p:nvSpPr>
          <p:spPr>
            <a:xfrm>
              <a:off x="6369878" y="1613511"/>
              <a:ext cx="1078056" cy="265529"/>
            </a:xfrm>
            <a:prstGeom prst="roundRect">
              <a:avLst>
                <a:gd fmla="val 16667" name="adj"/>
              </a:avLst>
            </a:prstGeom>
            <a:solidFill>
              <a:srgbClr val="EDEDED"/>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Calibri"/>
                  <a:ea typeface="Calibri"/>
                  <a:cs typeface="Calibri"/>
                  <a:sym typeface="Calibri"/>
                </a:rPr>
                <a:t>Third Part</a:t>
              </a:r>
              <a:endParaRPr b="1" i="0" sz="1600" u="none" cap="none" strike="noStrike">
                <a:solidFill>
                  <a:schemeClr val="dk1"/>
                </a:solidFill>
                <a:latin typeface="Calibri"/>
                <a:ea typeface="Calibri"/>
                <a:cs typeface="Calibri"/>
                <a:sym typeface="Calibri"/>
              </a:endParaRPr>
            </a:p>
          </p:txBody>
        </p:sp>
      </p:grpSp>
      <p:grpSp>
        <p:nvGrpSpPr>
          <p:cNvPr id="82" name="Google Shape;82;p4"/>
          <p:cNvGrpSpPr/>
          <p:nvPr/>
        </p:nvGrpSpPr>
        <p:grpSpPr>
          <a:xfrm>
            <a:off x="1517301" y="2580287"/>
            <a:ext cx="6260123" cy="2486837"/>
            <a:chOff x="1517301" y="2580287"/>
            <a:chExt cx="6260123" cy="2486837"/>
          </a:xfrm>
        </p:grpSpPr>
        <p:sp>
          <p:nvSpPr>
            <p:cNvPr id="83" name="Google Shape;83;p4"/>
            <p:cNvSpPr/>
            <p:nvPr/>
          </p:nvSpPr>
          <p:spPr>
            <a:xfrm>
              <a:off x="1517301" y="4483394"/>
              <a:ext cx="6260123" cy="583730"/>
            </a:xfrm>
            <a:prstGeom prst="leftRightArrow">
              <a:avLst>
                <a:gd fmla="val 50000" name="adj1"/>
                <a:gd fmla="val 50000" name="adj2"/>
              </a:avLst>
            </a:prstGeom>
            <a:gradFill>
              <a:gsLst>
                <a:gs pos="0">
                  <a:srgbClr val="670313"/>
                </a:gs>
                <a:gs pos="50000">
                  <a:srgbClr val="95051C"/>
                </a:gs>
                <a:gs pos="100000">
                  <a:srgbClr val="B30622"/>
                </a:gs>
              </a:gsLst>
              <a:lin ang="2700000" scaled="0"/>
            </a:gra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lt1"/>
                  </a:solidFill>
                  <a:latin typeface="Calibri"/>
                  <a:ea typeface="Calibri"/>
                  <a:cs typeface="Calibri"/>
                  <a:sym typeface="Calibri"/>
                </a:rPr>
                <a:t>New York Job Vacancy Analysis</a:t>
              </a:r>
              <a:endParaRPr b="1" i="0" sz="1400" u="none" cap="none" strike="noStrike">
                <a:solidFill>
                  <a:schemeClr val="lt1"/>
                </a:solidFill>
                <a:latin typeface="Calibri"/>
                <a:ea typeface="Calibri"/>
                <a:cs typeface="Calibri"/>
                <a:sym typeface="Calibri"/>
              </a:endParaRPr>
            </a:p>
          </p:txBody>
        </p:sp>
        <p:sp>
          <p:nvSpPr>
            <p:cNvPr id="84" name="Google Shape;84;p4"/>
            <p:cNvSpPr/>
            <p:nvPr/>
          </p:nvSpPr>
          <p:spPr>
            <a:xfrm>
              <a:off x="2794724" y="2580287"/>
              <a:ext cx="513985" cy="532563"/>
            </a:xfrm>
            <a:prstGeom prst="mathPlus">
              <a:avLst>
                <a:gd fmla="val 23520" name="adj1"/>
              </a:avLst>
            </a:prstGeom>
            <a:gradFill>
              <a:gsLst>
                <a:gs pos="0">
                  <a:srgbClr val="755110"/>
                </a:gs>
                <a:gs pos="50000">
                  <a:srgbClr val="AA7618"/>
                </a:gs>
                <a:gs pos="100000">
                  <a:srgbClr val="CC8E1D"/>
                </a:gs>
              </a:gsLst>
              <a:lin ang="2700000" scaled="0"/>
            </a:gra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4"/>
            <p:cNvSpPr/>
            <p:nvPr/>
          </p:nvSpPr>
          <p:spPr>
            <a:xfrm>
              <a:off x="5835011" y="2580287"/>
              <a:ext cx="513985" cy="532563"/>
            </a:xfrm>
            <a:prstGeom prst="mathPlus">
              <a:avLst>
                <a:gd fmla="val 23520" name="adj1"/>
              </a:avLst>
            </a:prstGeom>
            <a:gradFill>
              <a:gsLst>
                <a:gs pos="0">
                  <a:srgbClr val="755110"/>
                </a:gs>
                <a:gs pos="50000">
                  <a:srgbClr val="AA7618"/>
                </a:gs>
                <a:gs pos="100000">
                  <a:srgbClr val="CC8E1D"/>
                </a:gs>
              </a:gsLst>
              <a:lin ang="2700000" scaled="0"/>
            </a:gra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5"/>
          <p:cNvSpPr txBox="1"/>
          <p:nvPr>
            <p:ph type="title"/>
          </p:nvPr>
        </p:nvSpPr>
        <p:spPr>
          <a:xfrm>
            <a:off x="393803" y="874059"/>
            <a:ext cx="3959157" cy="350010"/>
          </a:xfrm>
          <a:prstGeom prst="rect">
            <a:avLst/>
          </a:prstGeom>
          <a:solidFill>
            <a:schemeClr val="accent1"/>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solidFill>
                  <a:schemeClr val="lt1"/>
                </a:solidFill>
                <a:latin typeface="Arial"/>
                <a:ea typeface="Arial"/>
                <a:cs typeface="Arial"/>
                <a:sym typeface="Arial"/>
              </a:rPr>
              <a:t>Job Vacancy Analysis using Big-Data</a:t>
            </a:r>
            <a:endParaRPr b="1" sz="1400"/>
          </a:p>
        </p:txBody>
      </p:sp>
      <p:sp>
        <p:nvSpPr>
          <p:cNvPr id="91" name="Google Shape;91;p5"/>
          <p:cNvSpPr txBox="1"/>
          <p:nvPr>
            <p:ph idx="12" type="sldNum"/>
          </p:nvPr>
        </p:nvSpPr>
        <p:spPr>
          <a:xfrm>
            <a:off x="8754892" y="4782432"/>
            <a:ext cx="379379"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
        <p:nvSpPr>
          <p:cNvPr id="92" name="Google Shape;92;p5"/>
          <p:cNvSpPr txBox="1"/>
          <p:nvPr/>
        </p:nvSpPr>
        <p:spPr>
          <a:xfrm>
            <a:off x="4810383" y="874059"/>
            <a:ext cx="3959157" cy="350010"/>
          </a:xfrm>
          <a:prstGeom prst="rect">
            <a:avLst/>
          </a:prstGeom>
          <a:solidFill>
            <a:schemeClr val="accent1"/>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600"/>
              <a:buFont typeface="Merriweather"/>
              <a:buNone/>
            </a:pPr>
            <a:r>
              <a:rPr b="0" i="0" lang="en-US" sz="1400" u="none" cap="none" strike="noStrike">
                <a:solidFill>
                  <a:srgbClr val="FFFFFF"/>
                </a:solidFill>
                <a:latin typeface="Merriweather"/>
                <a:ea typeface="Merriweather"/>
                <a:cs typeface="Merriweather"/>
                <a:sym typeface="Merriweather"/>
              </a:rPr>
              <a:t>Biometric Analysis using Google Cloud</a:t>
            </a:r>
            <a:endParaRPr b="1" i="0" sz="1400" u="none" cap="none" strike="noStrike">
              <a:solidFill>
                <a:srgbClr val="FFFFFF"/>
              </a:solidFill>
              <a:latin typeface="Merriweather"/>
              <a:ea typeface="Merriweather"/>
              <a:cs typeface="Merriweather"/>
              <a:sym typeface="Merriweather"/>
            </a:endParaRPr>
          </a:p>
        </p:txBody>
      </p:sp>
      <p:cxnSp>
        <p:nvCxnSpPr>
          <p:cNvPr id="93" name="Google Shape;93;p5"/>
          <p:cNvCxnSpPr/>
          <p:nvPr/>
        </p:nvCxnSpPr>
        <p:spPr>
          <a:xfrm flipH="1">
            <a:off x="4572308" y="874274"/>
            <a:ext cx="19147" cy="4120440"/>
          </a:xfrm>
          <a:prstGeom prst="straightConnector1">
            <a:avLst/>
          </a:prstGeom>
          <a:noFill/>
          <a:ln cap="flat" cmpd="sng" w="9525">
            <a:solidFill>
              <a:srgbClr val="212121"/>
            </a:solidFill>
            <a:prstDash val="solid"/>
            <a:round/>
            <a:headEnd len="med" w="med" type="oval"/>
            <a:tailEnd len="med" w="med" type="oval"/>
          </a:ln>
        </p:spPr>
      </p:cxnSp>
      <p:sp>
        <p:nvSpPr>
          <p:cNvPr id="94" name="Google Shape;94;p5"/>
          <p:cNvSpPr/>
          <p:nvPr/>
        </p:nvSpPr>
        <p:spPr>
          <a:xfrm>
            <a:off x="2602092" y="202851"/>
            <a:ext cx="3959157" cy="477900"/>
          </a:xfrm>
          <a:prstGeom prst="round2DiagRect">
            <a:avLst>
              <a:gd fmla="val 16667" name="adj1"/>
              <a:gd fmla="val 0" name="adj2"/>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600"/>
              <a:buFont typeface="Merriweather"/>
              <a:buNone/>
            </a:pPr>
            <a:r>
              <a:rPr b="0" i="0" lang="en-US" sz="1400" u="none" cap="none" strike="noStrike">
                <a:solidFill>
                  <a:srgbClr val="FFFFFF"/>
                </a:solidFill>
                <a:latin typeface="Merriweather"/>
                <a:ea typeface="Merriweather"/>
                <a:cs typeface="Merriweather"/>
                <a:sym typeface="Merriweather"/>
              </a:rPr>
              <a:t>INTRODUCTION</a:t>
            </a:r>
            <a:endParaRPr b="1" i="0" sz="1400" u="none" cap="none" strike="noStrike">
              <a:solidFill>
                <a:srgbClr val="FFFFFF"/>
              </a:solidFill>
              <a:latin typeface="Merriweather"/>
              <a:ea typeface="Merriweather"/>
              <a:cs typeface="Merriweather"/>
              <a:sym typeface="Merriweather"/>
            </a:endParaRPr>
          </a:p>
        </p:txBody>
      </p:sp>
      <p:sp>
        <p:nvSpPr>
          <p:cNvPr id="95" name="Google Shape;95;p5"/>
          <p:cNvSpPr txBox="1"/>
          <p:nvPr/>
        </p:nvSpPr>
        <p:spPr>
          <a:xfrm>
            <a:off x="393802" y="1424314"/>
            <a:ext cx="3959157" cy="246221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Big Data refers to all the data that is being generated across the globe at an unprecedented rate. This data could be either structured or unstructured. Today’s business enterprises owe a huge part of their success to an economy that is firmly knowledge-oriented.</a:t>
            </a:r>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Better data leads to better decision making and an improved way to strategize for organizations regardless of their size, geography, market share, customer segmentation and such other categorizations. </a:t>
            </a:r>
            <a:endParaRPr/>
          </a:p>
        </p:txBody>
      </p:sp>
      <p:sp>
        <p:nvSpPr>
          <p:cNvPr id="96" name="Google Shape;96;p5"/>
          <p:cNvSpPr txBox="1"/>
          <p:nvPr/>
        </p:nvSpPr>
        <p:spPr>
          <a:xfrm>
            <a:off x="4810383" y="1424314"/>
            <a:ext cx="3959157" cy="341189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7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Gait is a behavioral biometric which can be perceived from a distance. It can be acquired without personal contact and cooperation. Iris and face biometrics have similar advantages but they need high resolution images and frontal view. </a:t>
            </a:r>
            <a:endParaRPr b="0" i="0" sz="14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80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Human gait analysis can be used as a useful tool in a variety of applications. One such promising application is medical diagnostics of diseases that affect voluntary muscle activity such as walking Gait can also be used to generate early warning for law enforcement agencies by detecting suspicious motion activity in airports or subway stations.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1810200" y="567049"/>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MOTIVATION</a:t>
            </a:r>
            <a:endParaRPr/>
          </a:p>
        </p:txBody>
      </p:sp>
      <p:sp>
        <p:nvSpPr>
          <p:cNvPr id="102" name="Google Shape;102;p6"/>
          <p:cNvSpPr txBox="1"/>
          <p:nvPr/>
        </p:nvSpPr>
        <p:spPr>
          <a:xfrm>
            <a:off x="438731" y="1130516"/>
            <a:ext cx="8442622" cy="4012984"/>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9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The computing revolution that began more than 2 decades ago has led to large amounts of digital data being amassed by corporations. Advances in digital sensors; proliferation of communication systems, especially mobile platforms and devices; massive scale logging of system events; and rapid movement toward paperless organizations have led to a massive collection of data resources within organizations and the increasing dependence of businesses on technology ensures that the data will continue to grow at an even faster rate.</a:t>
            </a:r>
            <a:endParaRPr b="0" i="0" sz="1400" u="none" cap="none" strike="noStrike">
              <a:solidFill>
                <a:schemeClr val="dk1"/>
              </a:solidFill>
              <a:latin typeface="Calibri"/>
              <a:ea typeface="Calibri"/>
              <a:cs typeface="Calibri"/>
              <a:sym typeface="Calibri"/>
            </a:endParaRPr>
          </a:p>
          <a:p>
            <a:pPr indent="-342900" lvl="0" marL="342900" marR="0" rtl="0" algn="just">
              <a:lnSpc>
                <a:spcPct val="90000"/>
              </a:lnSpc>
              <a:spcBef>
                <a:spcPts val="1000"/>
              </a:spcBef>
              <a:spcAft>
                <a:spcPts val="0"/>
              </a:spcAft>
              <a:buClr>
                <a:srgbClr val="A53010"/>
              </a:buClr>
              <a:buSzPts val="1400"/>
              <a:buFont typeface="Noto Sans Symbols"/>
              <a:buChar char="🠶"/>
            </a:pPr>
            <a:r>
              <a:rPr b="0" i="0" lang="en-US" sz="1400" u="none" cap="none" strike="noStrike">
                <a:solidFill>
                  <a:schemeClr val="dk1"/>
                </a:solidFill>
                <a:latin typeface="Calibri"/>
                <a:ea typeface="Calibri"/>
                <a:cs typeface="Calibri"/>
                <a:sym typeface="Calibri"/>
              </a:rPr>
              <a:t>Having the ability to drill down through huge amounts of data to find the really powerful metrics and nuggets of information is the core purpose of big data and is also a key tool for employees to be able to track their progress. The success of ‘increasing website visitors’ or ‘increasing revenue’ comes from the success of the elements that make up the larger goals, which are in turn made from smaller metrics. Being able to accurately track these at a macro level gives genuine goals that can be achieved daily, creating almost a gamification model and further increasing motivation to meet long term, larger goals</a:t>
            </a:r>
            <a:endParaRPr b="0" i="0" sz="1400" u="none" cap="none" strike="noStrike">
              <a:solidFill>
                <a:schemeClr val="dk1"/>
              </a:solidFill>
              <a:latin typeface="Calibri"/>
              <a:ea typeface="Calibri"/>
              <a:cs typeface="Calibri"/>
              <a:sym typeface="Calibri"/>
            </a:endParaRPr>
          </a:p>
        </p:txBody>
      </p:sp>
      <p:sp>
        <p:nvSpPr>
          <p:cNvPr id="103" name="Google Shape;103;p6"/>
          <p:cNvSpPr txBox="1"/>
          <p:nvPr>
            <p:ph idx="12" type="sldNum"/>
          </p:nvPr>
        </p:nvSpPr>
        <p:spPr>
          <a:xfrm>
            <a:off x="8705850" y="4762976"/>
            <a:ext cx="4304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8686800" y="4754060"/>
            <a:ext cx="496112"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grpSp>
        <p:nvGrpSpPr>
          <p:cNvPr id="109" name="Google Shape;109;p7"/>
          <p:cNvGrpSpPr/>
          <p:nvPr/>
        </p:nvGrpSpPr>
        <p:grpSpPr>
          <a:xfrm>
            <a:off x="1758462" y="259227"/>
            <a:ext cx="5634110" cy="583809"/>
            <a:chOff x="1758462" y="478302"/>
            <a:chExt cx="5634110" cy="583809"/>
          </a:xfrm>
        </p:grpSpPr>
        <p:sp>
          <p:nvSpPr>
            <p:cNvPr id="110" name="Google Shape;110;p7"/>
            <p:cNvSpPr txBox="1"/>
            <p:nvPr/>
          </p:nvSpPr>
          <p:spPr>
            <a:xfrm>
              <a:off x="1758462" y="478302"/>
              <a:ext cx="5634110" cy="583809"/>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Merriweather"/>
                <a:ea typeface="Merriweather"/>
                <a:cs typeface="Merriweather"/>
                <a:sym typeface="Merriweather"/>
              </a:endParaRPr>
            </a:p>
          </p:txBody>
        </p:sp>
        <p:sp>
          <p:nvSpPr>
            <p:cNvPr id="111" name="Google Shape;111;p7"/>
            <p:cNvSpPr txBox="1"/>
            <p:nvPr/>
          </p:nvSpPr>
          <p:spPr>
            <a:xfrm>
              <a:off x="1810200" y="528746"/>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Merriweather"/>
                  <a:ea typeface="Merriweather"/>
                  <a:cs typeface="Merriweather"/>
                  <a:sym typeface="Merriweather"/>
                </a:rPr>
                <a:t>PRE-PROCESSING OF DATA</a:t>
              </a:r>
              <a:endParaRPr b="0" i="0" sz="1600" u="none" cap="none" strike="noStrike">
                <a:solidFill>
                  <a:schemeClr val="lt1"/>
                </a:solidFill>
                <a:latin typeface="Merriweather"/>
                <a:ea typeface="Merriweather"/>
                <a:cs typeface="Merriweather"/>
                <a:sym typeface="Merriweather"/>
              </a:endParaRPr>
            </a:p>
          </p:txBody>
        </p:sp>
      </p:grpSp>
      <p:grpSp>
        <p:nvGrpSpPr>
          <p:cNvPr id="112" name="Google Shape;112;p7"/>
          <p:cNvGrpSpPr/>
          <p:nvPr/>
        </p:nvGrpSpPr>
        <p:grpSpPr>
          <a:xfrm>
            <a:off x="6004015" y="2839832"/>
            <a:ext cx="2816135" cy="1945541"/>
            <a:chOff x="6038025" y="2540157"/>
            <a:chExt cx="2601171" cy="1740586"/>
          </a:xfrm>
        </p:grpSpPr>
        <p:cxnSp>
          <p:nvCxnSpPr>
            <p:cNvPr id="113" name="Google Shape;113;p7"/>
            <p:cNvCxnSpPr/>
            <p:nvPr/>
          </p:nvCxnSpPr>
          <p:spPr>
            <a:xfrm>
              <a:off x="6038025" y="3312550"/>
              <a:ext cx="582000" cy="0"/>
            </a:xfrm>
            <a:prstGeom prst="straightConnector1">
              <a:avLst/>
            </a:prstGeom>
            <a:noFill/>
            <a:ln cap="flat" cmpd="sng" w="9525">
              <a:solidFill>
                <a:srgbClr val="212121"/>
              </a:solidFill>
              <a:prstDash val="solid"/>
              <a:round/>
              <a:headEnd len="sm" w="sm" type="none"/>
              <a:tailEnd len="sm" w="sm" type="none"/>
            </a:ln>
          </p:spPr>
        </p:cxnSp>
        <p:sp>
          <p:nvSpPr>
            <p:cNvPr id="114" name="Google Shape;114;p7"/>
            <p:cNvSpPr txBox="1"/>
            <p:nvPr/>
          </p:nvSpPr>
          <p:spPr>
            <a:xfrm>
              <a:off x="6699886" y="2540157"/>
              <a:ext cx="1939310" cy="174058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After loading the data into hive, we have replaced blank columns/fields with NA and follow the approach of not deleting the entire column as we do not tamper the dataset provided by the client</a:t>
              </a:r>
              <a:endParaRPr/>
            </a:p>
          </p:txBody>
        </p:sp>
        <p:sp>
          <p:nvSpPr>
            <p:cNvPr id="115" name="Google Shape;115;p7"/>
            <p:cNvSpPr/>
            <p:nvPr/>
          </p:nvSpPr>
          <p:spPr>
            <a:xfrm>
              <a:off x="6424027" y="3212150"/>
              <a:ext cx="198600" cy="198300"/>
            </a:xfrm>
            <a:prstGeom prst="ellipse">
              <a:avLst/>
            </a:prstGeom>
            <a:solidFill>
              <a:srgbClr val="FFA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7"/>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800"/>
                <a:buFont typeface="Arial"/>
                <a:buNone/>
              </a:pPr>
              <a:r>
                <a:rPr b="0" i="0" lang="en-US" sz="800" u="none" cap="none" strike="noStrike">
                  <a:solidFill>
                    <a:schemeClr val="dk1"/>
                  </a:solidFill>
                  <a:latin typeface="Barlow"/>
                  <a:ea typeface="Barlow"/>
                  <a:cs typeface="Barlow"/>
                  <a:sym typeface="Barlow"/>
                </a:rPr>
                <a:t>3</a:t>
              </a:r>
              <a:endParaRPr b="0" i="0" sz="800" u="none" cap="none" strike="noStrike">
                <a:solidFill>
                  <a:schemeClr val="dk1"/>
                </a:solidFill>
                <a:latin typeface="Barlow"/>
                <a:ea typeface="Barlow"/>
                <a:cs typeface="Barlow"/>
                <a:sym typeface="Barlow"/>
              </a:endParaRPr>
            </a:p>
          </p:txBody>
        </p:sp>
      </p:grpSp>
      <p:grpSp>
        <p:nvGrpSpPr>
          <p:cNvPr id="117" name="Google Shape;117;p7"/>
          <p:cNvGrpSpPr/>
          <p:nvPr/>
        </p:nvGrpSpPr>
        <p:grpSpPr>
          <a:xfrm>
            <a:off x="189404" y="1947037"/>
            <a:ext cx="3574051" cy="1675616"/>
            <a:chOff x="56999" y="1692392"/>
            <a:chExt cx="3574051" cy="1675616"/>
          </a:xfrm>
        </p:grpSpPr>
        <p:sp>
          <p:nvSpPr>
            <p:cNvPr id="118" name="Google Shape;118;p7"/>
            <p:cNvSpPr txBox="1"/>
            <p:nvPr/>
          </p:nvSpPr>
          <p:spPr>
            <a:xfrm>
              <a:off x="56999" y="1692392"/>
              <a:ext cx="2417602" cy="167561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Different line separator that is “|” is used to separate fields</a:t>
              </a:r>
              <a:endParaRPr/>
            </a:p>
          </p:txBody>
        </p:sp>
        <p:cxnSp>
          <p:nvCxnSpPr>
            <p:cNvPr id="119" name="Google Shape;119;p7"/>
            <p:cNvCxnSpPr/>
            <p:nvPr/>
          </p:nvCxnSpPr>
          <p:spPr>
            <a:xfrm rot="10800000">
              <a:off x="2587350" y="2536350"/>
              <a:ext cx="1043700" cy="0"/>
            </a:xfrm>
            <a:prstGeom prst="straightConnector1">
              <a:avLst/>
            </a:prstGeom>
            <a:noFill/>
            <a:ln cap="flat" cmpd="sng" w="9525">
              <a:solidFill>
                <a:srgbClr val="212121"/>
              </a:solidFill>
              <a:prstDash val="solid"/>
              <a:round/>
              <a:headEnd len="sm" w="sm" type="none"/>
              <a:tailEnd len="sm" w="sm" type="none"/>
            </a:ln>
          </p:spPr>
        </p:cxnSp>
        <p:sp>
          <p:nvSpPr>
            <p:cNvPr id="120" name="Google Shape;120;p7"/>
            <p:cNvSpPr/>
            <p:nvPr/>
          </p:nvSpPr>
          <p:spPr>
            <a:xfrm>
              <a:off x="2523501" y="2431050"/>
              <a:ext cx="198600" cy="198300"/>
            </a:xfrm>
            <a:prstGeom prst="ellipse">
              <a:avLst/>
            </a:prstGeom>
            <a:solidFill>
              <a:srgbClr val="EB7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7"/>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800"/>
                <a:buFont typeface="Arial"/>
                <a:buNone/>
              </a:pPr>
              <a:r>
                <a:rPr b="0" i="0" lang="en-US" sz="800" u="none" cap="none" strike="noStrike">
                  <a:solidFill>
                    <a:schemeClr val="dk1"/>
                  </a:solidFill>
                  <a:latin typeface="Barlow"/>
                  <a:ea typeface="Barlow"/>
                  <a:cs typeface="Barlow"/>
                  <a:sym typeface="Barlow"/>
                </a:rPr>
                <a:t>2</a:t>
              </a:r>
              <a:endParaRPr b="0" i="0" sz="800" u="none" cap="none" strike="noStrike">
                <a:solidFill>
                  <a:schemeClr val="dk1"/>
                </a:solidFill>
                <a:latin typeface="Barlow"/>
                <a:ea typeface="Barlow"/>
                <a:cs typeface="Barlow"/>
                <a:sym typeface="Barlow"/>
              </a:endParaRPr>
            </a:p>
          </p:txBody>
        </p:sp>
      </p:grpSp>
      <p:grpSp>
        <p:nvGrpSpPr>
          <p:cNvPr id="122" name="Google Shape;122;p7"/>
          <p:cNvGrpSpPr/>
          <p:nvPr/>
        </p:nvGrpSpPr>
        <p:grpSpPr>
          <a:xfrm>
            <a:off x="4870000" y="1229115"/>
            <a:ext cx="3950150" cy="1384500"/>
            <a:chOff x="4908100" y="914795"/>
            <a:chExt cx="3861283" cy="1384500"/>
          </a:xfrm>
        </p:grpSpPr>
        <p:cxnSp>
          <p:nvCxnSpPr>
            <p:cNvPr id="123" name="Google Shape;123;p7"/>
            <p:cNvCxnSpPr/>
            <p:nvPr/>
          </p:nvCxnSpPr>
          <p:spPr>
            <a:xfrm>
              <a:off x="4908100" y="1593250"/>
              <a:ext cx="1715100" cy="0"/>
            </a:xfrm>
            <a:prstGeom prst="straightConnector1">
              <a:avLst/>
            </a:prstGeom>
            <a:noFill/>
            <a:ln cap="flat" cmpd="sng" w="9525">
              <a:solidFill>
                <a:srgbClr val="212121"/>
              </a:solidFill>
              <a:prstDash val="solid"/>
              <a:round/>
              <a:headEnd len="sm" w="sm" type="none"/>
              <a:tailEnd len="sm" w="sm" type="none"/>
            </a:ln>
          </p:spPr>
        </p:cxnSp>
        <p:sp>
          <p:nvSpPr>
            <p:cNvPr id="124" name="Google Shape;124;p7"/>
            <p:cNvSpPr txBox="1"/>
            <p:nvPr/>
          </p:nvSpPr>
          <p:spPr>
            <a:xfrm>
              <a:off x="6683461" y="914795"/>
              <a:ext cx="2085922" cy="138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For Spark, we used “@” delimiter because “|” separated each character and raised problem in creation of DataFrame.</a:t>
              </a:r>
              <a:endParaRPr b="0" i="0" sz="1400" u="none" cap="none" strike="noStrike">
                <a:solidFill>
                  <a:srgbClr val="000000"/>
                </a:solidFill>
                <a:latin typeface="Calibri"/>
                <a:ea typeface="Calibri"/>
                <a:cs typeface="Calibri"/>
                <a:sym typeface="Calibri"/>
              </a:endParaRPr>
            </a:p>
          </p:txBody>
        </p:sp>
        <p:sp>
          <p:nvSpPr>
            <p:cNvPr id="125" name="Google Shape;125;p7"/>
            <p:cNvSpPr/>
            <p:nvPr/>
          </p:nvSpPr>
          <p:spPr>
            <a:xfrm>
              <a:off x="6427830" y="1493307"/>
              <a:ext cx="198600" cy="198300"/>
            </a:xfrm>
            <a:prstGeom prst="ellipse">
              <a:avLst/>
            </a:prstGeom>
            <a:solidFill>
              <a:srgbClr val="FFA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7"/>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800"/>
                <a:buFont typeface="Arial"/>
                <a:buNone/>
              </a:pPr>
              <a:r>
                <a:rPr b="0" i="0" lang="en-US" sz="800" u="none" cap="none" strike="noStrike">
                  <a:solidFill>
                    <a:schemeClr val="dk1"/>
                  </a:solidFill>
                  <a:latin typeface="Barlow"/>
                  <a:ea typeface="Barlow"/>
                  <a:cs typeface="Barlow"/>
                  <a:sym typeface="Barlow"/>
                </a:rPr>
                <a:t>1</a:t>
              </a:r>
              <a:endParaRPr b="0" i="0" sz="800" u="none" cap="none" strike="noStrike">
                <a:solidFill>
                  <a:schemeClr val="dk1"/>
                </a:solidFill>
                <a:latin typeface="Barlow"/>
                <a:ea typeface="Barlow"/>
                <a:cs typeface="Barlow"/>
                <a:sym typeface="Barlow"/>
              </a:endParaRPr>
            </a:p>
          </p:txBody>
        </p:sp>
      </p:grpSp>
      <p:grpSp>
        <p:nvGrpSpPr>
          <p:cNvPr id="127" name="Google Shape;127;p7"/>
          <p:cNvGrpSpPr/>
          <p:nvPr/>
        </p:nvGrpSpPr>
        <p:grpSpPr>
          <a:xfrm>
            <a:off x="2776494" y="1412475"/>
            <a:ext cx="3514811" cy="3252002"/>
            <a:chOff x="2776494" y="1412475"/>
            <a:chExt cx="3514811" cy="3252002"/>
          </a:xfrm>
        </p:grpSpPr>
        <p:sp>
          <p:nvSpPr>
            <p:cNvPr id="128" name="Google Shape;128;p7"/>
            <p:cNvSpPr/>
            <p:nvPr/>
          </p:nvSpPr>
          <p:spPr>
            <a:xfrm>
              <a:off x="3262811" y="2844608"/>
              <a:ext cx="2541910" cy="950456"/>
            </a:xfrm>
            <a:custGeom>
              <a:rect b="b" l="l" r="r" t="t"/>
              <a:pathLst>
                <a:path extrusionOk="0" h="43529" w="126826">
                  <a:moveTo>
                    <a:pt x="0" y="20002"/>
                  </a:moveTo>
                  <a:lnTo>
                    <a:pt x="63389" y="43529"/>
                  </a:lnTo>
                  <a:lnTo>
                    <a:pt x="126826" y="19907"/>
                  </a:lnTo>
                  <a:lnTo>
                    <a:pt x="63580" y="0"/>
                  </a:lnTo>
                  <a:close/>
                </a:path>
              </a:pathLst>
            </a:custGeom>
            <a:solidFill>
              <a:srgbClr val="B6B6B6"/>
            </a:solidFill>
            <a:ln>
              <a:noFill/>
            </a:ln>
          </p:spPr>
        </p:sp>
        <p:sp>
          <p:nvSpPr>
            <p:cNvPr id="129" name="Google Shape;129;p7"/>
            <p:cNvSpPr/>
            <p:nvPr/>
          </p:nvSpPr>
          <p:spPr>
            <a:xfrm>
              <a:off x="2776494" y="328012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gradFill>
              <a:gsLst>
                <a:gs pos="0">
                  <a:srgbClr val="670313"/>
                </a:gs>
                <a:gs pos="50000">
                  <a:srgbClr val="95051C"/>
                </a:gs>
                <a:gs pos="100000">
                  <a:srgbClr val="B30622"/>
                </a:gs>
              </a:gsLst>
              <a:lin ang="5400000" scaled="0"/>
            </a:gradFill>
            <a:ln>
              <a:noFill/>
            </a:ln>
          </p:spPr>
        </p:sp>
        <p:sp>
          <p:nvSpPr>
            <p:cNvPr id="130" name="Google Shape;130;p7"/>
            <p:cNvSpPr/>
            <p:nvPr/>
          </p:nvSpPr>
          <p:spPr>
            <a:xfrm flipH="1">
              <a:off x="4533077" y="328012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gradFill>
              <a:gsLst>
                <a:gs pos="0">
                  <a:srgbClr val="670313"/>
                </a:gs>
                <a:gs pos="50000">
                  <a:srgbClr val="95051C"/>
                </a:gs>
                <a:gs pos="100000">
                  <a:srgbClr val="B30622"/>
                </a:gs>
              </a:gsLst>
              <a:lin ang="13500000" scaled="0"/>
            </a:gradFill>
            <a:ln>
              <a:noFill/>
            </a:ln>
          </p:spPr>
        </p:sp>
        <p:sp>
          <p:nvSpPr>
            <p:cNvPr id="131" name="Google Shape;131;p7"/>
            <p:cNvSpPr/>
            <p:nvPr/>
          </p:nvSpPr>
          <p:spPr>
            <a:xfrm>
              <a:off x="3754424" y="2260474"/>
              <a:ext cx="1565850" cy="585863"/>
            </a:xfrm>
            <a:custGeom>
              <a:rect b="b" l="l" r="r" t="t"/>
              <a:pathLst>
                <a:path extrusionOk="0" h="8150" w="24053">
                  <a:moveTo>
                    <a:pt x="0" y="3827"/>
                  </a:moveTo>
                  <a:lnTo>
                    <a:pt x="11976" y="8150"/>
                  </a:lnTo>
                  <a:lnTo>
                    <a:pt x="24053" y="3827"/>
                  </a:lnTo>
                  <a:lnTo>
                    <a:pt x="12126" y="0"/>
                  </a:lnTo>
                  <a:close/>
                </a:path>
              </a:pathLst>
            </a:custGeom>
            <a:solidFill>
              <a:srgbClr val="B6B6B6"/>
            </a:solidFill>
            <a:ln>
              <a:noFill/>
            </a:ln>
          </p:spPr>
        </p:sp>
        <p:sp>
          <p:nvSpPr>
            <p:cNvPr id="132" name="Google Shape;132;p7"/>
            <p:cNvSpPr/>
            <p:nvPr/>
          </p:nvSpPr>
          <p:spPr>
            <a:xfrm>
              <a:off x="3348480" y="2534987"/>
              <a:ext cx="1189300" cy="1015326"/>
            </a:xfrm>
            <a:custGeom>
              <a:rect b="b" l="l" r="r" t="t"/>
              <a:pathLst>
                <a:path extrusionOk="0" h="14114" w="18238">
                  <a:moveTo>
                    <a:pt x="6262" y="0"/>
                  </a:moveTo>
                  <a:lnTo>
                    <a:pt x="18238" y="4324"/>
                  </a:lnTo>
                  <a:lnTo>
                    <a:pt x="18238" y="14114"/>
                  </a:lnTo>
                  <a:lnTo>
                    <a:pt x="0" y="7554"/>
                  </a:lnTo>
                  <a:close/>
                </a:path>
              </a:pathLst>
            </a:custGeom>
            <a:gradFill>
              <a:gsLst>
                <a:gs pos="0">
                  <a:srgbClr val="670313"/>
                </a:gs>
                <a:gs pos="50000">
                  <a:srgbClr val="95051C"/>
                </a:gs>
                <a:gs pos="100000">
                  <a:srgbClr val="B30622"/>
                </a:gs>
              </a:gsLst>
              <a:lin ang="5400000" scaled="0"/>
            </a:gradFill>
            <a:ln>
              <a:noFill/>
            </a:ln>
          </p:spPr>
        </p:sp>
        <p:sp>
          <p:nvSpPr>
            <p:cNvPr id="133" name="Google Shape;133;p7"/>
            <p:cNvSpPr/>
            <p:nvPr/>
          </p:nvSpPr>
          <p:spPr>
            <a:xfrm flipH="1">
              <a:off x="4534590" y="2534987"/>
              <a:ext cx="1189300" cy="1015326"/>
            </a:xfrm>
            <a:custGeom>
              <a:rect b="b" l="l" r="r" t="t"/>
              <a:pathLst>
                <a:path extrusionOk="0" h="14114" w="18238">
                  <a:moveTo>
                    <a:pt x="6262" y="0"/>
                  </a:moveTo>
                  <a:lnTo>
                    <a:pt x="18238" y="4324"/>
                  </a:lnTo>
                  <a:lnTo>
                    <a:pt x="18238" y="14114"/>
                  </a:lnTo>
                  <a:lnTo>
                    <a:pt x="0" y="7554"/>
                  </a:lnTo>
                  <a:close/>
                </a:path>
              </a:pathLst>
            </a:custGeom>
            <a:gradFill>
              <a:gsLst>
                <a:gs pos="0">
                  <a:srgbClr val="670313"/>
                </a:gs>
                <a:gs pos="50000">
                  <a:srgbClr val="95051C"/>
                </a:gs>
                <a:gs pos="100000">
                  <a:srgbClr val="B30622"/>
                </a:gs>
              </a:gsLst>
              <a:lin ang="13500000" scaled="0"/>
            </a:gradFill>
            <a:ln>
              <a:noFill/>
            </a:ln>
          </p:spPr>
        </p:sp>
        <p:sp>
          <p:nvSpPr>
            <p:cNvPr id="134" name="Google Shape;134;p7"/>
            <p:cNvSpPr/>
            <p:nvPr/>
          </p:nvSpPr>
          <p:spPr>
            <a:xfrm>
              <a:off x="3844286" y="1412475"/>
              <a:ext cx="693508" cy="1201140"/>
            </a:xfrm>
            <a:custGeom>
              <a:rect b="b" l="l" r="r" t="t"/>
              <a:pathLst>
                <a:path extrusionOk="0" h="16697" w="10635">
                  <a:moveTo>
                    <a:pt x="10635" y="0"/>
                  </a:moveTo>
                  <a:lnTo>
                    <a:pt x="0" y="12722"/>
                  </a:lnTo>
                  <a:lnTo>
                    <a:pt x="10635" y="16697"/>
                  </a:lnTo>
                  <a:close/>
                </a:path>
              </a:pathLst>
            </a:custGeom>
            <a:gradFill>
              <a:gsLst>
                <a:gs pos="0">
                  <a:srgbClr val="670313"/>
                </a:gs>
                <a:gs pos="50000">
                  <a:srgbClr val="95051C"/>
                </a:gs>
                <a:gs pos="100000">
                  <a:srgbClr val="B30622"/>
                </a:gs>
              </a:gsLst>
              <a:lin ang="5400000" scaled="0"/>
            </a:gradFill>
            <a:ln>
              <a:noFill/>
            </a:ln>
          </p:spPr>
        </p:sp>
        <p:sp>
          <p:nvSpPr>
            <p:cNvPr id="135" name="Google Shape;135;p7"/>
            <p:cNvSpPr/>
            <p:nvPr/>
          </p:nvSpPr>
          <p:spPr>
            <a:xfrm flipH="1">
              <a:off x="4534575" y="1412475"/>
              <a:ext cx="693508" cy="1201140"/>
            </a:xfrm>
            <a:custGeom>
              <a:rect b="b" l="l" r="r" t="t"/>
              <a:pathLst>
                <a:path extrusionOk="0" h="16697" w="10635">
                  <a:moveTo>
                    <a:pt x="10635" y="0"/>
                  </a:moveTo>
                  <a:lnTo>
                    <a:pt x="0" y="12722"/>
                  </a:lnTo>
                  <a:lnTo>
                    <a:pt x="10635" y="16697"/>
                  </a:lnTo>
                  <a:close/>
                </a:path>
              </a:pathLst>
            </a:custGeom>
            <a:gradFill>
              <a:gsLst>
                <a:gs pos="0">
                  <a:srgbClr val="670313"/>
                </a:gs>
                <a:gs pos="50000">
                  <a:srgbClr val="95051C"/>
                </a:gs>
                <a:gs pos="100000">
                  <a:srgbClr val="B30622"/>
                </a:gs>
              </a:gsLst>
              <a:lin ang="13500000" scaled="0"/>
            </a:gradFill>
            <a:ln>
              <a:noFill/>
            </a:ln>
          </p:spPr>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810200" y="567049"/>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solidFill>
                  <a:schemeClr val="lt1"/>
                </a:solidFill>
                <a:latin typeface="Merriweather"/>
                <a:ea typeface="Merriweather"/>
                <a:cs typeface="Merriweather"/>
                <a:sym typeface="Merriweather"/>
              </a:rPr>
              <a:t>METHODOLOGY AND BACKGROUND MATERIAL</a:t>
            </a:r>
            <a:endParaRPr/>
          </a:p>
        </p:txBody>
      </p:sp>
      <p:sp>
        <p:nvSpPr>
          <p:cNvPr id="141" name="Google Shape;141;p8"/>
          <p:cNvSpPr txBox="1"/>
          <p:nvPr>
            <p:ph idx="12" type="sldNum"/>
          </p:nvPr>
        </p:nvSpPr>
        <p:spPr>
          <a:xfrm>
            <a:off x="8705850" y="4762976"/>
            <a:ext cx="4304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grpSp>
        <p:nvGrpSpPr>
          <p:cNvPr id="142" name="Google Shape;142;p8"/>
          <p:cNvGrpSpPr/>
          <p:nvPr/>
        </p:nvGrpSpPr>
        <p:grpSpPr>
          <a:xfrm>
            <a:off x="269132" y="1337417"/>
            <a:ext cx="8436718" cy="569504"/>
            <a:chOff x="269132" y="1337417"/>
            <a:chExt cx="8436718" cy="569504"/>
          </a:xfrm>
        </p:grpSpPr>
        <p:sp>
          <p:nvSpPr>
            <p:cNvPr id="143" name="Google Shape;143;p8"/>
            <p:cNvSpPr/>
            <p:nvPr/>
          </p:nvSpPr>
          <p:spPr>
            <a:xfrm>
              <a:off x="269132" y="1337417"/>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chemeClr val="dk2"/>
            </a:solidFill>
            <a:ln>
              <a:noFill/>
            </a:ln>
          </p:spPr>
          <p:txBody>
            <a:bodyPr anchorCtr="0" anchor="ctr" bIns="60700" lIns="60700" spcFirstLastPara="1" rIns="583400" wrap="square" tIns="60700">
              <a:noAutofit/>
            </a:bodyPr>
            <a:lstStyle/>
            <a:p>
              <a:pPr indent="0" lvl="0" marL="0" marR="0" rtl="0" algn="l">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Generating two files consisting of '|' and '@' as delimiters to separate fields</a:t>
              </a:r>
              <a:endParaRPr b="0" i="0" sz="1200" u="none" cap="none" strike="noStrike">
                <a:solidFill>
                  <a:schemeClr val="lt1"/>
                </a:solidFill>
                <a:latin typeface="Calibri"/>
                <a:ea typeface="Calibri"/>
                <a:cs typeface="Calibri"/>
                <a:sym typeface="Calibri"/>
              </a:endParaRPr>
            </a:p>
          </p:txBody>
        </p:sp>
        <p:sp>
          <p:nvSpPr>
            <p:cNvPr id="144" name="Google Shape;144;p8"/>
            <p:cNvSpPr/>
            <p:nvPr/>
          </p:nvSpPr>
          <p:spPr>
            <a:xfrm>
              <a:off x="5521652" y="1337417"/>
              <a:ext cx="3184198" cy="512201"/>
            </a:xfrm>
            <a:custGeom>
              <a:rect b="b" l="l" r="r" t="t"/>
              <a:pathLst>
                <a:path extrusionOk="0" h="512201" w="3184198">
                  <a:moveTo>
                    <a:pt x="0" y="51220"/>
                  </a:moveTo>
                  <a:cubicBezTo>
                    <a:pt x="0" y="22932"/>
                    <a:pt x="22932" y="0"/>
                    <a:pt x="51220" y="0"/>
                  </a:cubicBezTo>
                  <a:lnTo>
                    <a:pt x="3132978" y="0"/>
                  </a:lnTo>
                  <a:cubicBezTo>
                    <a:pt x="3161266" y="0"/>
                    <a:pt x="3184198" y="22932"/>
                    <a:pt x="3184198" y="51220"/>
                  </a:cubicBezTo>
                  <a:lnTo>
                    <a:pt x="3184198" y="460981"/>
                  </a:lnTo>
                  <a:cubicBezTo>
                    <a:pt x="3184198" y="489269"/>
                    <a:pt x="3161266" y="512201"/>
                    <a:pt x="3132978" y="512201"/>
                  </a:cubicBezTo>
                  <a:lnTo>
                    <a:pt x="51220" y="512201"/>
                  </a:lnTo>
                  <a:cubicBezTo>
                    <a:pt x="22932" y="512201"/>
                    <a:pt x="0" y="489269"/>
                    <a:pt x="0" y="460981"/>
                  </a:cubicBezTo>
                  <a:lnTo>
                    <a:pt x="0" y="51220"/>
                  </a:lnTo>
                  <a:close/>
                </a:path>
              </a:pathLst>
            </a:custGeom>
            <a:solidFill>
              <a:srgbClr val="A8122A"/>
            </a:solidFill>
            <a:ln>
              <a:noFill/>
            </a:ln>
          </p:spPr>
          <p:txBody>
            <a:bodyPr anchorCtr="0" anchor="ctr" bIns="60700" lIns="60700" spcFirstLastPara="1" rIns="669300" wrap="square" tIns="60700">
              <a:noAutofit/>
            </a:bodyPr>
            <a:lstStyle/>
            <a:p>
              <a:pPr indent="0" lvl="0" marL="0" marR="0" rtl="0" algn="l">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Replace the null values with 'NA' in fields.</a:t>
              </a:r>
              <a:endParaRPr b="0" i="0" sz="1200" u="none" cap="none" strike="noStrike">
                <a:solidFill>
                  <a:schemeClr val="lt1"/>
                </a:solidFill>
                <a:latin typeface="Calibri"/>
                <a:ea typeface="Calibri"/>
                <a:cs typeface="Calibri"/>
                <a:sym typeface="Calibri"/>
              </a:endParaRPr>
            </a:p>
          </p:txBody>
        </p:sp>
        <p:sp>
          <p:nvSpPr>
            <p:cNvPr id="145" name="Google Shape;145;p8"/>
            <p:cNvSpPr/>
            <p:nvPr/>
          </p:nvSpPr>
          <p:spPr>
            <a:xfrm>
              <a:off x="3773961" y="1410810"/>
              <a:ext cx="1478604"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46" name="Google Shape;146;p8"/>
          <p:cNvGrpSpPr/>
          <p:nvPr/>
        </p:nvGrpSpPr>
        <p:grpSpPr>
          <a:xfrm>
            <a:off x="269131" y="1922283"/>
            <a:ext cx="8436718" cy="1391821"/>
            <a:chOff x="269131" y="1922283"/>
            <a:chExt cx="8436718" cy="1391821"/>
          </a:xfrm>
        </p:grpSpPr>
        <p:sp>
          <p:nvSpPr>
            <p:cNvPr id="147" name="Google Shape;147;p8"/>
            <p:cNvSpPr/>
            <p:nvPr/>
          </p:nvSpPr>
          <p:spPr>
            <a:xfrm>
              <a:off x="5470106" y="2801903"/>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chemeClr val="dk2"/>
            </a:solidFill>
            <a:ln>
              <a:noFill/>
            </a:ln>
          </p:spPr>
          <p:txBody>
            <a:bodyPr anchorCtr="0" anchor="ctr" bIns="60700" lIns="60700" spcFirstLastPara="1" rIns="679150" wrap="square" tIns="60700">
              <a:noAutofit/>
            </a:bodyPr>
            <a:lstStyle/>
            <a:p>
              <a:pPr indent="0" lvl="0" marL="0" marR="0" rtl="0" algn="l">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Database project and table nyc_job was created in MySQL and data was loaded in it.</a:t>
              </a:r>
              <a:endParaRPr b="0" i="0" sz="1200" u="none" cap="none" strike="noStrike">
                <a:solidFill>
                  <a:schemeClr val="lt1"/>
                </a:solidFill>
                <a:latin typeface="Calibri"/>
                <a:ea typeface="Calibri"/>
                <a:cs typeface="Calibri"/>
                <a:sym typeface="Calibri"/>
              </a:endParaRPr>
            </a:p>
          </p:txBody>
        </p:sp>
        <p:sp>
          <p:nvSpPr>
            <p:cNvPr id="148" name="Google Shape;148;p8"/>
            <p:cNvSpPr/>
            <p:nvPr/>
          </p:nvSpPr>
          <p:spPr>
            <a:xfrm>
              <a:off x="269131" y="2768894"/>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rgbClr val="A8122A"/>
            </a:solidFill>
            <a:ln>
              <a:noFill/>
            </a:ln>
          </p:spPr>
          <p:txBody>
            <a:bodyPr anchorCtr="0" anchor="ctr" bIns="102625" lIns="102625" spcFirstLastPara="1" rIns="625325" wrap="square" tIns="102625">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Calibri"/>
                <a:ea typeface="Calibri"/>
                <a:cs typeface="Calibri"/>
                <a:sym typeface="Calibri"/>
              </a:endParaRPr>
            </a:p>
            <a:p>
              <a:pPr indent="0" lvl="0" marL="0" marR="0" rtl="0" algn="l">
                <a:lnSpc>
                  <a:spcPct val="90000"/>
                </a:lnSpc>
                <a:spcBef>
                  <a:spcPts val="420"/>
                </a:spcBef>
                <a:spcAft>
                  <a:spcPts val="0"/>
                </a:spcAft>
                <a:buNone/>
              </a:pPr>
              <a:r>
                <a:rPr b="0" i="0" lang="en-US" sz="1200" u="none" cap="none" strike="noStrike">
                  <a:solidFill>
                    <a:schemeClr val="lt1"/>
                  </a:solidFill>
                  <a:latin typeface="Calibri"/>
                  <a:ea typeface="Calibri"/>
                  <a:cs typeface="Calibri"/>
                  <a:sym typeface="Calibri"/>
                </a:rPr>
                <a:t>Data was imported from MySQL into Hadoop using SQOOP</a:t>
              </a:r>
              <a:endParaRPr/>
            </a:p>
            <a:p>
              <a:pPr indent="0" lvl="0" marL="0" marR="0" rtl="0" algn="l">
                <a:lnSpc>
                  <a:spcPct val="90000"/>
                </a:lnSpc>
                <a:spcBef>
                  <a:spcPts val="42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49" name="Google Shape;149;p8"/>
            <p:cNvSpPr/>
            <p:nvPr/>
          </p:nvSpPr>
          <p:spPr>
            <a:xfrm flipH="1">
              <a:off x="3773960" y="2784984"/>
              <a:ext cx="1478603"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0" name="Google Shape;150;p8"/>
            <p:cNvSpPr/>
            <p:nvPr/>
          </p:nvSpPr>
          <p:spPr>
            <a:xfrm rot="5400000">
              <a:off x="6566261" y="2077705"/>
              <a:ext cx="806955"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51" name="Google Shape;151;p8"/>
          <p:cNvGrpSpPr/>
          <p:nvPr/>
        </p:nvGrpSpPr>
        <p:grpSpPr>
          <a:xfrm>
            <a:off x="269131" y="3370265"/>
            <a:ext cx="8436719" cy="1498101"/>
            <a:chOff x="269131" y="3370265"/>
            <a:chExt cx="8436719" cy="1498101"/>
          </a:xfrm>
        </p:grpSpPr>
        <p:sp>
          <p:nvSpPr>
            <p:cNvPr id="152" name="Google Shape;152;p8"/>
            <p:cNvSpPr/>
            <p:nvPr/>
          </p:nvSpPr>
          <p:spPr>
            <a:xfrm>
              <a:off x="269131" y="4266390"/>
              <a:ext cx="3235743" cy="512201"/>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chemeClr val="dk2"/>
            </a:solidFill>
            <a:ln>
              <a:noFill/>
            </a:ln>
          </p:spPr>
          <p:txBody>
            <a:bodyPr anchorCtr="0" anchor="ctr" bIns="102625" lIns="102625" spcFirstLastPara="1" rIns="721050" wrap="square" tIns="102625">
              <a:noAutofit/>
            </a:bodyPr>
            <a:lstStyle/>
            <a:p>
              <a:pPr indent="0" lvl="0" marL="0" marR="0" rtl="0" algn="l">
                <a:lnSpc>
                  <a:spcPct val="90000"/>
                </a:lnSpc>
                <a:spcBef>
                  <a:spcPts val="0"/>
                </a:spcBef>
                <a:spcAft>
                  <a:spcPts val="0"/>
                </a:spcAft>
                <a:buNone/>
              </a:pPr>
              <a:r>
                <a:rPr b="0" i="0" lang="en-US" sz="1200" u="none" cap="none" strike="noStrike">
                  <a:solidFill>
                    <a:schemeClr val="lt1"/>
                  </a:solidFill>
                  <a:latin typeface="Calibri"/>
                  <a:ea typeface="Calibri"/>
                  <a:cs typeface="Calibri"/>
                  <a:sym typeface="Calibri"/>
                </a:rPr>
                <a:t>To save time, we used Spark as an alternative for MapReduce job</a:t>
              </a:r>
              <a:endParaRPr b="0" i="0" sz="1200" u="none" cap="none" strike="noStrike">
                <a:solidFill>
                  <a:schemeClr val="lt1"/>
                </a:solidFill>
                <a:latin typeface="Calibri"/>
                <a:ea typeface="Calibri"/>
                <a:cs typeface="Calibri"/>
                <a:sym typeface="Calibri"/>
              </a:endParaRPr>
            </a:p>
          </p:txBody>
        </p:sp>
        <p:sp>
          <p:nvSpPr>
            <p:cNvPr id="153" name="Google Shape;153;p8"/>
            <p:cNvSpPr/>
            <p:nvPr/>
          </p:nvSpPr>
          <p:spPr>
            <a:xfrm>
              <a:off x="5470107" y="4266390"/>
              <a:ext cx="3235743" cy="601976"/>
            </a:xfrm>
            <a:custGeom>
              <a:rect b="b" l="l" r="r" t="t"/>
              <a:pathLst>
                <a:path extrusionOk="0" h="512201" w="3235743">
                  <a:moveTo>
                    <a:pt x="0" y="51220"/>
                  </a:moveTo>
                  <a:cubicBezTo>
                    <a:pt x="0" y="22932"/>
                    <a:pt x="22932" y="0"/>
                    <a:pt x="51220" y="0"/>
                  </a:cubicBezTo>
                  <a:lnTo>
                    <a:pt x="3184523" y="0"/>
                  </a:lnTo>
                  <a:cubicBezTo>
                    <a:pt x="3212811" y="0"/>
                    <a:pt x="3235743" y="22932"/>
                    <a:pt x="3235743" y="51220"/>
                  </a:cubicBezTo>
                  <a:lnTo>
                    <a:pt x="3235743" y="460981"/>
                  </a:lnTo>
                  <a:cubicBezTo>
                    <a:pt x="3235743" y="489269"/>
                    <a:pt x="3212811" y="512201"/>
                    <a:pt x="3184523" y="512201"/>
                  </a:cubicBezTo>
                  <a:lnTo>
                    <a:pt x="51220" y="512201"/>
                  </a:lnTo>
                  <a:cubicBezTo>
                    <a:pt x="22932" y="512201"/>
                    <a:pt x="0" y="489269"/>
                    <a:pt x="0" y="460981"/>
                  </a:cubicBezTo>
                  <a:lnTo>
                    <a:pt x="0" y="51220"/>
                  </a:lnTo>
                  <a:close/>
                </a:path>
              </a:pathLst>
            </a:custGeom>
            <a:solidFill>
              <a:srgbClr val="A8122A"/>
            </a:solidFill>
            <a:ln>
              <a:noFill/>
            </a:ln>
          </p:spPr>
          <p:txBody>
            <a:bodyPr anchorCtr="0" anchor="ctr" bIns="102625" lIns="102625" spcFirstLastPara="1" rIns="721050" wrap="square" tIns="102625">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Calibri"/>
                  <a:ea typeface="Calibri"/>
                  <a:cs typeface="Calibri"/>
                  <a:sym typeface="Calibri"/>
                </a:rPr>
                <a:t>Perform queries in spark using sqlContext.sql() which would reflect in hive table.</a:t>
              </a:r>
              <a:endParaRPr/>
            </a:p>
          </p:txBody>
        </p:sp>
        <p:sp>
          <p:nvSpPr>
            <p:cNvPr id="154" name="Google Shape;154;p8"/>
            <p:cNvSpPr/>
            <p:nvPr/>
          </p:nvSpPr>
          <p:spPr>
            <a:xfrm>
              <a:off x="3748188" y="4274434"/>
              <a:ext cx="1478604"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5" name="Google Shape;155;p8"/>
            <p:cNvSpPr/>
            <p:nvPr/>
          </p:nvSpPr>
          <p:spPr>
            <a:xfrm rot="5400000">
              <a:off x="1235469" y="3525687"/>
              <a:ext cx="806955" cy="496111"/>
            </a:xfrm>
            <a:prstGeom prst="rightArrow">
              <a:avLst>
                <a:gd fmla="val 50000" name="adj1"/>
                <a:gd fmla="val 50000" name="adj2"/>
              </a:avLst>
            </a:prstGeom>
            <a:gradFill>
              <a:gsLst>
                <a:gs pos="0">
                  <a:srgbClr val="01393C"/>
                </a:gs>
                <a:gs pos="50000">
                  <a:srgbClr val="015457"/>
                </a:gs>
                <a:gs pos="100000">
                  <a:srgbClr val="026569"/>
                </a:gs>
              </a:gsLst>
              <a:lin ang="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9"/>
          <p:cNvSpPr txBox="1"/>
          <p:nvPr>
            <p:ph idx="12" type="sldNum"/>
          </p:nvPr>
        </p:nvSpPr>
        <p:spPr>
          <a:xfrm>
            <a:off x="8634212" y="4792160"/>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US">
                <a:solidFill>
                  <a:schemeClr val="dk1"/>
                </a:solidFill>
              </a:rPr>
              <a:t>‹#›</a:t>
            </a:fld>
            <a:endParaRPr>
              <a:solidFill>
                <a:schemeClr val="dk1"/>
              </a:solidFill>
            </a:endParaRPr>
          </a:p>
        </p:txBody>
      </p:sp>
      <p:sp>
        <p:nvSpPr>
          <p:cNvPr id="161" name="Google Shape;161;p9"/>
          <p:cNvSpPr/>
          <p:nvPr/>
        </p:nvSpPr>
        <p:spPr>
          <a:xfrm>
            <a:off x="1663430" y="152096"/>
            <a:ext cx="5680953" cy="4095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C:\Users\ROHCHOPR\Downloads\mysql.jpg" id="162" name="Google Shape;162;p9"/>
          <p:cNvPicPr preferRelativeResize="0"/>
          <p:nvPr/>
        </p:nvPicPr>
        <p:blipFill rotWithShape="1">
          <a:blip r:embed="rId3">
            <a:alphaModFix/>
          </a:blip>
          <a:srcRect b="0" l="0" r="0" t="0"/>
          <a:stretch/>
        </p:blipFill>
        <p:spPr>
          <a:xfrm>
            <a:off x="236714" y="808575"/>
            <a:ext cx="4598681" cy="4134935"/>
          </a:xfrm>
          <a:prstGeom prst="rect">
            <a:avLst/>
          </a:prstGeom>
          <a:noFill/>
          <a:ln>
            <a:noFill/>
          </a:ln>
        </p:spPr>
      </p:pic>
      <p:sp>
        <p:nvSpPr>
          <p:cNvPr id="163" name="Google Shape;163;p9"/>
          <p:cNvSpPr txBox="1"/>
          <p:nvPr/>
        </p:nvSpPr>
        <p:spPr>
          <a:xfrm>
            <a:off x="5408412" y="808575"/>
            <a:ext cx="3225800" cy="73866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project has a single table schema approach.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consists of 27 fields.</a:t>
            </a:r>
            <a:endParaRPr/>
          </a:p>
        </p:txBody>
      </p:sp>
      <p:sp>
        <p:nvSpPr>
          <p:cNvPr id="164" name="Google Shape;164;p9"/>
          <p:cNvSpPr/>
          <p:nvPr/>
        </p:nvSpPr>
        <p:spPr>
          <a:xfrm>
            <a:off x="3166522" y="200636"/>
            <a:ext cx="304442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Raleway"/>
              <a:buNone/>
            </a:pPr>
            <a:r>
              <a:rPr b="0" i="0" lang="en-US" sz="1600" u="none" cap="none" strike="noStrike">
                <a:solidFill>
                  <a:schemeClr val="lt1"/>
                </a:solidFill>
                <a:latin typeface="Merriweather"/>
                <a:ea typeface="Merriweather"/>
                <a:cs typeface="Merriweather"/>
                <a:sym typeface="Merriweather"/>
              </a:rPr>
              <a:t>SCHEMA OF nyc_job TABLE</a:t>
            </a:r>
            <a:endParaRPr b="0" i="0" sz="1600" u="none" cap="none" strike="noStrike">
              <a:solidFill>
                <a:schemeClr val="lt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Othello template">
  <a:themeElements>
    <a:clrScheme name="Custom 347">
      <a:dk1>
        <a:srgbClr val="222222"/>
      </a:dk1>
      <a:lt1>
        <a:srgbClr val="FFFFFF"/>
      </a:lt1>
      <a:dk2>
        <a:srgbClr val="222222"/>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