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9C47-C437-4CEF-9621-266D8B2DC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27876-5C7B-4B79-B2C8-6200700F2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03991-C846-4785-A32C-5BCA7FAE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2650-C2F1-4CBB-A539-36A528FA7CE2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D2175-7DBA-4DD7-A49B-6847BF40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22BBC-4937-4F28-B792-4AD95D38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72DB-BB6D-4EB0-B8CA-9CC751733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34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BDBC-37D0-49C3-BFEE-05E1F0CC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941ED-AD65-41A6-8878-317376D80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2897-7379-431D-A21E-2CFB30C9F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2650-C2F1-4CBB-A539-36A528FA7CE2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F8F3A-AACF-4A21-8D28-7CCDEC8C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C2B8D-8421-4575-8EDE-2FE2CECE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72DB-BB6D-4EB0-B8CA-9CC751733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26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0B99C9-4B1A-4F88-85CA-434EA09E0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4B7AE-DD0C-4A45-8309-8C50166A2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C7760-2B08-4B5F-A8D8-8B5099D6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2650-C2F1-4CBB-A539-36A528FA7CE2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86067-7663-4D99-B1B5-302B63A0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0763A-C84C-4E66-89E6-02ABBB4E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72DB-BB6D-4EB0-B8CA-9CC751733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92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9C57-E21D-4F01-AD4F-701FC7CC3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59C0E-6067-4FA6-A2B8-5008CE6FC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0B65C-AF07-47FE-8A2E-4B6DBEF88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2650-C2F1-4CBB-A539-36A528FA7CE2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7385E-8E3B-4CE5-A1E9-5AE0DEF8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6E663-456F-4E9E-805A-60822374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72DB-BB6D-4EB0-B8CA-9CC751733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41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72F7-2D79-42B2-A8D0-3D644007B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74D46-EB40-4888-AC0C-DBA342FE9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93438-3F38-48DF-B45F-7131C4E7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2650-C2F1-4CBB-A539-36A528FA7CE2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87E91-6032-4E73-A7D1-56CE085B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C7D52-DCA9-4EBB-9577-AB1A79E3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72DB-BB6D-4EB0-B8CA-9CC751733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52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4BB0-A20D-4ECF-8B4D-B04755DA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08CA-685F-4FCE-A14C-5F4CB0200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B2512-5703-4718-9559-D62C314FD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2154E-82DA-4E44-ABF6-60D40CE1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2650-C2F1-4CBB-A539-36A528FA7CE2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CF3A5-13EF-4695-B25E-2C2FD4E4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9F210-F3B8-4FB7-AFA4-088C5411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72DB-BB6D-4EB0-B8CA-9CC751733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06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38E0-E473-43AC-84B3-8AE88FE07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51C9E-15B7-41F5-BB5B-368497D32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15F4F-3242-4930-9FE4-1C19279C8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6DEE3F-5491-42FE-A188-1AD53868B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DFBD3-CF22-4060-A9D7-96704C1F6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E7C2E-CD70-485A-82E5-D10AD2B6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2650-C2F1-4CBB-A539-36A528FA7CE2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832BC-DBE8-407B-8D39-404CFC63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6091DC-4A94-44FA-AAA2-3943DFDF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72DB-BB6D-4EB0-B8CA-9CC751733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69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8AA9-8749-4BA0-8D3D-A082ED96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48309-A668-4D20-9541-1173F1D5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2650-C2F1-4CBB-A539-36A528FA7CE2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ED6C9-670F-4D40-AA37-F853B2C2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0828E-459C-47B3-8ACF-D697F1B8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72DB-BB6D-4EB0-B8CA-9CC751733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31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E7888-0A2C-49C1-B556-1A7344765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2650-C2F1-4CBB-A539-36A528FA7CE2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B938F7-1007-41BF-B2FB-D2369A45B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ABADE-2480-4D35-8252-22D27719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72DB-BB6D-4EB0-B8CA-9CC751733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58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4797-5FEE-4087-A7FC-581DAB63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2F07C-0C8F-4D8C-95B3-A2CACCED0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C1B36-4B9C-4E44-A915-643BEFBA3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2424F-ED5C-4964-A9BE-C665933E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2650-C2F1-4CBB-A539-36A528FA7CE2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2D026-07D7-435D-8956-6DDDB256E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90543-93E7-4CB1-998F-AE8F0ECF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72DB-BB6D-4EB0-B8CA-9CC751733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56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4CE0-4BA1-40B5-B778-A0BDA968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779F0D-E9EB-4909-A54D-52B503C38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9481C-9AAC-4DE5-95E5-692D7573A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6BD19-CE21-4D31-AF65-9C6CE2A9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2650-C2F1-4CBB-A539-36A528FA7CE2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DAFB7-1EC5-4025-B98B-C11F807F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7C99A-3A05-48DE-BB72-828BC4E6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72DB-BB6D-4EB0-B8CA-9CC751733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66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B6B916-CFB3-4894-9C14-886E8E1E4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1C83B-571E-4626-83E0-17CFAB1AC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E5658-912B-43F4-9B04-C07F2F2A4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D2650-C2F1-4CBB-A539-36A528FA7CE2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B1ADD-1262-4422-BD16-38A85A7C7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D0FEA-DC49-4551-935D-422674057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372DB-BB6D-4EB0-B8CA-9CC751733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66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65C3-6E24-4571-A3B8-B8FFDFB3F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 Miles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071D2-DC89-439C-9C79-2E53716AF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Interoperability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155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1C20-44F6-4357-A206-B9B94670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Actors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34050-4DAD-4B53-AE2E-5104F1388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3674" y="2154802"/>
            <a:ext cx="4457369" cy="4102875"/>
          </a:xfrm>
        </p:spPr>
        <p:txBody>
          <a:bodyPr/>
          <a:lstStyle/>
          <a:p>
            <a:r>
              <a:rPr lang="en-US" dirty="0"/>
              <a:t>Airline Passengers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Airline Operators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Airline Alliance</a:t>
            </a:r>
          </a:p>
        </p:txBody>
      </p:sp>
      <p:pic>
        <p:nvPicPr>
          <p:cNvPr id="1026" name="Picture 2" descr="Image result for icon human">
            <a:extLst>
              <a:ext uri="{FF2B5EF4-FFF2-40B4-BE49-F238E27FC236}">
                <a16:creationId xmlns:a16="http://schemas.microsoft.com/office/drawing/2014/main" id="{24F9EC0D-36AA-4B66-BEA2-065B465A2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74" y="1828635"/>
            <a:ext cx="11811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irline  icon">
            <a:extLst>
              <a:ext uri="{FF2B5EF4-FFF2-40B4-BE49-F238E27FC236}">
                <a16:creationId xmlns:a16="http://schemas.microsoft.com/office/drawing/2014/main" id="{7DF2C558-55B7-49D6-ACFE-A3DD2137E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24" y="3147682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1DFC3BA-1896-4183-9727-39E4BC52C7C3}"/>
              </a:ext>
            </a:extLst>
          </p:cNvPr>
          <p:cNvSpPr txBox="1">
            <a:spLocks/>
          </p:cNvSpPr>
          <p:nvPr/>
        </p:nvSpPr>
        <p:spPr>
          <a:xfrm>
            <a:off x="6270266" y="2034081"/>
            <a:ext cx="4457369" cy="410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Rating Agency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Vendors</a:t>
            </a:r>
          </a:p>
        </p:txBody>
      </p:sp>
      <p:pic>
        <p:nvPicPr>
          <p:cNvPr id="1030" name="Picture 6" descr="Image result for airline  alliance icon">
            <a:extLst>
              <a:ext uri="{FF2B5EF4-FFF2-40B4-BE49-F238E27FC236}">
                <a16:creationId xmlns:a16="http://schemas.microsoft.com/office/drawing/2014/main" id="{1CB8110A-2896-4698-A81D-459D35ACE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32" y="4616849"/>
            <a:ext cx="1308984" cy="136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rating agency icon">
            <a:extLst>
              <a:ext uri="{FF2B5EF4-FFF2-40B4-BE49-F238E27FC236}">
                <a16:creationId xmlns:a16="http://schemas.microsoft.com/office/drawing/2014/main" id="{BDF04A84-FE1A-4CBB-8AF8-C659664DE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080" y="2034081"/>
            <a:ext cx="1875720" cy="54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vendors icon">
            <a:extLst>
              <a:ext uri="{FF2B5EF4-FFF2-40B4-BE49-F238E27FC236}">
                <a16:creationId xmlns:a16="http://schemas.microsoft.com/office/drawing/2014/main" id="{BD36A3FE-6733-4241-9BD6-32AEDB8AE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093" y="380536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68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BFE8-1E38-47D0-96B1-6AF4B687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844"/>
          </a:xfrm>
        </p:spPr>
        <p:txBody>
          <a:bodyPr/>
          <a:lstStyle/>
          <a:p>
            <a:r>
              <a:rPr lang="en-US" dirty="0"/>
              <a:t>Interaction maps</a:t>
            </a:r>
            <a:endParaRPr lang="en-IN" dirty="0"/>
          </a:p>
        </p:txBody>
      </p:sp>
      <p:pic>
        <p:nvPicPr>
          <p:cNvPr id="7" name="Picture 2" descr="Image result for icon human">
            <a:extLst>
              <a:ext uri="{FF2B5EF4-FFF2-40B4-BE49-F238E27FC236}">
                <a16:creationId xmlns:a16="http://schemas.microsoft.com/office/drawing/2014/main" id="{6D747690-1BF1-42AB-9F07-6B362ACF9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492" y="1507159"/>
            <a:ext cx="11811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airline  icon">
            <a:extLst>
              <a:ext uri="{FF2B5EF4-FFF2-40B4-BE49-F238E27FC236}">
                <a16:creationId xmlns:a16="http://schemas.microsoft.com/office/drawing/2014/main" id="{2DB2B067-B24A-4735-BB92-448209471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685" y="1603757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airline  alliance icon">
            <a:extLst>
              <a:ext uri="{FF2B5EF4-FFF2-40B4-BE49-F238E27FC236}">
                <a16:creationId xmlns:a16="http://schemas.microsoft.com/office/drawing/2014/main" id="{81D7914E-6CB3-4533-8B2F-8A70A7932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081" y="3157017"/>
            <a:ext cx="1308984" cy="136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rating agency icon">
            <a:extLst>
              <a:ext uri="{FF2B5EF4-FFF2-40B4-BE49-F238E27FC236}">
                <a16:creationId xmlns:a16="http://schemas.microsoft.com/office/drawing/2014/main" id="{9C17E3CA-E625-446F-834F-565AD10A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521" y="5350841"/>
            <a:ext cx="1875720" cy="54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vendors icon">
            <a:extLst>
              <a:ext uri="{FF2B5EF4-FFF2-40B4-BE49-F238E27FC236}">
                <a16:creationId xmlns:a16="http://schemas.microsoft.com/office/drawing/2014/main" id="{E8DF101A-FB63-4A49-A281-7A4F3B10C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162" y="474124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393CB3E-B9BD-427A-BF96-EC9B164A6292}"/>
              </a:ext>
            </a:extLst>
          </p:cNvPr>
          <p:cNvCxnSpPr>
            <a:cxnSpLocks/>
          </p:cNvCxnSpPr>
          <p:nvPr/>
        </p:nvCxnSpPr>
        <p:spPr>
          <a:xfrm>
            <a:off x="3483429" y="2133663"/>
            <a:ext cx="4284617" cy="415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9E847F2-86B2-427F-8055-6297411ED64C}"/>
              </a:ext>
            </a:extLst>
          </p:cNvPr>
          <p:cNvCxnSpPr>
            <a:cxnSpLocks/>
          </p:cNvCxnSpPr>
          <p:nvPr/>
        </p:nvCxnSpPr>
        <p:spPr>
          <a:xfrm>
            <a:off x="3363607" y="2696111"/>
            <a:ext cx="1392368" cy="73219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C9A0B23-BAE6-4973-9743-7D1060B60FF7}"/>
              </a:ext>
            </a:extLst>
          </p:cNvPr>
          <p:cNvCxnSpPr>
            <a:cxnSpLocks/>
          </p:cNvCxnSpPr>
          <p:nvPr/>
        </p:nvCxnSpPr>
        <p:spPr>
          <a:xfrm>
            <a:off x="6728010" y="4455366"/>
            <a:ext cx="1214207" cy="64161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9A10219-E9DE-4952-A1D3-D6B724A5C2A3}"/>
              </a:ext>
            </a:extLst>
          </p:cNvPr>
          <p:cNvCxnSpPr>
            <a:cxnSpLocks/>
          </p:cNvCxnSpPr>
          <p:nvPr/>
        </p:nvCxnSpPr>
        <p:spPr>
          <a:xfrm flipV="1">
            <a:off x="3483429" y="4334894"/>
            <a:ext cx="1288898" cy="68536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F4AC09A-B7D5-449A-B9A7-18BFE6E7A9B3}"/>
              </a:ext>
            </a:extLst>
          </p:cNvPr>
          <p:cNvCxnSpPr>
            <a:cxnSpLocks/>
          </p:cNvCxnSpPr>
          <p:nvPr/>
        </p:nvCxnSpPr>
        <p:spPr>
          <a:xfrm flipV="1">
            <a:off x="6548337" y="2639420"/>
            <a:ext cx="1288898" cy="68536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1B8C76A-5043-4D49-A100-28856FFECBE2}"/>
              </a:ext>
            </a:extLst>
          </p:cNvPr>
          <p:cNvCxnSpPr>
            <a:cxnSpLocks/>
          </p:cNvCxnSpPr>
          <p:nvPr/>
        </p:nvCxnSpPr>
        <p:spPr>
          <a:xfrm>
            <a:off x="2775916" y="2980919"/>
            <a:ext cx="0" cy="188717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E55EC9F-6BCD-43FD-A22B-83196A97D8F9}"/>
              </a:ext>
            </a:extLst>
          </p:cNvPr>
          <p:cNvSpPr txBox="1"/>
          <p:nvPr/>
        </p:nvSpPr>
        <p:spPr>
          <a:xfrm>
            <a:off x="4223657" y="1452366"/>
            <a:ext cx="2324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 delivery</a:t>
            </a:r>
            <a:endParaRPr lang="en-IN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70EC8F7-7152-4B62-9159-4142BD624E00}"/>
              </a:ext>
            </a:extLst>
          </p:cNvPr>
          <p:cNvSpPr txBox="1"/>
          <p:nvPr/>
        </p:nvSpPr>
        <p:spPr>
          <a:xfrm>
            <a:off x="791116" y="3684394"/>
            <a:ext cx="2324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ratings</a:t>
            </a:r>
            <a:endParaRPr lang="en-IN" dirty="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315BCC6D-DFC3-4398-99A2-CAF60C1FD74E}"/>
              </a:ext>
            </a:extLst>
          </p:cNvPr>
          <p:cNvSpPr/>
          <p:nvPr/>
        </p:nvSpPr>
        <p:spPr>
          <a:xfrm>
            <a:off x="4493697" y="582486"/>
            <a:ext cx="6162964" cy="4285605"/>
          </a:xfrm>
          <a:prstGeom prst="arc">
            <a:avLst>
              <a:gd name="adj1" fmla="val 15677859"/>
              <a:gd name="adj2" fmla="val 18021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83DCFF7-3F6F-460D-9BCA-C3716E1068C5}"/>
              </a:ext>
            </a:extLst>
          </p:cNvPr>
          <p:cNvCxnSpPr>
            <a:cxnSpLocks/>
            <a:stCxn id="82" idx="0"/>
          </p:cNvCxnSpPr>
          <p:nvPr/>
        </p:nvCxnSpPr>
        <p:spPr>
          <a:xfrm flipH="1">
            <a:off x="3483429" y="594522"/>
            <a:ext cx="3765607" cy="10487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79EDBEF-497C-4802-869A-F5DFC65DF722}"/>
              </a:ext>
            </a:extLst>
          </p:cNvPr>
          <p:cNvSpPr txBox="1"/>
          <p:nvPr/>
        </p:nvSpPr>
        <p:spPr>
          <a:xfrm>
            <a:off x="6620889" y="3629071"/>
            <a:ext cx="163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governance</a:t>
            </a:r>
            <a:endParaRPr lang="en-IN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1F59F4B-1EE5-40E0-8520-E22E43EF3F79}"/>
              </a:ext>
            </a:extLst>
          </p:cNvPr>
          <p:cNvSpPr txBox="1"/>
          <p:nvPr/>
        </p:nvSpPr>
        <p:spPr>
          <a:xfrm>
            <a:off x="3521296" y="2681924"/>
            <a:ext cx="196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Dispute resolution</a:t>
            </a:r>
            <a:endParaRPr lang="en-IN" dirty="0"/>
          </a:p>
        </p:txBody>
      </p:sp>
      <p:sp>
        <p:nvSpPr>
          <p:cNvPr id="92" name="Title 1">
            <a:extLst>
              <a:ext uri="{FF2B5EF4-FFF2-40B4-BE49-F238E27FC236}">
                <a16:creationId xmlns:a16="http://schemas.microsoft.com/office/drawing/2014/main" id="{BB9722C8-1F81-4620-AF93-A47186A36B4E}"/>
              </a:ext>
            </a:extLst>
          </p:cNvPr>
          <p:cNvSpPr txBox="1">
            <a:spLocks/>
          </p:cNvSpPr>
          <p:nvPr/>
        </p:nvSpPr>
        <p:spPr>
          <a:xfrm>
            <a:off x="2041100" y="6231114"/>
            <a:ext cx="8109799" cy="539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Existing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342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BFE8-1E38-47D0-96B1-6AF4B687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844"/>
          </a:xfrm>
        </p:spPr>
        <p:txBody>
          <a:bodyPr/>
          <a:lstStyle/>
          <a:p>
            <a:r>
              <a:rPr lang="en-US" dirty="0"/>
              <a:t>Interaction maps</a:t>
            </a:r>
            <a:endParaRPr lang="en-IN" dirty="0"/>
          </a:p>
        </p:txBody>
      </p:sp>
      <p:pic>
        <p:nvPicPr>
          <p:cNvPr id="7" name="Picture 2" descr="Image result for icon human">
            <a:extLst>
              <a:ext uri="{FF2B5EF4-FFF2-40B4-BE49-F238E27FC236}">
                <a16:creationId xmlns:a16="http://schemas.microsoft.com/office/drawing/2014/main" id="{6D747690-1BF1-42AB-9F07-6B362ACF9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492" y="1507159"/>
            <a:ext cx="11811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airline  icon">
            <a:extLst>
              <a:ext uri="{FF2B5EF4-FFF2-40B4-BE49-F238E27FC236}">
                <a16:creationId xmlns:a16="http://schemas.microsoft.com/office/drawing/2014/main" id="{2DB2B067-B24A-4735-BB92-448209471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685" y="1603757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rating agency icon">
            <a:extLst>
              <a:ext uri="{FF2B5EF4-FFF2-40B4-BE49-F238E27FC236}">
                <a16:creationId xmlns:a16="http://schemas.microsoft.com/office/drawing/2014/main" id="{9C17E3CA-E625-446F-834F-565AD10A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521" y="5350841"/>
            <a:ext cx="1875720" cy="54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vendors icon">
            <a:extLst>
              <a:ext uri="{FF2B5EF4-FFF2-40B4-BE49-F238E27FC236}">
                <a16:creationId xmlns:a16="http://schemas.microsoft.com/office/drawing/2014/main" id="{E8DF101A-FB63-4A49-A281-7A4F3B10C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162" y="474124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393CB3E-B9BD-427A-BF96-EC9B164A6292}"/>
              </a:ext>
            </a:extLst>
          </p:cNvPr>
          <p:cNvCxnSpPr>
            <a:cxnSpLocks/>
          </p:cNvCxnSpPr>
          <p:nvPr/>
        </p:nvCxnSpPr>
        <p:spPr>
          <a:xfrm>
            <a:off x="3483429" y="2133663"/>
            <a:ext cx="4284617" cy="415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9E847F2-86B2-427F-8055-6297411ED64C}"/>
              </a:ext>
            </a:extLst>
          </p:cNvPr>
          <p:cNvCxnSpPr>
            <a:cxnSpLocks/>
          </p:cNvCxnSpPr>
          <p:nvPr/>
        </p:nvCxnSpPr>
        <p:spPr>
          <a:xfrm>
            <a:off x="3363607" y="2696111"/>
            <a:ext cx="1392368" cy="73219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C9A0B23-BAE6-4973-9743-7D1060B60FF7}"/>
              </a:ext>
            </a:extLst>
          </p:cNvPr>
          <p:cNvCxnSpPr>
            <a:cxnSpLocks/>
          </p:cNvCxnSpPr>
          <p:nvPr/>
        </p:nvCxnSpPr>
        <p:spPr>
          <a:xfrm>
            <a:off x="6728010" y="4455366"/>
            <a:ext cx="1214207" cy="64161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9A10219-E9DE-4952-A1D3-D6B724A5C2A3}"/>
              </a:ext>
            </a:extLst>
          </p:cNvPr>
          <p:cNvCxnSpPr>
            <a:cxnSpLocks/>
          </p:cNvCxnSpPr>
          <p:nvPr/>
        </p:nvCxnSpPr>
        <p:spPr>
          <a:xfrm flipV="1">
            <a:off x="3483429" y="4334894"/>
            <a:ext cx="1288898" cy="68536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F4AC09A-B7D5-449A-B9A7-18BFE6E7A9B3}"/>
              </a:ext>
            </a:extLst>
          </p:cNvPr>
          <p:cNvCxnSpPr>
            <a:cxnSpLocks/>
          </p:cNvCxnSpPr>
          <p:nvPr/>
        </p:nvCxnSpPr>
        <p:spPr>
          <a:xfrm flipV="1">
            <a:off x="6548337" y="2639420"/>
            <a:ext cx="1288898" cy="68536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E55EC9F-6BCD-43FD-A22B-83196A97D8F9}"/>
              </a:ext>
            </a:extLst>
          </p:cNvPr>
          <p:cNvSpPr txBox="1"/>
          <p:nvPr/>
        </p:nvSpPr>
        <p:spPr>
          <a:xfrm>
            <a:off x="4223657" y="1452366"/>
            <a:ext cx="2324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 delivery</a:t>
            </a:r>
            <a:endParaRPr lang="en-IN" dirty="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315BCC6D-DFC3-4398-99A2-CAF60C1FD74E}"/>
              </a:ext>
            </a:extLst>
          </p:cNvPr>
          <p:cNvSpPr/>
          <p:nvPr/>
        </p:nvSpPr>
        <p:spPr>
          <a:xfrm>
            <a:off x="4493697" y="582486"/>
            <a:ext cx="6162964" cy="4285605"/>
          </a:xfrm>
          <a:prstGeom prst="arc">
            <a:avLst>
              <a:gd name="adj1" fmla="val 15677859"/>
              <a:gd name="adj2" fmla="val 18021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83DCFF7-3F6F-460D-9BCA-C3716E1068C5}"/>
              </a:ext>
            </a:extLst>
          </p:cNvPr>
          <p:cNvCxnSpPr>
            <a:cxnSpLocks/>
            <a:stCxn id="82" idx="0"/>
          </p:cNvCxnSpPr>
          <p:nvPr/>
        </p:nvCxnSpPr>
        <p:spPr>
          <a:xfrm flipH="1">
            <a:off x="3483429" y="594522"/>
            <a:ext cx="3765607" cy="10487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itle 1">
            <a:extLst>
              <a:ext uri="{FF2B5EF4-FFF2-40B4-BE49-F238E27FC236}">
                <a16:creationId xmlns:a16="http://schemas.microsoft.com/office/drawing/2014/main" id="{BB9722C8-1F81-4620-AF93-A47186A36B4E}"/>
              </a:ext>
            </a:extLst>
          </p:cNvPr>
          <p:cNvSpPr txBox="1">
            <a:spLocks/>
          </p:cNvSpPr>
          <p:nvPr/>
        </p:nvSpPr>
        <p:spPr>
          <a:xfrm>
            <a:off x="2041100" y="6231114"/>
            <a:ext cx="8109799" cy="539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Proposed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A12CA7-2302-48FA-B1D5-B44BE5964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801" y="3538280"/>
            <a:ext cx="13620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0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906C-3BC8-4FD1-9D16-57BE58B5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pain points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15D4F-1018-4756-AA13-4A2A2CFCA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Limited Inter-operability</a:t>
            </a:r>
          </a:p>
          <a:p>
            <a:r>
              <a:rPr lang="en-US" dirty="0"/>
              <a:t>Expiry of unused miles</a:t>
            </a:r>
          </a:p>
          <a:p>
            <a:r>
              <a:rPr lang="en-US" dirty="0"/>
              <a:t>Non-transparency </a:t>
            </a:r>
          </a:p>
          <a:p>
            <a:r>
              <a:rPr lang="en-US" dirty="0"/>
              <a:t>Cost of onboarding and maintenance</a:t>
            </a:r>
          </a:p>
          <a:p>
            <a:r>
              <a:rPr lang="en-US" dirty="0"/>
              <a:t>Unrealized cost of airline marketing campaigns</a:t>
            </a:r>
          </a:p>
          <a:p>
            <a:r>
              <a:rPr lang="en-US" dirty="0"/>
              <a:t>Limited redemption options</a:t>
            </a:r>
          </a:p>
          <a:p>
            <a:r>
              <a:rPr lang="en-US" dirty="0"/>
              <a:t>Facts</a:t>
            </a:r>
          </a:p>
          <a:p>
            <a:pPr lvl="1"/>
            <a:r>
              <a:rPr lang="en-US" i="1" dirty="0"/>
              <a:t>Around 9.7 trillion frequent flier miles going unredeemed every year.</a:t>
            </a:r>
          </a:p>
          <a:p>
            <a:pPr lvl="1"/>
            <a:r>
              <a:rPr lang="en-US" i="1" dirty="0"/>
              <a:t>80% of frequent flyer members never actually earn enough miles to redeem a flight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27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906C-3BC8-4FD1-9D16-57BE58B5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 – </a:t>
            </a:r>
            <a:r>
              <a:rPr lang="en-US" b="1" dirty="0"/>
              <a:t>Right Miles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15D4F-1018-4756-AA13-4A2A2CFCA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Tokenize miles </a:t>
            </a:r>
          </a:p>
          <a:p>
            <a:pPr lvl="1"/>
            <a:r>
              <a:rPr lang="en-US" dirty="0"/>
              <a:t>Increased Inter-operability</a:t>
            </a:r>
          </a:p>
          <a:p>
            <a:pPr lvl="1"/>
            <a:r>
              <a:rPr lang="en-US" dirty="0"/>
              <a:t>Tokens do not expire</a:t>
            </a:r>
          </a:p>
          <a:p>
            <a:pPr lvl="1"/>
            <a:r>
              <a:rPr lang="en-US" dirty="0"/>
              <a:t>Contracts In blockchain and have full Transparency </a:t>
            </a:r>
          </a:p>
          <a:p>
            <a:pPr lvl="1"/>
            <a:r>
              <a:rPr lang="en-US" dirty="0"/>
              <a:t>Operators share cost of onboarding and maintenance using </a:t>
            </a:r>
          </a:p>
          <a:p>
            <a:pPr lvl="1"/>
            <a:r>
              <a:rPr lang="en-US" dirty="0"/>
              <a:t>More redemption options</a:t>
            </a:r>
          </a:p>
          <a:p>
            <a:r>
              <a:rPr lang="en-US" dirty="0"/>
              <a:t>Dynamic exchange rate determination.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6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CA35-7C94-46E9-ABAB-D8801B30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</a:t>
            </a:r>
            <a:br>
              <a:rPr lang="en-US" dirty="0"/>
            </a:br>
            <a:r>
              <a:rPr lang="en-US" dirty="0"/>
              <a:t>Journey Maps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3583FD-EBBC-45D3-97F8-652CC5AD4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2046" y="1968137"/>
            <a:ext cx="7454866" cy="420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76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117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Air Miles</vt:lpstr>
      <vt:lpstr>Actors</vt:lpstr>
      <vt:lpstr>Interaction maps</vt:lpstr>
      <vt:lpstr>Interaction maps</vt:lpstr>
      <vt:lpstr>Existing pain points</vt:lpstr>
      <vt:lpstr>Proposed solution – Right Miles</vt:lpstr>
      <vt:lpstr>TODO:  Journey Maps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Miles</dc:title>
  <dc:creator>Rapaka, Nagendra Babu</dc:creator>
  <cp:lastModifiedBy>Rapaka, Nagendra Babu</cp:lastModifiedBy>
  <cp:revision>15</cp:revision>
  <dcterms:created xsi:type="dcterms:W3CDTF">2018-11-10T11:12:50Z</dcterms:created>
  <dcterms:modified xsi:type="dcterms:W3CDTF">2018-11-11T04:49:41Z</dcterms:modified>
</cp:coreProperties>
</file>