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media/image10.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380880" y="694800"/>
            <a:ext cx="6095520" cy="342864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3" name="PlaceHolder 2"/>
          <p:cNvSpPr>
            <a:spLocks noGrp="1"/>
          </p:cNvSpPr>
          <p:nvPr>
            <p:ph type="body"/>
          </p:nvPr>
        </p:nvSpPr>
        <p:spPr>
          <a:xfrm>
            <a:off x="685800" y="4343400"/>
            <a:ext cx="5486040" cy="41144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2975760" cy="4568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7"/>
          </p:nvPr>
        </p:nvSpPr>
        <p:spPr>
          <a:xfrm>
            <a:off x="3881880" y="0"/>
            <a:ext cx="2975760" cy="4568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8"/>
          </p:nvPr>
        </p:nvSpPr>
        <p:spPr>
          <a:xfrm>
            <a:off x="0" y="8686800"/>
            <a:ext cx="2975760" cy="4568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9"/>
          </p:nvPr>
        </p:nvSpPr>
        <p:spPr>
          <a:xfrm>
            <a:off x="3881880" y="8686800"/>
            <a:ext cx="2975760" cy="4568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ACBE1B81-40C5-4041-B557-F7A68523ACA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1" lang="en-US" sz="1100" spc="-1" strike="noStrike">
                <a:solidFill>
                  <a:schemeClr val="dk1"/>
                </a:solidFill>
                <a:latin typeface="Arial"/>
              </a:rPr>
              <a:t>NASA spends $1.3 billion a year on the operations of the International Space Station. We aim to provide a cost cutting solution that automates logistics and inventorying system that leverages cutting-edge technology and artificial intelligence to optimize inventory management, streamline the supply chain, and improve mission success rates. </a:t>
            </a:r>
            <a:endParaRPr b="0" lang="en-US" sz="1100" spc="-1" strike="noStrike">
              <a:solidFill>
                <a:srgbClr val="000000"/>
              </a:solidFill>
              <a:latin typeface="Arial"/>
            </a:endParaRPr>
          </a:p>
        </p:txBody>
      </p:sp>
      <p:sp>
        <p:nvSpPr>
          <p:cNvPr id="141" name="PlaceHolder 2"/>
          <p:cNvSpPr>
            <a:spLocks noGrp="1"/>
          </p:cNvSpPr>
          <p:nvPr>
            <p:ph type="sldImg"/>
          </p:nvPr>
        </p:nvSpPr>
        <p:spPr>
          <a:xfrm>
            <a:off x="1143360" y="685800"/>
            <a:ext cx="4572000" cy="3428640"/>
          </a:xfrm>
          <a:prstGeom prst="rect">
            <a:avLst/>
          </a:prstGeom>
          <a:ln w="0">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90000"/>
              </a:lnSpc>
              <a:buClr>
                <a:srgbClr val="000000"/>
              </a:buClr>
              <a:buFont typeface="StarSymbol"/>
              <a:buChar char="-"/>
            </a:pPr>
            <a:r>
              <a:rPr b="0" lang="en-US" sz="1100" spc="-1" strike="noStrike">
                <a:solidFill>
                  <a:schemeClr val="dk1"/>
                </a:solidFill>
                <a:latin typeface="Calibri"/>
                <a:ea typeface="Calibri"/>
              </a:rPr>
              <a:t>Due to limited time and storage capacity, managing inventory levels and supply chain operations in space is crucial for mission success.</a:t>
            </a:r>
            <a:endParaRPr b="0" lang="en-US" sz="1100" spc="-1" strike="noStrike">
              <a:solidFill>
                <a:srgbClr val="000000"/>
              </a:solidFill>
              <a:latin typeface="Arial"/>
            </a:endParaRPr>
          </a:p>
          <a:p>
            <a:pPr marL="457200" indent="-298440">
              <a:lnSpc>
                <a:spcPct val="90000"/>
              </a:lnSpc>
              <a:buClr>
                <a:srgbClr val="000000"/>
              </a:buClr>
              <a:buFont typeface="StarSymbol"/>
              <a:buChar char="-"/>
            </a:pPr>
            <a:r>
              <a:rPr b="0" lang="en-US" sz="1100" spc="-1" strike="noStrike">
                <a:solidFill>
                  <a:schemeClr val="dk1"/>
                </a:solidFill>
                <a:latin typeface="Calibri"/>
                <a:ea typeface="Calibri"/>
              </a:rPr>
              <a:t>Variable launch schedules, equipment failure, and unpredictable environmental conditions also complicate logistics and inventory management in the space industry.</a:t>
            </a:r>
            <a:endParaRPr b="0" lang="en-US" sz="1100" spc="-1" strike="noStrike">
              <a:solidFill>
                <a:srgbClr val="000000"/>
              </a:solidFill>
              <a:latin typeface="Arial"/>
            </a:endParaRPr>
          </a:p>
          <a:p>
            <a:pPr marL="457200" indent="-298440">
              <a:lnSpc>
                <a:spcPct val="90000"/>
              </a:lnSpc>
              <a:buClr>
                <a:srgbClr val="000000"/>
              </a:buClr>
              <a:buFont typeface="StarSymbol"/>
              <a:buChar char="-"/>
            </a:pPr>
            <a:r>
              <a:rPr b="0" lang="en-US" sz="1100" spc="-1" strike="noStrike">
                <a:solidFill>
                  <a:schemeClr val="dk1"/>
                </a:solidFill>
                <a:latin typeface="Calibri"/>
                <a:ea typeface="Calibri"/>
              </a:rPr>
              <a:t>The growing and evolving space industry requires innovative solutions to optimize logistics and inventory processes for efficient and reliable space missions.</a:t>
            </a:r>
            <a:endParaRPr b="0" lang="en-US" sz="1100" spc="-1" strike="noStrike">
              <a:solidFill>
                <a:srgbClr val="000000"/>
              </a:solidFill>
              <a:latin typeface="Arial"/>
            </a:endParaRPr>
          </a:p>
          <a:p>
            <a:pPr indent="0">
              <a:lnSpc>
                <a:spcPct val="90000"/>
              </a:lnSpc>
              <a:buNone/>
              <a:tabLst>
                <a:tab algn="l" pos="0"/>
              </a:tabLst>
            </a:pPr>
            <a:endParaRPr b="0" lang="en-US" sz="1100" spc="-1" strike="noStrike">
              <a:solidFill>
                <a:srgbClr val="000000"/>
              </a:solidFill>
              <a:latin typeface="Arial"/>
            </a:endParaRPr>
          </a:p>
        </p:txBody>
      </p:sp>
      <p:sp>
        <p:nvSpPr>
          <p:cNvPr id="143" name="PlaceHolder 2"/>
          <p:cNvSpPr>
            <a:spLocks noGrp="1"/>
          </p:cNvSpPr>
          <p:nvPr>
            <p:ph type="sldImg"/>
          </p:nvPr>
        </p:nvSpPr>
        <p:spPr>
          <a:xfrm>
            <a:off x="1143360" y="685800"/>
            <a:ext cx="4572000" cy="3428640"/>
          </a:xfrm>
          <a:prstGeom prst="rect">
            <a:avLst/>
          </a:prstGeom>
          <a:ln w="0">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90000"/>
              </a:lnSpc>
              <a:buClr>
                <a:srgbClr val="000000"/>
              </a:buClr>
              <a:buFont typeface="Calibri"/>
              <a:buChar char="●"/>
            </a:pPr>
            <a:r>
              <a:rPr b="0" lang="en-US" sz="1100" spc="-1" strike="noStrike">
                <a:solidFill>
                  <a:schemeClr val="dk1"/>
                </a:solidFill>
                <a:latin typeface="Calibri"/>
                <a:ea typeface="Calibri"/>
              </a:rPr>
              <a:t>Pros: </a:t>
            </a:r>
            <a:endParaRPr b="0" lang="en-US" sz="1100" spc="-1" strike="noStrike">
              <a:solidFill>
                <a:srgbClr val="000000"/>
              </a:solidFill>
              <a:latin typeface="Arial"/>
            </a:endParaRPr>
          </a:p>
          <a:p>
            <a:pPr lvl="1" marL="914400" indent="-298440">
              <a:lnSpc>
                <a:spcPct val="90000"/>
              </a:lnSpc>
              <a:buClr>
                <a:srgbClr val="000000"/>
              </a:buClr>
              <a:buFont typeface="Calibri"/>
              <a:buChar char="○"/>
            </a:pPr>
            <a:r>
              <a:rPr b="0" lang="en-US" sz="1100" spc="-1" strike="noStrike">
                <a:solidFill>
                  <a:schemeClr val="dk1"/>
                </a:solidFill>
                <a:latin typeface="Calibri"/>
                <a:ea typeface="Calibri"/>
              </a:rPr>
              <a:t>Saves approx. $455,000 per year per launch in planning labor alone and affords time to create value and cut waste in other areas</a:t>
            </a:r>
            <a:endParaRPr b="0" lang="en-US" sz="1100" spc="-1" strike="noStrike">
              <a:solidFill>
                <a:srgbClr val="000000"/>
              </a:solidFill>
              <a:latin typeface="Arial"/>
            </a:endParaRPr>
          </a:p>
          <a:p>
            <a:pPr lvl="1" marL="914400" indent="-298440">
              <a:lnSpc>
                <a:spcPct val="90000"/>
              </a:lnSpc>
              <a:buClr>
                <a:srgbClr val="000000"/>
              </a:buClr>
              <a:buFont typeface="Calibri"/>
              <a:buChar char="○"/>
            </a:pPr>
            <a:r>
              <a:rPr b="0" lang="en-US" sz="1100" spc="-1" strike="noStrike">
                <a:solidFill>
                  <a:schemeClr val="dk1"/>
                </a:solidFill>
                <a:latin typeface="Calibri"/>
                <a:ea typeface="Calibri"/>
              </a:rPr>
              <a:t>Targets supply chain waste (main areas across industries = overproduction, inventory, motion, defects, over-processing, waiting, and transport)</a:t>
            </a:r>
            <a:endParaRPr b="0" lang="en-US" sz="1100" spc="-1" strike="noStrike">
              <a:solidFill>
                <a:srgbClr val="000000"/>
              </a:solidFill>
              <a:latin typeface="Arial"/>
            </a:endParaRPr>
          </a:p>
          <a:p>
            <a:pPr lvl="1" marL="914400" indent="-298440">
              <a:lnSpc>
                <a:spcPct val="90000"/>
              </a:lnSpc>
              <a:buClr>
                <a:srgbClr val="000000"/>
              </a:buClr>
              <a:buFont typeface="Calibri"/>
              <a:buChar char="○"/>
            </a:pPr>
            <a:r>
              <a:rPr b="0" lang="en-US" sz="1100" spc="-1" strike="noStrike">
                <a:solidFill>
                  <a:schemeClr val="dk1"/>
                </a:solidFill>
                <a:latin typeface="Calibri"/>
                <a:ea typeface="Calibri"/>
              </a:rPr>
              <a:t>Reduces risk of mistakes by removing human element in planning. Mistakes will have compounded effects</a:t>
            </a:r>
            <a:endParaRPr b="0" lang="en-US" sz="1100" spc="-1" strike="noStrike">
              <a:solidFill>
                <a:srgbClr val="000000"/>
              </a:solidFill>
              <a:latin typeface="Arial"/>
            </a:endParaRPr>
          </a:p>
          <a:p>
            <a:pPr marL="457200" indent="-298440">
              <a:lnSpc>
                <a:spcPct val="90000"/>
              </a:lnSpc>
              <a:buClr>
                <a:srgbClr val="000000"/>
              </a:buClr>
              <a:buFont typeface="Calibri"/>
              <a:buChar char="●"/>
            </a:pPr>
            <a:r>
              <a:rPr b="0" lang="en-US" sz="1100" spc="-1" strike="noStrike">
                <a:solidFill>
                  <a:schemeClr val="dk1"/>
                </a:solidFill>
                <a:latin typeface="Calibri"/>
                <a:ea typeface="Calibri"/>
              </a:rPr>
              <a:t>Cons: </a:t>
            </a:r>
            <a:endParaRPr b="0" lang="en-US" sz="1100" spc="-1" strike="noStrike">
              <a:solidFill>
                <a:srgbClr val="000000"/>
              </a:solidFill>
              <a:latin typeface="Arial"/>
            </a:endParaRPr>
          </a:p>
          <a:p>
            <a:pPr lvl="1" marL="914400" indent="-298440">
              <a:lnSpc>
                <a:spcPct val="90000"/>
              </a:lnSpc>
              <a:buClr>
                <a:srgbClr val="000000"/>
              </a:buClr>
              <a:buFont typeface="Calibri"/>
              <a:buChar char="○"/>
            </a:pPr>
            <a:r>
              <a:rPr b="0" lang="en-US" sz="1100" spc="-1" strike="noStrike">
                <a:solidFill>
                  <a:schemeClr val="dk1"/>
                </a:solidFill>
                <a:latin typeface="Calibri"/>
                <a:ea typeface="Calibri"/>
              </a:rPr>
              <a:t>Requires a lot of investment in training people (which means additional labor hours spent) and algorithm (which means rollout may cause disruption)</a:t>
            </a:r>
            <a:endParaRPr b="0" lang="en-US" sz="1100" spc="-1" strike="noStrike">
              <a:solidFill>
                <a:srgbClr val="000000"/>
              </a:solidFill>
              <a:latin typeface="Arial"/>
            </a:endParaRPr>
          </a:p>
          <a:p>
            <a:pPr lvl="1" marL="914400" indent="-298440">
              <a:lnSpc>
                <a:spcPct val="90000"/>
              </a:lnSpc>
              <a:buClr>
                <a:srgbClr val="000000"/>
              </a:buClr>
              <a:buFont typeface="Calibri"/>
              <a:buChar char="○"/>
            </a:pPr>
            <a:r>
              <a:rPr b="0" lang="en-US" sz="1100" spc="-1" strike="noStrike">
                <a:solidFill>
                  <a:schemeClr val="dk1"/>
                </a:solidFill>
                <a:latin typeface="Calibri"/>
                <a:ea typeface="Calibri"/>
              </a:rPr>
              <a:t>Will cause disruption across workforce as with any tech/system implementation</a:t>
            </a:r>
            <a:endParaRPr b="0" lang="en-US" sz="1100" spc="-1" strike="noStrike">
              <a:solidFill>
                <a:srgbClr val="000000"/>
              </a:solidFill>
              <a:latin typeface="Arial"/>
            </a:endParaRPr>
          </a:p>
        </p:txBody>
      </p:sp>
      <p:sp>
        <p:nvSpPr>
          <p:cNvPr id="145" name="PlaceHolder 2"/>
          <p:cNvSpPr>
            <a:spLocks noGrp="1"/>
          </p:cNvSpPr>
          <p:nvPr>
            <p:ph type="sldImg"/>
          </p:nvPr>
        </p:nvSpPr>
        <p:spPr>
          <a:xfrm>
            <a:off x="1143360" y="685800"/>
            <a:ext cx="4572000" cy="342864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90000"/>
              </a:lnSpc>
              <a:buNone/>
              <a:tabLst>
                <a:tab algn="l" pos="0"/>
              </a:tabLst>
            </a:pPr>
            <a:r>
              <a:rPr b="0" lang="en-US" sz="1100" spc="-1" strike="noStrike">
                <a:solidFill>
                  <a:schemeClr val="dk1"/>
                </a:solidFill>
                <a:latin typeface="Calibri"/>
                <a:ea typeface="Calibri"/>
              </a:rPr>
              <a:t>10/10</a:t>
            </a:r>
            <a:endParaRPr b="0" lang="en-US" sz="1100" spc="-1" strike="noStrike">
              <a:solidFill>
                <a:srgbClr val="000000"/>
              </a:solidFill>
              <a:latin typeface="Arial"/>
            </a:endParaRPr>
          </a:p>
        </p:txBody>
      </p:sp>
      <p:sp>
        <p:nvSpPr>
          <p:cNvPr id="147" name="PlaceHolder 2"/>
          <p:cNvSpPr>
            <a:spLocks noGrp="1"/>
          </p:cNvSpPr>
          <p:nvPr>
            <p:ph type="sldImg"/>
          </p:nvPr>
        </p:nvSpPr>
        <p:spPr>
          <a:xfrm>
            <a:off x="1143360" y="685800"/>
            <a:ext cx="4572000" cy="342864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7494A93-2ACD-49D0-B0BB-67DA588E3C33}"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994DE6E-567A-43FB-A5E2-8075065B823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0F1281C-D2AE-45C3-84AA-8F92020B4D1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75D8CD1-F32F-4FC5-960D-8012ED7641F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DC17FC0-0EBD-44D5-9A4B-65F1CF90BCB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6408468-0C82-4A7F-81C9-1E39408685E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E299BEB-420F-4DA8-9319-C8B62C135E5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B8364C5-041C-4DEF-8834-843B61060A5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DE3D23A-FC1D-4A23-86E9-0B9A4CDC9FE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85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3978F74-49EA-4117-B62E-51E9DA088D9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27D4E87-8D0A-48BB-854A-27FF0485E3D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FD666F8-67BA-424F-9A17-710A2B9A0BE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1AF6CA3-22F9-491A-9865-559BF6D01A8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ABBB3F4-42B8-4B9A-8383-194D37AB1C6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CBF35ED-A483-428A-8F39-12A9DA5C17E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BB6E0CB-F086-494B-9A85-CFCCE370516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C5DCDB7-0CCE-4BA3-BDA6-E4F73CE31E6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CFB8BCA-43AA-4094-AE3A-0ECC0004C39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6EACDCE-44C5-4014-8CCA-D5CFB2A90AB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E51C525-4F5D-45A6-9B41-EEA974E4B01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85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ABF6E71-A095-4973-9930-B46433DD6E8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D62C5A6-67E5-409C-9022-5A2ECE0786C4}"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BBD9C9-79E5-4608-90F5-53FBCF80AF8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FAAAA3E-B796-463F-A2CA-2C49B1A0DF4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520"/>
          </a:xfrm>
          <a:prstGeom prst="rect">
            <a:avLst/>
          </a:prstGeom>
          <a:noFill/>
          <a:ln w="0">
            <a:noFill/>
          </a:ln>
        </p:spPr>
        <p:txBody>
          <a:bodyPr anchor="ctr">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838080" y="1825560"/>
            <a:ext cx="10515240" cy="4350960"/>
          </a:xfrm>
          <a:prstGeom prst="rect">
            <a:avLst/>
          </a:prstGeom>
          <a:noFill/>
          <a:ln w="0">
            <a:noFill/>
          </a:ln>
        </p:spPr>
        <p:txBody>
          <a:bodyPr anchor="t">
            <a:normAutofit/>
          </a:bodyPr>
          <a:p>
            <a:pPr marL="432000" indent="-324000">
              <a:spcBef>
                <a:spcPts val="1417"/>
              </a:spcBef>
              <a:buClr>
                <a:srgbClr val="ffffff"/>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800" spc="-1" strike="noStrike">
                <a:solidFill>
                  <a:srgbClr val="000000"/>
                </a:solidFill>
                <a:latin typeface="Arial"/>
              </a:rPr>
              <a:t>Fifth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800" spc="-1" strike="noStrike">
                <a:solidFill>
                  <a:srgbClr val="000000"/>
                </a:solidFill>
                <a:latin typeface="Arial"/>
              </a:rPr>
              <a:t>Sixth Outline </a:t>
            </a:r>
            <a:r>
              <a:rPr b="0" lang="en-US" sz="2800" spc="-1" strike="noStrike">
                <a:solidFill>
                  <a:srgbClr val="000000"/>
                </a:solidFill>
                <a:latin typeface="Arial"/>
              </a:rPr>
              <a:t>Level</a:t>
            </a:r>
            <a:endParaRPr b="0" lang="en-US" sz="2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800" spc="-1" strike="noStrike">
                <a:solidFill>
                  <a:srgbClr val="000000"/>
                </a:solidFill>
                <a:latin typeface="Arial"/>
              </a:rPr>
              <a:t>Seventh </a:t>
            </a:r>
            <a:r>
              <a:rPr b="0" lang="en-US" sz="2800" spc="-1" strike="noStrike">
                <a:solidFill>
                  <a:srgbClr val="000000"/>
                </a:solidFill>
                <a:latin typeface="Arial"/>
              </a:rPr>
              <a:t>Outline </a:t>
            </a:r>
            <a:r>
              <a:rPr b="0" lang="en-US" sz="2800" spc="-1" strike="noStrike">
                <a:solidFill>
                  <a:srgbClr val="000000"/>
                </a:solidFill>
                <a:latin typeface="Arial"/>
              </a:rPr>
              <a:t>Level</a:t>
            </a:r>
            <a:endParaRPr b="0" lang="en-US" sz="2800" spc="-1" strike="noStrike">
              <a:solidFill>
                <a:srgbClr val="000000"/>
              </a:solidFill>
              <a:latin typeface="Arial"/>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US" sz="1200" spc="-1" strike="noStrike">
                <a:solidFill>
                  <a:schemeClr val="lt1"/>
                </a:solidFill>
                <a:latin typeface="Calibri"/>
                <a:ea typeface="Calibri"/>
              </a:defRPr>
            </a:lvl1pPr>
          </a:lstStyle>
          <a:p>
            <a:pPr indent="0" algn="r">
              <a:lnSpc>
                <a:spcPct val="100000"/>
              </a:lnSpc>
              <a:buNone/>
              <a:tabLst>
                <a:tab algn="l" pos="0"/>
              </a:tabLst>
            </a:pPr>
            <a:fld id="{3E81CF04-4929-4135-8561-FBEC15356B36}" type="slidenum">
              <a:rPr b="0" lang="en-US" sz="1200" spc="-1" strike="noStrike">
                <a:solidFill>
                  <a:schemeClr val="lt1"/>
                </a:solidFill>
                <a:latin typeface="Calibri"/>
                <a:ea typeface="Calibri"/>
              </a:rPr>
              <a:t>&lt;number&gt;</a:t>
            </a:fld>
            <a:endParaRPr b="0" lang="en-US" sz="1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520"/>
          </a:xfrm>
          <a:prstGeom prst="rect">
            <a:avLst/>
          </a:prstGeom>
          <a:noFill/>
          <a:ln w="0">
            <a:noFill/>
          </a:ln>
        </p:spPr>
        <p:txBody>
          <a:bodyPr anchor="b">
            <a:norm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42"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43"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44"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tabLst>
                <a:tab algn="l" pos="0"/>
              </a:tabLst>
              <a:defRPr b="0" lang="en-US" sz="1200" spc="-1" strike="noStrike">
                <a:solidFill>
                  <a:schemeClr val="lt1"/>
                </a:solidFill>
                <a:latin typeface="Calibri"/>
                <a:ea typeface="Calibri"/>
              </a:defRPr>
            </a:lvl1pPr>
          </a:lstStyle>
          <a:p>
            <a:pPr indent="0" algn="r">
              <a:lnSpc>
                <a:spcPct val="100000"/>
              </a:lnSpc>
              <a:buNone/>
              <a:tabLst>
                <a:tab algn="l" pos="0"/>
              </a:tabLst>
            </a:pPr>
            <a:fld id="{B9BDA9C6-9E9B-4057-8FB3-5D60B6C64898}" type="slidenum">
              <a:rPr b="0" lang="en-US" sz="1200" spc="-1" strike="noStrike">
                <a:solidFill>
                  <a:schemeClr val="lt1"/>
                </a:solidFill>
                <a:latin typeface="Calibri"/>
                <a:ea typeface="Calibri"/>
              </a:rPr>
              <a:t>&lt;number&gt;</a:t>
            </a:fld>
            <a:endParaRPr b="0" lang="en-US" sz="1200" spc="-1" strike="noStrike">
              <a:solidFill>
                <a:srgbClr val="ffffff"/>
              </a:solidFill>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slideLayout" Target="../slideLayouts/slideLayout1.xml"/><Relationship Id="rId7"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Google Shape;117;p15" descr=""/>
          <p:cNvPicPr/>
          <p:nvPr/>
        </p:nvPicPr>
        <p:blipFill>
          <a:blip r:embed="rId1"/>
          <a:srcRect l="0" t="2066" r="7320" b="9411"/>
          <a:stretch/>
        </p:blipFill>
        <p:spPr>
          <a:xfrm>
            <a:off x="0" y="0"/>
            <a:ext cx="12191760" cy="6857640"/>
          </a:xfrm>
          <a:prstGeom prst="rect">
            <a:avLst/>
          </a:prstGeom>
          <a:ln w="0">
            <a:noFill/>
          </a:ln>
        </p:spPr>
      </p:pic>
      <p:sp>
        <p:nvSpPr>
          <p:cNvPr id="89" name="Google Shape;118;p15"/>
          <p:cNvSpPr/>
          <p:nvPr/>
        </p:nvSpPr>
        <p:spPr>
          <a:xfrm>
            <a:off x="2001960" y="5615280"/>
            <a:ext cx="8187480" cy="852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US" sz="2500" spc="-1" strike="noStrike">
                <a:solidFill>
                  <a:srgbClr val="fe9dc6"/>
                </a:solidFill>
                <a:latin typeface="Calibri"/>
                <a:ea typeface="Calibri"/>
              </a:rPr>
              <a:t>Artemis Generation Challenge</a:t>
            </a:r>
            <a:endParaRPr b="0" lang="en-US" sz="2500" spc="-1" strike="noStrike">
              <a:solidFill>
                <a:srgbClr val="ffffff"/>
              </a:solidFill>
              <a:latin typeface="Arial"/>
            </a:endParaRPr>
          </a:p>
          <a:p>
            <a:pPr algn="ctr">
              <a:lnSpc>
                <a:spcPct val="100000"/>
              </a:lnSpc>
              <a:tabLst>
                <a:tab algn="l" pos="0"/>
              </a:tabLst>
            </a:pPr>
            <a:r>
              <a:rPr b="1" lang="en-US" sz="1900" spc="-1" strike="noStrike">
                <a:solidFill>
                  <a:srgbClr val="fe9dc6"/>
                </a:solidFill>
                <a:latin typeface="Calibri"/>
                <a:ea typeface="Calibri"/>
              </a:rPr>
              <a:t>Ravi Nagi, Crystal Nguyen, Adrian Nip, and Abdullah Masood</a:t>
            </a:r>
            <a:endParaRPr b="0" lang="en-US" sz="19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p:nvPr>
        </p:nvSpPr>
        <p:spPr>
          <a:xfrm>
            <a:off x="790920" y="1594080"/>
            <a:ext cx="4586040" cy="3992760"/>
          </a:xfrm>
          <a:prstGeom prst="rect">
            <a:avLst/>
          </a:prstGeom>
          <a:noFill/>
          <a:ln w="0">
            <a:noFill/>
          </a:ln>
        </p:spPr>
        <p:txBody>
          <a:bodyPr anchor="t">
            <a:noAutofit/>
          </a:bodyPr>
          <a:p>
            <a:pPr marL="457200" indent="-393840">
              <a:lnSpc>
                <a:spcPct val="70000"/>
              </a:lnSpc>
              <a:buClr>
                <a:srgbClr val="ffffff"/>
              </a:buClr>
              <a:buFont typeface="Arial"/>
              <a:buChar char="★"/>
            </a:pPr>
            <a:r>
              <a:rPr b="1" lang="en-US" sz="2600" spc="-1" strike="noStrike">
                <a:solidFill>
                  <a:schemeClr val="lt1"/>
                </a:solidFill>
                <a:latin typeface="Calibri"/>
                <a:ea typeface="Calibri"/>
              </a:rPr>
              <a:t>Current State: Spiral 1 </a:t>
            </a:r>
            <a:r>
              <a:rPr b="1" lang="en-US" sz="2600" spc="-1" strike="noStrike">
                <a:solidFill>
                  <a:schemeClr val="lt1"/>
                </a:solidFill>
                <a:latin typeface="Calibri"/>
                <a:ea typeface="Calibri"/>
              </a:rPr>
              <a:t>Network</a:t>
            </a:r>
            <a:endParaRPr b="0" lang="en-US" sz="2600" spc="-1" strike="noStrike">
              <a:solidFill>
                <a:srgbClr val="000000"/>
              </a:solidFill>
              <a:latin typeface="Arial"/>
            </a:endParaRPr>
          </a:p>
          <a:p>
            <a:pPr lvl="1" marL="914400" indent="-393840">
              <a:lnSpc>
                <a:spcPct val="70000"/>
              </a:lnSpc>
              <a:buClr>
                <a:srgbClr val="ffffff"/>
              </a:buClr>
              <a:buFont typeface="Arial"/>
              <a:buChar char="○"/>
            </a:pPr>
            <a:r>
              <a:rPr b="0" lang="en-US" sz="2000" spc="-1" strike="noStrike">
                <a:solidFill>
                  <a:schemeClr val="lt1"/>
                </a:solidFill>
                <a:latin typeface="Calibri"/>
                <a:ea typeface="Calibri"/>
              </a:rPr>
              <a:t>~60-80 labor hours/week spent </a:t>
            </a:r>
            <a:r>
              <a:rPr b="0" lang="en-US" sz="2000" spc="-1" strike="noStrike">
                <a:solidFill>
                  <a:schemeClr val="lt1"/>
                </a:solidFill>
                <a:latin typeface="Calibri"/>
                <a:ea typeface="Calibri"/>
              </a:rPr>
              <a:t>on optimizing and planning </a:t>
            </a:r>
            <a:r>
              <a:rPr b="0" lang="en-US" sz="2000" spc="-1" strike="noStrike">
                <a:solidFill>
                  <a:schemeClr val="lt1"/>
                </a:solidFill>
                <a:latin typeface="Calibri"/>
                <a:ea typeface="Calibri"/>
              </a:rPr>
              <a:t>launch cargo manifest</a:t>
            </a:r>
            <a:endParaRPr b="0" lang="en-US" sz="2000" spc="-1" strike="noStrike">
              <a:solidFill>
                <a:srgbClr val="000000"/>
              </a:solidFill>
              <a:latin typeface="Arial"/>
            </a:endParaRPr>
          </a:p>
          <a:p>
            <a:pPr lvl="1" marL="914400" indent="-355680">
              <a:lnSpc>
                <a:spcPct val="70000"/>
              </a:lnSpc>
              <a:buClr>
                <a:srgbClr val="ffffff"/>
              </a:buClr>
              <a:buFont typeface="Arial"/>
              <a:buChar char="○"/>
            </a:pPr>
            <a:r>
              <a:rPr b="0" lang="en-US" sz="2000" spc="-1" strike="noStrike">
                <a:solidFill>
                  <a:schemeClr val="lt1"/>
                </a:solidFill>
                <a:latin typeface="Calibri"/>
                <a:ea typeface="Calibri"/>
              </a:rPr>
              <a:t>Limited automation capability for </a:t>
            </a:r>
            <a:r>
              <a:rPr b="0" lang="en-US" sz="2000" spc="-1" strike="noStrike">
                <a:solidFill>
                  <a:schemeClr val="lt1"/>
                </a:solidFill>
                <a:latin typeface="Calibri"/>
                <a:ea typeface="Calibri"/>
              </a:rPr>
              <a:t>logistics management</a:t>
            </a:r>
            <a:endParaRPr b="0" lang="en-US" sz="2000" spc="-1" strike="noStrike">
              <a:solidFill>
                <a:srgbClr val="000000"/>
              </a:solidFill>
              <a:latin typeface="Arial"/>
            </a:endParaRPr>
          </a:p>
          <a:p>
            <a:pPr indent="0">
              <a:lnSpc>
                <a:spcPct val="70000"/>
              </a:lnSpc>
              <a:buNone/>
              <a:tabLst>
                <a:tab algn="l" pos="0"/>
              </a:tabLst>
            </a:pPr>
            <a:endParaRPr b="0" lang="en-US" sz="2400" spc="-1" strike="noStrike">
              <a:solidFill>
                <a:srgbClr val="000000"/>
              </a:solidFill>
              <a:latin typeface="Arial"/>
            </a:endParaRPr>
          </a:p>
          <a:p>
            <a:pPr marL="457200" indent="-330120">
              <a:lnSpc>
                <a:spcPct val="70000"/>
              </a:lnSpc>
              <a:buClr>
                <a:srgbClr val="ffffff"/>
              </a:buClr>
              <a:buFont typeface="Arial"/>
              <a:buChar char="★"/>
              <a:tabLst>
                <a:tab algn="l" pos="0"/>
              </a:tabLst>
            </a:pPr>
            <a:r>
              <a:rPr b="1" lang="en-US" sz="2600" spc="-1" strike="noStrike">
                <a:solidFill>
                  <a:schemeClr val="lt1"/>
                </a:solidFill>
                <a:latin typeface="Calibri"/>
                <a:ea typeface="Calibri"/>
              </a:rPr>
              <a:t>Future State: Spirals 2 and 3 </a:t>
            </a:r>
            <a:r>
              <a:rPr b="1" lang="en-US" sz="2600" spc="-1" strike="noStrike">
                <a:solidFill>
                  <a:schemeClr val="lt1"/>
                </a:solidFill>
                <a:latin typeface="Calibri"/>
                <a:ea typeface="Calibri"/>
              </a:rPr>
              <a:t>Networks</a:t>
            </a:r>
            <a:endParaRPr b="0" lang="en-US" sz="2600" spc="-1" strike="noStrike">
              <a:solidFill>
                <a:srgbClr val="000000"/>
              </a:solidFill>
              <a:latin typeface="Arial"/>
            </a:endParaRPr>
          </a:p>
          <a:p>
            <a:pPr lvl="1" marL="9144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Planned increase in supply chain </a:t>
            </a:r>
            <a:r>
              <a:rPr b="0" lang="en-US" sz="2000" spc="-1" strike="noStrike">
                <a:solidFill>
                  <a:schemeClr val="lt1"/>
                </a:solidFill>
                <a:latin typeface="Calibri"/>
                <a:ea typeface="Calibri"/>
              </a:rPr>
              <a:t>network nodes yields more </a:t>
            </a:r>
            <a:r>
              <a:rPr b="0" lang="en-US" sz="2000" spc="-1" strike="noStrike">
                <a:solidFill>
                  <a:schemeClr val="lt1"/>
                </a:solidFill>
                <a:latin typeface="Calibri"/>
                <a:ea typeface="Calibri"/>
              </a:rPr>
              <a:t>complexity and uncertainty</a:t>
            </a:r>
            <a:endParaRPr b="0" lang="en-US" sz="2000" spc="-1" strike="noStrike">
              <a:solidFill>
                <a:srgbClr val="000000"/>
              </a:solidFill>
              <a:latin typeface="Arial"/>
            </a:endParaRPr>
          </a:p>
          <a:p>
            <a:pPr lvl="1" marL="9144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Anticipated increase in labor </a:t>
            </a:r>
            <a:r>
              <a:rPr b="0" lang="en-US" sz="2000" spc="-1" strike="noStrike">
                <a:solidFill>
                  <a:schemeClr val="lt1"/>
                </a:solidFill>
                <a:latin typeface="Calibri"/>
                <a:ea typeface="Calibri"/>
              </a:rPr>
              <a:t>hours dedicated to planning due </a:t>
            </a:r>
            <a:r>
              <a:rPr b="0" lang="en-US" sz="2000" spc="-1" strike="noStrike">
                <a:solidFill>
                  <a:schemeClr val="lt1"/>
                </a:solidFill>
                <a:latin typeface="Calibri"/>
                <a:ea typeface="Calibri"/>
              </a:rPr>
              <a:t>to logistics scope expansion</a:t>
            </a:r>
            <a:endParaRPr b="0" lang="en-US" sz="2000" spc="-1" strike="noStrike">
              <a:solidFill>
                <a:srgbClr val="000000"/>
              </a:solidFill>
              <a:latin typeface="Arial"/>
            </a:endParaRPr>
          </a:p>
          <a:p>
            <a:pPr marL="914400" indent="0">
              <a:lnSpc>
                <a:spcPct val="70000"/>
              </a:lnSpc>
              <a:buNone/>
              <a:tabLst>
                <a:tab algn="l" pos="0"/>
              </a:tabLst>
            </a:pPr>
            <a:endParaRPr b="0" lang="en-US" sz="1800" spc="-1" strike="noStrike">
              <a:solidFill>
                <a:srgbClr val="000000"/>
              </a:solidFill>
              <a:latin typeface="Arial"/>
            </a:endParaRPr>
          </a:p>
        </p:txBody>
      </p:sp>
      <p:pic>
        <p:nvPicPr>
          <p:cNvPr id="91" name="Google Shape;124;p16" descr=""/>
          <p:cNvPicPr/>
          <p:nvPr/>
        </p:nvPicPr>
        <p:blipFill>
          <a:blip r:embed="rId1"/>
          <a:stretch/>
        </p:blipFill>
        <p:spPr>
          <a:xfrm>
            <a:off x="5670360" y="1594080"/>
            <a:ext cx="5709600" cy="4469040"/>
          </a:xfrm>
          <a:prstGeom prst="rect">
            <a:avLst/>
          </a:prstGeom>
          <a:ln w="9525">
            <a:solidFill>
              <a:srgbClr val="666666"/>
            </a:solidFill>
            <a:round/>
          </a:ln>
          <a:effectLst>
            <a:outerShdw algn="bl" blurRad="57240" dir="5400000" dist="57240" rotWithShape="0">
              <a:srgbClr val="666666">
                <a:alpha val="24000"/>
              </a:srgbClr>
            </a:outerShdw>
          </a:effectLst>
        </p:spPr>
      </p:pic>
      <p:sp>
        <p:nvSpPr>
          <p:cNvPr id="92" name="Google Shape;125;p16"/>
          <p:cNvSpPr/>
          <p:nvPr/>
        </p:nvSpPr>
        <p:spPr>
          <a:xfrm>
            <a:off x="5503320" y="6036480"/>
            <a:ext cx="6043320" cy="245160"/>
          </a:xfrm>
          <a:prstGeom prst="rect">
            <a:avLst/>
          </a:prstGeom>
          <a:noFill/>
          <a:ln w="0">
            <a:noFill/>
          </a:ln>
        </p:spPr>
        <p:style>
          <a:lnRef idx="0"/>
          <a:fillRef idx="0"/>
          <a:effectRef idx="0"/>
          <a:fontRef idx="minor"/>
        </p:style>
        <p:txBody>
          <a:bodyPr tIns="61560" bIns="61560" anchor="t">
            <a:spAutoFit/>
          </a:bodyPr>
          <a:p>
            <a:pPr algn="ctr">
              <a:lnSpc>
                <a:spcPct val="115000"/>
              </a:lnSpc>
              <a:tabLst>
                <a:tab algn="l" pos="0"/>
              </a:tabLst>
            </a:pPr>
            <a:r>
              <a:rPr b="0" i="1" lang="en-US" sz="700" spc="-1" strike="noStrike">
                <a:solidFill>
                  <a:schemeClr val="lt1"/>
                </a:solidFill>
                <a:latin typeface="Arial"/>
                <a:ea typeface="Arial"/>
              </a:rPr>
              <a:t>Evans &amp; Laufer, “Logistics Lessons Learned in NASA Space Flight  Interplanetary Supply Chain Management  &amp; Logistics Architectures”, pg 6</a:t>
            </a:r>
            <a:endParaRPr b="0" lang="en-US" sz="700" spc="-1" strike="noStrike">
              <a:solidFill>
                <a:srgbClr val="ffffff"/>
              </a:solidFill>
              <a:latin typeface="Arial"/>
            </a:endParaRPr>
          </a:p>
        </p:txBody>
      </p:sp>
      <p:pic>
        <p:nvPicPr>
          <p:cNvPr id="93" name="Google Shape;126;p16" descr=""/>
          <p:cNvPicPr/>
          <p:nvPr/>
        </p:nvPicPr>
        <p:blipFill>
          <a:blip r:embed="rId2"/>
          <a:stretch/>
        </p:blipFill>
        <p:spPr>
          <a:xfrm>
            <a:off x="10899720" y="6562440"/>
            <a:ext cx="1197000" cy="206640"/>
          </a:xfrm>
          <a:prstGeom prst="rect">
            <a:avLst/>
          </a:prstGeom>
          <a:ln w="0">
            <a:noFill/>
          </a:ln>
        </p:spPr>
      </p:pic>
      <p:sp>
        <p:nvSpPr>
          <p:cNvPr id="94" name="PlaceHolder 2"/>
          <p:cNvSpPr>
            <a:spLocks noGrp="1"/>
          </p:cNvSpPr>
          <p:nvPr>
            <p:ph type="title"/>
          </p:nvPr>
        </p:nvSpPr>
        <p:spPr>
          <a:xfrm>
            <a:off x="790920" y="177840"/>
            <a:ext cx="10609920" cy="1236600"/>
          </a:xfrm>
          <a:prstGeom prst="rect">
            <a:avLst/>
          </a:prstGeom>
          <a:noFill/>
          <a:ln w="0">
            <a:noFill/>
          </a:ln>
        </p:spPr>
        <p:txBody>
          <a:bodyPr anchor="ctr">
            <a:noAutofit/>
          </a:bodyPr>
          <a:p>
            <a:pPr indent="0">
              <a:lnSpc>
                <a:spcPct val="90000"/>
              </a:lnSpc>
              <a:buNone/>
              <a:tabLst>
                <a:tab algn="l" pos="0"/>
              </a:tabLst>
            </a:pPr>
            <a:r>
              <a:rPr b="1" lang="en-US" sz="4200" spc="-1" strike="noStrike">
                <a:solidFill>
                  <a:srgbClr val="fe9dc6"/>
                </a:solidFill>
                <a:latin typeface="Roboto"/>
                <a:ea typeface="Roboto"/>
              </a:rPr>
              <a:t>Earth-Space Logistics Network</a:t>
            </a:r>
            <a:endParaRPr b="0" lang="en-US" sz="4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790920" y="5730840"/>
            <a:ext cx="10959840" cy="669960"/>
          </a:xfrm>
          <a:prstGeom prst="rect">
            <a:avLst/>
          </a:prstGeom>
          <a:noFill/>
          <a:ln w="19080">
            <a:solidFill>
              <a:srgbClr val="ffffff"/>
            </a:solidFill>
            <a:round/>
          </a:ln>
        </p:spPr>
        <p:txBody>
          <a:bodyPr anchor="t">
            <a:noAutofit/>
          </a:bodyPr>
          <a:p>
            <a:pPr indent="0" algn="ctr">
              <a:lnSpc>
                <a:spcPct val="70000"/>
              </a:lnSpc>
              <a:buNone/>
              <a:tabLst>
                <a:tab algn="l" pos="0"/>
              </a:tabLst>
            </a:pPr>
            <a:r>
              <a:rPr b="1" i="1" lang="en-US" sz="2400" spc="-1" strike="noStrike">
                <a:solidFill>
                  <a:schemeClr val="lt1"/>
                </a:solidFill>
                <a:latin typeface="Calibri"/>
                <a:ea typeface="Calibri"/>
              </a:rPr>
              <a:t>Automate &amp; optimize full logistical life cycle of cargo and science from launch, on-orbit operations, and return in order to give rise to efficient and reliable missions</a:t>
            </a:r>
            <a:endParaRPr b="0" lang="en-US" sz="2400" spc="-1" strike="noStrike">
              <a:solidFill>
                <a:srgbClr val="000000"/>
              </a:solidFill>
              <a:latin typeface="Arial"/>
            </a:endParaRPr>
          </a:p>
        </p:txBody>
      </p:sp>
      <p:sp>
        <p:nvSpPr>
          <p:cNvPr id="96" name="Google Shape;133;p17"/>
          <p:cNvSpPr/>
          <p:nvPr/>
        </p:nvSpPr>
        <p:spPr>
          <a:xfrm>
            <a:off x="5101920" y="1300320"/>
            <a:ext cx="111312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US" sz="1800" spc="-1" strike="noStrike">
                <a:solidFill>
                  <a:schemeClr val="lt1"/>
                </a:solidFill>
                <a:latin typeface="Calibri"/>
                <a:ea typeface="Calibri"/>
              </a:rPr>
              <a:t>Ascent</a:t>
            </a:r>
            <a:endParaRPr b="0" lang="en-US" sz="1800" spc="-1" strike="noStrike">
              <a:solidFill>
                <a:srgbClr val="ffffff"/>
              </a:solidFill>
              <a:latin typeface="Arial"/>
            </a:endParaRPr>
          </a:p>
        </p:txBody>
      </p:sp>
      <p:pic>
        <p:nvPicPr>
          <p:cNvPr id="97" name="Google Shape;134;p17" descr=""/>
          <p:cNvPicPr/>
          <p:nvPr/>
        </p:nvPicPr>
        <p:blipFill>
          <a:blip r:embed="rId1"/>
          <a:stretch/>
        </p:blipFill>
        <p:spPr>
          <a:xfrm>
            <a:off x="5101920" y="1704240"/>
            <a:ext cx="1113120" cy="1113120"/>
          </a:xfrm>
          <a:prstGeom prst="rect">
            <a:avLst/>
          </a:prstGeom>
          <a:ln w="0">
            <a:noFill/>
          </a:ln>
        </p:spPr>
      </p:pic>
      <p:cxnSp>
        <p:nvCxnSpPr>
          <p:cNvPr id="98" name="Google Shape;135;p17"/>
          <p:cNvCxnSpPr/>
          <p:nvPr/>
        </p:nvCxnSpPr>
        <p:spPr>
          <a:xfrm>
            <a:off x="6582960" y="1899360"/>
            <a:ext cx="2367720" cy="774360"/>
          </a:xfrm>
          <a:prstGeom prst="curvedConnector3">
            <a:avLst>
              <a:gd name="adj1" fmla="val 25000"/>
            </a:avLst>
          </a:prstGeom>
          <a:ln w="25400">
            <a:solidFill>
              <a:srgbClr val="ffffff"/>
            </a:solidFill>
            <a:round/>
            <a:tailEnd len="med" type="triangle" w="med"/>
          </a:ln>
        </p:spPr>
      </p:cxnSp>
      <p:pic>
        <p:nvPicPr>
          <p:cNvPr id="99" name="Google Shape;136;p17" descr=""/>
          <p:cNvPicPr/>
          <p:nvPr/>
        </p:nvPicPr>
        <p:blipFill>
          <a:blip r:embed="rId2"/>
          <a:stretch/>
        </p:blipFill>
        <p:spPr>
          <a:xfrm>
            <a:off x="9086040" y="2442960"/>
            <a:ext cx="2664720" cy="1868040"/>
          </a:xfrm>
          <a:prstGeom prst="rect">
            <a:avLst/>
          </a:prstGeom>
          <a:ln w="0">
            <a:noFill/>
          </a:ln>
        </p:spPr>
      </p:pic>
      <p:sp>
        <p:nvSpPr>
          <p:cNvPr id="100" name="Google Shape;137;p17"/>
          <p:cNvSpPr/>
          <p:nvPr/>
        </p:nvSpPr>
        <p:spPr>
          <a:xfrm>
            <a:off x="7524360" y="1640880"/>
            <a:ext cx="182376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800" spc="-1" strike="noStrike">
                <a:solidFill>
                  <a:schemeClr val="lt1"/>
                </a:solidFill>
                <a:latin typeface="Calibri"/>
                <a:ea typeface="Calibri"/>
              </a:rPr>
              <a:t>Unpack Science</a:t>
            </a:r>
            <a:endParaRPr b="0" lang="en-US" sz="1800" spc="-1" strike="noStrike">
              <a:solidFill>
                <a:srgbClr val="ffffff"/>
              </a:solidFill>
              <a:latin typeface="Arial"/>
            </a:endParaRPr>
          </a:p>
        </p:txBody>
      </p:sp>
      <p:cxnSp>
        <p:nvCxnSpPr>
          <p:cNvPr id="101" name="Google Shape;138;p17"/>
          <p:cNvCxnSpPr/>
          <p:nvPr/>
        </p:nvCxnSpPr>
        <p:spPr>
          <a:xfrm flipV="1" rot="10800000">
            <a:off x="6773400" y="3954960"/>
            <a:ext cx="2176920" cy="712440"/>
          </a:xfrm>
          <a:prstGeom prst="curvedConnector3">
            <a:avLst>
              <a:gd name="adj1" fmla="val 25008"/>
            </a:avLst>
          </a:prstGeom>
          <a:ln w="25400">
            <a:solidFill>
              <a:srgbClr val="ffffff"/>
            </a:solidFill>
            <a:round/>
            <a:tailEnd len="med" type="triangle" w="med"/>
          </a:ln>
        </p:spPr>
      </p:cxnSp>
      <p:pic>
        <p:nvPicPr>
          <p:cNvPr id="102" name="Google Shape;139;p17" descr=""/>
          <p:cNvPicPr/>
          <p:nvPr/>
        </p:nvPicPr>
        <p:blipFill>
          <a:blip r:embed="rId3"/>
          <a:stretch/>
        </p:blipFill>
        <p:spPr>
          <a:xfrm>
            <a:off x="5218920" y="3770280"/>
            <a:ext cx="1325160" cy="1325160"/>
          </a:xfrm>
          <a:prstGeom prst="rect">
            <a:avLst/>
          </a:prstGeom>
          <a:ln w="0">
            <a:noFill/>
          </a:ln>
        </p:spPr>
      </p:pic>
      <p:sp>
        <p:nvSpPr>
          <p:cNvPr id="103" name="Google Shape;140;p17"/>
          <p:cNvSpPr/>
          <p:nvPr/>
        </p:nvSpPr>
        <p:spPr>
          <a:xfrm>
            <a:off x="5393160" y="5095800"/>
            <a:ext cx="97308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US" sz="1800" spc="-1" strike="noStrike">
                <a:solidFill>
                  <a:schemeClr val="lt1"/>
                </a:solidFill>
                <a:latin typeface="Calibri"/>
                <a:ea typeface="Calibri"/>
              </a:rPr>
              <a:t>Descent</a:t>
            </a:r>
            <a:endParaRPr b="0" lang="en-US" sz="1800" spc="-1" strike="noStrike">
              <a:solidFill>
                <a:srgbClr val="ffffff"/>
              </a:solidFill>
              <a:latin typeface="Arial"/>
            </a:endParaRPr>
          </a:p>
        </p:txBody>
      </p:sp>
      <p:cxnSp>
        <p:nvCxnSpPr>
          <p:cNvPr id="104" name="Google Shape;141;p17"/>
          <p:cNvCxnSpPr/>
          <p:nvPr/>
        </p:nvCxnSpPr>
        <p:spPr>
          <a:xfrm rot="10800000">
            <a:off x="2512080" y="3934440"/>
            <a:ext cx="2301120" cy="774720"/>
          </a:xfrm>
          <a:prstGeom prst="curvedConnector3">
            <a:avLst>
              <a:gd name="adj1" fmla="val 24988"/>
            </a:avLst>
          </a:prstGeom>
          <a:ln w="25400">
            <a:solidFill>
              <a:srgbClr val="ffffff"/>
            </a:solidFill>
            <a:round/>
            <a:tailEnd len="med" type="triangle" w="med"/>
          </a:ln>
        </p:spPr>
      </p:cxnSp>
      <p:pic>
        <p:nvPicPr>
          <p:cNvPr id="105" name="Google Shape;142;p17" descr=""/>
          <p:cNvPicPr/>
          <p:nvPr/>
        </p:nvPicPr>
        <p:blipFill>
          <a:blip r:embed="rId4"/>
          <a:stretch/>
        </p:blipFill>
        <p:spPr>
          <a:xfrm>
            <a:off x="181800" y="2141280"/>
            <a:ext cx="2803320" cy="2102760"/>
          </a:xfrm>
          <a:prstGeom prst="rect">
            <a:avLst/>
          </a:prstGeom>
          <a:ln w="0">
            <a:noFill/>
          </a:ln>
        </p:spPr>
      </p:pic>
      <p:cxnSp>
        <p:nvCxnSpPr>
          <p:cNvPr id="106" name="Google Shape;143;p17"/>
          <p:cNvCxnSpPr/>
          <p:nvPr/>
        </p:nvCxnSpPr>
        <p:spPr>
          <a:xfrm flipV="1">
            <a:off x="2644920" y="1996920"/>
            <a:ext cx="2157480" cy="478080"/>
          </a:xfrm>
          <a:prstGeom prst="curvedConnector3">
            <a:avLst>
              <a:gd name="adj1" fmla="val 25000"/>
            </a:avLst>
          </a:prstGeom>
          <a:ln w="25400">
            <a:solidFill>
              <a:srgbClr val="ffffff"/>
            </a:solidFill>
            <a:round/>
            <a:tailEnd len="med" type="triangle" w="med"/>
          </a:ln>
        </p:spPr>
      </p:cxnSp>
      <p:sp>
        <p:nvSpPr>
          <p:cNvPr id="107" name="Google Shape;144;p17"/>
          <p:cNvSpPr/>
          <p:nvPr/>
        </p:nvSpPr>
        <p:spPr>
          <a:xfrm>
            <a:off x="7524360" y="4651560"/>
            <a:ext cx="2156760" cy="7311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800" spc="-1" strike="noStrike">
                <a:solidFill>
                  <a:schemeClr val="lt1"/>
                </a:solidFill>
                <a:latin typeface="Calibri"/>
                <a:ea typeface="Calibri"/>
              </a:rPr>
              <a:t>Shuffle Science After Experiments</a:t>
            </a:r>
            <a:endParaRPr b="0" lang="en-US" sz="1800" spc="-1" strike="noStrike">
              <a:solidFill>
                <a:srgbClr val="ffffff"/>
              </a:solidFill>
              <a:latin typeface="Arial"/>
            </a:endParaRPr>
          </a:p>
        </p:txBody>
      </p:sp>
      <p:sp>
        <p:nvSpPr>
          <p:cNvPr id="108" name="Google Shape;145;p17"/>
          <p:cNvSpPr/>
          <p:nvPr/>
        </p:nvSpPr>
        <p:spPr>
          <a:xfrm>
            <a:off x="1637280" y="4651560"/>
            <a:ext cx="244548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800" spc="-1" strike="noStrike">
                <a:solidFill>
                  <a:schemeClr val="lt1"/>
                </a:solidFill>
                <a:latin typeface="Calibri"/>
                <a:ea typeface="Calibri"/>
              </a:rPr>
              <a:t>Science Pack for Return</a:t>
            </a:r>
            <a:endParaRPr b="0" lang="en-US" sz="1800" spc="-1" strike="noStrike">
              <a:solidFill>
                <a:srgbClr val="ffffff"/>
              </a:solidFill>
              <a:latin typeface="Arial"/>
            </a:endParaRPr>
          </a:p>
        </p:txBody>
      </p:sp>
      <p:sp>
        <p:nvSpPr>
          <p:cNvPr id="109" name="Google Shape;146;p17"/>
          <p:cNvSpPr/>
          <p:nvPr/>
        </p:nvSpPr>
        <p:spPr>
          <a:xfrm>
            <a:off x="1582200" y="1490040"/>
            <a:ext cx="2500920" cy="4568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800" spc="-1" strike="noStrike">
                <a:solidFill>
                  <a:schemeClr val="lt1"/>
                </a:solidFill>
                <a:latin typeface="Calibri"/>
                <a:ea typeface="Calibri"/>
              </a:rPr>
              <a:t>Science Pack for Launch</a:t>
            </a:r>
            <a:endParaRPr b="0" lang="en-US" sz="1800" spc="-1" strike="noStrike">
              <a:solidFill>
                <a:srgbClr val="ffffff"/>
              </a:solidFill>
              <a:latin typeface="Arial"/>
            </a:endParaRPr>
          </a:p>
        </p:txBody>
      </p:sp>
      <p:sp>
        <p:nvSpPr>
          <p:cNvPr id="110" name="PlaceHolder 2"/>
          <p:cNvSpPr>
            <a:spLocks noGrp="1"/>
          </p:cNvSpPr>
          <p:nvPr>
            <p:ph type="title"/>
          </p:nvPr>
        </p:nvSpPr>
        <p:spPr>
          <a:xfrm>
            <a:off x="790920" y="177840"/>
            <a:ext cx="10609920" cy="1236600"/>
          </a:xfrm>
          <a:prstGeom prst="rect">
            <a:avLst/>
          </a:prstGeom>
          <a:noFill/>
          <a:ln w="0">
            <a:noFill/>
          </a:ln>
        </p:spPr>
        <p:txBody>
          <a:bodyPr anchor="ctr">
            <a:noAutofit/>
          </a:bodyPr>
          <a:p>
            <a:pPr indent="0">
              <a:lnSpc>
                <a:spcPct val="90000"/>
              </a:lnSpc>
              <a:buNone/>
              <a:tabLst>
                <a:tab algn="l" pos="0"/>
              </a:tabLst>
            </a:pPr>
            <a:r>
              <a:rPr b="1" lang="en-US" sz="4200" spc="-1" strike="noStrike">
                <a:solidFill>
                  <a:srgbClr val="fe9dc6"/>
                </a:solidFill>
                <a:latin typeface="Roboto"/>
                <a:ea typeface="Roboto"/>
              </a:rPr>
              <a:t>Challenge</a:t>
            </a:r>
            <a:endParaRPr b="0" lang="en-US" sz="4200" spc="-1" strike="noStrike">
              <a:solidFill>
                <a:srgbClr val="000000"/>
              </a:solidFill>
              <a:latin typeface="Arial"/>
            </a:endParaRPr>
          </a:p>
        </p:txBody>
      </p:sp>
      <p:pic>
        <p:nvPicPr>
          <p:cNvPr id="111" name="Google Shape;148;p17" descr=""/>
          <p:cNvPicPr/>
          <p:nvPr/>
        </p:nvPicPr>
        <p:blipFill>
          <a:blip r:embed="rId5"/>
          <a:stretch/>
        </p:blipFill>
        <p:spPr>
          <a:xfrm>
            <a:off x="10899720" y="6562440"/>
            <a:ext cx="1197000" cy="206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90920" y="464760"/>
            <a:ext cx="10609920" cy="1243800"/>
          </a:xfrm>
          <a:prstGeom prst="rect">
            <a:avLst/>
          </a:prstGeom>
          <a:noFill/>
          <a:ln w="0">
            <a:noFill/>
          </a:ln>
        </p:spPr>
        <p:txBody>
          <a:bodyPr anchor="ctr">
            <a:noAutofit/>
          </a:bodyPr>
          <a:p>
            <a:pPr indent="0">
              <a:lnSpc>
                <a:spcPct val="90000"/>
              </a:lnSpc>
              <a:buNone/>
              <a:tabLst>
                <a:tab algn="l" pos="0"/>
              </a:tabLst>
            </a:pPr>
            <a:r>
              <a:rPr b="1" lang="en-US" sz="4200" spc="-1" strike="noStrike">
                <a:solidFill>
                  <a:srgbClr val="fe9dc6"/>
                </a:solidFill>
                <a:latin typeface="Roboto"/>
                <a:ea typeface="Roboto"/>
              </a:rPr>
              <a:t>The Space Log Solution: Overview</a:t>
            </a:r>
            <a:endParaRPr b="0" lang="en-US" sz="4200" spc="-1" strike="noStrike">
              <a:solidFill>
                <a:srgbClr val="000000"/>
              </a:solidFill>
              <a:latin typeface="Arial"/>
            </a:endParaRPr>
          </a:p>
          <a:p>
            <a:pPr indent="0">
              <a:lnSpc>
                <a:spcPct val="90000"/>
              </a:lnSpc>
              <a:buNone/>
              <a:tabLst>
                <a:tab algn="l" pos="0"/>
              </a:tabLst>
            </a:pPr>
            <a:endParaRPr b="0" lang="en-US" sz="4200" spc="-1" strike="noStrike">
              <a:solidFill>
                <a:srgbClr val="000000"/>
              </a:solidFill>
              <a:latin typeface="Arial"/>
            </a:endParaRPr>
          </a:p>
        </p:txBody>
      </p:sp>
      <p:pic>
        <p:nvPicPr>
          <p:cNvPr id="113" name="Google Shape;154;p18" descr=""/>
          <p:cNvPicPr/>
          <p:nvPr/>
        </p:nvPicPr>
        <p:blipFill>
          <a:blip r:embed="rId1"/>
          <a:stretch/>
        </p:blipFill>
        <p:spPr>
          <a:xfrm>
            <a:off x="10899720" y="6562440"/>
            <a:ext cx="1197000" cy="206640"/>
          </a:xfrm>
          <a:prstGeom prst="rect">
            <a:avLst/>
          </a:prstGeom>
          <a:ln w="0">
            <a:noFill/>
          </a:ln>
        </p:spPr>
      </p:pic>
      <p:sp>
        <p:nvSpPr>
          <p:cNvPr id="114" name="Google Shape;155;p18"/>
          <p:cNvSpPr/>
          <p:nvPr/>
        </p:nvSpPr>
        <p:spPr>
          <a:xfrm>
            <a:off x="5986800" y="1800000"/>
            <a:ext cx="5414040" cy="3450240"/>
          </a:xfrm>
          <a:prstGeom prst="rect">
            <a:avLst/>
          </a:prstGeom>
          <a:noFill/>
          <a:ln w="0">
            <a:noFill/>
          </a:ln>
        </p:spPr>
        <p:style>
          <a:lnRef idx="0"/>
          <a:fillRef idx="0"/>
          <a:effectRef idx="0"/>
          <a:fontRef idx="minor"/>
        </p:style>
        <p:txBody>
          <a:bodyPr tIns="91440" bIns="91440" anchor="t">
            <a:noAutofit/>
          </a:bodyPr>
          <a:p>
            <a:pPr>
              <a:lnSpc>
                <a:spcPct val="115000"/>
              </a:lnSpc>
              <a:spcBef>
                <a:spcPts val="1199"/>
              </a:spcBef>
              <a:tabLst>
                <a:tab algn="l" pos="0"/>
              </a:tabLst>
            </a:pPr>
            <a:r>
              <a:rPr b="0" lang="en-US" sz="2100" spc="-1" strike="noStrike">
                <a:solidFill>
                  <a:schemeClr val="lt1"/>
                </a:solidFill>
                <a:latin typeface="Calibri"/>
                <a:ea typeface="Calibri"/>
              </a:rPr>
              <a:t>Software to automate the full logistical life cycle of cargo and science from launch, on-orbit operations, and to return</a:t>
            </a:r>
            <a:endParaRPr b="0" lang="en-US" sz="2100" spc="-1" strike="noStrike">
              <a:solidFill>
                <a:srgbClr val="ffffff"/>
              </a:solidFill>
              <a:latin typeface="Arial"/>
            </a:endParaRPr>
          </a:p>
          <a:p>
            <a:pPr marL="457200" indent="-361800">
              <a:lnSpc>
                <a:spcPct val="115000"/>
              </a:lnSpc>
              <a:spcBef>
                <a:spcPts val="1199"/>
              </a:spcBef>
              <a:buClr>
                <a:srgbClr val="ffffff"/>
              </a:buClr>
              <a:buFont typeface="Calibri"/>
              <a:buChar char="★"/>
              <a:tabLst>
                <a:tab algn="l" pos="0"/>
              </a:tabLst>
            </a:pPr>
            <a:r>
              <a:rPr b="0" lang="en-US" sz="2100" spc="-1" strike="noStrike">
                <a:solidFill>
                  <a:schemeClr val="lt1"/>
                </a:solidFill>
                <a:latin typeface="Calibri"/>
                <a:ea typeface="Calibri"/>
              </a:rPr>
              <a:t>Employs Machine Learning to sort cargo and science to different hardware locations</a:t>
            </a:r>
            <a:endParaRPr b="0" lang="en-US" sz="2100" spc="-1" strike="noStrike">
              <a:solidFill>
                <a:srgbClr val="ffffff"/>
              </a:solidFill>
              <a:latin typeface="Arial"/>
            </a:endParaRPr>
          </a:p>
          <a:p>
            <a:pPr marL="457200" indent="-361800">
              <a:lnSpc>
                <a:spcPct val="115000"/>
              </a:lnSpc>
              <a:buClr>
                <a:srgbClr val="ffffff"/>
              </a:buClr>
              <a:buFont typeface="Calibri"/>
              <a:buChar char="★"/>
              <a:tabLst>
                <a:tab algn="l" pos="0"/>
              </a:tabLst>
            </a:pPr>
            <a:r>
              <a:rPr b="0" lang="en-US" sz="2100" spc="-1" strike="noStrike">
                <a:solidFill>
                  <a:schemeClr val="lt1"/>
                </a:solidFill>
                <a:latin typeface="Calibri"/>
                <a:ea typeface="Calibri"/>
              </a:rPr>
              <a:t>Uses bin packing algorithm to optimally pack the cargo and science into the hardware</a:t>
            </a:r>
            <a:endParaRPr b="0" lang="en-US" sz="2100" spc="-1" strike="noStrike">
              <a:solidFill>
                <a:srgbClr val="ffffff"/>
              </a:solidFill>
              <a:latin typeface="Arial"/>
            </a:endParaRPr>
          </a:p>
        </p:txBody>
      </p:sp>
      <p:pic>
        <p:nvPicPr>
          <p:cNvPr id="115" name="Google Shape;156;p18" descr=""/>
          <p:cNvPicPr/>
          <p:nvPr/>
        </p:nvPicPr>
        <p:blipFill>
          <a:blip r:embed="rId2"/>
          <a:stretch/>
        </p:blipFill>
        <p:spPr>
          <a:xfrm>
            <a:off x="790920" y="1800000"/>
            <a:ext cx="4993200" cy="2421000"/>
          </a:xfrm>
          <a:prstGeom prst="rect">
            <a:avLst/>
          </a:prstGeom>
          <a:ln w="9525">
            <a:solidFill>
              <a:srgbClr val="666666"/>
            </a:solidFill>
            <a:round/>
          </a:ln>
        </p:spPr>
      </p:pic>
      <p:sp>
        <p:nvSpPr>
          <p:cNvPr id="116" name="Google Shape;157;p18"/>
          <p:cNvSpPr/>
          <p:nvPr/>
        </p:nvSpPr>
        <p:spPr>
          <a:xfrm>
            <a:off x="1522800" y="4929840"/>
            <a:ext cx="15732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US" sz="1400" spc="-1" strike="noStrike">
              <a:solidFill>
                <a:srgbClr val="ffffff"/>
              </a:solidFill>
              <a:latin typeface="Arial"/>
            </a:endParaRPr>
          </a:p>
        </p:txBody>
      </p:sp>
      <p:sp>
        <p:nvSpPr>
          <p:cNvPr id="117" name="Google Shape;158;p18"/>
          <p:cNvSpPr/>
          <p:nvPr/>
        </p:nvSpPr>
        <p:spPr>
          <a:xfrm>
            <a:off x="1522800" y="4920120"/>
            <a:ext cx="157320" cy="6087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US" sz="1400" spc="-1" strike="noStrike">
                <a:solidFill>
                  <a:srgbClr val="000000"/>
                </a:solidFill>
                <a:latin typeface="Calibri"/>
                <a:ea typeface="Calibri"/>
              </a:rPr>
              <a:t>  </a:t>
            </a:r>
            <a:endParaRPr b="0" lang="en-US" sz="1400" spc="-1" strike="noStrike">
              <a:solidFill>
                <a:srgbClr val="ffffff"/>
              </a:solidFill>
              <a:latin typeface="Arial"/>
            </a:endParaRPr>
          </a:p>
        </p:txBody>
      </p:sp>
      <p:pic>
        <p:nvPicPr>
          <p:cNvPr id="118" name="Google Shape;159;p18" descr=""/>
          <p:cNvPicPr/>
          <p:nvPr/>
        </p:nvPicPr>
        <p:blipFill>
          <a:blip r:embed="rId3"/>
          <a:srcRect l="0" t="68231" r="0" b="0"/>
          <a:stretch/>
        </p:blipFill>
        <p:spPr>
          <a:xfrm>
            <a:off x="790920" y="4306320"/>
            <a:ext cx="4993200" cy="943920"/>
          </a:xfrm>
          <a:prstGeom prst="rect">
            <a:avLst/>
          </a:prstGeom>
          <a:ln w="19050">
            <a:solidFill>
              <a:srgbClr val="44546a"/>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520"/>
          </a:xfrm>
          <a:prstGeom prst="rect">
            <a:avLst/>
          </a:prstGeom>
          <a:noFill/>
          <a:ln w="0">
            <a:noFill/>
          </a:ln>
        </p:spPr>
        <p:txBody>
          <a:bodyPr anchor="ctr">
            <a:normAutofit/>
          </a:bodyPr>
          <a:p>
            <a:pPr indent="0">
              <a:lnSpc>
                <a:spcPct val="90000"/>
              </a:lnSpc>
              <a:buNone/>
              <a:tabLst>
                <a:tab algn="l" pos="0"/>
              </a:tabLst>
            </a:pPr>
            <a:r>
              <a:rPr b="1" lang="en-US" sz="4200" spc="-1" strike="noStrike">
                <a:solidFill>
                  <a:srgbClr val="fe9dc6"/>
                </a:solidFill>
                <a:latin typeface="Roboto"/>
                <a:ea typeface="Roboto"/>
              </a:rPr>
              <a:t>The Space Log Solution: Inputs and Outputs</a:t>
            </a:r>
            <a:endParaRPr b="0" lang="en-US" sz="4200" spc="-1" strike="noStrike">
              <a:solidFill>
                <a:srgbClr val="000000"/>
              </a:solidFill>
              <a:latin typeface="Arial"/>
            </a:endParaRPr>
          </a:p>
        </p:txBody>
      </p:sp>
      <p:sp>
        <p:nvSpPr>
          <p:cNvPr id="120" name="PlaceHolder 2"/>
          <p:cNvSpPr>
            <a:spLocks noGrp="1"/>
          </p:cNvSpPr>
          <p:nvPr>
            <p:ph/>
          </p:nvPr>
        </p:nvSpPr>
        <p:spPr>
          <a:xfrm>
            <a:off x="961920" y="1956240"/>
            <a:ext cx="4644720" cy="2615760"/>
          </a:xfrm>
          <a:prstGeom prst="rect">
            <a:avLst/>
          </a:prstGeom>
          <a:noFill/>
          <a:ln w="19080">
            <a:solidFill>
              <a:srgbClr val="ffffff"/>
            </a:solidFill>
            <a:round/>
          </a:ln>
        </p:spPr>
        <p:txBody>
          <a:bodyPr anchor="t">
            <a:noAutofit/>
          </a:bodyPr>
          <a:p>
            <a:pPr indent="0">
              <a:lnSpc>
                <a:spcPct val="115000"/>
              </a:lnSpc>
              <a:buNone/>
              <a:tabLst>
                <a:tab algn="l" pos="0"/>
              </a:tabLst>
            </a:pPr>
            <a:r>
              <a:rPr b="1" lang="en-US" sz="1500" spc="-1" strike="noStrike">
                <a:solidFill>
                  <a:schemeClr val="lt1"/>
                </a:solidFill>
                <a:latin typeface="Calibri"/>
                <a:ea typeface="Calibri"/>
              </a:rPr>
              <a:t>Inputs</a:t>
            </a:r>
            <a:endParaRPr b="0" lang="en-US" sz="1500" spc="-1" strike="noStrike">
              <a:solidFill>
                <a:srgbClr val="000000"/>
              </a:solidFill>
              <a:latin typeface="Arial"/>
            </a:endParaRPr>
          </a:p>
          <a:p>
            <a:pPr marL="4572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Hardware</a:t>
            </a:r>
            <a:endParaRPr b="0" lang="en-US" sz="1500" spc="-1" strike="noStrike">
              <a:solidFill>
                <a:srgbClr val="000000"/>
              </a:solidFill>
              <a:latin typeface="Arial"/>
            </a:endParaRPr>
          </a:p>
          <a:p>
            <a:pPr lvl="1" marL="9144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Ambient</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Volume</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Location</a:t>
            </a:r>
            <a:endParaRPr b="0" lang="en-US" sz="1500" spc="-1" strike="noStrike">
              <a:solidFill>
                <a:srgbClr val="000000"/>
              </a:solidFill>
              <a:latin typeface="Arial"/>
            </a:endParaRPr>
          </a:p>
          <a:p>
            <a:pPr lvl="1" marL="9144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Time and Temperature Sensitive Cargo</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Volume</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Temperature Range</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Location</a:t>
            </a:r>
            <a:endParaRPr b="0" lang="en-US" sz="1500" spc="-1" strike="noStrike">
              <a:solidFill>
                <a:srgbClr val="000000"/>
              </a:solidFill>
              <a:latin typeface="Arial"/>
            </a:endParaRPr>
          </a:p>
        </p:txBody>
      </p:sp>
      <p:sp>
        <p:nvSpPr>
          <p:cNvPr id="121" name="Google Shape;166;p19"/>
          <p:cNvSpPr/>
          <p:nvPr/>
        </p:nvSpPr>
        <p:spPr>
          <a:xfrm>
            <a:off x="3773520" y="5168160"/>
            <a:ext cx="4644720" cy="1234440"/>
          </a:xfrm>
          <a:prstGeom prst="rect">
            <a:avLst/>
          </a:prstGeom>
          <a:noFill/>
          <a:ln w="19050">
            <a:solidFill>
              <a:srgbClr val="ffffff"/>
            </a:solidFill>
            <a:round/>
          </a:ln>
        </p:spPr>
        <p:style>
          <a:lnRef idx="0"/>
          <a:fillRef idx="0"/>
          <a:effectRef idx="0"/>
          <a:fontRef idx="minor"/>
        </p:style>
        <p:txBody>
          <a:bodyPr tIns="91440" bIns="91440" anchor="t">
            <a:spAutoFit/>
          </a:bodyPr>
          <a:p>
            <a:pPr>
              <a:lnSpc>
                <a:spcPct val="115000"/>
              </a:lnSpc>
              <a:tabLst>
                <a:tab algn="l" pos="0"/>
              </a:tabLst>
            </a:pPr>
            <a:r>
              <a:rPr b="1" lang="en-US" sz="2000" spc="-1" strike="noStrike">
                <a:solidFill>
                  <a:schemeClr val="lt1"/>
                </a:solidFill>
                <a:latin typeface="Calibri"/>
                <a:ea typeface="Calibri"/>
              </a:rPr>
              <a:t>Outputs</a:t>
            </a:r>
            <a:endParaRPr b="0" lang="en-US" sz="2000" spc="-1" strike="noStrike">
              <a:solidFill>
                <a:srgbClr val="ffffff"/>
              </a:solidFill>
              <a:latin typeface="Arial"/>
            </a:endParaRPr>
          </a:p>
          <a:p>
            <a:pPr marL="457200" indent="-355680">
              <a:lnSpc>
                <a:spcPct val="115000"/>
              </a:lnSpc>
              <a:buClr>
                <a:srgbClr val="ffffff"/>
              </a:buClr>
              <a:buFont typeface="Calibri"/>
              <a:buChar char="★"/>
              <a:tabLst>
                <a:tab algn="l" pos="0"/>
              </a:tabLst>
            </a:pPr>
            <a:r>
              <a:rPr b="0" lang="en-US" sz="2000" spc="-1" strike="noStrike">
                <a:solidFill>
                  <a:schemeClr val="lt1"/>
                </a:solidFill>
                <a:latin typeface="Calibri"/>
                <a:ea typeface="Calibri"/>
              </a:rPr>
              <a:t>Which Hardware</a:t>
            </a:r>
            <a:endParaRPr b="0" lang="en-US" sz="2000" spc="-1" strike="noStrike">
              <a:solidFill>
                <a:srgbClr val="ffffff"/>
              </a:solidFill>
              <a:latin typeface="Arial"/>
            </a:endParaRPr>
          </a:p>
          <a:p>
            <a:pPr marL="457200" indent="-355680">
              <a:lnSpc>
                <a:spcPct val="115000"/>
              </a:lnSpc>
              <a:buClr>
                <a:srgbClr val="ffffff"/>
              </a:buClr>
              <a:buFont typeface="Calibri"/>
              <a:buChar char="★"/>
              <a:tabLst>
                <a:tab algn="l" pos="0"/>
              </a:tabLst>
            </a:pPr>
            <a:r>
              <a:rPr b="0" lang="en-US" sz="2000" spc="-1" strike="noStrike">
                <a:solidFill>
                  <a:schemeClr val="lt1"/>
                </a:solidFill>
                <a:latin typeface="Calibri"/>
                <a:ea typeface="Calibri"/>
              </a:rPr>
              <a:t>Location of Hardware</a:t>
            </a:r>
            <a:endParaRPr b="0" lang="en-US" sz="2000" spc="-1" strike="noStrike">
              <a:solidFill>
                <a:srgbClr val="ffffff"/>
              </a:solidFill>
              <a:latin typeface="Arial"/>
            </a:endParaRPr>
          </a:p>
        </p:txBody>
      </p:sp>
      <p:pic>
        <p:nvPicPr>
          <p:cNvPr id="122" name="Google Shape;167;p19" descr=""/>
          <p:cNvPicPr/>
          <p:nvPr/>
        </p:nvPicPr>
        <p:blipFill>
          <a:blip r:embed="rId1"/>
          <a:stretch/>
        </p:blipFill>
        <p:spPr>
          <a:xfrm>
            <a:off x="10899720" y="6562440"/>
            <a:ext cx="1197000" cy="206640"/>
          </a:xfrm>
          <a:prstGeom prst="rect">
            <a:avLst/>
          </a:prstGeom>
          <a:ln w="0">
            <a:noFill/>
          </a:ln>
        </p:spPr>
      </p:pic>
      <p:sp>
        <p:nvSpPr>
          <p:cNvPr id="123" name="Google Shape;168;p19"/>
          <p:cNvSpPr/>
          <p:nvPr/>
        </p:nvSpPr>
        <p:spPr>
          <a:xfrm>
            <a:off x="2685960" y="5608440"/>
            <a:ext cx="538560" cy="319680"/>
          </a:xfrm>
          <a:prstGeom prst="mathEqual">
            <a:avLst>
              <a:gd name="adj1" fmla="val 23520"/>
              <a:gd name="adj2" fmla="val 11760"/>
            </a:avLst>
          </a:prstGeom>
          <a:solidFill>
            <a:schemeClr val="lt2"/>
          </a:solidFill>
          <a:ln w="9525">
            <a:solidFill>
              <a:srgbClr val="44546a"/>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124" name="Google Shape;169;p19"/>
          <p:cNvSpPr/>
          <p:nvPr/>
        </p:nvSpPr>
        <p:spPr>
          <a:xfrm>
            <a:off x="5906520" y="2989800"/>
            <a:ext cx="378720" cy="379800"/>
          </a:xfrm>
          <a:prstGeom prst="mathPlus">
            <a:avLst>
              <a:gd name="adj1" fmla="val 23520"/>
            </a:avLst>
          </a:prstGeom>
          <a:solidFill>
            <a:schemeClr val="lt2"/>
          </a:solidFill>
          <a:ln w="9525">
            <a:solidFill>
              <a:srgbClr val="44546a"/>
            </a:solidFill>
            <a:round/>
          </a:ln>
        </p:spPr>
        <p:style>
          <a:lnRef idx="0"/>
          <a:fillRef idx="0"/>
          <a:effectRef idx="0"/>
          <a:fontRef idx="minor"/>
        </p:style>
        <p:txBody>
          <a:bodyPr tIns="44280" bIns="44280" anchor="ctr">
            <a:noAutofit/>
          </a:bodyPr>
          <a:p>
            <a:pPr>
              <a:lnSpc>
                <a:spcPct val="100000"/>
              </a:lnSpc>
              <a:tabLst>
                <a:tab algn="l" pos="0"/>
              </a:tabLst>
            </a:pPr>
            <a:endParaRPr b="0" lang="en-US" sz="1400" spc="-1" strike="noStrike">
              <a:solidFill>
                <a:srgbClr val="000000"/>
              </a:solidFill>
              <a:latin typeface="Arial"/>
            </a:endParaRPr>
          </a:p>
        </p:txBody>
      </p:sp>
      <p:sp>
        <p:nvSpPr>
          <p:cNvPr id="125" name="PlaceHolder 3"/>
          <p:cNvSpPr>
            <a:spLocks noGrp="1"/>
          </p:cNvSpPr>
          <p:nvPr>
            <p:ph/>
          </p:nvPr>
        </p:nvSpPr>
        <p:spPr>
          <a:xfrm>
            <a:off x="6585120" y="1690920"/>
            <a:ext cx="4644720" cy="3109680"/>
          </a:xfrm>
          <a:prstGeom prst="rect">
            <a:avLst/>
          </a:prstGeom>
          <a:noFill/>
          <a:ln w="19080">
            <a:solidFill>
              <a:srgbClr val="ffffff"/>
            </a:solidFill>
            <a:round/>
          </a:ln>
        </p:spPr>
        <p:txBody>
          <a:bodyPr anchor="t">
            <a:noAutofit/>
          </a:bodyPr>
          <a:p>
            <a:pPr indent="0">
              <a:lnSpc>
                <a:spcPct val="115000"/>
              </a:lnSpc>
              <a:buNone/>
              <a:tabLst>
                <a:tab algn="l" pos="0"/>
              </a:tabLst>
            </a:pPr>
            <a:r>
              <a:rPr b="1" lang="en-US" sz="1500" spc="-1" strike="noStrike">
                <a:solidFill>
                  <a:schemeClr val="lt1"/>
                </a:solidFill>
                <a:latin typeface="Calibri"/>
                <a:ea typeface="Calibri"/>
              </a:rPr>
              <a:t>Inputs</a:t>
            </a:r>
            <a:endParaRPr b="0" lang="en-US" sz="1500" spc="-1" strike="noStrike">
              <a:solidFill>
                <a:srgbClr val="000000"/>
              </a:solidFill>
              <a:latin typeface="Arial"/>
            </a:endParaRPr>
          </a:p>
          <a:p>
            <a:pPr marL="4572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Cargo and science that goes into the hardware</a:t>
            </a:r>
            <a:endParaRPr b="0" lang="en-US" sz="1500" spc="-1" strike="noStrike">
              <a:solidFill>
                <a:srgbClr val="000000"/>
              </a:solidFill>
              <a:latin typeface="Arial"/>
            </a:endParaRPr>
          </a:p>
          <a:p>
            <a:pPr lvl="1" marL="9144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Ambient</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Priority</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Mass</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Volume</a:t>
            </a:r>
            <a:endParaRPr b="0" lang="en-US" sz="1500" spc="-1" strike="noStrike">
              <a:solidFill>
                <a:srgbClr val="000000"/>
              </a:solidFill>
              <a:latin typeface="Arial"/>
            </a:endParaRPr>
          </a:p>
          <a:p>
            <a:pPr lvl="1" marL="9144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Time and Temperature Sensitive Cargo</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Priority</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Mass</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Volume</a:t>
            </a:r>
            <a:endParaRPr b="0" lang="en-US" sz="1500" spc="-1" strike="noStrike">
              <a:solidFill>
                <a:srgbClr val="000000"/>
              </a:solidFill>
              <a:latin typeface="Arial"/>
            </a:endParaRPr>
          </a:p>
          <a:p>
            <a:pPr lvl="2" marL="1371600" indent="-324000">
              <a:lnSpc>
                <a:spcPct val="115000"/>
              </a:lnSpc>
              <a:buClr>
                <a:srgbClr val="ffffff"/>
              </a:buClr>
              <a:buFont typeface="Arial"/>
              <a:buChar char="■"/>
              <a:tabLst>
                <a:tab algn="l" pos="0"/>
              </a:tabLst>
            </a:pPr>
            <a:r>
              <a:rPr b="0" lang="en-US" sz="1500" spc="-1" strike="noStrike">
                <a:solidFill>
                  <a:schemeClr val="lt1"/>
                </a:solidFill>
                <a:latin typeface="Calibri"/>
                <a:ea typeface="Calibri"/>
              </a:rPr>
              <a:t>Temperature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790920" y="119160"/>
            <a:ext cx="10609920" cy="1325520"/>
          </a:xfrm>
          <a:prstGeom prst="rect">
            <a:avLst/>
          </a:prstGeom>
          <a:noFill/>
          <a:ln w="0">
            <a:noFill/>
          </a:ln>
        </p:spPr>
        <p:txBody>
          <a:bodyPr anchor="ctr">
            <a:normAutofit/>
          </a:bodyPr>
          <a:p>
            <a:pPr indent="0">
              <a:lnSpc>
                <a:spcPct val="90000"/>
              </a:lnSpc>
              <a:buNone/>
              <a:tabLst>
                <a:tab algn="l" pos="0"/>
              </a:tabLst>
            </a:pPr>
            <a:r>
              <a:rPr b="1" lang="en-US" sz="4200" spc="-1" strike="noStrike">
                <a:solidFill>
                  <a:srgbClr val="fe9dc6"/>
                </a:solidFill>
                <a:latin typeface="Roboto"/>
                <a:ea typeface="Roboto"/>
              </a:rPr>
              <a:t>The Space Log Solution: How It Works</a:t>
            </a:r>
            <a:endParaRPr b="0" lang="en-US" sz="4200" spc="-1" strike="noStrike">
              <a:solidFill>
                <a:srgbClr val="000000"/>
              </a:solidFill>
              <a:latin typeface="Arial"/>
            </a:endParaRPr>
          </a:p>
        </p:txBody>
      </p:sp>
      <p:pic>
        <p:nvPicPr>
          <p:cNvPr id="127" name="Google Shape;176;p20" descr=""/>
          <p:cNvPicPr/>
          <p:nvPr/>
        </p:nvPicPr>
        <p:blipFill>
          <a:blip r:embed="rId1"/>
          <a:stretch/>
        </p:blipFill>
        <p:spPr>
          <a:xfrm>
            <a:off x="10899720" y="6562440"/>
            <a:ext cx="1197000" cy="206640"/>
          </a:xfrm>
          <a:prstGeom prst="rect">
            <a:avLst/>
          </a:prstGeom>
          <a:ln w="0">
            <a:noFill/>
          </a:ln>
        </p:spPr>
      </p:pic>
      <p:pic>
        <p:nvPicPr>
          <p:cNvPr id="128" name="Google Shape;177;p20" descr=""/>
          <p:cNvPicPr/>
          <p:nvPr/>
        </p:nvPicPr>
        <p:blipFill>
          <a:blip r:embed="rId2"/>
          <a:srcRect l="0" t="8975" r="0" b="0"/>
          <a:stretch/>
        </p:blipFill>
        <p:spPr>
          <a:xfrm>
            <a:off x="7086600" y="3490560"/>
            <a:ext cx="3758760" cy="3029400"/>
          </a:xfrm>
          <a:prstGeom prst="rect">
            <a:avLst/>
          </a:prstGeom>
          <a:ln w="9525">
            <a:solidFill>
              <a:srgbClr val="666666"/>
            </a:solidFill>
            <a:round/>
          </a:ln>
        </p:spPr>
      </p:pic>
      <p:pic>
        <p:nvPicPr>
          <p:cNvPr id="129" name="Google Shape;178;p20" descr=""/>
          <p:cNvPicPr/>
          <p:nvPr/>
        </p:nvPicPr>
        <p:blipFill>
          <a:blip r:embed="rId3"/>
          <a:stretch/>
        </p:blipFill>
        <p:spPr>
          <a:xfrm>
            <a:off x="790920" y="3490560"/>
            <a:ext cx="6059520" cy="3071520"/>
          </a:xfrm>
          <a:prstGeom prst="rect">
            <a:avLst/>
          </a:prstGeom>
          <a:ln w="9525">
            <a:solidFill>
              <a:srgbClr val="666666"/>
            </a:solidFill>
            <a:round/>
          </a:ln>
        </p:spPr>
      </p:pic>
      <p:sp>
        <p:nvSpPr>
          <p:cNvPr id="130" name="Google Shape;179;p20"/>
          <p:cNvSpPr/>
          <p:nvPr/>
        </p:nvSpPr>
        <p:spPr>
          <a:xfrm>
            <a:off x="790920" y="1279800"/>
            <a:ext cx="10054440" cy="2096280"/>
          </a:xfrm>
          <a:prstGeom prst="rect">
            <a:avLst/>
          </a:prstGeom>
          <a:noFill/>
          <a:ln w="0">
            <a:noFill/>
          </a:ln>
        </p:spPr>
        <p:style>
          <a:lnRef idx="0"/>
          <a:fillRef idx="0"/>
          <a:effectRef idx="0"/>
          <a:fontRef idx="minor"/>
        </p:style>
        <p:txBody>
          <a:bodyPr tIns="91440" bIns="91440" anchor="t">
            <a:noAutofit/>
          </a:bodyPr>
          <a:p>
            <a:pPr marL="457200" indent="-343080">
              <a:lnSpc>
                <a:spcPct val="100000"/>
              </a:lnSpc>
              <a:buClr>
                <a:srgbClr val="e7e6e6"/>
              </a:buClr>
              <a:buFont typeface="Calibri"/>
              <a:buChar char="★"/>
            </a:pPr>
            <a:r>
              <a:rPr b="0" lang="en-US" sz="1800" spc="-1" strike="noStrike" u="sng">
                <a:solidFill>
                  <a:schemeClr val="lt2"/>
                </a:solidFill>
                <a:uFillTx/>
                <a:latin typeface="Calibri"/>
                <a:ea typeface="Calibri"/>
              </a:rPr>
              <a:t>Goal:</a:t>
            </a:r>
            <a:r>
              <a:rPr b="0" lang="en-US" sz="1800" spc="-1" strike="noStrike">
                <a:solidFill>
                  <a:schemeClr val="lt2"/>
                </a:solidFill>
                <a:latin typeface="Calibri"/>
                <a:ea typeface="Calibri"/>
              </a:rPr>
              <a:t> Improves the process of loading cargo for space by automating configuration and inventory planning</a:t>
            </a:r>
            <a:endParaRPr b="0" lang="en-US" sz="1800" spc="-1" strike="noStrike">
              <a:solidFill>
                <a:srgbClr val="ffffff"/>
              </a:solidFill>
              <a:latin typeface="Arial"/>
            </a:endParaRPr>
          </a:p>
          <a:p>
            <a:pPr marL="457200" indent="-343080">
              <a:lnSpc>
                <a:spcPct val="100000"/>
              </a:lnSpc>
              <a:buClr>
                <a:srgbClr val="e7e6e6"/>
              </a:buClr>
              <a:buFont typeface="Arial"/>
              <a:buChar char="★"/>
            </a:pPr>
            <a:r>
              <a:rPr b="0" lang="en-US" sz="1800" spc="-1" strike="noStrike" u="sng">
                <a:solidFill>
                  <a:schemeClr val="lt2"/>
                </a:solidFill>
                <a:uFillTx/>
                <a:latin typeface="Calibri"/>
                <a:ea typeface="Calibri"/>
              </a:rPr>
              <a:t>Constraints:</a:t>
            </a:r>
            <a:r>
              <a:rPr b="1" lang="en-US" sz="1800" spc="-1" strike="noStrike">
                <a:solidFill>
                  <a:schemeClr val="lt2"/>
                </a:solidFill>
                <a:latin typeface="Calibri"/>
                <a:ea typeface="Calibri"/>
              </a:rPr>
              <a:t> </a:t>
            </a:r>
            <a:r>
              <a:rPr b="0" lang="en-US" sz="1800" spc="-1" strike="noStrike">
                <a:solidFill>
                  <a:schemeClr val="lt2"/>
                </a:solidFill>
                <a:latin typeface="Calibri"/>
                <a:ea typeface="Calibri"/>
              </a:rPr>
              <a:t>Priority, mass dimensions, volume, temperature, and orientation</a:t>
            </a:r>
            <a:endParaRPr b="0" lang="en-US" sz="1800" spc="-1" strike="noStrike">
              <a:solidFill>
                <a:srgbClr val="ffffff"/>
              </a:solidFill>
              <a:latin typeface="Arial"/>
            </a:endParaRPr>
          </a:p>
          <a:p>
            <a:pPr marL="457200" indent="-343080">
              <a:lnSpc>
                <a:spcPct val="100000"/>
              </a:lnSpc>
              <a:buClr>
                <a:srgbClr val="e7e6e6"/>
              </a:buClr>
              <a:buFont typeface="Calibri"/>
              <a:buChar char="★"/>
            </a:pPr>
            <a:r>
              <a:rPr b="0" lang="en-US" sz="1800" spc="-1" strike="noStrike" u="sng">
                <a:solidFill>
                  <a:schemeClr val="lt2"/>
                </a:solidFill>
                <a:uFillTx/>
                <a:latin typeface="Calibri"/>
                <a:ea typeface="Calibri"/>
              </a:rPr>
              <a:t>Algorithms:</a:t>
            </a:r>
            <a:r>
              <a:rPr b="0" lang="en-US" sz="1800" spc="-1" strike="noStrike">
                <a:solidFill>
                  <a:schemeClr val="lt2"/>
                </a:solidFill>
                <a:latin typeface="Calibri"/>
                <a:ea typeface="Calibri"/>
              </a:rPr>
              <a:t> First Fit Decreasing (FFD) and Decision Tree </a:t>
            </a:r>
            <a:endParaRPr b="0" lang="en-US" sz="1800" spc="-1" strike="noStrike">
              <a:solidFill>
                <a:srgbClr val="ffffff"/>
              </a:solidFill>
              <a:latin typeface="Arial"/>
            </a:endParaRPr>
          </a:p>
          <a:p>
            <a:pPr lvl="1" marL="914400" indent="-343080">
              <a:lnSpc>
                <a:spcPct val="100000"/>
              </a:lnSpc>
              <a:buClr>
                <a:srgbClr val="e7e6e6"/>
              </a:buClr>
              <a:buFont typeface="Calibri"/>
              <a:buChar char="○"/>
            </a:pPr>
            <a:r>
              <a:rPr b="0" lang="en-US" sz="1800" spc="-1" strike="noStrike">
                <a:solidFill>
                  <a:schemeClr val="lt2"/>
                </a:solidFill>
                <a:latin typeface="Calibri"/>
                <a:ea typeface="Calibri"/>
              </a:rPr>
              <a:t>Applied to optimize the usage of volumes on space stations and future space vehicle applications, specifically addressing the problem of deciding where the science will be stowed based on temperature and dimensions</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90920" y="119160"/>
            <a:ext cx="10609920" cy="1325520"/>
          </a:xfrm>
          <a:prstGeom prst="rect">
            <a:avLst/>
          </a:prstGeom>
          <a:noFill/>
          <a:ln w="0">
            <a:noFill/>
          </a:ln>
        </p:spPr>
        <p:txBody>
          <a:bodyPr anchor="ctr">
            <a:normAutofit/>
          </a:bodyPr>
          <a:p>
            <a:pPr indent="0">
              <a:lnSpc>
                <a:spcPct val="90000"/>
              </a:lnSpc>
              <a:buNone/>
              <a:tabLst>
                <a:tab algn="l" pos="0"/>
              </a:tabLst>
            </a:pPr>
            <a:r>
              <a:rPr b="1" lang="en-US" sz="4200" spc="-1" strike="noStrike">
                <a:solidFill>
                  <a:srgbClr val="fe9dc6"/>
                </a:solidFill>
                <a:latin typeface="Roboto"/>
                <a:ea typeface="Roboto"/>
              </a:rPr>
              <a:t>The Space Log Solution: Pros &amp; Cons</a:t>
            </a:r>
            <a:endParaRPr b="0" lang="en-US" sz="4200" spc="-1" strike="noStrike">
              <a:solidFill>
                <a:srgbClr val="000000"/>
              </a:solidFill>
              <a:latin typeface="Arial"/>
            </a:endParaRPr>
          </a:p>
        </p:txBody>
      </p:sp>
      <p:sp>
        <p:nvSpPr>
          <p:cNvPr id="132" name="PlaceHolder 2"/>
          <p:cNvSpPr>
            <a:spLocks noGrp="1"/>
          </p:cNvSpPr>
          <p:nvPr>
            <p:ph/>
          </p:nvPr>
        </p:nvSpPr>
        <p:spPr>
          <a:xfrm>
            <a:off x="5785920" y="1444680"/>
            <a:ext cx="5113440" cy="4694400"/>
          </a:xfrm>
          <a:prstGeom prst="rect">
            <a:avLst/>
          </a:prstGeom>
          <a:noFill/>
          <a:ln w="19080">
            <a:solidFill>
              <a:srgbClr val="ffffff"/>
            </a:solidFill>
            <a:round/>
          </a:ln>
        </p:spPr>
        <p:txBody>
          <a:bodyPr anchor="t">
            <a:noAutofit/>
          </a:bodyPr>
          <a:p>
            <a:pPr indent="0">
              <a:lnSpc>
                <a:spcPct val="70000"/>
              </a:lnSpc>
              <a:buNone/>
              <a:tabLst>
                <a:tab algn="l" pos="0"/>
              </a:tabLst>
            </a:pPr>
            <a:r>
              <a:rPr b="1" lang="en-US" sz="3000" spc="-1" strike="noStrike" u="sng">
                <a:solidFill>
                  <a:schemeClr val="lt1"/>
                </a:solidFill>
                <a:uFillTx/>
                <a:latin typeface="Calibri"/>
                <a:ea typeface="Calibri"/>
              </a:rPr>
              <a:t>Cons</a:t>
            </a:r>
            <a:endParaRPr b="0" lang="en-US" sz="3000" spc="-1" strike="noStrike">
              <a:solidFill>
                <a:srgbClr val="000000"/>
              </a:solidFill>
              <a:latin typeface="Arial"/>
            </a:endParaRPr>
          </a:p>
          <a:p>
            <a:pPr indent="0">
              <a:lnSpc>
                <a:spcPct val="70000"/>
              </a:lnSpc>
              <a:buNone/>
              <a:tabLst>
                <a:tab algn="l" pos="0"/>
              </a:tabLst>
            </a:pPr>
            <a:endParaRPr b="0" lang="en-US" sz="3000" spc="-1" strike="noStrike">
              <a:solidFill>
                <a:srgbClr val="000000"/>
              </a:solidFill>
              <a:latin typeface="Arial"/>
            </a:endParaRPr>
          </a:p>
          <a:p>
            <a:pPr marL="457200" indent="-406440">
              <a:lnSpc>
                <a:spcPct val="70000"/>
              </a:lnSpc>
              <a:buClr>
                <a:srgbClr val="ffffff"/>
              </a:buClr>
              <a:buFont typeface="Arial"/>
              <a:buChar char="★"/>
              <a:tabLst>
                <a:tab algn="l" pos="0"/>
              </a:tabLst>
            </a:pPr>
            <a:r>
              <a:rPr b="0" lang="en-US" sz="2800" spc="-1" strike="noStrike">
                <a:solidFill>
                  <a:schemeClr val="lt1"/>
                </a:solidFill>
                <a:latin typeface="Calibri"/>
                <a:ea typeface="Calibri"/>
              </a:rPr>
              <a:t>Requires significant upfront investment in time for training</a:t>
            </a:r>
            <a:endParaRPr b="0" lang="en-US" sz="2800" spc="-1" strike="noStrike">
              <a:solidFill>
                <a:srgbClr val="000000"/>
              </a:solidFill>
              <a:latin typeface="Arial"/>
            </a:endParaRPr>
          </a:p>
          <a:p>
            <a:pPr marL="457200" indent="0">
              <a:lnSpc>
                <a:spcPct val="70000"/>
              </a:lnSpc>
              <a:buNone/>
              <a:tabLst>
                <a:tab algn="l" pos="0"/>
              </a:tabLst>
            </a:pPr>
            <a:endParaRPr b="0" lang="en-US" sz="2800" spc="-1" strike="noStrike">
              <a:solidFill>
                <a:srgbClr val="000000"/>
              </a:solidFill>
              <a:latin typeface="Arial"/>
            </a:endParaRPr>
          </a:p>
          <a:p>
            <a:pPr marL="457200" indent="-406440">
              <a:lnSpc>
                <a:spcPct val="70000"/>
              </a:lnSpc>
              <a:buClr>
                <a:srgbClr val="ffffff"/>
              </a:buClr>
              <a:buFont typeface="Arial"/>
              <a:buChar char="★"/>
              <a:tabLst>
                <a:tab algn="l" pos="0"/>
              </a:tabLst>
            </a:pPr>
            <a:r>
              <a:rPr b="0" lang="en-US" sz="2800" spc="-1" strike="noStrike">
                <a:solidFill>
                  <a:schemeClr val="lt1"/>
                </a:solidFill>
                <a:latin typeface="Calibri"/>
                <a:ea typeface="Calibri"/>
              </a:rPr>
              <a:t>Disrupts existing organizational infrastructure (e.g. processes, procedures, roles/responsibilities)</a:t>
            </a:r>
            <a:endParaRPr b="0" lang="en-US" sz="2800" spc="-1" strike="noStrike">
              <a:solidFill>
                <a:srgbClr val="000000"/>
              </a:solidFill>
              <a:latin typeface="Arial"/>
            </a:endParaRPr>
          </a:p>
          <a:p>
            <a:pPr indent="0">
              <a:lnSpc>
                <a:spcPct val="70000"/>
              </a:lnSpc>
              <a:buNone/>
              <a:tabLst>
                <a:tab algn="l" pos="0"/>
              </a:tabLst>
            </a:pPr>
            <a:endParaRPr b="0" lang="en-US" sz="2800" spc="-1" strike="noStrike">
              <a:solidFill>
                <a:srgbClr val="000000"/>
              </a:solidFill>
              <a:latin typeface="Arial"/>
            </a:endParaRPr>
          </a:p>
          <a:p>
            <a:pPr indent="0">
              <a:lnSpc>
                <a:spcPct val="70000"/>
              </a:lnSpc>
              <a:buNone/>
              <a:tabLst>
                <a:tab algn="l" pos="0"/>
              </a:tabLst>
            </a:pPr>
            <a:endParaRPr b="0" lang="en-US" sz="2800" spc="-1" strike="noStrike">
              <a:solidFill>
                <a:srgbClr val="000000"/>
              </a:solidFill>
              <a:latin typeface="Arial"/>
            </a:endParaRPr>
          </a:p>
        </p:txBody>
      </p:sp>
      <p:pic>
        <p:nvPicPr>
          <p:cNvPr id="133" name="Google Shape;186;p21" descr=""/>
          <p:cNvPicPr/>
          <p:nvPr/>
        </p:nvPicPr>
        <p:blipFill>
          <a:blip r:embed="rId1"/>
          <a:stretch/>
        </p:blipFill>
        <p:spPr>
          <a:xfrm>
            <a:off x="10899720" y="6562440"/>
            <a:ext cx="1197000" cy="206640"/>
          </a:xfrm>
          <a:prstGeom prst="rect">
            <a:avLst/>
          </a:prstGeom>
          <a:ln w="0">
            <a:noFill/>
          </a:ln>
        </p:spPr>
      </p:pic>
      <p:sp>
        <p:nvSpPr>
          <p:cNvPr id="134" name="PlaceHolder 3"/>
          <p:cNvSpPr>
            <a:spLocks noGrp="1"/>
          </p:cNvSpPr>
          <p:nvPr>
            <p:ph/>
          </p:nvPr>
        </p:nvSpPr>
        <p:spPr>
          <a:xfrm>
            <a:off x="790920" y="1444680"/>
            <a:ext cx="4994640" cy="4694400"/>
          </a:xfrm>
          <a:prstGeom prst="rect">
            <a:avLst/>
          </a:prstGeom>
          <a:noFill/>
          <a:ln w="19080">
            <a:solidFill>
              <a:srgbClr val="ffffff"/>
            </a:solidFill>
            <a:round/>
          </a:ln>
        </p:spPr>
        <p:txBody>
          <a:bodyPr anchor="t">
            <a:noAutofit/>
          </a:bodyPr>
          <a:p>
            <a:pPr indent="0">
              <a:lnSpc>
                <a:spcPct val="70000"/>
              </a:lnSpc>
              <a:buNone/>
              <a:tabLst>
                <a:tab algn="l" pos="0"/>
              </a:tabLst>
            </a:pPr>
            <a:r>
              <a:rPr b="1" lang="en-US" sz="3000" spc="-1" strike="noStrike" u="sng">
                <a:solidFill>
                  <a:schemeClr val="lt1"/>
                </a:solidFill>
                <a:uFillTx/>
                <a:latin typeface="Calibri"/>
                <a:ea typeface="Calibri"/>
              </a:rPr>
              <a:t>Pros</a:t>
            </a:r>
            <a:endParaRPr b="0" lang="en-US" sz="3000" spc="-1" strike="noStrike">
              <a:solidFill>
                <a:srgbClr val="000000"/>
              </a:solidFill>
              <a:latin typeface="Arial"/>
            </a:endParaRPr>
          </a:p>
          <a:p>
            <a:pPr indent="0">
              <a:lnSpc>
                <a:spcPct val="70000"/>
              </a:lnSpc>
              <a:buNone/>
              <a:tabLst>
                <a:tab algn="l" pos="0"/>
              </a:tabLst>
            </a:pPr>
            <a:endParaRPr b="0" lang="en-US" sz="3000" spc="-1" strike="noStrike">
              <a:solidFill>
                <a:srgbClr val="000000"/>
              </a:solidFill>
              <a:latin typeface="Arial"/>
            </a:endParaRPr>
          </a:p>
          <a:p>
            <a:pPr marL="457200" indent="-406440">
              <a:lnSpc>
                <a:spcPct val="70000"/>
              </a:lnSpc>
              <a:buClr>
                <a:srgbClr val="ffffff"/>
              </a:buClr>
              <a:buFont typeface="Arial"/>
              <a:buChar char="★"/>
              <a:tabLst>
                <a:tab algn="l" pos="0"/>
              </a:tabLst>
            </a:pPr>
            <a:r>
              <a:rPr b="0" lang="en-US" sz="2800" spc="-1" strike="noStrike">
                <a:solidFill>
                  <a:schemeClr val="lt1"/>
                </a:solidFill>
                <a:latin typeface="Calibri"/>
                <a:ea typeface="Calibri"/>
              </a:rPr>
              <a:t>Reduces labor hours spent on manual manifest development</a:t>
            </a:r>
            <a:endParaRPr b="0" lang="en-US" sz="2800" spc="-1" strike="noStrike">
              <a:solidFill>
                <a:srgbClr val="000000"/>
              </a:solidFill>
              <a:latin typeface="Arial"/>
            </a:endParaRPr>
          </a:p>
          <a:p>
            <a:pPr marL="457200" indent="0">
              <a:lnSpc>
                <a:spcPct val="70000"/>
              </a:lnSpc>
              <a:buNone/>
              <a:tabLst>
                <a:tab algn="l" pos="0"/>
              </a:tabLst>
            </a:pPr>
            <a:endParaRPr b="0" lang="en-US" sz="2800" spc="-1" strike="noStrike">
              <a:solidFill>
                <a:srgbClr val="000000"/>
              </a:solidFill>
              <a:latin typeface="Arial"/>
            </a:endParaRPr>
          </a:p>
          <a:p>
            <a:pPr marL="457200" indent="-406440">
              <a:lnSpc>
                <a:spcPct val="70000"/>
              </a:lnSpc>
              <a:buClr>
                <a:srgbClr val="ffffff"/>
              </a:buClr>
              <a:buFont typeface="Arial"/>
              <a:buChar char="★"/>
              <a:tabLst>
                <a:tab algn="l" pos="0"/>
              </a:tabLst>
            </a:pPr>
            <a:r>
              <a:rPr b="0" lang="en-US" sz="2800" spc="-1" strike="noStrike">
                <a:solidFill>
                  <a:schemeClr val="lt1"/>
                </a:solidFill>
                <a:latin typeface="Calibri"/>
                <a:ea typeface="Calibri"/>
              </a:rPr>
              <a:t>Minimizes supply chain waste</a:t>
            </a:r>
            <a:endParaRPr b="0" lang="en-US" sz="2800" spc="-1" strike="noStrike">
              <a:solidFill>
                <a:srgbClr val="000000"/>
              </a:solidFill>
              <a:latin typeface="Arial"/>
            </a:endParaRPr>
          </a:p>
          <a:p>
            <a:pPr marL="457200" indent="0">
              <a:lnSpc>
                <a:spcPct val="70000"/>
              </a:lnSpc>
              <a:buNone/>
              <a:tabLst>
                <a:tab algn="l" pos="0"/>
              </a:tabLst>
            </a:pPr>
            <a:endParaRPr b="0" lang="en-US" sz="2800" spc="-1" strike="noStrike">
              <a:solidFill>
                <a:srgbClr val="000000"/>
              </a:solidFill>
              <a:latin typeface="Arial"/>
            </a:endParaRPr>
          </a:p>
          <a:p>
            <a:pPr marL="457200" indent="-406440">
              <a:lnSpc>
                <a:spcPct val="70000"/>
              </a:lnSpc>
              <a:buClr>
                <a:srgbClr val="ffffff"/>
              </a:buClr>
              <a:buFont typeface="Arial"/>
              <a:buChar char="★"/>
              <a:tabLst>
                <a:tab algn="l" pos="0"/>
              </a:tabLst>
            </a:pPr>
            <a:r>
              <a:rPr b="0" lang="en-US" sz="2800" spc="-1" strike="noStrike">
                <a:solidFill>
                  <a:schemeClr val="lt1"/>
                </a:solidFill>
                <a:latin typeface="Calibri"/>
                <a:ea typeface="Calibri"/>
              </a:rPr>
              <a:t>Decreases opportunity cost and affords time and effort to other initiatives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90920" y="119160"/>
            <a:ext cx="10677960" cy="1325520"/>
          </a:xfrm>
          <a:prstGeom prst="rect">
            <a:avLst/>
          </a:prstGeom>
          <a:noFill/>
          <a:ln w="0">
            <a:noFill/>
          </a:ln>
        </p:spPr>
        <p:txBody>
          <a:bodyPr anchor="ctr">
            <a:normAutofit/>
          </a:bodyPr>
          <a:p>
            <a:pPr indent="0">
              <a:lnSpc>
                <a:spcPct val="90000"/>
              </a:lnSpc>
              <a:buNone/>
              <a:tabLst>
                <a:tab algn="l" pos="0"/>
              </a:tabLst>
            </a:pPr>
            <a:r>
              <a:rPr b="1" lang="en-US" sz="4200" spc="-1" strike="noStrike">
                <a:solidFill>
                  <a:srgbClr val="fe9dc6"/>
                </a:solidFill>
                <a:latin typeface="Roboto"/>
                <a:ea typeface="Roboto"/>
              </a:rPr>
              <a:t>Future Actions</a:t>
            </a:r>
            <a:endParaRPr b="0" lang="en-US" sz="4200" spc="-1" strike="noStrike">
              <a:solidFill>
                <a:srgbClr val="000000"/>
              </a:solidFill>
              <a:latin typeface="Arial"/>
            </a:endParaRPr>
          </a:p>
        </p:txBody>
      </p:sp>
      <p:sp>
        <p:nvSpPr>
          <p:cNvPr id="136" name="PlaceHolder 2"/>
          <p:cNvSpPr>
            <a:spLocks noGrp="1"/>
          </p:cNvSpPr>
          <p:nvPr>
            <p:ph/>
          </p:nvPr>
        </p:nvSpPr>
        <p:spPr>
          <a:xfrm>
            <a:off x="633960" y="1607040"/>
            <a:ext cx="5751720" cy="5089320"/>
          </a:xfrm>
          <a:prstGeom prst="rect">
            <a:avLst/>
          </a:prstGeom>
          <a:noFill/>
          <a:ln w="0">
            <a:noFill/>
          </a:ln>
        </p:spPr>
        <p:txBody>
          <a:bodyPr anchor="t">
            <a:noAutofit/>
          </a:bodyPr>
          <a:p>
            <a:pPr marL="457200" indent="-355680">
              <a:lnSpc>
                <a:spcPct val="70000"/>
              </a:lnSpc>
              <a:buClr>
                <a:srgbClr val="ffffff"/>
              </a:buClr>
              <a:buFont typeface="Arial"/>
              <a:buChar char="★"/>
            </a:pPr>
            <a:r>
              <a:rPr b="0" lang="en-US" sz="2000" spc="-1" strike="noStrike">
                <a:solidFill>
                  <a:schemeClr val="lt1"/>
                </a:solidFill>
                <a:latin typeface="Calibri"/>
                <a:ea typeface="Calibri"/>
              </a:rPr>
              <a:t>Train Machine Learning model with more data</a:t>
            </a:r>
            <a:endParaRPr b="0" lang="en-US" sz="2000" spc="-1" strike="noStrike">
              <a:solidFill>
                <a:srgbClr val="000000"/>
              </a:solidFill>
              <a:latin typeface="Arial"/>
            </a:endParaRPr>
          </a:p>
          <a:p>
            <a:pPr marL="457200" indent="0">
              <a:lnSpc>
                <a:spcPct val="70000"/>
              </a:lnSpc>
              <a:buNone/>
              <a:tabLst>
                <a:tab algn="l" pos="0"/>
              </a:tabLst>
            </a:pPr>
            <a:endParaRPr b="0" lang="en-US" sz="2000" spc="-1" strike="noStrike">
              <a:solidFill>
                <a:srgbClr val="000000"/>
              </a:solidFill>
              <a:latin typeface="Arial"/>
            </a:endParaRPr>
          </a:p>
          <a:p>
            <a:pPr marL="4572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Explore other algorithm types (e.g. Best Fit Decreasing, Next Fit Decreasing) to streaming the sorting and packing process</a:t>
            </a:r>
            <a:endParaRPr b="0" lang="en-US" sz="2000" spc="-1" strike="noStrike">
              <a:solidFill>
                <a:srgbClr val="000000"/>
              </a:solidFill>
              <a:latin typeface="Arial"/>
            </a:endParaRPr>
          </a:p>
          <a:p>
            <a:pPr marL="457200" indent="0">
              <a:lnSpc>
                <a:spcPct val="70000"/>
              </a:lnSpc>
              <a:buNone/>
              <a:tabLst>
                <a:tab algn="l" pos="0"/>
              </a:tabLst>
            </a:pPr>
            <a:endParaRPr b="0" lang="en-US" sz="2000" spc="-1" strike="noStrike">
              <a:solidFill>
                <a:srgbClr val="000000"/>
              </a:solidFill>
              <a:latin typeface="Arial"/>
            </a:endParaRPr>
          </a:p>
          <a:p>
            <a:pPr marL="4572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Consider other constraints such as orientation, shape complexity, and real-time adjustments based on changes in cargo requirements</a:t>
            </a:r>
            <a:endParaRPr b="0" lang="en-US" sz="2000" spc="-1" strike="noStrike">
              <a:solidFill>
                <a:srgbClr val="000000"/>
              </a:solidFill>
              <a:latin typeface="Arial"/>
            </a:endParaRPr>
          </a:p>
          <a:p>
            <a:pPr marL="457200" indent="0">
              <a:lnSpc>
                <a:spcPct val="70000"/>
              </a:lnSpc>
              <a:buNone/>
              <a:tabLst>
                <a:tab algn="l" pos="0"/>
              </a:tabLst>
            </a:pPr>
            <a:endParaRPr b="0" lang="en-US" sz="2000" spc="-1" strike="noStrike">
              <a:solidFill>
                <a:srgbClr val="000000"/>
              </a:solidFill>
              <a:latin typeface="Arial"/>
            </a:endParaRPr>
          </a:p>
          <a:p>
            <a:pPr marL="4572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Design standardized database system</a:t>
            </a:r>
            <a:endParaRPr b="0" lang="en-US" sz="2000" spc="-1" strike="noStrike">
              <a:solidFill>
                <a:srgbClr val="000000"/>
              </a:solidFill>
              <a:latin typeface="Arial"/>
            </a:endParaRPr>
          </a:p>
          <a:p>
            <a:pPr marL="457200" indent="0">
              <a:lnSpc>
                <a:spcPct val="70000"/>
              </a:lnSpc>
              <a:buNone/>
              <a:tabLst>
                <a:tab algn="l" pos="0"/>
              </a:tabLst>
            </a:pPr>
            <a:endParaRPr b="0" lang="en-US" sz="2000" spc="-1" strike="noStrike">
              <a:solidFill>
                <a:srgbClr val="000000"/>
              </a:solidFill>
              <a:latin typeface="Arial"/>
            </a:endParaRPr>
          </a:p>
          <a:p>
            <a:pPr marL="4572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Design architecture of database to fit the full life cycle of a cargo/science</a:t>
            </a:r>
            <a:endParaRPr b="0" lang="en-US" sz="2000" spc="-1" strike="noStrike">
              <a:solidFill>
                <a:srgbClr val="000000"/>
              </a:solidFill>
              <a:latin typeface="Arial"/>
            </a:endParaRPr>
          </a:p>
          <a:p>
            <a:pPr lvl="1" marL="9144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Create flight manifest that includes location and packing of hardware using Sort and Packing algorithm (Space Log algorithm)</a:t>
            </a:r>
            <a:endParaRPr b="0" lang="en-US" sz="2000" spc="-1" strike="noStrike">
              <a:solidFill>
                <a:srgbClr val="000000"/>
              </a:solidFill>
              <a:latin typeface="Arial"/>
            </a:endParaRPr>
          </a:p>
          <a:p>
            <a:pPr lvl="1" marL="9144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Update existing inventory management system using current technology</a:t>
            </a:r>
            <a:endParaRPr b="0" lang="en-US" sz="2000" spc="-1" strike="noStrike">
              <a:solidFill>
                <a:srgbClr val="000000"/>
              </a:solidFill>
              <a:latin typeface="Arial"/>
            </a:endParaRPr>
          </a:p>
          <a:p>
            <a:pPr lvl="1" marL="914400" indent="-355680">
              <a:lnSpc>
                <a:spcPct val="70000"/>
              </a:lnSpc>
              <a:buClr>
                <a:srgbClr val="ffffff"/>
              </a:buClr>
              <a:buFont typeface="Arial"/>
              <a:buChar char="○"/>
              <a:tabLst>
                <a:tab algn="l" pos="0"/>
              </a:tabLst>
            </a:pPr>
            <a:r>
              <a:rPr b="0" lang="en-US" sz="2000" spc="-1" strike="noStrike">
                <a:solidFill>
                  <a:schemeClr val="lt1"/>
                </a:solidFill>
                <a:latin typeface="Calibri"/>
                <a:ea typeface="Calibri"/>
              </a:rPr>
              <a:t>Accurately track inventory using RFID infrastructure (e.g. REALM)</a:t>
            </a:r>
            <a:endParaRPr b="0" lang="en-US" sz="2000" spc="-1" strike="noStrike">
              <a:solidFill>
                <a:srgbClr val="000000"/>
              </a:solidFill>
              <a:latin typeface="Arial"/>
            </a:endParaRPr>
          </a:p>
        </p:txBody>
      </p:sp>
      <p:pic>
        <p:nvPicPr>
          <p:cNvPr id="137" name="Google Shape;194;p22" descr=""/>
          <p:cNvPicPr/>
          <p:nvPr/>
        </p:nvPicPr>
        <p:blipFill>
          <a:blip r:embed="rId1"/>
          <a:stretch/>
        </p:blipFill>
        <p:spPr>
          <a:xfrm>
            <a:off x="10899720" y="6562440"/>
            <a:ext cx="1197000" cy="206640"/>
          </a:xfrm>
          <a:prstGeom prst="rect">
            <a:avLst/>
          </a:prstGeom>
          <a:ln w="0">
            <a:noFill/>
          </a:ln>
        </p:spPr>
      </p:pic>
      <p:pic>
        <p:nvPicPr>
          <p:cNvPr id="138" name="Google Shape;195;p22" descr=""/>
          <p:cNvPicPr/>
          <p:nvPr/>
        </p:nvPicPr>
        <p:blipFill>
          <a:blip r:embed="rId2"/>
          <a:stretch/>
        </p:blipFill>
        <p:spPr>
          <a:xfrm>
            <a:off x="6385680" y="1607040"/>
            <a:ext cx="5148720" cy="3861720"/>
          </a:xfrm>
          <a:prstGeom prst="rect">
            <a:avLst/>
          </a:prstGeom>
          <a:ln w="9525">
            <a:solidFill>
              <a:srgbClr val="666666"/>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Google Shape;200;p23" descr=""/>
          <p:cNvPicPr/>
          <p:nvPr/>
        </p:nvPicPr>
        <p:blipFill>
          <a:blip r:embed="rId1"/>
          <a:srcRect l="0" t="2073" r="7320" b="9404"/>
          <a:stretch/>
        </p:blipFill>
        <p:spPr>
          <a:xfrm>
            <a:off x="0" y="0"/>
            <a:ext cx="12191760" cy="6857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LibreOffice/7.4.6.2$Linux_X86_64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2023-04-16T23:51:08Z</dcterms:modified>
  <cp:revision>8</cp:revision>
  <dc:subject/>
  <dc:title/>
</cp:coreProperties>
</file>