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HK Grotesk Medium" charset="1" panose="00000600000000000000"/>
      <p:regular r:id="rId16"/>
    </p:embeddedFont>
    <p:embeddedFont>
      <p:font typeface="HK Grotesk Medium Bold" charset="1" panose="00000700000000000000"/>
      <p:regular r:id="rId17"/>
    </p:embeddedFont>
    <p:embeddedFont>
      <p:font typeface="HK Grotesk Medium Italics" charset="1" panose="00000600000000000000"/>
      <p:regular r:id="rId18"/>
    </p:embeddedFont>
    <p:embeddedFont>
      <p:font typeface="HK Grotesk Medium 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1824"/>
        </a:solidFill>
      </p:bgPr>
    </p:bg>
    <p:spTree>
      <p:nvGrpSpPr>
        <p:cNvPr id="1" name=""/>
        <p:cNvGrpSpPr/>
        <p:nvPr/>
      </p:nvGrpSpPr>
      <p:grpSpPr>
        <a:xfrm>
          <a:off x="0" y="0"/>
          <a:ext cx="0" cy="0"/>
          <a:chOff x="0" y="0"/>
          <a:chExt cx="0" cy="0"/>
        </a:xfrm>
      </p:grpSpPr>
      <p:sp>
        <p:nvSpPr>
          <p:cNvPr name="TextBox 2" id="2"/>
          <p:cNvSpPr txBox="true"/>
          <p:nvPr/>
        </p:nvSpPr>
        <p:spPr>
          <a:xfrm rot="0">
            <a:off x="11075850" y="8845797"/>
            <a:ext cx="6183450" cy="412503"/>
          </a:xfrm>
          <a:prstGeom prst="rect">
            <a:avLst/>
          </a:prstGeom>
        </p:spPr>
        <p:txBody>
          <a:bodyPr anchor="t" rtlCol="false" tIns="0" lIns="0" bIns="0" rIns="0">
            <a:spAutoFit/>
          </a:bodyPr>
          <a:lstStyle/>
          <a:p>
            <a:pPr algn="r">
              <a:lnSpc>
                <a:spcPts val="3360"/>
              </a:lnSpc>
            </a:pPr>
            <a:r>
              <a:rPr lang="en-US" sz="2800">
                <a:solidFill>
                  <a:srgbClr val="FFFFFF"/>
                </a:solidFill>
                <a:latin typeface="HK Grotesk Medium"/>
              </a:rPr>
              <a:t>Rahul Nair</a:t>
            </a:r>
          </a:p>
        </p:txBody>
      </p:sp>
      <p:grpSp>
        <p:nvGrpSpPr>
          <p:cNvPr name="Group 3" id="3"/>
          <p:cNvGrpSpPr/>
          <p:nvPr/>
        </p:nvGrpSpPr>
        <p:grpSpPr>
          <a:xfrm rot="0">
            <a:off x="202490" y="2644684"/>
            <a:ext cx="7706900" cy="5137933"/>
            <a:chOff x="0" y="0"/>
            <a:chExt cx="10275866" cy="6850578"/>
          </a:xfrm>
        </p:grpSpPr>
        <p:sp>
          <p:nvSpPr>
            <p:cNvPr name="Freeform 4" id="4"/>
            <p:cNvSpPr/>
            <p:nvPr/>
          </p:nvSpPr>
          <p:spPr>
            <a:xfrm flipH="false" flipV="false" rot="0">
              <a:off x="3425289" y="0"/>
              <a:ext cx="6850578" cy="6850578"/>
            </a:xfrm>
            <a:custGeom>
              <a:avLst/>
              <a:gdLst/>
              <a:ahLst/>
              <a:cxnLst/>
              <a:rect r="r" b="b" t="t" l="l"/>
              <a:pathLst>
                <a:path h="6850578" w="6850578">
                  <a:moveTo>
                    <a:pt x="0" y="0"/>
                  </a:moveTo>
                  <a:lnTo>
                    <a:pt x="6850577" y="0"/>
                  </a:lnTo>
                  <a:lnTo>
                    <a:pt x="6850577" y="6850578"/>
                  </a:lnTo>
                  <a:lnTo>
                    <a:pt x="0" y="6850578"/>
                  </a:lnTo>
                  <a:lnTo>
                    <a:pt x="0" y="0"/>
                  </a:lnTo>
                  <a:close/>
                </a:path>
              </a:pathLst>
            </a:custGeom>
            <a:blipFill>
              <a:blip r:embed="rId2"/>
              <a:stretch>
                <a:fillRect l="0" t="0" r="0" b="0"/>
              </a:stretch>
            </a:blipFill>
          </p:spPr>
        </p:sp>
        <p:sp>
          <p:nvSpPr>
            <p:cNvPr name="Freeform 5" id="5"/>
            <p:cNvSpPr/>
            <p:nvPr/>
          </p:nvSpPr>
          <p:spPr>
            <a:xfrm flipH="false" flipV="false" rot="0">
              <a:off x="0" y="0"/>
              <a:ext cx="6850578" cy="6850578"/>
            </a:xfrm>
            <a:custGeom>
              <a:avLst/>
              <a:gdLst/>
              <a:ahLst/>
              <a:cxnLst/>
              <a:rect r="r" b="b" t="t" l="l"/>
              <a:pathLst>
                <a:path h="6850578" w="6850578">
                  <a:moveTo>
                    <a:pt x="0" y="0"/>
                  </a:moveTo>
                  <a:lnTo>
                    <a:pt x="6850578" y="0"/>
                  </a:lnTo>
                  <a:lnTo>
                    <a:pt x="6850578" y="6850578"/>
                  </a:lnTo>
                  <a:lnTo>
                    <a:pt x="0" y="68505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0">
            <a:off x="7909390" y="2628818"/>
            <a:ext cx="10200513" cy="4997633"/>
          </a:xfrm>
          <a:prstGeom prst="rect">
            <a:avLst/>
          </a:prstGeom>
        </p:spPr>
        <p:txBody>
          <a:bodyPr anchor="t" rtlCol="false" tIns="0" lIns="0" bIns="0" rIns="0">
            <a:spAutoFit/>
          </a:bodyPr>
          <a:lstStyle/>
          <a:p>
            <a:pPr>
              <a:lnSpc>
                <a:spcPts val="13199"/>
              </a:lnSpc>
            </a:pPr>
            <a:r>
              <a:rPr lang="en-US" sz="10999">
                <a:solidFill>
                  <a:srgbClr val="FFFFFF"/>
                </a:solidFill>
                <a:latin typeface="HK Grotesk Bold"/>
              </a:rPr>
              <a:t>Monocular Depth Estimation</a:t>
            </a:r>
          </a:p>
        </p:txBody>
      </p:sp>
      <p:sp>
        <p:nvSpPr>
          <p:cNvPr name="TextBox 7" id="7"/>
          <p:cNvSpPr txBox="true"/>
          <p:nvPr/>
        </p:nvSpPr>
        <p:spPr>
          <a:xfrm rot="0">
            <a:off x="15985595" y="1019175"/>
            <a:ext cx="1273705" cy="390297"/>
          </a:xfrm>
          <a:prstGeom prst="rect">
            <a:avLst/>
          </a:prstGeom>
        </p:spPr>
        <p:txBody>
          <a:bodyPr anchor="t" rtlCol="false" tIns="0" lIns="0" bIns="0" rIns="0">
            <a:spAutoFit/>
          </a:bodyPr>
          <a:lstStyle/>
          <a:p>
            <a:pPr algn="r">
              <a:lnSpc>
                <a:spcPts val="3000"/>
              </a:lnSpc>
            </a:pPr>
            <a:r>
              <a:rPr lang="en-US" sz="2500">
                <a:solidFill>
                  <a:srgbClr val="FFFFFF"/>
                </a:solidFill>
                <a:latin typeface="HK Grotesk Medium"/>
              </a:rPr>
              <a:t>00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1824"/>
        </a:solidFill>
      </p:bgPr>
    </p:bg>
    <p:spTree>
      <p:nvGrpSpPr>
        <p:cNvPr id="1" name=""/>
        <p:cNvGrpSpPr/>
        <p:nvPr/>
      </p:nvGrpSpPr>
      <p:grpSpPr>
        <a:xfrm>
          <a:off x="0" y="0"/>
          <a:ext cx="0" cy="0"/>
          <a:chOff x="0" y="0"/>
          <a:chExt cx="0" cy="0"/>
        </a:xfrm>
      </p:grpSpPr>
      <p:sp>
        <p:nvSpPr>
          <p:cNvPr name="Freeform 2" id="2"/>
          <p:cNvSpPr/>
          <p:nvPr/>
        </p:nvSpPr>
        <p:spPr>
          <a:xfrm flipH="false" flipV="false" rot="0">
            <a:off x="7777800" y="3625796"/>
            <a:ext cx="9695073" cy="6192243"/>
          </a:xfrm>
          <a:custGeom>
            <a:avLst/>
            <a:gdLst/>
            <a:ahLst/>
            <a:cxnLst/>
            <a:rect r="r" b="b" t="t" l="l"/>
            <a:pathLst>
              <a:path h="6192243" w="9695073">
                <a:moveTo>
                  <a:pt x="0" y="0"/>
                </a:moveTo>
                <a:lnTo>
                  <a:pt x="9695073" y="0"/>
                </a:lnTo>
                <a:lnTo>
                  <a:pt x="9695073" y="6192242"/>
                </a:lnTo>
                <a:lnTo>
                  <a:pt x="0" y="6192242"/>
                </a:lnTo>
                <a:lnTo>
                  <a:pt x="0" y="0"/>
                </a:lnTo>
                <a:close/>
              </a:path>
            </a:pathLst>
          </a:custGeom>
          <a:blipFill>
            <a:blip r:embed="rId2"/>
            <a:stretch>
              <a:fillRect l="-16649" t="-587" r="-13815" b="-587"/>
            </a:stretch>
          </a:blipFill>
        </p:spPr>
      </p:sp>
      <p:sp>
        <p:nvSpPr>
          <p:cNvPr name="TextBox 3" id="3"/>
          <p:cNvSpPr txBox="true"/>
          <p:nvPr/>
        </p:nvSpPr>
        <p:spPr>
          <a:xfrm rot="0">
            <a:off x="1028700" y="520470"/>
            <a:ext cx="14332105" cy="930278"/>
          </a:xfrm>
          <a:prstGeom prst="rect">
            <a:avLst/>
          </a:prstGeom>
        </p:spPr>
        <p:txBody>
          <a:bodyPr anchor="t" rtlCol="false" tIns="0" lIns="0" bIns="0" rIns="0">
            <a:spAutoFit/>
          </a:bodyPr>
          <a:lstStyle/>
          <a:p>
            <a:pPr>
              <a:lnSpc>
                <a:spcPts val="7150"/>
              </a:lnSpc>
            </a:pPr>
            <a:r>
              <a:rPr lang="en-US" sz="6500">
                <a:solidFill>
                  <a:srgbClr val="FFFFFF"/>
                </a:solidFill>
                <a:latin typeface="HK Grotesk Bold"/>
              </a:rPr>
              <a:t>What is Monocular Depth estimation?</a:t>
            </a:r>
          </a:p>
        </p:txBody>
      </p:sp>
      <p:sp>
        <p:nvSpPr>
          <p:cNvPr name="TextBox 4" id="4"/>
          <p:cNvSpPr txBox="true"/>
          <p:nvPr/>
        </p:nvSpPr>
        <p:spPr>
          <a:xfrm rot="0">
            <a:off x="16622447" y="757124"/>
            <a:ext cx="1273705" cy="390297"/>
          </a:xfrm>
          <a:prstGeom prst="rect">
            <a:avLst/>
          </a:prstGeom>
        </p:spPr>
        <p:txBody>
          <a:bodyPr anchor="t" rtlCol="false" tIns="0" lIns="0" bIns="0" rIns="0">
            <a:spAutoFit/>
          </a:bodyPr>
          <a:lstStyle/>
          <a:p>
            <a:pPr>
              <a:lnSpc>
                <a:spcPts val="3000"/>
              </a:lnSpc>
            </a:pPr>
            <a:r>
              <a:rPr lang="en-US" sz="2500">
                <a:solidFill>
                  <a:srgbClr val="FFFFFF"/>
                </a:solidFill>
                <a:latin typeface="HK Grotesk Medium"/>
              </a:rPr>
              <a:t>01</a:t>
            </a:r>
          </a:p>
        </p:txBody>
      </p:sp>
      <p:grpSp>
        <p:nvGrpSpPr>
          <p:cNvPr name="Group 5" id="5"/>
          <p:cNvGrpSpPr/>
          <p:nvPr/>
        </p:nvGrpSpPr>
        <p:grpSpPr>
          <a:xfrm rot="0">
            <a:off x="882898" y="6501838"/>
            <a:ext cx="4836406" cy="2244480"/>
            <a:chOff x="0" y="0"/>
            <a:chExt cx="6448542" cy="2992641"/>
          </a:xfrm>
        </p:grpSpPr>
        <p:sp>
          <p:nvSpPr>
            <p:cNvPr name="TextBox 6" id="6"/>
            <p:cNvSpPr txBox="true"/>
            <p:nvPr/>
          </p:nvSpPr>
          <p:spPr>
            <a:xfrm rot="0">
              <a:off x="0" y="-28575"/>
              <a:ext cx="4638379" cy="567055"/>
            </a:xfrm>
            <a:prstGeom prst="rect">
              <a:avLst/>
            </a:prstGeom>
          </p:spPr>
          <p:txBody>
            <a:bodyPr anchor="t" rtlCol="false" tIns="0" lIns="0" bIns="0" rIns="0">
              <a:spAutoFit/>
            </a:bodyPr>
            <a:lstStyle/>
            <a:p>
              <a:pPr>
                <a:lnSpc>
                  <a:spcPts val="3510"/>
                </a:lnSpc>
              </a:pPr>
              <a:r>
                <a:rPr lang="en-US" sz="2700">
                  <a:solidFill>
                    <a:srgbClr val="FFFFFF"/>
                  </a:solidFill>
                  <a:latin typeface="HK Grotesk Medium"/>
                </a:rPr>
                <a:t>Applications:</a:t>
              </a:r>
            </a:p>
          </p:txBody>
        </p:sp>
        <p:sp>
          <p:nvSpPr>
            <p:cNvPr name="TextBox 7" id="7"/>
            <p:cNvSpPr txBox="true"/>
            <p:nvPr/>
          </p:nvSpPr>
          <p:spPr>
            <a:xfrm rot="0">
              <a:off x="0" y="672986"/>
              <a:ext cx="6448542" cy="2319655"/>
            </a:xfrm>
            <a:prstGeom prst="rect">
              <a:avLst/>
            </a:prstGeom>
          </p:spPr>
          <p:txBody>
            <a:bodyPr anchor="t" rtlCol="false" tIns="0" lIns="0" bIns="0" rIns="0">
              <a:spAutoFit/>
            </a:bodyPr>
            <a:lstStyle/>
            <a:p>
              <a:pPr marL="582930" indent="-291465" lvl="1">
                <a:lnSpc>
                  <a:spcPts val="3510"/>
                </a:lnSpc>
                <a:buFont typeface="Arial"/>
                <a:buChar char="•"/>
              </a:pPr>
              <a:r>
                <a:rPr lang="en-US" sz="2700">
                  <a:solidFill>
                    <a:srgbClr val="FFFFFF"/>
                  </a:solidFill>
                  <a:latin typeface="HK Grotesk Medium"/>
                </a:rPr>
                <a:t>Augmented Reality</a:t>
              </a:r>
            </a:p>
            <a:p>
              <a:pPr marL="582930" indent="-291465" lvl="1">
                <a:lnSpc>
                  <a:spcPts val="3510"/>
                </a:lnSpc>
                <a:buFont typeface="Arial"/>
                <a:buChar char="•"/>
              </a:pPr>
              <a:r>
                <a:rPr lang="en-US" sz="2700">
                  <a:solidFill>
                    <a:srgbClr val="FFFFFF"/>
                  </a:solidFill>
                  <a:latin typeface="HK Grotesk Medium"/>
                </a:rPr>
                <a:t>Robotics</a:t>
              </a:r>
            </a:p>
            <a:p>
              <a:pPr marL="582930" indent="-291465" lvl="1">
                <a:lnSpc>
                  <a:spcPts val="3510"/>
                </a:lnSpc>
                <a:buFont typeface="Arial"/>
                <a:buChar char="•"/>
              </a:pPr>
              <a:r>
                <a:rPr lang="en-US" sz="2700">
                  <a:solidFill>
                    <a:srgbClr val="FFFFFF"/>
                  </a:solidFill>
                  <a:latin typeface="HK Grotesk Medium"/>
                </a:rPr>
                <a:t>Autonomous Driving</a:t>
              </a:r>
            </a:p>
            <a:p>
              <a:pPr marL="582930" indent="-291465" lvl="1">
                <a:lnSpc>
                  <a:spcPts val="3510"/>
                </a:lnSpc>
                <a:buFont typeface="Arial"/>
                <a:buChar char="•"/>
              </a:pPr>
              <a:r>
                <a:rPr lang="en-US" sz="2700">
                  <a:solidFill>
                    <a:srgbClr val="FFFFFF"/>
                  </a:solidFill>
                  <a:latin typeface="HK Grotesk Medium"/>
                </a:rPr>
                <a:t>3D Reconstruction, etc</a:t>
              </a:r>
            </a:p>
          </p:txBody>
        </p:sp>
      </p:grpSp>
      <p:grpSp>
        <p:nvGrpSpPr>
          <p:cNvPr name="Group 8" id="8"/>
          <p:cNvGrpSpPr/>
          <p:nvPr/>
        </p:nvGrpSpPr>
        <p:grpSpPr>
          <a:xfrm rot="0">
            <a:off x="882898" y="2025122"/>
            <a:ext cx="16376402" cy="1253490"/>
            <a:chOff x="0" y="0"/>
            <a:chExt cx="21835202" cy="1671320"/>
          </a:xfrm>
        </p:grpSpPr>
        <p:sp>
          <p:nvSpPr>
            <p:cNvPr name="TextBox 9" id="9"/>
            <p:cNvSpPr txBox="true"/>
            <p:nvPr/>
          </p:nvSpPr>
          <p:spPr>
            <a:xfrm rot="0">
              <a:off x="0" y="-76200"/>
              <a:ext cx="21835202" cy="624840"/>
            </a:xfrm>
            <a:prstGeom prst="rect">
              <a:avLst/>
            </a:prstGeom>
          </p:spPr>
          <p:txBody>
            <a:bodyPr anchor="t" rtlCol="false" tIns="0" lIns="0" bIns="0" rIns="0">
              <a:spAutoFit/>
            </a:bodyPr>
            <a:lstStyle/>
            <a:p>
              <a:pPr algn="just">
                <a:lnSpc>
                  <a:spcPts val="4050"/>
                </a:lnSpc>
              </a:pPr>
              <a:r>
                <a:rPr lang="en-US" sz="2700">
                  <a:solidFill>
                    <a:srgbClr val="FFFFFF"/>
                  </a:solidFill>
                  <a:latin typeface="HK Grotesk Medium"/>
                </a:rPr>
                <a:t>A computer vision task to predict the depth of objects in an image.</a:t>
              </a:r>
            </a:p>
          </p:txBody>
        </p:sp>
        <p:sp>
          <p:nvSpPr>
            <p:cNvPr name="TextBox 10" id="10"/>
            <p:cNvSpPr txBox="true"/>
            <p:nvPr/>
          </p:nvSpPr>
          <p:spPr>
            <a:xfrm rot="0">
              <a:off x="0" y="520065"/>
              <a:ext cx="21835202" cy="1151255"/>
            </a:xfrm>
            <a:prstGeom prst="rect">
              <a:avLst/>
            </a:prstGeom>
          </p:spPr>
          <p:txBody>
            <a:bodyPr anchor="t" rtlCol="false" tIns="0" lIns="0" bIns="0" rIns="0">
              <a:spAutoFit/>
            </a:bodyPr>
            <a:lstStyle/>
            <a:p>
              <a:pPr algn="just">
                <a:lnSpc>
                  <a:spcPts val="3510"/>
                </a:lnSpc>
              </a:pPr>
              <a:r>
                <a:rPr lang="en-US" sz="2700">
                  <a:solidFill>
                    <a:srgbClr val="FFFFFF"/>
                  </a:solidFill>
                  <a:latin typeface="HK Grotesk Medium"/>
                </a:rPr>
                <a:t>Requires the model to understand the relationship between objects in the image and the corresponding depth information.</a:t>
              </a:r>
            </a:p>
          </p:txBody>
        </p:sp>
      </p:grpSp>
      <p:grpSp>
        <p:nvGrpSpPr>
          <p:cNvPr name="Group 11" id="11"/>
          <p:cNvGrpSpPr/>
          <p:nvPr/>
        </p:nvGrpSpPr>
        <p:grpSpPr>
          <a:xfrm rot="0">
            <a:off x="882898" y="4034647"/>
            <a:ext cx="4836406" cy="1714716"/>
            <a:chOff x="0" y="0"/>
            <a:chExt cx="6448542" cy="2286287"/>
          </a:xfrm>
        </p:grpSpPr>
        <p:sp>
          <p:nvSpPr>
            <p:cNvPr name="TextBox 12" id="12"/>
            <p:cNvSpPr txBox="true"/>
            <p:nvPr/>
          </p:nvSpPr>
          <p:spPr>
            <a:xfrm rot="0">
              <a:off x="0" y="-28575"/>
              <a:ext cx="6448542" cy="567055"/>
            </a:xfrm>
            <a:prstGeom prst="rect">
              <a:avLst/>
            </a:prstGeom>
          </p:spPr>
          <p:txBody>
            <a:bodyPr anchor="t" rtlCol="false" tIns="0" lIns="0" bIns="0" rIns="0">
              <a:spAutoFit/>
            </a:bodyPr>
            <a:lstStyle/>
            <a:p>
              <a:pPr algn="just">
                <a:lnSpc>
                  <a:spcPts val="3510"/>
                </a:lnSpc>
              </a:pPr>
              <a:r>
                <a:rPr lang="en-US" sz="2700">
                  <a:solidFill>
                    <a:srgbClr val="FFFFFF"/>
                  </a:solidFill>
                  <a:latin typeface="HK Grotesk Medium"/>
                </a:rPr>
                <a:t>Factors that affect the training:</a:t>
              </a:r>
            </a:p>
          </p:txBody>
        </p:sp>
        <p:sp>
          <p:nvSpPr>
            <p:cNvPr name="TextBox 13" id="13"/>
            <p:cNvSpPr txBox="true"/>
            <p:nvPr/>
          </p:nvSpPr>
          <p:spPr>
            <a:xfrm rot="0">
              <a:off x="0" y="550832"/>
              <a:ext cx="6448542" cy="1735455"/>
            </a:xfrm>
            <a:prstGeom prst="rect">
              <a:avLst/>
            </a:prstGeom>
          </p:spPr>
          <p:txBody>
            <a:bodyPr anchor="t" rtlCol="false" tIns="0" lIns="0" bIns="0" rIns="0">
              <a:spAutoFit/>
            </a:bodyPr>
            <a:lstStyle/>
            <a:p>
              <a:pPr algn="just" marL="582930" indent="-291465" lvl="1">
                <a:lnSpc>
                  <a:spcPts val="3510"/>
                </a:lnSpc>
                <a:buFont typeface="Arial"/>
                <a:buChar char="•"/>
              </a:pPr>
              <a:r>
                <a:rPr lang="en-US" sz="2700">
                  <a:solidFill>
                    <a:srgbClr val="FFFFFF"/>
                  </a:solidFill>
                  <a:latin typeface="HK Grotesk Medium"/>
                </a:rPr>
                <a:t>Occlusion</a:t>
              </a:r>
            </a:p>
            <a:p>
              <a:pPr algn="just" marL="582930" indent="-291465" lvl="1">
                <a:lnSpc>
                  <a:spcPts val="3510"/>
                </a:lnSpc>
                <a:buFont typeface="Arial"/>
                <a:buChar char="•"/>
              </a:pPr>
              <a:r>
                <a:rPr lang="en-US" sz="2700">
                  <a:solidFill>
                    <a:srgbClr val="FFFFFF"/>
                  </a:solidFill>
                  <a:latin typeface="HK Grotesk Medium"/>
                </a:rPr>
                <a:t>Texture</a:t>
              </a:r>
            </a:p>
            <a:p>
              <a:pPr algn="just" marL="582930" indent="-291465" lvl="1">
                <a:lnSpc>
                  <a:spcPts val="3510"/>
                </a:lnSpc>
                <a:buFont typeface="Arial"/>
                <a:buChar char="•"/>
              </a:pPr>
              <a:r>
                <a:rPr lang="en-US" sz="2700">
                  <a:solidFill>
                    <a:srgbClr val="FFFFFF"/>
                  </a:solidFill>
                  <a:latin typeface="HK Grotesk Medium"/>
                </a:rPr>
                <a:t>Brightness and contrast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85306" y="2384896"/>
            <a:ext cx="6344861" cy="6222566"/>
          </a:xfrm>
          <a:custGeom>
            <a:avLst/>
            <a:gdLst/>
            <a:ahLst/>
            <a:cxnLst/>
            <a:rect r="r" b="b" t="t" l="l"/>
            <a:pathLst>
              <a:path h="6222566" w="6344861">
                <a:moveTo>
                  <a:pt x="0" y="0"/>
                </a:moveTo>
                <a:lnTo>
                  <a:pt x="6344861" y="0"/>
                </a:lnTo>
                <a:lnTo>
                  <a:pt x="6344861" y="6222566"/>
                </a:lnTo>
                <a:lnTo>
                  <a:pt x="0" y="6222566"/>
                </a:lnTo>
                <a:lnTo>
                  <a:pt x="0" y="0"/>
                </a:lnTo>
                <a:close/>
              </a:path>
            </a:pathLst>
          </a:custGeom>
          <a:blipFill>
            <a:blip r:embed="rId2"/>
            <a:stretch>
              <a:fillRect l="0" t="-9724" r="0" b="0"/>
            </a:stretch>
          </a:blipFill>
        </p:spPr>
      </p:sp>
      <p:sp>
        <p:nvSpPr>
          <p:cNvPr name="TextBox 3" id="3"/>
          <p:cNvSpPr txBox="true"/>
          <p:nvPr/>
        </p:nvSpPr>
        <p:spPr>
          <a:xfrm rot="0">
            <a:off x="1665553" y="557502"/>
            <a:ext cx="16255630" cy="930275"/>
          </a:xfrm>
          <a:prstGeom prst="rect">
            <a:avLst/>
          </a:prstGeom>
        </p:spPr>
        <p:txBody>
          <a:bodyPr anchor="t" rtlCol="false" tIns="0" lIns="0" bIns="0" rIns="0">
            <a:spAutoFit/>
          </a:bodyPr>
          <a:lstStyle/>
          <a:p>
            <a:pPr>
              <a:lnSpc>
                <a:spcPts val="7150"/>
              </a:lnSpc>
            </a:pPr>
            <a:r>
              <a:rPr lang="en-US" sz="6500">
                <a:solidFill>
                  <a:srgbClr val="191824"/>
                </a:solidFill>
                <a:latin typeface="HK Grotesk Bold"/>
              </a:rPr>
              <a:t>PAST APPROACHES</a:t>
            </a:r>
          </a:p>
        </p:txBody>
      </p:sp>
      <p:sp>
        <p:nvSpPr>
          <p:cNvPr name="TextBox 4" id="4"/>
          <p:cNvSpPr txBox="true"/>
          <p:nvPr/>
        </p:nvSpPr>
        <p:spPr>
          <a:xfrm rot="0">
            <a:off x="267263" y="1702140"/>
            <a:ext cx="8752153" cy="5114925"/>
          </a:xfrm>
          <a:prstGeom prst="rect">
            <a:avLst/>
          </a:prstGeom>
        </p:spPr>
        <p:txBody>
          <a:bodyPr anchor="t" rtlCol="false" tIns="0" lIns="0" bIns="0" rIns="0">
            <a:spAutoFit/>
          </a:bodyPr>
          <a:lstStyle/>
          <a:p>
            <a:pPr marL="539749" indent="-269875" lvl="1">
              <a:lnSpc>
                <a:spcPts val="3749"/>
              </a:lnSpc>
              <a:buFont typeface="Arial"/>
              <a:buChar char="•"/>
            </a:pPr>
            <a:r>
              <a:rPr lang="en-US" sz="2499">
                <a:solidFill>
                  <a:srgbClr val="191824"/>
                </a:solidFill>
                <a:latin typeface="HK Grotesk Medium"/>
              </a:rPr>
              <a:t>Leveraged features like textures, sizes and occlusions.</a:t>
            </a:r>
          </a:p>
          <a:p>
            <a:pPr marL="539749" indent="-269875" lvl="1">
              <a:lnSpc>
                <a:spcPts val="3749"/>
              </a:lnSpc>
              <a:buFont typeface="Arial"/>
              <a:buChar char="•"/>
            </a:pPr>
            <a:r>
              <a:rPr lang="en-US" sz="2499">
                <a:solidFill>
                  <a:srgbClr val="191824"/>
                </a:solidFill>
                <a:latin typeface="HK Grotesk Medium"/>
              </a:rPr>
              <a:t>Relied heavily on hand-crafted features</a:t>
            </a:r>
          </a:p>
          <a:p>
            <a:pPr marL="539749" indent="-269875" lvl="1">
              <a:lnSpc>
                <a:spcPts val="3749"/>
              </a:lnSpc>
              <a:buFont typeface="Arial"/>
              <a:buChar char="•"/>
            </a:pPr>
            <a:r>
              <a:rPr lang="en-US" sz="2499">
                <a:solidFill>
                  <a:srgbClr val="191824"/>
                </a:solidFill>
                <a:latin typeface="HK Grotesk Medium"/>
              </a:rPr>
              <a:t>Used depth cues such as Vanishing point, shadow and focus-defocus. </a:t>
            </a:r>
          </a:p>
          <a:p>
            <a:pPr marL="539749" indent="-269875" lvl="1">
              <a:lnSpc>
                <a:spcPts val="3749"/>
              </a:lnSpc>
              <a:buFont typeface="Arial"/>
              <a:buChar char="•"/>
            </a:pPr>
            <a:r>
              <a:rPr lang="en-US" sz="2499">
                <a:solidFill>
                  <a:srgbClr val="191824"/>
                </a:solidFill>
                <a:latin typeface="HK Grotesk Medium"/>
              </a:rPr>
              <a:t>Further advancement led to probabilistic graph models being introduced such as Scale-Invariant Feature Transform (SIFT), Pyramid Histogram of Oriented Gradient (PHOG), Conditional Random Field (CRF) and Markov Random Field.</a:t>
            </a:r>
          </a:p>
          <a:p>
            <a:pPr marL="539749" indent="-269875" lvl="1">
              <a:lnSpc>
                <a:spcPts val="3749"/>
              </a:lnSpc>
              <a:buFont typeface="Arial"/>
              <a:buChar char="•"/>
            </a:pPr>
            <a:r>
              <a:rPr lang="en-US" sz="2499">
                <a:solidFill>
                  <a:srgbClr val="191824"/>
                </a:solidFill>
                <a:latin typeface="HK Grotesk Medium"/>
              </a:rPr>
              <a:t>Stereo vision to calculate the disparity.</a:t>
            </a:r>
          </a:p>
          <a:p>
            <a:pPr marL="539749" indent="-269875" lvl="1">
              <a:lnSpc>
                <a:spcPts val="3749"/>
              </a:lnSpc>
              <a:buFont typeface="Arial"/>
              <a:buChar char="•"/>
            </a:pPr>
            <a:r>
              <a:rPr lang="en-US" sz="2499">
                <a:solidFill>
                  <a:srgbClr val="191824"/>
                </a:solidFill>
                <a:latin typeface="HK Grotesk Medium"/>
              </a:rPr>
              <a:t>Stereo matching and triangulation</a:t>
            </a:r>
          </a:p>
        </p:txBody>
      </p:sp>
      <p:sp>
        <p:nvSpPr>
          <p:cNvPr name="TextBox 5" id="5"/>
          <p:cNvSpPr txBox="true"/>
          <p:nvPr/>
        </p:nvSpPr>
        <p:spPr>
          <a:xfrm rot="0">
            <a:off x="391847" y="803679"/>
            <a:ext cx="1273705" cy="371475"/>
          </a:xfrm>
          <a:prstGeom prst="rect">
            <a:avLst/>
          </a:prstGeom>
        </p:spPr>
        <p:txBody>
          <a:bodyPr anchor="t" rtlCol="false" tIns="0" lIns="0" bIns="0" rIns="0">
            <a:spAutoFit/>
          </a:bodyPr>
          <a:lstStyle/>
          <a:p>
            <a:pPr algn="ctr">
              <a:lnSpc>
                <a:spcPts val="2999"/>
              </a:lnSpc>
            </a:pPr>
            <a:r>
              <a:rPr lang="en-US" sz="2499">
                <a:solidFill>
                  <a:srgbClr val="191824"/>
                </a:solidFill>
                <a:latin typeface="HK Grotesk Medium"/>
              </a:rPr>
              <a:t>02</a:t>
            </a:r>
          </a:p>
        </p:txBody>
      </p:sp>
      <p:grpSp>
        <p:nvGrpSpPr>
          <p:cNvPr name="Group 6" id="6"/>
          <p:cNvGrpSpPr/>
          <p:nvPr/>
        </p:nvGrpSpPr>
        <p:grpSpPr>
          <a:xfrm rot="0">
            <a:off x="586996" y="7420252"/>
            <a:ext cx="8557004" cy="1709778"/>
            <a:chOff x="0" y="0"/>
            <a:chExt cx="11409339" cy="2279703"/>
          </a:xfrm>
        </p:grpSpPr>
        <p:sp>
          <p:nvSpPr>
            <p:cNvPr name="TextBox 7" id="7"/>
            <p:cNvSpPr txBox="true"/>
            <p:nvPr/>
          </p:nvSpPr>
          <p:spPr>
            <a:xfrm rot="0">
              <a:off x="0" y="-28575"/>
              <a:ext cx="1900811" cy="508635"/>
            </a:xfrm>
            <a:prstGeom prst="rect">
              <a:avLst/>
            </a:prstGeom>
          </p:spPr>
          <p:txBody>
            <a:bodyPr anchor="t" rtlCol="false" tIns="0" lIns="0" bIns="0" rIns="0">
              <a:spAutoFit/>
            </a:bodyPr>
            <a:lstStyle/>
            <a:p>
              <a:pPr>
                <a:lnSpc>
                  <a:spcPts val="3120"/>
                </a:lnSpc>
              </a:pPr>
              <a:r>
                <a:rPr lang="en-US" sz="2400">
                  <a:solidFill>
                    <a:srgbClr val="191824"/>
                  </a:solidFill>
                  <a:latin typeface="HK Grotesk Medium"/>
                </a:rPr>
                <a:t>Cons</a:t>
              </a:r>
            </a:p>
          </p:txBody>
        </p:sp>
        <p:sp>
          <p:nvSpPr>
            <p:cNvPr name="TextBox 8" id="8"/>
            <p:cNvSpPr txBox="true"/>
            <p:nvPr/>
          </p:nvSpPr>
          <p:spPr>
            <a:xfrm rot="0">
              <a:off x="0" y="804175"/>
              <a:ext cx="11409339" cy="1475528"/>
            </a:xfrm>
            <a:prstGeom prst="rect">
              <a:avLst/>
            </a:prstGeom>
          </p:spPr>
          <p:txBody>
            <a:bodyPr anchor="t" rtlCol="false" tIns="0" lIns="0" bIns="0" rIns="0">
              <a:spAutoFit/>
            </a:bodyPr>
            <a:lstStyle/>
            <a:p>
              <a:pPr marL="496572" indent="-248286" lvl="1">
                <a:lnSpc>
                  <a:spcPts val="2990"/>
                </a:lnSpc>
                <a:buFont typeface="Arial"/>
                <a:buChar char="•"/>
              </a:pPr>
              <a:r>
                <a:rPr lang="en-US" sz="2300">
                  <a:solidFill>
                    <a:srgbClr val="191824"/>
                  </a:solidFill>
                  <a:latin typeface="HK Grotesk Medium"/>
                </a:rPr>
                <a:t>Expensive equipment and expertise required to acquire data</a:t>
              </a:r>
            </a:p>
            <a:p>
              <a:pPr marL="496572" indent="-248286" lvl="1">
                <a:lnSpc>
                  <a:spcPts val="2990"/>
                </a:lnSpc>
                <a:buFont typeface="Arial"/>
                <a:buChar char="•"/>
              </a:pPr>
              <a:r>
                <a:rPr lang="en-US" sz="2300">
                  <a:solidFill>
                    <a:srgbClr val="191824"/>
                  </a:solidFill>
                  <a:latin typeface="HK Grotesk Medium"/>
                </a:rPr>
                <a:t>Binocular camera based</a:t>
              </a:r>
            </a:p>
            <a:p>
              <a:pPr marL="496572" indent="-248286" lvl="1">
                <a:lnSpc>
                  <a:spcPts val="2990"/>
                </a:lnSpc>
                <a:buFont typeface="Arial"/>
                <a:buChar char="•"/>
              </a:pPr>
              <a:r>
                <a:rPr lang="en-US" sz="2300">
                  <a:solidFill>
                    <a:srgbClr val="191824"/>
                  </a:solidFill>
                  <a:latin typeface="HK Grotesk Medium"/>
                </a:rPr>
                <a:t>Wouldn't work if the image captured has poor textures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1824"/>
        </a:solidFill>
      </p:bgPr>
    </p:bg>
    <p:spTree>
      <p:nvGrpSpPr>
        <p:cNvPr id="1" name=""/>
        <p:cNvGrpSpPr/>
        <p:nvPr/>
      </p:nvGrpSpPr>
      <p:grpSpPr>
        <a:xfrm>
          <a:off x="0" y="0"/>
          <a:ext cx="0" cy="0"/>
          <a:chOff x="0" y="0"/>
          <a:chExt cx="0" cy="0"/>
        </a:xfrm>
      </p:grpSpPr>
      <p:sp>
        <p:nvSpPr>
          <p:cNvPr name="Freeform 2" id="2"/>
          <p:cNvSpPr/>
          <p:nvPr/>
        </p:nvSpPr>
        <p:spPr>
          <a:xfrm flipH="false" flipV="false" rot="0">
            <a:off x="378758" y="2927370"/>
            <a:ext cx="6778222" cy="5173928"/>
          </a:xfrm>
          <a:custGeom>
            <a:avLst/>
            <a:gdLst/>
            <a:ahLst/>
            <a:cxnLst/>
            <a:rect r="r" b="b" t="t" l="l"/>
            <a:pathLst>
              <a:path h="5173928" w="6778222">
                <a:moveTo>
                  <a:pt x="0" y="0"/>
                </a:moveTo>
                <a:lnTo>
                  <a:pt x="6778222" y="0"/>
                </a:lnTo>
                <a:lnTo>
                  <a:pt x="6778222" y="5173929"/>
                </a:lnTo>
                <a:lnTo>
                  <a:pt x="0" y="5173929"/>
                </a:lnTo>
                <a:lnTo>
                  <a:pt x="0" y="0"/>
                </a:lnTo>
                <a:close/>
              </a:path>
            </a:pathLst>
          </a:custGeom>
          <a:blipFill>
            <a:blip r:embed="rId2"/>
            <a:stretch>
              <a:fillRect l="-4988" t="-3783" r="-9740" b="-8943"/>
            </a:stretch>
          </a:blipFill>
        </p:spPr>
      </p:sp>
      <p:sp>
        <p:nvSpPr>
          <p:cNvPr name="TextBox 3" id="3"/>
          <p:cNvSpPr txBox="true"/>
          <p:nvPr/>
        </p:nvSpPr>
        <p:spPr>
          <a:xfrm rot="0">
            <a:off x="619725" y="520472"/>
            <a:ext cx="15723743" cy="930275"/>
          </a:xfrm>
          <a:prstGeom prst="rect">
            <a:avLst/>
          </a:prstGeom>
        </p:spPr>
        <p:txBody>
          <a:bodyPr anchor="t" rtlCol="false" tIns="0" lIns="0" bIns="0" rIns="0">
            <a:spAutoFit/>
          </a:bodyPr>
          <a:lstStyle/>
          <a:p>
            <a:pPr algn="just">
              <a:lnSpc>
                <a:spcPts val="7150"/>
              </a:lnSpc>
            </a:pPr>
            <a:r>
              <a:rPr lang="en-US" sz="6500">
                <a:solidFill>
                  <a:srgbClr val="FFFFFF"/>
                </a:solidFill>
                <a:latin typeface="HK Grotesk Bold"/>
              </a:rPr>
              <a:t>RECENT WORKS IN DEPTH ESTIMATION</a:t>
            </a:r>
          </a:p>
        </p:txBody>
      </p:sp>
      <p:sp>
        <p:nvSpPr>
          <p:cNvPr name="TextBox 4" id="4"/>
          <p:cNvSpPr txBox="true"/>
          <p:nvPr/>
        </p:nvSpPr>
        <p:spPr>
          <a:xfrm rot="0">
            <a:off x="7156980" y="3020710"/>
            <a:ext cx="10845959" cy="4457065"/>
          </a:xfrm>
          <a:prstGeom prst="rect">
            <a:avLst/>
          </a:prstGeom>
        </p:spPr>
        <p:txBody>
          <a:bodyPr anchor="t" rtlCol="false" tIns="0" lIns="0" bIns="0" rIns="0">
            <a:spAutoFit/>
          </a:bodyPr>
          <a:lstStyle/>
          <a:p>
            <a:pPr marL="496572" indent="-248286" lvl="1">
              <a:lnSpc>
                <a:spcPts val="2990"/>
              </a:lnSpc>
              <a:buFont typeface="Arial"/>
              <a:buChar char="•"/>
            </a:pPr>
            <a:r>
              <a:rPr lang="en-US" sz="2300">
                <a:solidFill>
                  <a:srgbClr val="FFFFFF"/>
                </a:solidFill>
                <a:latin typeface="HK Grotesk Medium"/>
              </a:rPr>
              <a:t>A single camera to obtain images due to its vast availability and hassle-free equipment or technique.</a:t>
            </a:r>
          </a:p>
          <a:p>
            <a:pPr marL="496572" indent="-248286" lvl="1">
              <a:lnSpc>
                <a:spcPts val="2990"/>
              </a:lnSpc>
              <a:buFont typeface="Arial"/>
              <a:buChar char="•"/>
            </a:pPr>
            <a:r>
              <a:rPr lang="en-US" sz="2300">
                <a:solidFill>
                  <a:srgbClr val="FFFFFF"/>
                </a:solidFill>
                <a:latin typeface="HK Grotesk Medium"/>
              </a:rPr>
              <a:t>An encoder-decoder network </a:t>
            </a:r>
          </a:p>
          <a:p>
            <a:pPr marL="496572" indent="-248286" lvl="1">
              <a:lnSpc>
                <a:spcPts val="2990"/>
              </a:lnSpc>
              <a:buFont typeface="Arial"/>
              <a:buChar char="•"/>
            </a:pPr>
            <a:r>
              <a:rPr lang="en-US" sz="2300">
                <a:solidFill>
                  <a:srgbClr val="FFFFFF"/>
                </a:solidFill>
                <a:latin typeface="HK Grotesk Medium"/>
              </a:rPr>
              <a:t>The encoder captures the depth features.</a:t>
            </a:r>
          </a:p>
          <a:p>
            <a:pPr marL="496572" indent="-248286" lvl="1">
              <a:lnSpc>
                <a:spcPts val="2990"/>
              </a:lnSpc>
              <a:buFont typeface="Arial"/>
              <a:buChar char="•"/>
            </a:pPr>
            <a:r>
              <a:rPr lang="en-US" sz="2300">
                <a:solidFill>
                  <a:srgbClr val="FFFFFF"/>
                </a:solidFill>
                <a:latin typeface="HK Grotesk Medium"/>
              </a:rPr>
              <a:t>The decoder regresses the estimated depth.</a:t>
            </a:r>
          </a:p>
          <a:p>
            <a:pPr marL="496572" indent="-248286" lvl="1">
              <a:lnSpc>
                <a:spcPts val="2990"/>
              </a:lnSpc>
              <a:buFont typeface="Arial"/>
              <a:buChar char="•"/>
            </a:pPr>
            <a:r>
              <a:rPr lang="en-US" sz="2300">
                <a:solidFill>
                  <a:srgbClr val="FFFFFF"/>
                </a:solidFill>
                <a:latin typeface="HK Grotesk Medium"/>
              </a:rPr>
              <a:t>To preserve the features of each scale, each encoder and decoder are concatenated with skip connections.</a:t>
            </a:r>
          </a:p>
          <a:p>
            <a:pPr marL="496572" indent="-248286" lvl="1">
              <a:lnSpc>
                <a:spcPts val="2990"/>
              </a:lnSpc>
              <a:buFont typeface="Arial"/>
              <a:buChar char="•"/>
            </a:pPr>
            <a:r>
              <a:rPr lang="en-US" sz="2300">
                <a:solidFill>
                  <a:srgbClr val="FFFFFF"/>
                </a:solidFill>
                <a:latin typeface="HK Grotesk Medium"/>
              </a:rPr>
              <a:t>Depth loss constrains the network </a:t>
            </a:r>
          </a:p>
          <a:p>
            <a:pPr marL="496572" indent="-248286" lvl="1">
              <a:lnSpc>
                <a:spcPts val="2990"/>
              </a:lnSpc>
              <a:buFont typeface="Arial"/>
              <a:buChar char="•"/>
            </a:pPr>
            <a:r>
              <a:rPr lang="en-US" sz="2300">
                <a:solidFill>
                  <a:srgbClr val="FFFFFF"/>
                </a:solidFill>
                <a:latin typeface="HK Grotesk Medium"/>
              </a:rPr>
              <a:t>Converges once the desired depth map is obtained.</a:t>
            </a:r>
          </a:p>
          <a:p>
            <a:pPr marL="496572" indent="-248286" lvl="1">
              <a:lnSpc>
                <a:spcPts val="2990"/>
              </a:lnSpc>
              <a:buFont typeface="Arial"/>
              <a:buChar char="•"/>
            </a:pPr>
            <a:r>
              <a:rPr lang="en-US" sz="2300">
                <a:solidFill>
                  <a:srgbClr val="FFFFFF"/>
                </a:solidFill>
                <a:latin typeface="HK Grotesk Medium"/>
              </a:rPr>
              <a:t>Usually a regression problem but a recent approach treated it as a classification problem.</a:t>
            </a:r>
          </a:p>
          <a:p>
            <a:pPr marL="496572" indent="-248286" lvl="1">
              <a:lnSpc>
                <a:spcPts val="2990"/>
              </a:lnSpc>
              <a:buFont typeface="Arial"/>
              <a:buChar char="•"/>
            </a:pPr>
            <a:r>
              <a:rPr lang="en-US" sz="2300">
                <a:solidFill>
                  <a:srgbClr val="FFFFFF"/>
                </a:solidFill>
                <a:latin typeface="HK Grotesk Medium"/>
              </a:rPr>
              <a:t>Uses stochastic gradient descent to train the network with the Adam optimizer.</a:t>
            </a:r>
          </a:p>
        </p:txBody>
      </p:sp>
      <p:sp>
        <p:nvSpPr>
          <p:cNvPr name="TextBox 5" id="5"/>
          <p:cNvSpPr txBox="true"/>
          <p:nvPr/>
        </p:nvSpPr>
        <p:spPr>
          <a:xfrm rot="0">
            <a:off x="16622447" y="757124"/>
            <a:ext cx="1273705" cy="390297"/>
          </a:xfrm>
          <a:prstGeom prst="rect">
            <a:avLst/>
          </a:prstGeom>
        </p:spPr>
        <p:txBody>
          <a:bodyPr anchor="t" rtlCol="false" tIns="0" lIns="0" bIns="0" rIns="0">
            <a:spAutoFit/>
          </a:bodyPr>
          <a:lstStyle/>
          <a:p>
            <a:pPr algn="r">
              <a:lnSpc>
                <a:spcPts val="3000"/>
              </a:lnSpc>
            </a:pPr>
            <a:r>
              <a:rPr lang="en-US" sz="2500">
                <a:solidFill>
                  <a:srgbClr val="FFFFFF"/>
                </a:solidFill>
                <a:latin typeface="HK Grotesk Medium"/>
              </a:rPr>
              <a:t>03</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9144000" cy="10287000"/>
          </a:xfrm>
          <a:prstGeom prst="rect">
            <a:avLst/>
          </a:prstGeom>
          <a:solidFill>
            <a:srgbClr val="191824"/>
          </a:solidFill>
        </p:spPr>
      </p:sp>
      <p:sp>
        <p:nvSpPr>
          <p:cNvPr name="TextBox 3" id="3"/>
          <p:cNvSpPr txBox="true"/>
          <p:nvPr/>
        </p:nvSpPr>
        <p:spPr>
          <a:xfrm rot="0">
            <a:off x="1028700" y="269634"/>
            <a:ext cx="16804890" cy="1565757"/>
          </a:xfrm>
          <a:prstGeom prst="rect">
            <a:avLst/>
          </a:prstGeom>
        </p:spPr>
        <p:txBody>
          <a:bodyPr anchor="t" rtlCol="false" tIns="0" lIns="0" bIns="0" rIns="0">
            <a:spAutoFit/>
          </a:bodyPr>
          <a:lstStyle/>
          <a:p>
            <a:pPr>
              <a:lnSpc>
                <a:spcPts val="6091"/>
              </a:lnSpc>
            </a:pPr>
            <a:r>
              <a:rPr lang="en-US" sz="5537">
                <a:solidFill>
                  <a:srgbClr val="D85B66"/>
                </a:solidFill>
                <a:latin typeface="HK Grotesk Bold"/>
              </a:rPr>
              <a:t>TWO CATEGORIES OF LEARNING METHODS CAN BE USED TO ESTIMATE MONOCULAR DEPTH</a:t>
            </a:r>
          </a:p>
        </p:txBody>
      </p:sp>
      <p:sp>
        <p:nvSpPr>
          <p:cNvPr name="TextBox 4" id="4"/>
          <p:cNvSpPr txBox="true"/>
          <p:nvPr/>
        </p:nvSpPr>
        <p:spPr>
          <a:xfrm rot="0">
            <a:off x="162395" y="638403"/>
            <a:ext cx="1273705" cy="390297"/>
          </a:xfrm>
          <a:prstGeom prst="rect">
            <a:avLst/>
          </a:prstGeom>
        </p:spPr>
        <p:txBody>
          <a:bodyPr anchor="t" rtlCol="false" tIns="0" lIns="0" bIns="0" rIns="0">
            <a:spAutoFit/>
          </a:bodyPr>
          <a:lstStyle/>
          <a:p>
            <a:pPr>
              <a:lnSpc>
                <a:spcPts val="3000"/>
              </a:lnSpc>
            </a:pPr>
            <a:r>
              <a:rPr lang="en-US" sz="2500">
                <a:solidFill>
                  <a:srgbClr val="FFFFFF"/>
                </a:solidFill>
                <a:latin typeface="HK Grotesk Medium"/>
              </a:rPr>
              <a:t>04</a:t>
            </a:r>
          </a:p>
        </p:txBody>
      </p:sp>
      <p:sp>
        <p:nvSpPr>
          <p:cNvPr name="TextBox 5" id="5"/>
          <p:cNvSpPr txBox="true"/>
          <p:nvPr/>
        </p:nvSpPr>
        <p:spPr>
          <a:xfrm rot="0">
            <a:off x="399624" y="2539602"/>
            <a:ext cx="8344753" cy="485775"/>
          </a:xfrm>
          <a:prstGeom prst="rect">
            <a:avLst/>
          </a:prstGeom>
        </p:spPr>
        <p:txBody>
          <a:bodyPr anchor="t" rtlCol="false" tIns="0" lIns="0" bIns="0" rIns="0">
            <a:spAutoFit/>
          </a:bodyPr>
          <a:lstStyle/>
          <a:p>
            <a:pPr algn="ctr">
              <a:lnSpc>
                <a:spcPts val="3899"/>
              </a:lnSpc>
            </a:pPr>
            <a:r>
              <a:rPr lang="en-US" sz="2999">
                <a:solidFill>
                  <a:srgbClr val="FFFFFF"/>
                </a:solidFill>
                <a:latin typeface="HK Grotesk Medium"/>
              </a:rPr>
              <a:t>Supervised learning</a:t>
            </a:r>
          </a:p>
        </p:txBody>
      </p:sp>
      <p:sp>
        <p:nvSpPr>
          <p:cNvPr name="TextBox 6" id="6"/>
          <p:cNvSpPr txBox="true"/>
          <p:nvPr/>
        </p:nvSpPr>
        <p:spPr>
          <a:xfrm rot="0">
            <a:off x="199812" y="3940165"/>
            <a:ext cx="8744376" cy="3573780"/>
          </a:xfrm>
          <a:prstGeom prst="rect">
            <a:avLst/>
          </a:prstGeom>
        </p:spPr>
        <p:txBody>
          <a:bodyPr anchor="t" rtlCol="false" tIns="0" lIns="0" bIns="0" rIns="0">
            <a:spAutoFit/>
          </a:bodyPr>
          <a:lstStyle/>
          <a:p>
            <a:pPr algn="just" marL="582930" indent="-291465" lvl="1">
              <a:lnSpc>
                <a:spcPts val="4050"/>
              </a:lnSpc>
              <a:buFont typeface="Arial"/>
              <a:buChar char="•"/>
            </a:pPr>
            <a:r>
              <a:rPr lang="en-US" sz="2700">
                <a:solidFill>
                  <a:srgbClr val="FFFFFF"/>
                </a:solidFill>
                <a:latin typeface="HK Grotesk Medium"/>
              </a:rPr>
              <a:t>Supervised learning networks work with the Ground Truth data as the label.</a:t>
            </a:r>
          </a:p>
          <a:p>
            <a:pPr algn="just" marL="582930" indent="-291465" lvl="1">
              <a:lnSpc>
                <a:spcPts val="4050"/>
              </a:lnSpc>
              <a:buFont typeface="Arial"/>
              <a:buChar char="•"/>
            </a:pPr>
            <a:r>
              <a:rPr lang="en-US" sz="2700">
                <a:solidFill>
                  <a:srgbClr val="FFFFFF"/>
                </a:solidFill>
                <a:latin typeface="HK Grotesk Medium"/>
              </a:rPr>
              <a:t>It usually penalizes the error between the predicted depth and the ground truth depth.</a:t>
            </a:r>
          </a:p>
          <a:p>
            <a:pPr algn="just" marL="582930" indent="-291465" lvl="1">
              <a:lnSpc>
                <a:spcPts val="4050"/>
              </a:lnSpc>
              <a:buFont typeface="Arial"/>
              <a:buChar char="•"/>
            </a:pPr>
            <a:r>
              <a:rPr lang="en-US" sz="2700">
                <a:solidFill>
                  <a:srgbClr val="FFFFFF"/>
                </a:solidFill>
                <a:latin typeface="HK Grotesk Medium"/>
              </a:rPr>
              <a:t>Loss functions such as Log Depth and reverse Huber.</a:t>
            </a:r>
          </a:p>
          <a:p>
            <a:pPr algn="just" marL="582930" indent="-291465" lvl="1">
              <a:lnSpc>
                <a:spcPts val="4050"/>
              </a:lnSpc>
              <a:buFont typeface="Arial"/>
              <a:buChar char="•"/>
            </a:pPr>
            <a:r>
              <a:rPr lang="en-US" sz="2700">
                <a:solidFill>
                  <a:srgbClr val="FFFFFF"/>
                </a:solidFill>
                <a:latin typeface="HK Grotesk Medium"/>
              </a:rPr>
              <a:t>Brings the predicted depth closer to the actual Ground truth depth with each successive iteration.</a:t>
            </a:r>
          </a:p>
        </p:txBody>
      </p:sp>
      <p:sp>
        <p:nvSpPr>
          <p:cNvPr name="TextBox 7" id="7"/>
          <p:cNvSpPr txBox="true"/>
          <p:nvPr/>
        </p:nvSpPr>
        <p:spPr>
          <a:xfrm rot="0">
            <a:off x="9431145" y="2539602"/>
            <a:ext cx="8344753" cy="485775"/>
          </a:xfrm>
          <a:prstGeom prst="rect">
            <a:avLst/>
          </a:prstGeom>
        </p:spPr>
        <p:txBody>
          <a:bodyPr anchor="t" rtlCol="false" tIns="0" lIns="0" bIns="0" rIns="0">
            <a:spAutoFit/>
          </a:bodyPr>
          <a:lstStyle/>
          <a:p>
            <a:pPr algn="ctr">
              <a:lnSpc>
                <a:spcPts val="3899"/>
              </a:lnSpc>
            </a:pPr>
            <a:r>
              <a:rPr lang="en-US" sz="2999">
                <a:solidFill>
                  <a:srgbClr val="191824"/>
                </a:solidFill>
                <a:latin typeface="HK Grotesk Medium"/>
              </a:rPr>
              <a:t>Unsupervised learning</a:t>
            </a:r>
          </a:p>
        </p:txBody>
      </p:sp>
      <p:sp>
        <p:nvSpPr>
          <p:cNvPr name="TextBox 8" id="8"/>
          <p:cNvSpPr txBox="true"/>
          <p:nvPr/>
        </p:nvSpPr>
        <p:spPr>
          <a:xfrm rot="0">
            <a:off x="9431145" y="3940165"/>
            <a:ext cx="8749758" cy="3573780"/>
          </a:xfrm>
          <a:prstGeom prst="rect">
            <a:avLst/>
          </a:prstGeom>
        </p:spPr>
        <p:txBody>
          <a:bodyPr anchor="t" rtlCol="false" tIns="0" lIns="0" bIns="0" rIns="0">
            <a:spAutoFit/>
          </a:bodyPr>
          <a:lstStyle/>
          <a:p>
            <a:pPr marL="582930" indent="-291465" lvl="1">
              <a:lnSpc>
                <a:spcPts val="4050"/>
              </a:lnSpc>
              <a:buFont typeface="Arial"/>
              <a:buChar char="•"/>
            </a:pPr>
            <a:r>
              <a:rPr lang="en-US" sz="2700">
                <a:solidFill>
                  <a:srgbClr val="191824"/>
                </a:solidFill>
                <a:latin typeface="HK Grotesk Medium"/>
              </a:rPr>
              <a:t>Inspired by the traditional stereo-matching methods.</a:t>
            </a:r>
          </a:p>
          <a:p>
            <a:pPr algn="just" marL="582930" indent="-291465" lvl="1">
              <a:lnSpc>
                <a:spcPts val="4050"/>
              </a:lnSpc>
              <a:buFont typeface="Arial"/>
              <a:buChar char="•"/>
            </a:pPr>
            <a:r>
              <a:rPr lang="en-US" sz="2700">
                <a:solidFill>
                  <a:srgbClr val="191824"/>
                </a:solidFill>
                <a:latin typeface="HK Grotesk Medium"/>
              </a:rPr>
              <a:t>Use left-to-right images to estimate the depth</a:t>
            </a:r>
          </a:p>
          <a:p>
            <a:pPr algn="just" marL="582930" indent="-291465" lvl="1">
              <a:lnSpc>
                <a:spcPts val="4050"/>
              </a:lnSpc>
              <a:buFont typeface="Arial"/>
              <a:buChar char="•"/>
            </a:pPr>
            <a:r>
              <a:rPr lang="en-US" sz="2700">
                <a:solidFill>
                  <a:srgbClr val="191824"/>
                </a:solidFill>
                <a:latin typeface="HK Grotesk Medium"/>
              </a:rPr>
              <a:t>Trained on pair-wise images, tested on single image</a:t>
            </a:r>
          </a:p>
          <a:p>
            <a:pPr algn="just" marL="582930" indent="-291465" lvl="1">
              <a:lnSpc>
                <a:spcPts val="4050"/>
              </a:lnSpc>
              <a:buFont typeface="Arial"/>
              <a:buChar char="•"/>
            </a:pPr>
            <a:r>
              <a:rPr lang="en-US" sz="2700">
                <a:solidFill>
                  <a:srgbClr val="191824"/>
                </a:solidFill>
                <a:latin typeface="HK Grotesk Medium"/>
              </a:rPr>
              <a:t>Does not require Ground Truth depth maps</a:t>
            </a:r>
          </a:p>
          <a:p>
            <a:pPr algn="just" marL="582930" indent="-291465" lvl="1">
              <a:lnSpc>
                <a:spcPts val="4050"/>
              </a:lnSpc>
              <a:buFont typeface="Arial"/>
              <a:buChar char="•"/>
            </a:pPr>
            <a:r>
              <a:rPr lang="en-US" sz="2700">
                <a:solidFill>
                  <a:srgbClr val="191824"/>
                </a:solidFill>
                <a:latin typeface="HK Grotesk Medium"/>
              </a:rPr>
              <a:t>Utilized new loss functions such as appearance Match loss, Disparity smoothness loss and Left-Right disparity consistency loss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4764463"/>
            <a:ext cx="18288000" cy="5522537"/>
          </a:xfrm>
          <a:prstGeom prst="rect">
            <a:avLst/>
          </a:prstGeom>
          <a:solidFill>
            <a:srgbClr val="191824"/>
          </a:solidFill>
        </p:spPr>
      </p:sp>
      <p:sp>
        <p:nvSpPr>
          <p:cNvPr name="TextBox 3" id="3"/>
          <p:cNvSpPr txBox="true"/>
          <p:nvPr/>
        </p:nvSpPr>
        <p:spPr>
          <a:xfrm rot="0">
            <a:off x="600013" y="251301"/>
            <a:ext cx="6828302" cy="930275"/>
          </a:xfrm>
          <a:prstGeom prst="rect">
            <a:avLst/>
          </a:prstGeom>
        </p:spPr>
        <p:txBody>
          <a:bodyPr anchor="t" rtlCol="false" tIns="0" lIns="0" bIns="0" rIns="0">
            <a:spAutoFit/>
          </a:bodyPr>
          <a:lstStyle/>
          <a:p>
            <a:pPr>
              <a:lnSpc>
                <a:spcPts val="7150"/>
              </a:lnSpc>
            </a:pPr>
            <a:r>
              <a:rPr lang="en-US" sz="6500">
                <a:solidFill>
                  <a:srgbClr val="191824"/>
                </a:solidFill>
                <a:latin typeface="HK Grotesk Bold"/>
              </a:rPr>
              <a:t>MY AIM</a:t>
            </a:r>
          </a:p>
        </p:txBody>
      </p:sp>
      <p:sp>
        <p:nvSpPr>
          <p:cNvPr name="TextBox 4" id="4"/>
          <p:cNvSpPr txBox="true"/>
          <p:nvPr/>
        </p:nvSpPr>
        <p:spPr>
          <a:xfrm rot="0">
            <a:off x="363477" y="5496194"/>
            <a:ext cx="5711217" cy="3342640"/>
          </a:xfrm>
          <a:prstGeom prst="rect">
            <a:avLst/>
          </a:prstGeom>
        </p:spPr>
        <p:txBody>
          <a:bodyPr anchor="t" rtlCol="false" tIns="0" lIns="0" bIns="0" rIns="0">
            <a:spAutoFit/>
          </a:bodyPr>
          <a:lstStyle/>
          <a:p>
            <a:pPr>
              <a:lnSpc>
                <a:spcPts val="2990"/>
              </a:lnSpc>
            </a:pPr>
            <a:r>
              <a:rPr lang="en-US" sz="2300">
                <a:solidFill>
                  <a:srgbClr val="FFFFFF"/>
                </a:solidFill>
                <a:latin typeface="HK Grotesk Medium"/>
              </a:rPr>
              <a:t>The first objective is to explore and implement a lightweight encoder-decoder architecture in supervised learning method that will utilize less resources and consume less time to train the network. To maximize performance, some experimentation with hyperparameters is essential. This includes adjusting values such as learning rate, batch size and number of epochs.</a:t>
            </a:r>
          </a:p>
        </p:txBody>
      </p:sp>
      <p:sp>
        <p:nvSpPr>
          <p:cNvPr name="TextBox 5" id="5"/>
          <p:cNvSpPr txBox="true"/>
          <p:nvPr/>
        </p:nvSpPr>
        <p:spPr>
          <a:xfrm rot="0">
            <a:off x="600013" y="1590407"/>
            <a:ext cx="16772689" cy="1746885"/>
          </a:xfrm>
          <a:prstGeom prst="rect">
            <a:avLst/>
          </a:prstGeom>
        </p:spPr>
        <p:txBody>
          <a:bodyPr anchor="t" rtlCol="false" tIns="0" lIns="0" bIns="0" rIns="0">
            <a:spAutoFit/>
          </a:bodyPr>
          <a:lstStyle/>
          <a:p>
            <a:pPr algn="just">
              <a:lnSpc>
                <a:spcPts val="3510"/>
              </a:lnSpc>
            </a:pPr>
            <a:r>
              <a:rPr lang="en-US" sz="2700">
                <a:solidFill>
                  <a:srgbClr val="191824"/>
                </a:solidFill>
                <a:latin typeface="HK Grotesk Medium"/>
              </a:rPr>
              <a:t>Implement an end-to-end framework for monocular depth estimation for the indoor datasets, improve the predictions for images with low light and poor textures utilizing a standard encoder-decoder architecture where the encoder consists of high-performance pre-trained neural network c</a:t>
            </a:r>
            <a:r>
              <a:rPr lang="en-US" sz="2700">
                <a:solidFill>
                  <a:srgbClr val="191824"/>
                </a:solidFill>
                <a:latin typeface="HK Grotesk Medium"/>
              </a:rPr>
              <a:t>ombined with appropriate data augmentation policies to help regularize the network.</a:t>
            </a:r>
          </a:p>
        </p:txBody>
      </p:sp>
      <p:sp>
        <p:nvSpPr>
          <p:cNvPr name="TextBox 6" id="6"/>
          <p:cNvSpPr txBox="true"/>
          <p:nvPr/>
        </p:nvSpPr>
        <p:spPr>
          <a:xfrm rot="0">
            <a:off x="16622447" y="502126"/>
            <a:ext cx="1273705" cy="371475"/>
          </a:xfrm>
          <a:prstGeom prst="rect">
            <a:avLst/>
          </a:prstGeom>
        </p:spPr>
        <p:txBody>
          <a:bodyPr anchor="t" rtlCol="false" tIns="0" lIns="0" bIns="0" rIns="0">
            <a:spAutoFit/>
          </a:bodyPr>
          <a:lstStyle/>
          <a:p>
            <a:pPr algn="ctr">
              <a:lnSpc>
                <a:spcPts val="2999"/>
              </a:lnSpc>
            </a:pPr>
            <a:r>
              <a:rPr lang="en-US" sz="2499">
                <a:solidFill>
                  <a:srgbClr val="191824"/>
                </a:solidFill>
                <a:latin typeface="HK Grotesk Medium"/>
              </a:rPr>
              <a:t>05</a:t>
            </a:r>
          </a:p>
        </p:txBody>
      </p:sp>
      <p:sp>
        <p:nvSpPr>
          <p:cNvPr name="TextBox 7" id="7"/>
          <p:cNvSpPr txBox="true"/>
          <p:nvPr/>
        </p:nvSpPr>
        <p:spPr>
          <a:xfrm rot="0">
            <a:off x="6401351" y="5496194"/>
            <a:ext cx="5711217" cy="2228215"/>
          </a:xfrm>
          <a:prstGeom prst="rect">
            <a:avLst/>
          </a:prstGeom>
        </p:spPr>
        <p:txBody>
          <a:bodyPr anchor="t" rtlCol="false" tIns="0" lIns="0" bIns="0" rIns="0">
            <a:spAutoFit/>
          </a:bodyPr>
          <a:lstStyle/>
          <a:p>
            <a:pPr>
              <a:lnSpc>
                <a:spcPts val="2990"/>
              </a:lnSpc>
            </a:pPr>
            <a:r>
              <a:rPr lang="en-US" sz="2300">
                <a:solidFill>
                  <a:srgbClr val="FFFFFF"/>
                </a:solidFill>
                <a:latin typeface="HK Grotesk Medium"/>
              </a:rPr>
              <a:t>The second objective is to come up with a data augmentation strategy that will further help regularize the network. This can be done by observing the performance of the network when tried with different augmentation policies</a:t>
            </a:r>
          </a:p>
        </p:txBody>
      </p:sp>
      <p:sp>
        <p:nvSpPr>
          <p:cNvPr name="TextBox 8" id="8"/>
          <p:cNvSpPr txBox="true"/>
          <p:nvPr/>
        </p:nvSpPr>
        <p:spPr>
          <a:xfrm rot="0">
            <a:off x="12436418" y="5496194"/>
            <a:ext cx="5711217" cy="2971165"/>
          </a:xfrm>
          <a:prstGeom prst="rect">
            <a:avLst/>
          </a:prstGeom>
        </p:spPr>
        <p:txBody>
          <a:bodyPr anchor="t" rtlCol="false" tIns="0" lIns="0" bIns="0" rIns="0">
            <a:spAutoFit/>
          </a:bodyPr>
          <a:lstStyle/>
          <a:p>
            <a:pPr>
              <a:lnSpc>
                <a:spcPts val="2990"/>
              </a:lnSpc>
            </a:pPr>
            <a:r>
              <a:rPr lang="en-US" sz="2300">
                <a:solidFill>
                  <a:srgbClr val="FFFFFF"/>
                </a:solidFill>
                <a:latin typeface="HK Grotesk Medium"/>
              </a:rPr>
              <a:t>The third objective is to compare the performance of the implemented framework with the existing recent works. The main aim here is to determine how well the implemented framework performs with less resources and less time to train given that data pre processing helps optimise the learning process.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91824"/>
        </a:solidFill>
      </p:bgPr>
    </p:bg>
    <p:spTree>
      <p:nvGrpSpPr>
        <p:cNvPr id="1" name=""/>
        <p:cNvGrpSpPr/>
        <p:nvPr/>
      </p:nvGrpSpPr>
      <p:grpSpPr>
        <a:xfrm>
          <a:off x="0" y="0"/>
          <a:ext cx="0" cy="0"/>
          <a:chOff x="0" y="0"/>
          <a:chExt cx="0" cy="0"/>
        </a:xfrm>
      </p:grpSpPr>
      <p:sp>
        <p:nvSpPr>
          <p:cNvPr name="TextBox 2" id="2"/>
          <p:cNvSpPr txBox="true"/>
          <p:nvPr/>
        </p:nvSpPr>
        <p:spPr>
          <a:xfrm rot="0">
            <a:off x="1957042" y="4679950"/>
            <a:ext cx="14373916" cy="993775"/>
          </a:xfrm>
          <a:prstGeom prst="rect">
            <a:avLst/>
          </a:prstGeom>
        </p:spPr>
        <p:txBody>
          <a:bodyPr anchor="t" rtlCol="false" tIns="0" lIns="0" bIns="0" rIns="0">
            <a:spAutoFit/>
          </a:bodyPr>
          <a:lstStyle/>
          <a:p>
            <a:pPr algn="ctr">
              <a:lnSpc>
                <a:spcPts val="7699"/>
              </a:lnSpc>
            </a:pPr>
            <a:r>
              <a:rPr lang="en-US" sz="6999">
                <a:solidFill>
                  <a:srgbClr val="FFFFFF"/>
                </a:solidFill>
                <a:latin typeface="HK Grotesk Ligh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DAFkhPXNIRY</dc:identifier>
  <dcterms:modified xsi:type="dcterms:W3CDTF">2011-08-01T06:04:30Z</dcterms:modified>
  <cp:revision>1</cp:revision>
  <dc:title>Monocular Depth Estimation</dc:title>
</cp:coreProperties>
</file>