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 name="Google Shape;2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Google Shape;33;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 name="Google Shape;3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Google Shape;38;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 name="Google Shape;3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 name="Shape 12"/>
        <p:cNvGrpSpPr/>
        <p:nvPr/>
      </p:nvGrpSpPr>
      <p:grpSpPr>
        <a:xfrm>
          <a:off x="0" y="0"/>
          <a:ext cx="0" cy="0"/>
          <a:chOff x="0" y="0"/>
          <a:chExt cx="0" cy="0"/>
        </a:xfrm>
      </p:grpSpPr>
      <p:sp>
        <p:nvSpPr>
          <p:cNvPr id="13" name="Google Shape;13;p2"/>
          <p:cNvSpPr txBox="1"/>
          <p:nvPr>
            <p:ph type="title"/>
          </p:nvPr>
        </p:nvSpPr>
        <p:spPr>
          <a:xfrm>
            <a:off x="390606" y="2953542"/>
            <a:ext cx="8229601" cy="871860"/>
          </a:xfrm>
          <a:prstGeom prst="rect">
            <a:avLst/>
          </a:prstGeom>
          <a:noFill/>
          <a:ln>
            <a:noFill/>
          </a:ln>
        </p:spPr>
        <p:txBody>
          <a:bodyPr anchorCtr="0" anchor="ctr" bIns="45700" lIns="45700" spcFirstLastPara="1" rIns="45700" wrap="square" tIns="45700"/>
          <a:lstStyle>
            <a:lvl1pPr lvl="0" algn="l">
              <a:lnSpc>
                <a:spcPct val="90000"/>
              </a:lnSpc>
              <a:spcBef>
                <a:spcPts val="0"/>
              </a:spcBef>
              <a:spcAft>
                <a:spcPts val="0"/>
              </a:spcAft>
              <a:buClr>
                <a:srgbClr val="FFFFFF"/>
              </a:buClr>
              <a:buSzPts val="1800"/>
              <a:buNone/>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14" name="Google Shape;14;p2"/>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showMasterSp="0">
  <p:cSld name="1_Blank">
    <p:spTree>
      <p:nvGrpSpPr>
        <p:cNvPr id="15" name="Shape 15"/>
        <p:cNvGrpSpPr/>
        <p:nvPr/>
      </p:nvGrpSpPr>
      <p:grpSpPr>
        <a:xfrm>
          <a:off x="0" y="0"/>
          <a:ext cx="0" cy="0"/>
          <a:chOff x="0" y="0"/>
          <a:chExt cx="0" cy="0"/>
        </a:xfrm>
      </p:grpSpPr>
      <p:sp>
        <p:nvSpPr>
          <p:cNvPr id="16" name="Google Shape;16;p3"/>
          <p:cNvSpPr/>
          <p:nvPr/>
        </p:nvSpPr>
        <p:spPr>
          <a:xfrm>
            <a:off x="0" y="0"/>
            <a:ext cx="9144000" cy="6858000"/>
          </a:xfrm>
          <a:prstGeom prst="rect">
            <a:avLst/>
          </a:prstGeom>
          <a:solidFill>
            <a:srgbClr val="1D1A36"/>
          </a:solidFill>
          <a:ln cap="flat" cmpd="sng" w="12700">
            <a:solidFill>
              <a:srgbClr val="42719B"/>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 name="Google Shape;17;p3"/>
          <p:cNvSpPr/>
          <p:nvPr/>
        </p:nvSpPr>
        <p:spPr>
          <a:xfrm>
            <a:off x="426891" y="3737612"/>
            <a:ext cx="6335860" cy="3429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300"/>
              <a:buFont typeface="Calibri"/>
              <a:buNone/>
            </a:pPr>
            <a:r>
              <a:t/>
            </a:r>
            <a:endParaRPr b="0" i="0" sz="1300" u="none" cap="none" strike="noStrike">
              <a:solidFill>
                <a:srgbClr val="FFFFFF"/>
              </a:solidFill>
              <a:latin typeface="Calibri"/>
              <a:ea typeface="Calibri"/>
              <a:cs typeface="Calibri"/>
              <a:sym typeface="Calibri"/>
            </a:endParaRPr>
          </a:p>
        </p:txBody>
      </p:sp>
      <p:sp>
        <p:nvSpPr>
          <p:cNvPr id="18" name="Google Shape;18;p3"/>
          <p:cNvSpPr txBox="1"/>
          <p:nvPr/>
        </p:nvSpPr>
        <p:spPr>
          <a:xfrm>
            <a:off x="6247493" y="6540235"/>
            <a:ext cx="2787651" cy="202417"/>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FFFFFF"/>
              </a:buClr>
              <a:buSzPts val="800"/>
              <a:buFont typeface="Arial"/>
              <a:buNone/>
            </a:pPr>
            <a:r>
              <a:rPr b="0" i="0" lang="en-US" sz="800" u="none" cap="none" strike="noStrike">
                <a:solidFill>
                  <a:srgbClr val="FFFFFF"/>
                </a:solidFill>
                <a:latin typeface="Arial"/>
                <a:ea typeface="Arial"/>
                <a:cs typeface="Arial"/>
                <a:sym typeface="Arial"/>
              </a:rPr>
              <a:t>© 2016 | Coding Boot Camp - All Rights Reserved</a:t>
            </a:r>
            <a:endParaRPr/>
          </a:p>
        </p:txBody>
      </p:sp>
      <p:sp>
        <p:nvSpPr>
          <p:cNvPr id="19" name="Google Shape;19;p3"/>
          <p:cNvSpPr txBox="1"/>
          <p:nvPr>
            <p:ph type="title"/>
          </p:nvPr>
        </p:nvSpPr>
        <p:spPr>
          <a:xfrm>
            <a:off x="390606" y="2953542"/>
            <a:ext cx="8229601" cy="871860"/>
          </a:xfrm>
          <a:prstGeom prst="rect">
            <a:avLst/>
          </a:prstGeom>
          <a:noFill/>
          <a:ln>
            <a:noFill/>
          </a:ln>
        </p:spPr>
        <p:txBody>
          <a:bodyPr anchorCtr="0" anchor="ctr" bIns="45700" lIns="45700" spcFirstLastPara="1" rIns="45700" wrap="square" tIns="45700"/>
          <a:lstStyle>
            <a:lvl1pPr lvl="0" algn="l">
              <a:lnSpc>
                <a:spcPct val="90000"/>
              </a:lnSpc>
              <a:spcBef>
                <a:spcPts val="0"/>
              </a:spcBef>
              <a:spcAft>
                <a:spcPts val="0"/>
              </a:spcAft>
              <a:buClr>
                <a:srgbClr val="FFFFFF"/>
              </a:buClr>
              <a:buSzPts val="4100"/>
              <a:buFont typeface="Arial"/>
              <a:buNone/>
              <a:defRPr i="1"/>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20" name="Google Shape;20;p3"/>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howMasterSp="0">
  <p:cSld name="Title and Content">
    <p:bg>
      <p:bgPr>
        <a:solidFill>
          <a:srgbClr val="FFFFFF"/>
        </a:solidFill>
      </p:bgPr>
    </p:bg>
    <p:spTree>
      <p:nvGrpSpPr>
        <p:cNvPr id="21" name="Shape 21"/>
        <p:cNvGrpSpPr/>
        <p:nvPr/>
      </p:nvGrpSpPr>
      <p:grpSpPr>
        <a:xfrm>
          <a:off x="0" y="0"/>
          <a:ext cx="0" cy="0"/>
          <a:chOff x="0" y="0"/>
          <a:chExt cx="0" cy="0"/>
        </a:xfrm>
      </p:grpSpPr>
      <p:sp>
        <p:nvSpPr>
          <p:cNvPr id="22" name="Google Shape;22;p4"/>
          <p:cNvSpPr/>
          <p:nvPr/>
        </p:nvSpPr>
        <p:spPr>
          <a:xfrm>
            <a:off x="-1" y="6418964"/>
            <a:ext cx="9155743" cy="457748"/>
          </a:xfrm>
          <a:prstGeom prst="rect">
            <a:avLst/>
          </a:prstGeom>
          <a:solidFill>
            <a:srgbClr val="1D1A3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23" name="Google Shape;23;p4"/>
          <p:cNvSpPr txBox="1"/>
          <p:nvPr>
            <p:ph type="title"/>
          </p:nvPr>
        </p:nvSpPr>
        <p:spPr>
          <a:xfrm>
            <a:off x="304800" y="0"/>
            <a:ext cx="5470527" cy="653854"/>
          </a:xfrm>
          <a:prstGeom prst="rect">
            <a:avLst/>
          </a:prstGeom>
          <a:noFill/>
          <a:ln>
            <a:noFill/>
          </a:ln>
        </p:spPr>
        <p:txBody>
          <a:bodyPr anchorCtr="0" anchor="ctr" bIns="45700" lIns="45700" spcFirstLastPara="1" rIns="45700" wrap="square" tIns="45700"/>
          <a:lstStyle>
            <a:lvl1pPr lvl="0" algn="l">
              <a:lnSpc>
                <a:spcPct val="90000"/>
              </a:lnSpc>
              <a:spcBef>
                <a:spcPts val="0"/>
              </a:spcBef>
              <a:spcAft>
                <a:spcPts val="0"/>
              </a:spcAft>
              <a:buClr>
                <a:srgbClr val="000000"/>
              </a:buClr>
              <a:buSzPts val="2400"/>
              <a:buFont typeface="Arial"/>
              <a:buNone/>
              <a:defRPr sz="2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p:txBody>
      </p:sp>
      <p:sp>
        <p:nvSpPr>
          <p:cNvPr id="24" name="Google Shape;24;p4"/>
          <p:cNvSpPr txBox="1"/>
          <p:nvPr/>
        </p:nvSpPr>
        <p:spPr>
          <a:xfrm>
            <a:off x="6247493" y="6540235"/>
            <a:ext cx="2787651" cy="202417"/>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FFFFFF"/>
              </a:buClr>
              <a:buSzPts val="800"/>
              <a:buFont typeface="Arial"/>
              <a:buNone/>
            </a:pPr>
            <a:r>
              <a:rPr b="0" i="0" lang="en-US" sz="800" u="none" cap="none" strike="noStrike">
                <a:solidFill>
                  <a:srgbClr val="FFFFFF"/>
                </a:solidFill>
                <a:latin typeface="Arial"/>
                <a:ea typeface="Arial"/>
                <a:cs typeface="Arial"/>
                <a:sym typeface="Arial"/>
              </a:rPr>
              <a:t>© 2016 | Coding Boot Camp - All Rights Reserved</a:t>
            </a:r>
            <a:endParaRPr/>
          </a:p>
        </p:txBody>
      </p:sp>
      <p:cxnSp>
        <p:nvCxnSpPr>
          <p:cNvPr id="25" name="Google Shape;25;p4"/>
          <p:cNvCxnSpPr/>
          <p:nvPr/>
        </p:nvCxnSpPr>
        <p:spPr>
          <a:xfrm>
            <a:off x="0" y="653853"/>
            <a:ext cx="9144001" cy="1"/>
          </a:xfrm>
          <a:prstGeom prst="straightConnector1">
            <a:avLst/>
          </a:prstGeom>
          <a:noFill/>
          <a:ln cap="flat" cmpd="sng" w="41275">
            <a:solidFill>
              <a:srgbClr val="C83232"/>
            </a:solidFill>
            <a:prstDash val="solid"/>
            <a:miter lim="8000"/>
            <a:headEnd len="sm" w="sm" type="none"/>
            <a:tailEnd len="sm" w="sm" type="none"/>
          </a:ln>
        </p:spPr>
      </p:cxnSp>
      <p:sp>
        <p:nvSpPr>
          <p:cNvPr id="26" name="Google Shape;26;p4"/>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noAutofit/>
          </a:bodyPr>
          <a:lstStyle>
            <a:lvl1pPr indent="0" lvl="0" marL="0" algn="r">
              <a:lnSpc>
                <a:spcPct val="100000"/>
              </a:lnSpc>
              <a:spcBef>
                <a:spcPts val="0"/>
              </a:spcBef>
              <a:spcAft>
                <a:spcPts val="0"/>
              </a:spcAft>
              <a:buClr>
                <a:srgbClr val="888888"/>
              </a:buClr>
              <a:buSzPts val="1200"/>
              <a:buFont typeface="Calibri"/>
              <a:buNone/>
              <a:defRPr sz="1200">
                <a:solidFill>
                  <a:srgbClr val="888888"/>
                </a:solidFill>
              </a:defRPr>
            </a:lvl1pPr>
            <a:lvl2pPr indent="0" lvl="1" marL="0" algn="r">
              <a:lnSpc>
                <a:spcPct val="100000"/>
              </a:lnSpc>
              <a:spcBef>
                <a:spcPts val="0"/>
              </a:spcBef>
              <a:spcAft>
                <a:spcPts val="0"/>
              </a:spcAft>
              <a:buClr>
                <a:srgbClr val="888888"/>
              </a:buClr>
              <a:buSzPts val="1200"/>
              <a:buFont typeface="Calibri"/>
              <a:buNone/>
              <a:defRPr sz="1200">
                <a:solidFill>
                  <a:srgbClr val="888888"/>
                </a:solidFill>
              </a:defRPr>
            </a:lvl2pPr>
            <a:lvl3pPr indent="0" lvl="2" marL="0" algn="r">
              <a:lnSpc>
                <a:spcPct val="100000"/>
              </a:lnSpc>
              <a:spcBef>
                <a:spcPts val="0"/>
              </a:spcBef>
              <a:spcAft>
                <a:spcPts val="0"/>
              </a:spcAft>
              <a:buClr>
                <a:srgbClr val="888888"/>
              </a:buClr>
              <a:buSzPts val="1200"/>
              <a:buFont typeface="Calibri"/>
              <a:buNone/>
              <a:defRPr sz="1200">
                <a:solidFill>
                  <a:srgbClr val="888888"/>
                </a:solidFill>
              </a:defRPr>
            </a:lvl3pPr>
            <a:lvl4pPr indent="0" lvl="3" marL="0" algn="r">
              <a:lnSpc>
                <a:spcPct val="100000"/>
              </a:lnSpc>
              <a:spcBef>
                <a:spcPts val="0"/>
              </a:spcBef>
              <a:spcAft>
                <a:spcPts val="0"/>
              </a:spcAft>
              <a:buClr>
                <a:srgbClr val="888888"/>
              </a:buClr>
              <a:buSzPts val="1200"/>
              <a:buFont typeface="Calibri"/>
              <a:buNone/>
              <a:defRPr sz="1200">
                <a:solidFill>
                  <a:srgbClr val="888888"/>
                </a:solidFill>
              </a:defRPr>
            </a:lvl4pPr>
            <a:lvl5pPr indent="0" lvl="4" marL="0" algn="r">
              <a:lnSpc>
                <a:spcPct val="100000"/>
              </a:lnSpc>
              <a:spcBef>
                <a:spcPts val="0"/>
              </a:spcBef>
              <a:spcAft>
                <a:spcPts val="0"/>
              </a:spcAft>
              <a:buClr>
                <a:srgbClr val="888888"/>
              </a:buClr>
              <a:buSzPts val="1200"/>
              <a:buFont typeface="Calibri"/>
              <a:buNone/>
              <a:defRPr sz="1200">
                <a:solidFill>
                  <a:srgbClr val="888888"/>
                </a:solidFill>
              </a:defRPr>
            </a:lvl5pPr>
            <a:lvl6pPr indent="0" lvl="5" marL="0" algn="r">
              <a:lnSpc>
                <a:spcPct val="100000"/>
              </a:lnSpc>
              <a:spcBef>
                <a:spcPts val="0"/>
              </a:spcBef>
              <a:spcAft>
                <a:spcPts val="0"/>
              </a:spcAft>
              <a:buClr>
                <a:srgbClr val="888888"/>
              </a:buClr>
              <a:buSzPts val="1200"/>
              <a:buFont typeface="Calibri"/>
              <a:buNone/>
              <a:defRPr sz="1200">
                <a:solidFill>
                  <a:srgbClr val="888888"/>
                </a:solidFill>
              </a:defRPr>
            </a:lvl6pPr>
            <a:lvl7pPr indent="0" lvl="6" marL="0" algn="r">
              <a:lnSpc>
                <a:spcPct val="100000"/>
              </a:lnSpc>
              <a:spcBef>
                <a:spcPts val="0"/>
              </a:spcBef>
              <a:spcAft>
                <a:spcPts val="0"/>
              </a:spcAft>
              <a:buClr>
                <a:srgbClr val="888888"/>
              </a:buClr>
              <a:buSzPts val="1200"/>
              <a:buFont typeface="Calibri"/>
              <a:buNone/>
              <a:defRPr sz="1200">
                <a:solidFill>
                  <a:srgbClr val="888888"/>
                </a:solidFill>
              </a:defRPr>
            </a:lvl7pPr>
            <a:lvl8pPr indent="0" lvl="7" marL="0" algn="r">
              <a:lnSpc>
                <a:spcPct val="100000"/>
              </a:lnSpc>
              <a:spcBef>
                <a:spcPts val="0"/>
              </a:spcBef>
              <a:spcAft>
                <a:spcPts val="0"/>
              </a:spcAft>
              <a:buClr>
                <a:srgbClr val="888888"/>
              </a:buClr>
              <a:buSzPts val="1200"/>
              <a:buFont typeface="Calibri"/>
              <a:buNone/>
              <a:defRPr sz="1200">
                <a:solidFill>
                  <a:srgbClr val="888888"/>
                </a:solidFill>
              </a:defRPr>
            </a:lvl8pPr>
            <a:lvl9pPr indent="0" lvl="8" marL="0" algn="r">
              <a:lnSpc>
                <a:spcPct val="100000"/>
              </a:lnSpc>
              <a:spcBef>
                <a:spcPts val="0"/>
              </a:spcBef>
              <a:spcAft>
                <a:spcPts val="0"/>
              </a:spcAft>
              <a:buClr>
                <a:srgbClr val="888888"/>
              </a:buClr>
              <a:buSzPts val="1200"/>
              <a:buFont typeface="Calibri"/>
              <a:buNone/>
              <a:defRPr sz="12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04040"/>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6858000"/>
          </a:xfrm>
          <a:prstGeom prst="rect">
            <a:avLst/>
          </a:prstGeom>
          <a:solidFill>
            <a:srgbClr val="1D1A36"/>
          </a:solidFill>
          <a:ln cap="flat" cmpd="sng" w="12700">
            <a:solidFill>
              <a:srgbClr val="42719B"/>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 name="Google Shape;7;p1"/>
          <p:cNvSpPr/>
          <p:nvPr/>
        </p:nvSpPr>
        <p:spPr>
          <a:xfrm>
            <a:off x="426891" y="3737612"/>
            <a:ext cx="6335860" cy="34290"/>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8" name="Google Shape;8;p1"/>
          <p:cNvSpPr txBox="1"/>
          <p:nvPr/>
        </p:nvSpPr>
        <p:spPr>
          <a:xfrm>
            <a:off x="426891" y="3962400"/>
            <a:ext cx="3535509" cy="453389"/>
          </a:xfrm>
          <a:prstGeom prst="rect">
            <a:avLst/>
          </a:prstGeom>
          <a:no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FFFFFF"/>
              </a:buClr>
              <a:buSzPts val="1900"/>
              <a:buFont typeface="Arial"/>
              <a:buNone/>
            </a:pPr>
            <a:r>
              <a:rPr b="1" i="0" lang="en-US" sz="1900" u="none" cap="none" strike="noStrike">
                <a:solidFill>
                  <a:srgbClr val="FFFFFF"/>
                </a:solidFill>
                <a:latin typeface="Arial"/>
                <a:ea typeface="Arial"/>
                <a:cs typeface="Arial"/>
                <a:sym typeface="Arial"/>
              </a:rPr>
              <a:t>The Coding Bootcamp</a:t>
            </a:r>
            <a:endParaRPr/>
          </a:p>
        </p:txBody>
      </p:sp>
      <p:sp>
        <p:nvSpPr>
          <p:cNvPr id="9" name="Google Shape;9;p1"/>
          <p:cNvSpPr txBox="1"/>
          <p:nvPr>
            <p:ph type="title"/>
          </p:nvPr>
        </p:nvSpPr>
        <p:spPr>
          <a:xfrm>
            <a:off x="390606" y="2953542"/>
            <a:ext cx="8229601" cy="871860"/>
          </a:xfrm>
          <a:prstGeom prst="rect">
            <a:avLst/>
          </a:prstGeom>
          <a:noFill/>
          <a:ln>
            <a:noFill/>
          </a:ln>
        </p:spPr>
        <p:txBody>
          <a:bodyPr anchorCtr="0" anchor="ctr" bIns="45700" lIns="45700" spcFirstLastPara="1" rIns="45700" wrap="square" tIns="45700"/>
          <a:lstStyle>
            <a:lvl1pPr lvl="0" marR="0" rtl="0" algn="l">
              <a:lnSpc>
                <a:spcPct val="90000"/>
              </a:lnSpc>
              <a:spcBef>
                <a:spcPts val="0"/>
              </a:spcBef>
              <a:spcAft>
                <a:spcPts val="0"/>
              </a:spcAft>
              <a:buClr>
                <a:srgbClr val="FFFFFF"/>
              </a:buClr>
              <a:buSzPts val="4100"/>
              <a:buFont typeface="Arial"/>
              <a:buNone/>
              <a:defRPr b="1" i="0" sz="4100" u="none" cap="none" strike="noStrike">
                <a:solidFill>
                  <a:srgbClr val="FFFFFF"/>
                </a:solidFill>
                <a:latin typeface="Arial"/>
                <a:ea typeface="Arial"/>
                <a:cs typeface="Arial"/>
                <a:sym typeface="Arial"/>
              </a:defRPr>
            </a:lvl1pPr>
            <a:lvl2pPr lvl="1" marR="0" rtl="0" algn="l">
              <a:lnSpc>
                <a:spcPct val="90000"/>
              </a:lnSpc>
              <a:spcBef>
                <a:spcPts val="0"/>
              </a:spcBef>
              <a:spcAft>
                <a:spcPts val="0"/>
              </a:spcAft>
              <a:buClr>
                <a:srgbClr val="FFFFFF"/>
              </a:buClr>
              <a:buSzPts val="4100"/>
              <a:buFont typeface="Arial"/>
              <a:buNone/>
              <a:defRPr b="1" i="0" sz="4100" u="none" cap="none" strike="noStrike">
                <a:solidFill>
                  <a:srgbClr val="FFFFFF"/>
                </a:solidFill>
                <a:latin typeface="Arial"/>
                <a:ea typeface="Arial"/>
                <a:cs typeface="Arial"/>
                <a:sym typeface="Arial"/>
              </a:defRPr>
            </a:lvl2pPr>
            <a:lvl3pPr lvl="2" marR="0" rtl="0" algn="l">
              <a:lnSpc>
                <a:spcPct val="90000"/>
              </a:lnSpc>
              <a:spcBef>
                <a:spcPts val="0"/>
              </a:spcBef>
              <a:spcAft>
                <a:spcPts val="0"/>
              </a:spcAft>
              <a:buClr>
                <a:srgbClr val="FFFFFF"/>
              </a:buClr>
              <a:buSzPts val="4100"/>
              <a:buFont typeface="Arial"/>
              <a:buNone/>
              <a:defRPr b="1" i="0" sz="4100" u="none" cap="none" strike="noStrike">
                <a:solidFill>
                  <a:srgbClr val="FFFFFF"/>
                </a:solidFill>
                <a:latin typeface="Arial"/>
                <a:ea typeface="Arial"/>
                <a:cs typeface="Arial"/>
                <a:sym typeface="Arial"/>
              </a:defRPr>
            </a:lvl3pPr>
            <a:lvl4pPr lvl="3" marR="0" rtl="0" algn="l">
              <a:lnSpc>
                <a:spcPct val="90000"/>
              </a:lnSpc>
              <a:spcBef>
                <a:spcPts val="0"/>
              </a:spcBef>
              <a:spcAft>
                <a:spcPts val="0"/>
              </a:spcAft>
              <a:buClr>
                <a:srgbClr val="FFFFFF"/>
              </a:buClr>
              <a:buSzPts val="4100"/>
              <a:buFont typeface="Arial"/>
              <a:buNone/>
              <a:defRPr b="1" i="0" sz="4100" u="none" cap="none" strike="noStrike">
                <a:solidFill>
                  <a:srgbClr val="FFFFFF"/>
                </a:solidFill>
                <a:latin typeface="Arial"/>
                <a:ea typeface="Arial"/>
                <a:cs typeface="Arial"/>
                <a:sym typeface="Arial"/>
              </a:defRPr>
            </a:lvl4pPr>
            <a:lvl5pPr lvl="4" marR="0" rtl="0" algn="l">
              <a:lnSpc>
                <a:spcPct val="90000"/>
              </a:lnSpc>
              <a:spcBef>
                <a:spcPts val="0"/>
              </a:spcBef>
              <a:spcAft>
                <a:spcPts val="0"/>
              </a:spcAft>
              <a:buClr>
                <a:srgbClr val="FFFFFF"/>
              </a:buClr>
              <a:buSzPts val="4100"/>
              <a:buFont typeface="Arial"/>
              <a:buNone/>
              <a:defRPr b="1" i="0" sz="4100" u="none" cap="none" strike="noStrike">
                <a:solidFill>
                  <a:srgbClr val="FFFFFF"/>
                </a:solidFill>
                <a:latin typeface="Arial"/>
                <a:ea typeface="Arial"/>
                <a:cs typeface="Arial"/>
                <a:sym typeface="Arial"/>
              </a:defRPr>
            </a:lvl5pPr>
            <a:lvl6pPr lvl="5" marR="0" rtl="0" algn="l">
              <a:lnSpc>
                <a:spcPct val="90000"/>
              </a:lnSpc>
              <a:spcBef>
                <a:spcPts val="0"/>
              </a:spcBef>
              <a:spcAft>
                <a:spcPts val="0"/>
              </a:spcAft>
              <a:buClr>
                <a:srgbClr val="FFFFFF"/>
              </a:buClr>
              <a:buSzPts val="4100"/>
              <a:buFont typeface="Arial"/>
              <a:buNone/>
              <a:defRPr b="1" i="0" sz="4100" u="none" cap="none" strike="noStrike">
                <a:solidFill>
                  <a:srgbClr val="FFFFFF"/>
                </a:solidFill>
                <a:latin typeface="Arial"/>
                <a:ea typeface="Arial"/>
                <a:cs typeface="Arial"/>
                <a:sym typeface="Arial"/>
              </a:defRPr>
            </a:lvl6pPr>
            <a:lvl7pPr lvl="6" marR="0" rtl="0" algn="l">
              <a:lnSpc>
                <a:spcPct val="90000"/>
              </a:lnSpc>
              <a:spcBef>
                <a:spcPts val="0"/>
              </a:spcBef>
              <a:spcAft>
                <a:spcPts val="0"/>
              </a:spcAft>
              <a:buClr>
                <a:srgbClr val="FFFFFF"/>
              </a:buClr>
              <a:buSzPts val="4100"/>
              <a:buFont typeface="Arial"/>
              <a:buNone/>
              <a:defRPr b="1" i="0" sz="4100" u="none" cap="none" strike="noStrike">
                <a:solidFill>
                  <a:srgbClr val="FFFFFF"/>
                </a:solidFill>
                <a:latin typeface="Arial"/>
                <a:ea typeface="Arial"/>
                <a:cs typeface="Arial"/>
                <a:sym typeface="Arial"/>
              </a:defRPr>
            </a:lvl7pPr>
            <a:lvl8pPr lvl="7" marR="0" rtl="0" algn="l">
              <a:lnSpc>
                <a:spcPct val="90000"/>
              </a:lnSpc>
              <a:spcBef>
                <a:spcPts val="0"/>
              </a:spcBef>
              <a:spcAft>
                <a:spcPts val="0"/>
              </a:spcAft>
              <a:buClr>
                <a:srgbClr val="FFFFFF"/>
              </a:buClr>
              <a:buSzPts val="4100"/>
              <a:buFont typeface="Arial"/>
              <a:buNone/>
              <a:defRPr b="1" i="0" sz="4100" u="none" cap="none" strike="noStrike">
                <a:solidFill>
                  <a:srgbClr val="FFFFFF"/>
                </a:solidFill>
                <a:latin typeface="Arial"/>
                <a:ea typeface="Arial"/>
                <a:cs typeface="Arial"/>
                <a:sym typeface="Arial"/>
              </a:defRPr>
            </a:lvl8pPr>
            <a:lvl9pPr lvl="8" marR="0" rtl="0" algn="l">
              <a:lnSpc>
                <a:spcPct val="90000"/>
              </a:lnSpc>
              <a:spcBef>
                <a:spcPts val="0"/>
              </a:spcBef>
              <a:spcAft>
                <a:spcPts val="0"/>
              </a:spcAft>
              <a:buClr>
                <a:srgbClr val="FFFFFF"/>
              </a:buClr>
              <a:buSzPts val="4100"/>
              <a:buFont typeface="Arial"/>
              <a:buNone/>
              <a:defRPr b="1" i="0" sz="4100" u="none" cap="none" strike="noStrike">
                <a:solidFill>
                  <a:srgbClr val="FFFFFF"/>
                </a:solidFill>
                <a:latin typeface="Arial"/>
                <a:ea typeface="Arial"/>
                <a:cs typeface="Arial"/>
                <a:sym typeface="Arial"/>
              </a:defRPr>
            </a:lvl9pPr>
          </a:lstStyle>
          <a:p/>
        </p:txBody>
      </p:sp>
      <p:sp>
        <p:nvSpPr>
          <p:cNvPr id="10" name="Google Shape;10;p1"/>
          <p:cNvSpPr txBox="1"/>
          <p:nvPr>
            <p:ph idx="1" type="body"/>
          </p:nvPr>
        </p:nvSpPr>
        <p:spPr>
          <a:xfrm>
            <a:off x="457200" y="1600200"/>
            <a:ext cx="8229600" cy="4525963"/>
          </a:xfrm>
          <a:prstGeom prst="rect">
            <a:avLst/>
          </a:prstGeom>
          <a:noFill/>
          <a:ln>
            <a:noFill/>
          </a:ln>
        </p:spPr>
        <p:txBody>
          <a:bodyPr anchorCtr="0" anchor="t" bIns="45700" lIns="45700" spcFirstLastPara="1" rIns="45700" wrap="square" tIns="45700"/>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11" name="Google Shape;11;p1"/>
          <p:cNvSpPr txBox="1"/>
          <p:nvPr>
            <p:ph idx="12" type="sldNum"/>
          </p:nvPr>
        </p:nvSpPr>
        <p:spPr>
          <a:xfrm>
            <a:off x="4419600" y="6172200"/>
            <a:ext cx="2133600" cy="368301"/>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Google Shape;31;p5"/>
          <p:cNvSpPr txBox="1"/>
          <p:nvPr>
            <p:ph type="title"/>
          </p:nvPr>
        </p:nvSpPr>
        <p:spPr>
          <a:xfrm>
            <a:off x="390606" y="2953542"/>
            <a:ext cx="8229601" cy="871860"/>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FFFFFF"/>
              </a:buClr>
              <a:buSzPts val="4100"/>
              <a:buFont typeface="Arial"/>
              <a:buNone/>
            </a:pPr>
            <a:r>
              <a:rPr i="1" lang="en-US"/>
              <a:t>Jumping for JS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4"/>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Basic Variables</a:t>
            </a:r>
            <a:endParaRPr/>
          </a:p>
        </p:txBody>
      </p:sp>
      <p:pic>
        <p:nvPicPr>
          <p:cNvPr descr="Picture 2" id="85" name="Google Shape;85;p14"/>
          <p:cNvPicPr preferRelativeResize="0"/>
          <p:nvPr/>
        </p:nvPicPr>
        <p:blipFill rotWithShape="1">
          <a:blip r:embed="rId3">
            <a:alphaModFix/>
          </a:blip>
          <a:srcRect b="0" l="0" r="0" t="0"/>
          <a:stretch/>
        </p:blipFill>
        <p:spPr>
          <a:xfrm>
            <a:off x="5029201" y="990600"/>
            <a:ext cx="3558002" cy="1586430"/>
          </a:xfrm>
          <a:prstGeom prst="rect">
            <a:avLst/>
          </a:prstGeom>
          <a:noFill/>
          <a:ln cap="flat" cmpd="sng" w="9525">
            <a:solidFill>
              <a:schemeClr val="accent1"/>
            </a:solidFill>
            <a:prstDash val="solid"/>
            <a:round/>
            <a:headEnd len="sm" w="sm" type="none"/>
            <a:tailEnd len="sm" w="sm" type="none"/>
          </a:ln>
        </p:spPr>
      </p:pic>
      <p:pic>
        <p:nvPicPr>
          <p:cNvPr descr="Picture 12" id="86" name="Google Shape;86;p14"/>
          <p:cNvPicPr preferRelativeResize="0"/>
          <p:nvPr/>
        </p:nvPicPr>
        <p:blipFill rotWithShape="1">
          <a:blip r:embed="rId4">
            <a:alphaModFix/>
          </a:blip>
          <a:srcRect b="0" l="0" r="0" t="0"/>
          <a:stretch/>
        </p:blipFill>
        <p:spPr>
          <a:xfrm>
            <a:off x="5029200" y="2832609"/>
            <a:ext cx="3558002" cy="1212774"/>
          </a:xfrm>
          <a:prstGeom prst="rect">
            <a:avLst/>
          </a:prstGeom>
          <a:noFill/>
          <a:ln cap="flat" cmpd="sng" w="9525">
            <a:solidFill>
              <a:schemeClr val="accent1"/>
            </a:solidFill>
            <a:prstDash val="solid"/>
            <a:round/>
            <a:headEnd len="sm" w="sm" type="none"/>
            <a:tailEnd len="sm" w="sm" type="none"/>
          </a:ln>
        </p:spPr>
      </p:pic>
      <p:sp>
        <p:nvSpPr>
          <p:cNvPr id="87" name="Google Shape;87;p14"/>
          <p:cNvSpPr txBox="1"/>
          <p:nvPr/>
        </p:nvSpPr>
        <p:spPr>
          <a:xfrm>
            <a:off x="331585" y="4300961"/>
            <a:ext cx="8736216" cy="1148270"/>
          </a:xfrm>
          <a:prstGeom prst="rect">
            <a:avLst/>
          </a:prstGeom>
          <a:noFill/>
          <a:ln>
            <a:noFill/>
          </a:ln>
        </p:spPr>
        <p:txBody>
          <a:bodyPr anchorCtr="0" anchor="t" bIns="45700" lIns="45700" spcFirstLastPara="1" rIns="45700" wrap="square" tIns="45700">
            <a:noAutofit/>
          </a:bodyPr>
          <a:lstStyle/>
          <a:p>
            <a:pPr indent="-457200" lvl="0" marL="6858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Console.log</a:t>
            </a:r>
            <a:r>
              <a:rPr b="0" i="0" lang="en-US" sz="2400" u="none" cap="none" strike="noStrike">
                <a:solidFill>
                  <a:srgbClr val="000000"/>
                </a:solidFill>
                <a:latin typeface="Arial"/>
                <a:ea typeface="Arial"/>
                <a:cs typeface="Arial"/>
                <a:sym typeface="Arial"/>
              </a:rPr>
              <a:t> displays discreetly to the debugger.</a:t>
            </a:r>
            <a:endParaRPr/>
          </a:p>
          <a:p>
            <a:pPr indent="-304800" lvl="0" marL="6858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457200" lvl="0" marL="6858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Alert</a:t>
            </a:r>
            <a:r>
              <a:rPr b="0" i="0" lang="en-US" sz="2400" u="none" cap="none" strike="noStrike">
                <a:solidFill>
                  <a:srgbClr val="000000"/>
                </a:solidFill>
                <a:latin typeface="Arial"/>
                <a:ea typeface="Arial"/>
                <a:cs typeface="Arial"/>
                <a:sym typeface="Arial"/>
              </a:rPr>
              <a:t> displays a pop-up message to the user.</a:t>
            </a:r>
            <a:endParaRPr/>
          </a:p>
        </p:txBody>
      </p:sp>
      <p:pic>
        <p:nvPicPr>
          <p:cNvPr descr="Picture 3" id="88" name="Google Shape;88;p14"/>
          <p:cNvPicPr preferRelativeResize="0"/>
          <p:nvPr/>
        </p:nvPicPr>
        <p:blipFill rotWithShape="1">
          <a:blip r:embed="rId5">
            <a:alphaModFix/>
          </a:blip>
          <a:srcRect b="0" l="0" r="0" t="0"/>
          <a:stretch/>
        </p:blipFill>
        <p:spPr>
          <a:xfrm>
            <a:off x="385052" y="2972775"/>
            <a:ext cx="4195491" cy="932438"/>
          </a:xfrm>
          <a:prstGeom prst="rect">
            <a:avLst/>
          </a:prstGeom>
          <a:noFill/>
          <a:ln>
            <a:noFill/>
          </a:ln>
        </p:spPr>
      </p:pic>
      <p:pic>
        <p:nvPicPr>
          <p:cNvPr descr="Picture 5" id="89" name="Google Shape;89;p14"/>
          <p:cNvPicPr preferRelativeResize="0"/>
          <p:nvPr/>
        </p:nvPicPr>
        <p:blipFill rotWithShape="1">
          <a:blip r:embed="rId6">
            <a:alphaModFix/>
          </a:blip>
          <a:srcRect b="0" l="0" r="0" t="0"/>
          <a:stretch/>
        </p:blipFill>
        <p:spPr>
          <a:xfrm>
            <a:off x="297013" y="1524000"/>
            <a:ext cx="4305301" cy="621812"/>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5"/>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Basic Variables</a:t>
            </a:r>
            <a:endParaRPr/>
          </a:p>
        </p:txBody>
      </p:sp>
      <p:sp>
        <p:nvSpPr>
          <p:cNvPr id="95" name="Google Shape;95;p15"/>
          <p:cNvSpPr txBox="1"/>
          <p:nvPr/>
        </p:nvSpPr>
        <p:spPr>
          <a:xfrm>
            <a:off x="331585" y="4727135"/>
            <a:ext cx="8736216" cy="1148270"/>
          </a:xfrm>
          <a:prstGeom prst="rect">
            <a:avLst/>
          </a:prstGeom>
          <a:noFill/>
          <a:ln>
            <a:noFill/>
          </a:ln>
        </p:spPr>
        <p:txBody>
          <a:bodyPr anchorCtr="0" anchor="t" bIns="45700" lIns="45700" spcFirstLastPara="1" rIns="45700" wrap="square" tIns="45700">
            <a:noAutofit/>
          </a:bodyPr>
          <a:lstStyle/>
          <a:p>
            <a:pPr indent="-457200" lvl="0" marL="6858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Confirm </a:t>
            </a:r>
            <a:r>
              <a:rPr b="0" i="0" lang="en-US" sz="2400" u="none" cap="none" strike="noStrike">
                <a:solidFill>
                  <a:srgbClr val="000000"/>
                </a:solidFill>
                <a:latin typeface="Arial"/>
                <a:ea typeface="Arial"/>
                <a:cs typeface="Arial"/>
                <a:sym typeface="Arial"/>
              </a:rPr>
              <a:t>displays a True/False popup.</a:t>
            </a:r>
            <a:endParaRPr/>
          </a:p>
          <a:p>
            <a:pPr indent="-304800" lvl="0" marL="6858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457200" lvl="0" marL="6858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Prompt </a:t>
            </a:r>
            <a:r>
              <a:rPr b="0" i="0" lang="en-US" sz="2400" u="none" cap="none" strike="noStrike">
                <a:solidFill>
                  <a:srgbClr val="000000"/>
                </a:solidFill>
                <a:latin typeface="Arial"/>
                <a:ea typeface="Arial"/>
                <a:cs typeface="Arial"/>
                <a:sym typeface="Arial"/>
              </a:rPr>
              <a:t>displays a prompt with a text-box input. </a:t>
            </a:r>
            <a:endParaRPr/>
          </a:p>
        </p:txBody>
      </p:sp>
      <p:pic>
        <p:nvPicPr>
          <p:cNvPr descr="Picture 7" id="96" name="Google Shape;96;p15"/>
          <p:cNvPicPr preferRelativeResize="0"/>
          <p:nvPr/>
        </p:nvPicPr>
        <p:blipFill rotWithShape="1">
          <a:blip r:embed="rId3">
            <a:alphaModFix/>
          </a:blip>
          <a:srcRect b="0" l="0" r="0" t="0"/>
          <a:stretch/>
        </p:blipFill>
        <p:spPr>
          <a:xfrm>
            <a:off x="5181600" y="891937"/>
            <a:ext cx="3610120" cy="1450568"/>
          </a:xfrm>
          <a:prstGeom prst="rect">
            <a:avLst/>
          </a:prstGeom>
          <a:noFill/>
          <a:ln cap="flat" cmpd="sng" w="9525">
            <a:solidFill>
              <a:schemeClr val="accent1"/>
            </a:solidFill>
            <a:prstDash val="solid"/>
            <a:round/>
            <a:headEnd len="sm" w="sm" type="none"/>
            <a:tailEnd len="sm" w="sm" type="none"/>
          </a:ln>
        </p:spPr>
      </p:pic>
      <p:pic>
        <p:nvPicPr>
          <p:cNvPr descr="Picture 8" id="97" name="Google Shape;97;p15"/>
          <p:cNvPicPr preferRelativeResize="0"/>
          <p:nvPr/>
        </p:nvPicPr>
        <p:blipFill rotWithShape="1">
          <a:blip r:embed="rId4">
            <a:alphaModFix/>
          </a:blip>
          <a:srcRect b="0" l="0" r="0" t="0"/>
          <a:stretch/>
        </p:blipFill>
        <p:spPr>
          <a:xfrm>
            <a:off x="5181600" y="2450447"/>
            <a:ext cx="3712741" cy="1767972"/>
          </a:xfrm>
          <a:prstGeom prst="rect">
            <a:avLst/>
          </a:prstGeom>
          <a:noFill/>
          <a:ln cap="flat" cmpd="sng" w="9525">
            <a:solidFill>
              <a:schemeClr val="accent1"/>
            </a:solidFill>
            <a:prstDash val="solid"/>
            <a:round/>
            <a:headEnd len="sm" w="sm" type="none"/>
            <a:tailEnd len="sm" w="sm" type="none"/>
          </a:ln>
        </p:spPr>
      </p:pic>
      <p:pic>
        <p:nvPicPr>
          <p:cNvPr descr="Picture 2" id="98" name="Google Shape;98;p15"/>
          <p:cNvPicPr preferRelativeResize="0"/>
          <p:nvPr/>
        </p:nvPicPr>
        <p:blipFill rotWithShape="1">
          <a:blip r:embed="rId5">
            <a:alphaModFix/>
          </a:blip>
          <a:srcRect b="0" l="0" r="0" t="0"/>
          <a:stretch/>
        </p:blipFill>
        <p:spPr>
          <a:xfrm>
            <a:off x="412210" y="1290166"/>
            <a:ext cx="4111550" cy="654110"/>
          </a:xfrm>
          <a:prstGeom prst="rect">
            <a:avLst/>
          </a:prstGeom>
          <a:noFill/>
          <a:ln>
            <a:noFill/>
          </a:ln>
        </p:spPr>
      </p:pic>
      <p:pic>
        <p:nvPicPr>
          <p:cNvPr descr="Picture 3" id="99" name="Google Shape;99;p15"/>
          <p:cNvPicPr preferRelativeResize="0"/>
          <p:nvPr/>
        </p:nvPicPr>
        <p:blipFill rotWithShape="1">
          <a:blip r:embed="rId6">
            <a:alphaModFix/>
          </a:blip>
          <a:srcRect b="0" l="0" r="0" t="0"/>
          <a:stretch/>
        </p:blipFill>
        <p:spPr>
          <a:xfrm>
            <a:off x="255386" y="3047134"/>
            <a:ext cx="4545215" cy="627916"/>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Please… Don’t Pick Me.</a:t>
            </a:r>
            <a:endParaRPr/>
          </a:p>
        </p:txBody>
      </p:sp>
      <p:sp>
        <p:nvSpPr>
          <p:cNvPr id="105" name="Google Shape;105;p16"/>
          <p:cNvSpPr txBox="1"/>
          <p:nvPr/>
        </p:nvSpPr>
        <p:spPr>
          <a:xfrm>
            <a:off x="304800" y="2590800"/>
            <a:ext cx="8534400" cy="1539374"/>
          </a:xfrm>
          <a:prstGeom prst="rect">
            <a:avLst/>
          </a:prstGeom>
          <a:noFill/>
          <a:ln>
            <a:noFill/>
          </a:ln>
        </p:spPr>
        <p:txBody>
          <a:bodyPr anchorCtr="0" anchor="ctr" bIns="45700" lIns="45700" spcFirstLastPara="1" rIns="45700" wrap="square" tIns="45700">
            <a:noAutofit/>
          </a:bodyPr>
          <a:lstStyle/>
          <a:p>
            <a:pPr indent="0" lvl="0" marL="0" marR="0" rtl="0" algn="ctr">
              <a:lnSpc>
                <a:spcPct val="80000"/>
              </a:lnSpc>
              <a:spcBef>
                <a:spcPts val="0"/>
              </a:spcBef>
              <a:spcAft>
                <a:spcPts val="0"/>
              </a:spcAft>
              <a:buClr>
                <a:srgbClr val="000000"/>
              </a:buClr>
              <a:buSzPts val="5445"/>
              <a:buFont typeface="Arial"/>
              <a:buNone/>
            </a:pPr>
            <a:r>
              <a:rPr b="1" i="1" lang="en-US" sz="5445" u="none" cap="none" strike="noStrike">
                <a:solidFill>
                  <a:srgbClr val="000000"/>
                </a:solidFill>
                <a:latin typeface="Arial"/>
                <a:ea typeface="Arial"/>
                <a:cs typeface="Arial"/>
                <a:sym typeface="Arial"/>
              </a:rPr>
              <a:t>How do we “write” text to the HTML itself?</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descr="Picture 2" id="110" name="Google Shape;110;p17"/>
          <p:cNvPicPr preferRelativeResize="0"/>
          <p:nvPr/>
        </p:nvPicPr>
        <p:blipFill rotWithShape="1">
          <a:blip r:embed="rId3">
            <a:alphaModFix/>
          </a:blip>
          <a:srcRect b="0" l="0" r="0" t="0"/>
          <a:stretch/>
        </p:blipFill>
        <p:spPr>
          <a:xfrm>
            <a:off x="143793" y="2791317"/>
            <a:ext cx="6561808" cy="3533282"/>
          </a:xfrm>
          <a:prstGeom prst="rect">
            <a:avLst/>
          </a:prstGeom>
          <a:noFill/>
          <a:ln>
            <a:noFill/>
          </a:ln>
        </p:spPr>
      </p:pic>
      <p:sp>
        <p:nvSpPr>
          <p:cNvPr id="111" name="Google Shape;111;p17"/>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Writing to HTML</a:t>
            </a:r>
            <a:endParaRPr/>
          </a:p>
        </p:txBody>
      </p:sp>
      <p:sp>
        <p:nvSpPr>
          <p:cNvPr id="112" name="Google Shape;112;p17"/>
          <p:cNvSpPr txBox="1"/>
          <p:nvPr/>
        </p:nvSpPr>
        <p:spPr>
          <a:xfrm>
            <a:off x="143792" y="636804"/>
            <a:ext cx="8774784" cy="1835732"/>
          </a:xfrm>
          <a:prstGeom prst="rect">
            <a:avLst/>
          </a:prstGeom>
          <a:noFill/>
          <a:ln>
            <a:noFill/>
          </a:ln>
        </p:spPr>
        <p:txBody>
          <a:bodyPr anchorCtr="0" anchor="t" bIns="45700" lIns="45700" spcFirstLastPara="1" rIns="45700" wrap="square" tIns="45700">
            <a:noAutofit/>
          </a:bodyPr>
          <a:lstStyle/>
          <a:p>
            <a:pPr indent="-330200" lvl="0" marL="6858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457200" lvl="0" marL="6858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We can use JavaScript to directly write to the HTML page itself using </a:t>
            </a:r>
            <a:r>
              <a:rPr b="1" i="0" lang="en-US" sz="2000" u="none" cap="none" strike="noStrike">
                <a:solidFill>
                  <a:srgbClr val="000000"/>
                </a:solidFill>
                <a:latin typeface="Arial"/>
                <a:ea typeface="Arial"/>
                <a:cs typeface="Arial"/>
                <a:sym typeface="Arial"/>
              </a:rPr>
              <a:t>document.write( ).</a:t>
            </a:r>
            <a:endParaRPr b="0" i="0" sz="2400" u="none" cap="none" strike="noStrike">
              <a:solidFill>
                <a:srgbClr val="000000"/>
              </a:solidFill>
              <a:latin typeface="Calibri"/>
              <a:ea typeface="Calibri"/>
              <a:cs typeface="Calibri"/>
              <a:sym typeface="Calibri"/>
            </a:endParaRPr>
          </a:p>
          <a:p>
            <a:pPr indent="-304800" lvl="0" marL="6858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457200" lvl="0" marL="6858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Later we will go over </a:t>
            </a:r>
            <a:r>
              <a:rPr b="0" i="1" lang="en-US" sz="2000" u="none" cap="none" strike="noStrike">
                <a:solidFill>
                  <a:srgbClr val="000000"/>
                </a:solidFill>
                <a:latin typeface="Arial"/>
                <a:ea typeface="Arial"/>
                <a:cs typeface="Arial"/>
                <a:sym typeface="Arial"/>
              </a:rPr>
              <a:t>much</a:t>
            </a:r>
            <a:r>
              <a:rPr b="0" i="0" lang="en-US" sz="2000" u="none" cap="none" strike="noStrike">
                <a:solidFill>
                  <a:srgbClr val="000000"/>
                </a:solidFill>
                <a:latin typeface="Arial"/>
                <a:ea typeface="Arial"/>
                <a:cs typeface="Arial"/>
                <a:sym typeface="Arial"/>
              </a:rPr>
              <a:t> more advanced approaches for writing HTML using JavaScript and jQuery.</a:t>
            </a:r>
            <a:endParaRPr/>
          </a:p>
        </p:txBody>
      </p:sp>
      <p:sp>
        <p:nvSpPr>
          <p:cNvPr id="113" name="Google Shape;113;p17"/>
          <p:cNvSpPr txBox="1"/>
          <p:nvPr/>
        </p:nvSpPr>
        <p:spPr>
          <a:xfrm>
            <a:off x="6477000" y="5360125"/>
            <a:ext cx="1671636" cy="667332"/>
          </a:xfrm>
          <a:prstGeom prst="rect">
            <a:avLst/>
          </a:prstGeom>
          <a:noFill/>
          <a:ln>
            <a:noFill/>
          </a:ln>
        </p:spPr>
        <p:txBody>
          <a:bodyPr anchorCtr="0" anchor="t" bIns="45700" lIns="45700" spcFirstLastPara="1" rIns="45700" wrap="square" tIns="45700">
            <a:noAutofit/>
          </a:bodyPr>
          <a:lstStyle/>
          <a:p>
            <a:pPr indent="22860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Test.html </a:t>
            </a:r>
            <a:endParaRPr b="0" i="0" sz="2400" u="none" cap="none" strike="noStrike">
              <a:solidFill>
                <a:srgbClr val="000000"/>
              </a:solidFill>
              <a:latin typeface="Calibri"/>
              <a:ea typeface="Calibri"/>
              <a:cs typeface="Calibri"/>
              <a:sym typeface="Calibri"/>
            </a:endParaRPr>
          </a:p>
          <a:p>
            <a:pPr indent="22860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(sublime)</a:t>
            </a:r>
            <a:endParaRPr/>
          </a:p>
        </p:txBody>
      </p:sp>
      <p:pic>
        <p:nvPicPr>
          <p:cNvPr descr="Picture 2" id="114" name="Google Shape;114;p17"/>
          <p:cNvPicPr preferRelativeResize="0"/>
          <p:nvPr/>
        </p:nvPicPr>
        <p:blipFill rotWithShape="1">
          <a:blip r:embed="rId4">
            <a:alphaModFix/>
          </a:blip>
          <a:srcRect b="0" l="0" r="0" t="0"/>
          <a:stretch/>
        </p:blipFill>
        <p:spPr>
          <a:xfrm>
            <a:off x="4953000" y="3429000"/>
            <a:ext cx="4105275" cy="714375"/>
          </a:xfrm>
          <a:prstGeom prst="rect">
            <a:avLst/>
          </a:prstGeom>
          <a:noFill/>
          <a:ln cap="flat" cmpd="sng" w="9525">
            <a:solidFill>
              <a:schemeClr val="accent1"/>
            </a:solidFill>
            <a:prstDash val="solid"/>
            <a:round/>
            <a:headEnd len="sm" w="sm" type="none"/>
            <a:tailEnd len="sm" w="sm" type="none"/>
          </a:ln>
        </p:spPr>
      </p:pic>
      <p:sp>
        <p:nvSpPr>
          <p:cNvPr id="115" name="Google Shape;115;p17"/>
          <p:cNvSpPr txBox="1"/>
          <p:nvPr/>
        </p:nvSpPr>
        <p:spPr>
          <a:xfrm>
            <a:off x="6477000" y="3024051"/>
            <a:ext cx="3124200" cy="375231"/>
          </a:xfrm>
          <a:prstGeom prst="rect">
            <a:avLst/>
          </a:prstGeom>
          <a:noFill/>
          <a:ln>
            <a:noFill/>
          </a:ln>
        </p:spPr>
        <p:txBody>
          <a:bodyPr anchorCtr="0" anchor="t" bIns="45700" lIns="45700" spcFirstLastPara="1" rIns="45700" wrap="square" tIns="45700">
            <a:noAutofit/>
          </a:bodyPr>
          <a:lstStyle/>
          <a:p>
            <a:pPr indent="22860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Test.html (chrome)</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Please… Don’t Pick Me.</a:t>
            </a:r>
            <a:endParaRPr/>
          </a:p>
        </p:txBody>
      </p:sp>
      <p:sp>
        <p:nvSpPr>
          <p:cNvPr id="121" name="Google Shape;121;p18"/>
          <p:cNvSpPr txBox="1"/>
          <p:nvPr/>
        </p:nvSpPr>
        <p:spPr>
          <a:xfrm>
            <a:off x="304800" y="2590800"/>
            <a:ext cx="8534400" cy="1539374"/>
          </a:xfrm>
          <a:prstGeom prst="rect">
            <a:avLst/>
          </a:prstGeom>
          <a:noFill/>
          <a:ln>
            <a:noFill/>
          </a:ln>
        </p:spPr>
        <p:txBody>
          <a:bodyPr anchorCtr="0" anchor="ctr" bIns="45700" lIns="45700" spcFirstLastPara="1" rIns="45700" wrap="square" tIns="45700">
            <a:noAutofit/>
          </a:bodyPr>
          <a:lstStyle/>
          <a:p>
            <a:pPr indent="0" lvl="0" marL="0" marR="0" rtl="0" algn="ctr">
              <a:lnSpc>
                <a:spcPct val="80000"/>
              </a:lnSpc>
              <a:spcBef>
                <a:spcPts val="0"/>
              </a:spcBef>
              <a:spcAft>
                <a:spcPts val="0"/>
              </a:spcAft>
              <a:buClr>
                <a:srgbClr val="000000"/>
              </a:buClr>
              <a:buSzPts val="5445"/>
              <a:buFont typeface="Arial"/>
              <a:buNone/>
            </a:pPr>
            <a:r>
              <a:rPr b="1" i="1" lang="en-US" sz="5445" u="none" cap="none" strike="noStrike">
                <a:solidFill>
                  <a:srgbClr val="000000"/>
                </a:solidFill>
                <a:latin typeface="Arial"/>
                <a:ea typeface="Arial"/>
                <a:cs typeface="Arial"/>
                <a:sym typeface="Arial"/>
              </a:rPr>
              <a:t>How do we check conditions?</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If/Else Statements</a:t>
            </a:r>
            <a:endParaRPr/>
          </a:p>
        </p:txBody>
      </p:sp>
      <p:sp>
        <p:nvSpPr>
          <p:cNvPr id="127" name="Google Shape;127;p19"/>
          <p:cNvSpPr txBox="1"/>
          <p:nvPr/>
        </p:nvSpPr>
        <p:spPr>
          <a:xfrm>
            <a:off x="152400" y="838200"/>
            <a:ext cx="8765935" cy="1721218"/>
          </a:xfrm>
          <a:prstGeom prst="rect">
            <a:avLst/>
          </a:prstGeom>
          <a:noFill/>
          <a:ln>
            <a:noFill/>
          </a:ln>
        </p:spPr>
        <p:txBody>
          <a:bodyPr anchorCtr="0" anchor="t" bIns="45700" lIns="45700" spcFirstLastPara="1" rIns="45700" wrap="square" tIns="45700">
            <a:noAutofit/>
          </a:bodyPr>
          <a:lstStyle/>
          <a:p>
            <a:pPr indent="-457200" lvl="0" marL="685800" marR="0" rtl="0" algn="l">
              <a:lnSpc>
                <a:spcPct val="9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If/Else statements are </a:t>
            </a:r>
            <a:r>
              <a:rPr b="0" i="0" lang="en-US" sz="2400" u="sng" cap="none" strike="noStrike">
                <a:solidFill>
                  <a:srgbClr val="000000"/>
                </a:solidFill>
                <a:latin typeface="Arial"/>
                <a:ea typeface="Arial"/>
                <a:cs typeface="Arial"/>
                <a:sym typeface="Arial"/>
              </a:rPr>
              <a:t>critical</a:t>
            </a:r>
            <a:r>
              <a:rPr b="0" i="0" lang="en-US" sz="2400" u="none" cap="none" strike="noStrike">
                <a:solidFill>
                  <a:srgbClr val="000000"/>
                </a:solidFill>
                <a:latin typeface="Arial"/>
                <a:ea typeface="Arial"/>
                <a:cs typeface="Arial"/>
                <a:sym typeface="Arial"/>
              </a:rPr>
              <a:t>. </a:t>
            </a:r>
            <a:endParaRPr b="0" i="0" sz="2800" u="none" cap="none" strike="noStrike">
              <a:solidFill>
                <a:srgbClr val="000000"/>
              </a:solidFill>
              <a:latin typeface="Calibri"/>
              <a:ea typeface="Calibri"/>
              <a:cs typeface="Calibri"/>
              <a:sym typeface="Calibri"/>
            </a:endParaRPr>
          </a:p>
          <a:p>
            <a:pPr indent="-279400" lvl="0" marL="685800" marR="0" rtl="0" algn="l">
              <a:lnSpc>
                <a:spcPct val="9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457200" lvl="0" marL="685800" marR="0" rtl="0" algn="l">
              <a:lnSpc>
                <a:spcPct val="9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Each statement is composed of an </a:t>
            </a:r>
            <a:r>
              <a:rPr b="0" i="0" lang="en-US" sz="2400" u="sng" cap="none" strike="noStrike">
                <a:solidFill>
                  <a:srgbClr val="000000"/>
                </a:solidFill>
                <a:latin typeface="Arial"/>
                <a:ea typeface="Arial"/>
                <a:cs typeface="Arial"/>
                <a:sym typeface="Arial"/>
              </a:rPr>
              <a:t>if, else-if, or else</a:t>
            </a:r>
            <a:r>
              <a:rPr b="0" i="0" lang="en-US" sz="2400" u="none" cap="none" strike="noStrike">
                <a:solidFill>
                  <a:srgbClr val="000000"/>
                </a:solidFill>
                <a:latin typeface="Arial"/>
                <a:ea typeface="Arial"/>
                <a:cs typeface="Arial"/>
                <a:sym typeface="Arial"/>
              </a:rPr>
              <a:t> (keyword), a </a:t>
            </a:r>
            <a:r>
              <a:rPr b="0" i="0" lang="en-US" sz="2400" u="sng" cap="none" strike="noStrike">
                <a:solidFill>
                  <a:srgbClr val="000000"/>
                </a:solidFill>
                <a:latin typeface="Arial"/>
                <a:ea typeface="Arial"/>
                <a:cs typeface="Arial"/>
                <a:sym typeface="Arial"/>
              </a:rPr>
              <a:t>condition</a:t>
            </a:r>
            <a:r>
              <a:rPr b="0" i="0" lang="en-US" sz="2400" u="none" cap="none" strike="noStrike">
                <a:solidFill>
                  <a:srgbClr val="000000"/>
                </a:solidFill>
                <a:latin typeface="Arial"/>
                <a:ea typeface="Arial"/>
                <a:cs typeface="Arial"/>
                <a:sym typeface="Arial"/>
              </a:rPr>
              <a:t>, and the resulting code in { } </a:t>
            </a:r>
            <a:r>
              <a:rPr b="0" i="0" lang="en-US" sz="2400" u="sng" cap="none" strike="noStrike">
                <a:solidFill>
                  <a:srgbClr val="000000"/>
                </a:solidFill>
                <a:latin typeface="Arial"/>
                <a:ea typeface="Arial"/>
                <a:cs typeface="Arial"/>
                <a:sym typeface="Arial"/>
              </a:rPr>
              <a:t>curly brackets</a:t>
            </a:r>
            <a:r>
              <a:rPr b="0" i="0" lang="en-US" sz="2400" u="none" cap="none" strike="noStrike">
                <a:solidFill>
                  <a:srgbClr val="000000"/>
                </a:solidFill>
                <a:latin typeface="Arial"/>
                <a:ea typeface="Arial"/>
                <a:cs typeface="Arial"/>
                <a:sym typeface="Arial"/>
              </a:rPr>
              <a:t>.</a:t>
            </a:r>
            <a:endParaRPr/>
          </a:p>
        </p:txBody>
      </p:sp>
      <p:pic>
        <p:nvPicPr>
          <p:cNvPr descr="Picture 5" id="128" name="Google Shape;128;p19"/>
          <p:cNvPicPr preferRelativeResize="0"/>
          <p:nvPr/>
        </p:nvPicPr>
        <p:blipFill rotWithShape="1">
          <a:blip r:embed="rId3">
            <a:alphaModFix/>
          </a:blip>
          <a:srcRect b="0" l="0" r="0" t="0"/>
          <a:stretch/>
        </p:blipFill>
        <p:spPr>
          <a:xfrm>
            <a:off x="247650" y="3200400"/>
            <a:ext cx="8648700" cy="250825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Please… Don’t Pick Me.</a:t>
            </a:r>
            <a:endParaRPr/>
          </a:p>
        </p:txBody>
      </p:sp>
      <p:sp>
        <p:nvSpPr>
          <p:cNvPr id="134" name="Google Shape;134;p20"/>
          <p:cNvSpPr txBox="1"/>
          <p:nvPr/>
        </p:nvSpPr>
        <p:spPr>
          <a:xfrm>
            <a:off x="304800" y="2590800"/>
            <a:ext cx="8534400" cy="15240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b="1" i="1" lang="en-US" sz="6000" u="none" cap="none" strike="noStrike">
                <a:solidFill>
                  <a:srgbClr val="000000"/>
                </a:solidFill>
                <a:latin typeface="Arial"/>
                <a:ea typeface="Arial"/>
                <a:cs typeface="Arial"/>
                <a:sym typeface="Arial"/>
              </a:rPr>
              <a:t>What is an array?</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Basic Arrays </a:t>
            </a:r>
            <a:endParaRPr/>
          </a:p>
        </p:txBody>
      </p:sp>
      <p:sp>
        <p:nvSpPr>
          <p:cNvPr id="140" name="Google Shape;140;p21"/>
          <p:cNvSpPr txBox="1"/>
          <p:nvPr/>
        </p:nvSpPr>
        <p:spPr>
          <a:xfrm>
            <a:off x="451328" y="866677"/>
            <a:ext cx="8583816" cy="3281869"/>
          </a:xfrm>
          <a:prstGeom prst="rect">
            <a:avLst/>
          </a:prstGeom>
          <a:noFill/>
          <a:ln>
            <a:noFill/>
          </a:ln>
        </p:spPr>
        <p:txBody>
          <a:bodyPr anchorCtr="0" anchor="t" bIns="45700" lIns="45700" spcFirstLastPara="1" rIns="45700" wrap="square" tIns="45700">
            <a:noAutofit/>
          </a:bodyPr>
          <a:lstStyle/>
          <a:p>
            <a:pPr indent="-457200" lvl="0" marL="6858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Arrays are a type of variable that are </a:t>
            </a:r>
            <a:r>
              <a:rPr b="0" i="0" lang="en-US" sz="2400" u="sng" cap="none" strike="noStrike">
                <a:solidFill>
                  <a:srgbClr val="000000"/>
                </a:solidFill>
                <a:latin typeface="Arial"/>
                <a:ea typeface="Arial"/>
                <a:cs typeface="Arial"/>
                <a:sym typeface="Arial"/>
              </a:rPr>
              <a:t>collections</a:t>
            </a:r>
            <a:r>
              <a:rPr b="0" i="0" lang="en-US" sz="2400" u="none" cap="none" strike="noStrike">
                <a:solidFill>
                  <a:srgbClr val="000000"/>
                </a:solidFill>
                <a:latin typeface="Arial"/>
                <a:ea typeface="Arial"/>
                <a:cs typeface="Arial"/>
                <a:sym typeface="Arial"/>
              </a:rPr>
              <a:t>. </a:t>
            </a:r>
            <a:endParaRPr/>
          </a:p>
          <a:p>
            <a:pPr indent="-304800" lvl="0" marL="6858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457200" lvl="0" marL="6858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These collections can be made up of </a:t>
            </a:r>
            <a:r>
              <a:rPr b="0" i="0" lang="en-US" sz="2400" u="sng" cap="none" strike="noStrike">
                <a:solidFill>
                  <a:srgbClr val="000000"/>
                </a:solidFill>
                <a:latin typeface="Arial"/>
                <a:ea typeface="Arial"/>
                <a:cs typeface="Arial"/>
                <a:sym typeface="Arial"/>
              </a:rPr>
              <a:t>strings</a:t>
            </a:r>
            <a:r>
              <a:rPr b="0" i="0" lang="en-US" sz="2400" u="none" cap="none" strike="noStrike">
                <a:solidFill>
                  <a:srgbClr val="000000"/>
                </a:solidFill>
                <a:latin typeface="Arial"/>
                <a:ea typeface="Arial"/>
                <a:cs typeface="Arial"/>
                <a:sym typeface="Arial"/>
              </a:rPr>
              <a:t>, </a:t>
            </a:r>
            <a:r>
              <a:rPr b="0" i="0" lang="en-US" sz="2400" u="sng" cap="none" strike="noStrike">
                <a:solidFill>
                  <a:srgbClr val="000000"/>
                </a:solidFill>
                <a:latin typeface="Arial"/>
                <a:ea typeface="Arial"/>
                <a:cs typeface="Arial"/>
                <a:sym typeface="Arial"/>
              </a:rPr>
              <a:t>numbers</a:t>
            </a:r>
            <a:r>
              <a:rPr b="0" i="0" lang="en-US" sz="2400" u="none" cap="none" strike="noStrike">
                <a:solidFill>
                  <a:srgbClr val="000000"/>
                </a:solidFill>
                <a:latin typeface="Arial"/>
                <a:ea typeface="Arial"/>
                <a:cs typeface="Arial"/>
                <a:sym typeface="Arial"/>
              </a:rPr>
              <a:t>, </a:t>
            </a:r>
            <a:r>
              <a:rPr b="0" i="0" lang="en-US" sz="2400" u="sng" cap="none" strike="noStrike">
                <a:solidFill>
                  <a:srgbClr val="000000"/>
                </a:solidFill>
                <a:latin typeface="Arial"/>
                <a:ea typeface="Arial"/>
                <a:cs typeface="Arial"/>
                <a:sym typeface="Arial"/>
              </a:rPr>
              <a:t>booleans</a:t>
            </a:r>
            <a:r>
              <a:rPr b="0" i="0" lang="en-US" sz="2400" u="none" cap="none" strike="noStrike">
                <a:solidFill>
                  <a:srgbClr val="000000"/>
                </a:solidFill>
                <a:latin typeface="Arial"/>
                <a:ea typeface="Arial"/>
                <a:cs typeface="Arial"/>
                <a:sym typeface="Arial"/>
              </a:rPr>
              <a:t>, other </a:t>
            </a:r>
            <a:r>
              <a:rPr b="0" i="0" lang="en-US" sz="2400" u="sng" cap="none" strike="noStrike">
                <a:solidFill>
                  <a:srgbClr val="000000"/>
                </a:solidFill>
                <a:latin typeface="Arial"/>
                <a:ea typeface="Arial"/>
                <a:cs typeface="Arial"/>
                <a:sym typeface="Arial"/>
              </a:rPr>
              <a:t>arrays</a:t>
            </a:r>
            <a:r>
              <a:rPr b="0" i="0" lang="en-US" sz="2400" u="none" cap="none" strike="noStrike">
                <a:solidFill>
                  <a:srgbClr val="000000"/>
                </a:solidFill>
                <a:latin typeface="Arial"/>
                <a:ea typeface="Arial"/>
                <a:cs typeface="Arial"/>
                <a:sym typeface="Arial"/>
              </a:rPr>
              <a:t>, </a:t>
            </a:r>
            <a:r>
              <a:rPr b="0" i="0" lang="en-US" sz="2400" u="sng" cap="none" strike="noStrike">
                <a:solidFill>
                  <a:srgbClr val="000000"/>
                </a:solidFill>
                <a:latin typeface="Arial"/>
                <a:ea typeface="Arial"/>
                <a:cs typeface="Arial"/>
                <a:sym typeface="Arial"/>
              </a:rPr>
              <a:t>objects</a:t>
            </a:r>
            <a:r>
              <a:rPr b="0" i="0" lang="en-US" sz="2400" u="none" cap="none" strike="noStrike">
                <a:solidFill>
                  <a:srgbClr val="000000"/>
                </a:solidFill>
                <a:latin typeface="Arial"/>
                <a:ea typeface="Arial"/>
                <a:cs typeface="Arial"/>
                <a:sym typeface="Arial"/>
              </a:rPr>
              <a:t>, anything. </a:t>
            </a:r>
            <a:endParaRPr/>
          </a:p>
          <a:p>
            <a:pPr indent="-304800" lvl="0" marL="6858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457200" lvl="0" marL="6858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Each </a:t>
            </a:r>
            <a:r>
              <a:rPr b="0" i="0" lang="en-US" sz="2400" u="sng" cap="none" strike="noStrike">
                <a:solidFill>
                  <a:srgbClr val="000000"/>
                </a:solidFill>
                <a:latin typeface="Arial"/>
                <a:ea typeface="Arial"/>
                <a:cs typeface="Arial"/>
                <a:sym typeface="Arial"/>
              </a:rPr>
              <a:t>element</a:t>
            </a:r>
            <a:r>
              <a:rPr b="0" i="0" lang="en-US" sz="2400" u="none" cap="none" strike="noStrike">
                <a:solidFill>
                  <a:srgbClr val="000000"/>
                </a:solidFill>
                <a:latin typeface="Arial"/>
                <a:ea typeface="Arial"/>
                <a:cs typeface="Arial"/>
                <a:sym typeface="Arial"/>
              </a:rPr>
              <a:t> of the array is marked by an </a:t>
            </a:r>
            <a:r>
              <a:rPr b="0" i="0" lang="en-US" sz="2400" u="sng" cap="none" strike="noStrike">
                <a:solidFill>
                  <a:srgbClr val="000000"/>
                </a:solidFill>
                <a:latin typeface="Arial"/>
                <a:ea typeface="Arial"/>
                <a:cs typeface="Arial"/>
                <a:sym typeface="Arial"/>
              </a:rPr>
              <a:t>index</a:t>
            </a:r>
            <a:r>
              <a:rPr b="0" i="0" lang="en-US" sz="2400" u="none" cap="none" strike="noStrike">
                <a:solidFill>
                  <a:srgbClr val="000000"/>
                </a:solidFill>
                <a:latin typeface="Arial"/>
                <a:ea typeface="Arial"/>
                <a:cs typeface="Arial"/>
                <a:sym typeface="Arial"/>
              </a:rPr>
              <a:t>. Indexes always start with 0.</a:t>
            </a:r>
            <a:endParaRPr/>
          </a:p>
          <a:p>
            <a:pPr indent="-304800" lvl="0" marL="6858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pic>
        <p:nvPicPr>
          <p:cNvPr descr="Picture 4" id="141" name="Google Shape;141;p21"/>
          <p:cNvPicPr preferRelativeResize="0"/>
          <p:nvPr/>
        </p:nvPicPr>
        <p:blipFill rotWithShape="1">
          <a:blip r:embed="rId3">
            <a:alphaModFix/>
          </a:blip>
          <a:srcRect b="0" l="0" r="0" t="0"/>
          <a:stretch/>
        </p:blipFill>
        <p:spPr>
          <a:xfrm>
            <a:off x="143101" y="3886200"/>
            <a:ext cx="8857799" cy="2063625"/>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p:nvPr/>
        </p:nvSpPr>
        <p:spPr>
          <a:xfrm>
            <a:off x="-11742" y="689615"/>
            <a:ext cx="9155743" cy="5626583"/>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47" name="Google Shape;147;p22"/>
          <p:cNvSpPr txBox="1"/>
          <p:nvPr/>
        </p:nvSpPr>
        <p:spPr>
          <a:xfrm>
            <a:off x="304800" y="98052"/>
            <a:ext cx="5257800" cy="43706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&gt; YOUR TURN!!</a:t>
            </a:r>
            <a:endParaRPr/>
          </a:p>
        </p:txBody>
      </p:sp>
      <p:sp>
        <p:nvSpPr>
          <p:cNvPr id="148" name="Google Shape;148;p22"/>
          <p:cNvSpPr txBox="1"/>
          <p:nvPr/>
        </p:nvSpPr>
        <p:spPr>
          <a:xfrm>
            <a:off x="304800" y="761999"/>
            <a:ext cx="8686800" cy="292627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Code Dissection: Basic JS</a:t>
            </a:r>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Re-examine the file sent to you during yesterday’s class.</a:t>
            </a:r>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See if you can better understand how it works – after having gone through today’s class. </a:t>
            </a:r>
            <a:endParaRPr b="0" i="1"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Arial"/>
              <a:buNone/>
            </a:pPr>
            <a:r>
              <a:t/>
            </a:r>
            <a:endParaRPr b="0" i="1" sz="1800" u="none" cap="none" strike="noStrike">
              <a:solidFill>
                <a:srgbClr val="000000"/>
              </a:solidFill>
              <a:latin typeface="Calibri"/>
              <a:ea typeface="Calibri"/>
              <a:cs typeface="Calibri"/>
              <a:sym typeface="Calibri"/>
            </a:endParaRPr>
          </a:p>
          <a:p>
            <a:pPr indent="-457200" lvl="0" marL="457200" marR="0" rtl="0" algn="l">
              <a:lnSpc>
                <a:spcPct val="100000"/>
              </a:lnSpc>
              <a:spcBef>
                <a:spcPts val="0"/>
              </a:spcBef>
              <a:spcAft>
                <a:spcPts val="0"/>
              </a:spcAft>
              <a:buClr>
                <a:srgbClr val="000000"/>
              </a:buClr>
              <a:buSzPts val="2400"/>
              <a:buFont typeface="Arial"/>
              <a:buChar char="•"/>
            </a:pPr>
            <a:r>
              <a:rPr b="0" i="0" lang="en-US" sz="2400" u="sng" cap="none" strike="noStrike">
                <a:solidFill>
                  <a:srgbClr val="000000"/>
                </a:solidFill>
                <a:latin typeface="Arial"/>
                <a:ea typeface="Arial"/>
                <a:cs typeface="Arial"/>
                <a:sym typeface="Arial"/>
              </a:rPr>
              <a:t>Prepare to share once the time is up.</a:t>
            </a:r>
            <a:endParaRPr/>
          </a:p>
        </p:txBody>
      </p:sp>
      <p:sp>
        <p:nvSpPr>
          <p:cNvPr id="149" name="Google Shape;149;p22"/>
          <p:cNvSpPr txBox="1"/>
          <p:nvPr/>
        </p:nvSpPr>
        <p:spPr>
          <a:xfrm>
            <a:off x="3657600" y="124824"/>
            <a:ext cx="5334000" cy="350663"/>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Activity</a:t>
            </a:r>
            <a:r>
              <a:rPr b="0" i="1"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14-JS Dissect </a:t>
            </a:r>
            <a:r>
              <a:rPr b="1" i="0" lang="en-US" sz="1800" u="none" cap="none" strike="noStrike">
                <a:solidFill>
                  <a:srgbClr val="000000"/>
                </a:solidFill>
                <a:latin typeface="Arial"/>
                <a:ea typeface="Arial"/>
                <a:cs typeface="Arial"/>
                <a:sym typeface="Arial"/>
              </a:rPr>
              <a:t>|  Suggested Time: </a:t>
            </a:r>
            <a:r>
              <a:rPr b="0" i="0" lang="en-US" sz="1800" u="none" cap="none" strike="noStrike">
                <a:solidFill>
                  <a:srgbClr val="000000"/>
                </a:solidFill>
                <a:latin typeface="Arial"/>
                <a:ea typeface="Arial"/>
                <a:cs typeface="Arial"/>
                <a:sym typeface="Arial"/>
              </a:rPr>
              <a:t>3 min</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p:nvPr/>
        </p:nvSpPr>
        <p:spPr>
          <a:xfrm>
            <a:off x="-11742" y="689615"/>
            <a:ext cx="9155743" cy="5626583"/>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55" name="Google Shape;155;p23"/>
          <p:cNvSpPr txBox="1"/>
          <p:nvPr/>
        </p:nvSpPr>
        <p:spPr>
          <a:xfrm>
            <a:off x="304800" y="98052"/>
            <a:ext cx="5257800" cy="43706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&gt; YOUR TURN!!</a:t>
            </a:r>
            <a:endParaRPr/>
          </a:p>
        </p:txBody>
      </p:sp>
      <p:sp>
        <p:nvSpPr>
          <p:cNvPr id="156" name="Google Shape;156;p23"/>
          <p:cNvSpPr txBox="1"/>
          <p:nvPr/>
        </p:nvSpPr>
        <p:spPr>
          <a:xfrm>
            <a:off x="304800" y="761999"/>
            <a:ext cx="8686800" cy="328187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Code Creation: Array Logging (If Needed)</a:t>
            </a:r>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Follow the instructions provided in the file to console.log each of the names in the “coolPeople” variable. </a:t>
            </a:r>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Char char="•"/>
            </a:pPr>
            <a:r>
              <a:rPr b="0" i="1" lang="en-US" sz="2400" u="sng" cap="none" strike="noStrike">
                <a:solidFill>
                  <a:srgbClr val="000000"/>
                </a:solidFill>
                <a:latin typeface="Arial"/>
                <a:ea typeface="Arial"/>
                <a:cs typeface="Arial"/>
                <a:sym typeface="Arial"/>
              </a:rPr>
              <a:t>Hint</a:t>
            </a:r>
            <a:r>
              <a:rPr b="0" i="1" lang="en-US" sz="2400" u="none" cap="none" strike="noStrike">
                <a:solidFill>
                  <a:srgbClr val="000000"/>
                </a:solidFill>
                <a:latin typeface="Arial"/>
                <a:ea typeface="Arial"/>
                <a:cs typeface="Arial"/>
                <a:sym typeface="Arial"/>
              </a:rPr>
              <a:t>: You should be repeating the same line 6 times.</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4572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Be prepared to share once time is up.</a:t>
            </a:r>
            <a:endParaRPr/>
          </a:p>
        </p:txBody>
      </p:sp>
      <p:sp>
        <p:nvSpPr>
          <p:cNvPr id="157" name="Google Shape;157;p23"/>
          <p:cNvSpPr txBox="1"/>
          <p:nvPr/>
        </p:nvSpPr>
        <p:spPr>
          <a:xfrm>
            <a:off x="2895600" y="124824"/>
            <a:ext cx="6096000" cy="350663"/>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Activity</a:t>
            </a:r>
            <a:r>
              <a:rPr b="0" i="1"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15-CoolPeopleArray </a:t>
            </a:r>
            <a:r>
              <a:rPr b="1" i="0" lang="en-US" sz="1800" u="none" cap="none" strike="noStrike">
                <a:solidFill>
                  <a:srgbClr val="000000"/>
                </a:solidFill>
                <a:latin typeface="Arial"/>
                <a:ea typeface="Arial"/>
                <a:cs typeface="Arial"/>
                <a:sym typeface="Arial"/>
              </a:rPr>
              <a:t>|  Suggested Time: </a:t>
            </a:r>
            <a:r>
              <a:rPr b="0" i="0" lang="en-US" sz="1800" u="none" cap="none" strike="noStrike">
                <a:solidFill>
                  <a:srgbClr val="000000"/>
                </a:solidFill>
                <a:latin typeface="Arial"/>
                <a:ea typeface="Arial"/>
                <a:cs typeface="Arial"/>
                <a:sym typeface="Arial"/>
              </a:rPr>
              <a:t>5 min</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 name="Shape 35"/>
        <p:cNvGrpSpPr/>
        <p:nvPr/>
      </p:nvGrpSpPr>
      <p:grpSpPr>
        <a:xfrm>
          <a:off x="0" y="0"/>
          <a:ext cx="0" cy="0"/>
          <a:chOff x="0" y="0"/>
          <a:chExt cx="0" cy="0"/>
        </a:xfrm>
      </p:grpSpPr>
      <p:sp>
        <p:nvSpPr>
          <p:cNvPr id="36" name="Google Shape;36;p6"/>
          <p:cNvSpPr txBox="1"/>
          <p:nvPr>
            <p:ph type="title"/>
          </p:nvPr>
        </p:nvSpPr>
        <p:spPr>
          <a:xfrm>
            <a:off x="390606" y="2953542"/>
            <a:ext cx="8229601" cy="871860"/>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FFFFFF"/>
              </a:buClr>
              <a:buSzPts val="4100"/>
              <a:buFont typeface="Arial"/>
              <a:buNone/>
            </a:pPr>
            <a:r>
              <a:rPr i="1" lang="en-US"/>
              <a:t>Today’s Class</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p:nvPr/>
        </p:nvSpPr>
        <p:spPr>
          <a:xfrm>
            <a:off x="-11742" y="689615"/>
            <a:ext cx="9155743" cy="5626583"/>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63" name="Google Shape;163;p24"/>
          <p:cNvSpPr txBox="1"/>
          <p:nvPr/>
        </p:nvSpPr>
        <p:spPr>
          <a:xfrm>
            <a:off x="304800" y="98052"/>
            <a:ext cx="5257800" cy="43706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&gt; YOUR TURN!!</a:t>
            </a:r>
            <a:endParaRPr/>
          </a:p>
        </p:txBody>
      </p:sp>
      <p:sp>
        <p:nvSpPr>
          <p:cNvPr id="164" name="Google Shape;164;p24"/>
          <p:cNvSpPr txBox="1"/>
          <p:nvPr/>
        </p:nvSpPr>
        <p:spPr>
          <a:xfrm>
            <a:off x="304800" y="762000"/>
            <a:ext cx="8686800" cy="434866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Code Creation: Array Setting</a:t>
            </a:r>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Follow the instructions in the file provided to convert each item in the array to lower case.</a:t>
            </a:r>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Make sure to only add in lines of code where instructed.</a:t>
            </a:r>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Char char="•"/>
            </a:pPr>
            <a:r>
              <a:rPr b="0" i="1" lang="en-US" sz="2400" u="none" cap="none" strike="noStrike">
                <a:solidFill>
                  <a:srgbClr val="000000"/>
                </a:solidFill>
                <a:latin typeface="Arial"/>
                <a:ea typeface="Arial"/>
                <a:cs typeface="Arial"/>
                <a:sym typeface="Arial"/>
              </a:rPr>
              <a:t>Hint: You will need to use the method .toLowerCase(). Research if you don’t remember how to use it.</a:t>
            </a:r>
            <a:endParaRPr/>
          </a:p>
          <a:p>
            <a:pPr indent="-304800" lvl="0" marL="457200" marR="0" rtl="0" algn="l">
              <a:lnSpc>
                <a:spcPct val="100000"/>
              </a:lnSpc>
              <a:spcBef>
                <a:spcPts val="0"/>
              </a:spcBef>
              <a:spcAft>
                <a:spcPts val="0"/>
              </a:spcAft>
              <a:buClr>
                <a:srgbClr val="000000"/>
              </a:buClr>
              <a:buSzPts val="2400"/>
              <a:buFont typeface="Arial"/>
              <a:buNone/>
            </a:pPr>
            <a:r>
              <a:t/>
            </a:r>
            <a:endParaRPr b="0" i="1" sz="2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Be prepared to share once time is up.</a:t>
            </a:r>
            <a:endParaRPr/>
          </a:p>
        </p:txBody>
      </p:sp>
      <p:sp>
        <p:nvSpPr>
          <p:cNvPr id="165" name="Google Shape;165;p24"/>
          <p:cNvSpPr txBox="1"/>
          <p:nvPr/>
        </p:nvSpPr>
        <p:spPr>
          <a:xfrm>
            <a:off x="2895600" y="124824"/>
            <a:ext cx="6096000" cy="350663"/>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Activity</a:t>
            </a:r>
            <a:r>
              <a:rPr b="0" i="1"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16-ArraySetting </a:t>
            </a:r>
            <a:r>
              <a:rPr b="1" i="0" lang="en-US" sz="1800" u="none" cap="none" strike="noStrike">
                <a:solidFill>
                  <a:srgbClr val="000000"/>
                </a:solidFill>
                <a:latin typeface="Arial"/>
                <a:ea typeface="Arial"/>
                <a:cs typeface="Arial"/>
                <a:sym typeface="Arial"/>
              </a:rPr>
              <a:t>|  Suggested Time: </a:t>
            </a:r>
            <a:r>
              <a:rPr b="0" i="0" lang="en-US" sz="1800" u="none" cap="none" strike="noStrike">
                <a:solidFill>
                  <a:srgbClr val="000000"/>
                </a:solidFill>
                <a:latin typeface="Arial"/>
                <a:ea typeface="Arial"/>
                <a:cs typeface="Arial"/>
                <a:sym typeface="Arial"/>
              </a:rPr>
              <a:t>7 min</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90606" y="2953542"/>
            <a:ext cx="8229601" cy="871860"/>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FFFFFF"/>
              </a:buClr>
              <a:buSzPts val="4100"/>
              <a:buFont typeface="Arial"/>
              <a:buNone/>
            </a:pPr>
            <a:r>
              <a:rPr i="1" lang="en-US"/>
              <a:t>For Loops</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p:nvPr/>
        </p:nvSpPr>
        <p:spPr>
          <a:xfrm>
            <a:off x="279399" y="1524000"/>
            <a:ext cx="8522142" cy="1905000"/>
          </a:xfrm>
          <a:prstGeom prst="rect">
            <a:avLst/>
          </a:prstGeom>
          <a:solidFill>
            <a:srgbClr val="262626">
              <a:alpha val="98823"/>
            </a:srgbClr>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6" name="Google Shape;176;p26"/>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Back to The Zoo Pen</a:t>
            </a:r>
            <a:endParaRPr/>
          </a:p>
        </p:txBody>
      </p:sp>
      <p:sp>
        <p:nvSpPr>
          <p:cNvPr id="177" name="Google Shape;177;p26"/>
          <p:cNvSpPr/>
          <p:nvPr/>
        </p:nvSpPr>
        <p:spPr>
          <a:xfrm>
            <a:off x="535034" y="1752600"/>
            <a:ext cx="1845618" cy="1517150"/>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8" name="Google Shape;178;p26"/>
          <p:cNvSpPr/>
          <p:nvPr/>
        </p:nvSpPr>
        <p:spPr>
          <a:xfrm>
            <a:off x="2598186" y="1752599"/>
            <a:ext cx="1845619" cy="1517151"/>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9" name="Google Shape;179;p26"/>
          <p:cNvSpPr/>
          <p:nvPr/>
        </p:nvSpPr>
        <p:spPr>
          <a:xfrm>
            <a:off x="4686739" y="1752599"/>
            <a:ext cx="1845619" cy="1517151"/>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0" name="Google Shape;180;p26"/>
          <p:cNvSpPr/>
          <p:nvPr/>
        </p:nvSpPr>
        <p:spPr>
          <a:xfrm>
            <a:off x="6775292" y="1727199"/>
            <a:ext cx="1845619" cy="1517151"/>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1" name="Google Shape;181;p26"/>
          <p:cNvSpPr txBox="1"/>
          <p:nvPr/>
        </p:nvSpPr>
        <p:spPr>
          <a:xfrm>
            <a:off x="955141" y="3657601"/>
            <a:ext cx="917523" cy="350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Index 0 </a:t>
            </a:r>
            <a:endParaRPr/>
          </a:p>
        </p:txBody>
      </p:sp>
      <p:sp>
        <p:nvSpPr>
          <p:cNvPr id="182" name="Google Shape;182;p26"/>
          <p:cNvSpPr txBox="1"/>
          <p:nvPr/>
        </p:nvSpPr>
        <p:spPr>
          <a:xfrm>
            <a:off x="3018294" y="3657601"/>
            <a:ext cx="854011" cy="350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Index 1</a:t>
            </a:r>
            <a:endParaRPr/>
          </a:p>
        </p:txBody>
      </p:sp>
      <p:sp>
        <p:nvSpPr>
          <p:cNvPr id="183" name="Google Shape;183;p26"/>
          <p:cNvSpPr txBox="1"/>
          <p:nvPr/>
        </p:nvSpPr>
        <p:spPr>
          <a:xfrm>
            <a:off x="5017327" y="3657601"/>
            <a:ext cx="854011" cy="350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Index 2</a:t>
            </a:r>
            <a:endParaRPr/>
          </a:p>
        </p:txBody>
      </p:sp>
      <p:sp>
        <p:nvSpPr>
          <p:cNvPr id="184" name="Google Shape;184;p26"/>
          <p:cNvSpPr txBox="1"/>
          <p:nvPr/>
        </p:nvSpPr>
        <p:spPr>
          <a:xfrm>
            <a:off x="7227459" y="3657601"/>
            <a:ext cx="854012" cy="350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Index 3</a:t>
            </a:r>
            <a:endParaRPr/>
          </a:p>
        </p:txBody>
      </p:sp>
      <p:sp>
        <p:nvSpPr>
          <p:cNvPr id="185" name="Google Shape;185;p26"/>
          <p:cNvSpPr txBox="1"/>
          <p:nvPr/>
        </p:nvSpPr>
        <p:spPr>
          <a:xfrm>
            <a:off x="279400" y="995416"/>
            <a:ext cx="2772331" cy="350663"/>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Array Name:  </a:t>
            </a:r>
            <a:r>
              <a:rPr b="0" i="0" lang="en-US" sz="1800" u="none" cap="none" strike="noStrike">
                <a:solidFill>
                  <a:srgbClr val="000000"/>
                </a:solidFill>
                <a:latin typeface="Arial"/>
                <a:ea typeface="Arial"/>
                <a:cs typeface="Arial"/>
                <a:sym typeface="Arial"/>
              </a:rPr>
              <a:t>zooAnimals</a:t>
            </a:r>
            <a:endParaRPr/>
          </a:p>
        </p:txBody>
      </p:sp>
      <p:sp>
        <p:nvSpPr>
          <p:cNvPr id="186" name="Google Shape;186;p26"/>
          <p:cNvSpPr txBox="1"/>
          <p:nvPr/>
        </p:nvSpPr>
        <p:spPr>
          <a:xfrm>
            <a:off x="994015" y="2291833"/>
            <a:ext cx="701314" cy="350663"/>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Zebra</a:t>
            </a:r>
            <a:endParaRPr/>
          </a:p>
        </p:txBody>
      </p:sp>
      <p:sp>
        <p:nvSpPr>
          <p:cNvPr id="187" name="Google Shape;187;p26"/>
          <p:cNvSpPr txBox="1"/>
          <p:nvPr/>
        </p:nvSpPr>
        <p:spPr>
          <a:xfrm>
            <a:off x="5227399" y="2291833"/>
            <a:ext cx="786035" cy="350663"/>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Giraffe</a:t>
            </a:r>
            <a:endParaRPr/>
          </a:p>
        </p:txBody>
      </p:sp>
      <p:sp>
        <p:nvSpPr>
          <p:cNvPr id="188" name="Google Shape;188;p26"/>
          <p:cNvSpPr txBox="1"/>
          <p:nvPr/>
        </p:nvSpPr>
        <p:spPr>
          <a:xfrm>
            <a:off x="3095237" y="2291833"/>
            <a:ext cx="701425" cy="350663"/>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Rhino</a:t>
            </a:r>
            <a:endParaRPr/>
          </a:p>
        </p:txBody>
      </p:sp>
      <p:sp>
        <p:nvSpPr>
          <p:cNvPr id="189" name="Google Shape;189;p26"/>
          <p:cNvSpPr txBox="1"/>
          <p:nvPr/>
        </p:nvSpPr>
        <p:spPr>
          <a:xfrm>
            <a:off x="7295746" y="2291833"/>
            <a:ext cx="497829" cy="350663"/>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Owl</a:t>
            </a:r>
            <a:endParaRPr/>
          </a:p>
        </p:txBody>
      </p:sp>
      <p:pic>
        <p:nvPicPr>
          <p:cNvPr descr="Picture 18" id="190" name="Google Shape;190;p26"/>
          <p:cNvPicPr preferRelativeResize="0"/>
          <p:nvPr/>
        </p:nvPicPr>
        <p:blipFill rotWithShape="1">
          <a:blip r:embed="rId3">
            <a:alphaModFix/>
          </a:blip>
          <a:srcRect b="0" l="0" r="0" t="0"/>
          <a:stretch/>
        </p:blipFill>
        <p:spPr>
          <a:xfrm>
            <a:off x="523873" y="4724400"/>
            <a:ext cx="8096252" cy="102235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descr="Picture 2" id="195" name="Google Shape;195;p27"/>
          <p:cNvPicPr preferRelativeResize="0"/>
          <p:nvPr/>
        </p:nvPicPr>
        <p:blipFill rotWithShape="1">
          <a:blip r:embed="rId3">
            <a:alphaModFix/>
          </a:blip>
          <a:srcRect b="0" l="0" r="0" t="0"/>
          <a:stretch/>
        </p:blipFill>
        <p:spPr>
          <a:xfrm>
            <a:off x="109636" y="4267200"/>
            <a:ext cx="6094948" cy="1854348"/>
          </a:xfrm>
          <a:prstGeom prst="rect">
            <a:avLst/>
          </a:prstGeom>
          <a:noFill/>
          <a:ln>
            <a:noFill/>
          </a:ln>
        </p:spPr>
      </p:pic>
      <p:sp>
        <p:nvSpPr>
          <p:cNvPr id="196" name="Google Shape;196;p27"/>
          <p:cNvSpPr/>
          <p:nvPr/>
        </p:nvSpPr>
        <p:spPr>
          <a:xfrm>
            <a:off x="279399" y="1366783"/>
            <a:ext cx="8522142" cy="1905001"/>
          </a:xfrm>
          <a:prstGeom prst="rect">
            <a:avLst/>
          </a:prstGeom>
          <a:solidFill>
            <a:srgbClr val="262626">
              <a:alpha val="98823"/>
            </a:srgbClr>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7" name="Google Shape;197;p27"/>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Back to The Zoo Pen (Logging)</a:t>
            </a:r>
            <a:endParaRPr/>
          </a:p>
        </p:txBody>
      </p:sp>
      <p:sp>
        <p:nvSpPr>
          <p:cNvPr id="198" name="Google Shape;198;p27"/>
          <p:cNvSpPr/>
          <p:nvPr/>
        </p:nvSpPr>
        <p:spPr>
          <a:xfrm>
            <a:off x="535034" y="1595383"/>
            <a:ext cx="1845618" cy="1517151"/>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9" name="Google Shape;199;p27"/>
          <p:cNvSpPr/>
          <p:nvPr/>
        </p:nvSpPr>
        <p:spPr>
          <a:xfrm>
            <a:off x="2598186" y="1595383"/>
            <a:ext cx="1845619" cy="1517150"/>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0" name="Google Shape;200;p27"/>
          <p:cNvSpPr/>
          <p:nvPr/>
        </p:nvSpPr>
        <p:spPr>
          <a:xfrm>
            <a:off x="4686739" y="1595383"/>
            <a:ext cx="1845619" cy="1517150"/>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1" name="Google Shape;201;p27"/>
          <p:cNvSpPr/>
          <p:nvPr/>
        </p:nvSpPr>
        <p:spPr>
          <a:xfrm>
            <a:off x="6775292" y="1569983"/>
            <a:ext cx="1845619" cy="1517150"/>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2" name="Google Shape;202;p27"/>
          <p:cNvSpPr txBox="1"/>
          <p:nvPr/>
        </p:nvSpPr>
        <p:spPr>
          <a:xfrm>
            <a:off x="955141" y="3500384"/>
            <a:ext cx="917523" cy="350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Index 0 </a:t>
            </a:r>
            <a:endParaRPr/>
          </a:p>
        </p:txBody>
      </p:sp>
      <p:sp>
        <p:nvSpPr>
          <p:cNvPr id="203" name="Google Shape;203;p27"/>
          <p:cNvSpPr txBox="1"/>
          <p:nvPr/>
        </p:nvSpPr>
        <p:spPr>
          <a:xfrm>
            <a:off x="3018294" y="3500384"/>
            <a:ext cx="854011" cy="350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Index 1</a:t>
            </a:r>
            <a:endParaRPr/>
          </a:p>
        </p:txBody>
      </p:sp>
      <p:sp>
        <p:nvSpPr>
          <p:cNvPr id="204" name="Google Shape;204;p27"/>
          <p:cNvSpPr txBox="1"/>
          <p:nvPr/>
        </p:nvSpPr>
        <p:spPr>
          <a:xfrm>
            <a:off x="5017327" y="3500384"/>
            <a:ext cx="854011" cy="350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Index 2</a:t>
            </a:r>
            <a:endParaRPr/>
          </a:p>
        </p:txBody>
      </p:sp>
      <p:sp>
        <p:nvSpPr>
          <p:cNvPr id="205" name="Google Shape;205;p27"/>
          <p:cNvSpPr txBox="1"/>
          <p:nvPr/>
        </p:nvSpPr>
        <p:spPr>
          <a:xfrm>
            <a:off x="7227459" y="3500384"/>
            <a:ext cx="854012" cy="350662"/>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Index 3</a:t>
            </a:r>
            <a:endParaRPr/>
          </a:p>
        </p:txBody>
      </p:sp>
      <p:sp>
        <p:nvSpPr>
          <p:cNvPr id="206" name="Google Shape;206;p27"/>
          <p:cNvSpPr txBox="1"/>
          <p:nvPr/>
        </p:nvSpPr>
        <p:spPr>
          <a:xfrm>
            <a:off x="279400" y="838199"/>
            <a:ext cx="2772331" cy="350663"/>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Array Name:  </a:t>
            </a:r>
            <a:r>
              <a:rPr b="0" i="0" lang="en-US" sz="1800" u="none" cap="none" strike="noStrike">
                <a:solidFill>
                  <a:srgbClr val="000000"/>
                </a:solidFill>
                <a:latin typeface="Arial"/>
                <a:ea typeface="Arial"/>
                <a:cs typeface="Arial"/>
                <a:sym typeface="Arial"/>
              </a:rPr>
              <a:t>zooAnimals</a:t>
            </a:r>
            <a:endParaRPr/>
          </a:p>
        </p:txBody>
      </p:sp>
      <p:sp>
        <p:nvSpPr>
          <p:cNvPr id="207" name="Google Shape;207;p27"/>
          <p:cNvSpPr txBox="1"/>
          <p:nvPr/>
        </p:nvSpPr>
        <p:spPr>
          <a:xfrm>
            <a:off x="994015" y="2134616"/>
            <a:ext cx="701314" cy="350663"/>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Zebra</a:t>
            </a:r>
            <a:endParaRPr/>
          </a:p>
        </p:txBody>
      </p:sp>
      <p:sp>
        <p:nvSpPr>
          <p:cNvPr id="208" name="Google Shape;208;p27"/>
          <p:cNvSpPr txBox="1"/>
          <p:nvPr/>
        </p:nvSpPr>
        <p:spPr>
          <a:xfrm>
            <a:off x="5227399" y="2134616"/>
            <a:ext cx="786035" cy="350663"/>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Giraffe</a:t>
            </a:r>
            <a:endParaRPr/>
          </a:p>
        </p:txBody>
      </p:sp>
      <p:sp>
        <p:nvSpPr>
          <p:cNvPr id="209" name="Google Shape;209;p27"/>
          <p:cNvSpPr txBox="1"/>
          <p:nvPr/>
        </p:nvSpPr>
        <p:spPr>
          <a:xfrm>
            <a:off x="3095237" y="2134616"/>
            <a:ext cx="701425" cy="350663"/>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Rhino</a:t>
            </a:r>
            <a:endParaRPr/>
          </a:p>
        </p:txBody>
      </p:sp>
      <p:sp>
        <p:nvSpPr>
          <p:cNvPr id="210" name="Google Shape;210;p27"/>
          <p:cNvSpPr txBox="1"/>
          <p:nvPr/>
        </p:nvSpPr>
        <p:spPr>
          <a:xfrm>
            <a:off x="7295746" y="2134616"/>
            <a:ext cx="497829" cy="350663"/>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Owl</a:t>
            </a:r>
            <a:endParaRPr/>
          </a:p>
        </p:txBody>
      </p:sp>
      <p:pic>
        <p:nvPicPr>
          <p:cNvPr descr="Picture 3" id="211" name="Google Shape;211;p27"/>
          <p:cNvPicPr preferRelativeResize="0"/>
          <p:nvPr/>
        </p:nvPicPr>
        <p:blipFill rotWithShape="1">
          <a:blip r:embed="rId4">
            <a:alphaModFix/>
          </a:blip>
          <a:srcRect b="0" l="0" r="0" t="0"/>
          <a:stretch/>
        </p:blipFill>
        <p:spPr>
          <a:xfrm>
            <a:off x="6794341" y="4267200"/>
            <a:ext cx="1914642" cy="1974241"/>
          </a:xfrm>
          <a:prstGeom prst="rect">
            <a:avLst/>
          </a:prstGeom>
          <a:noFill/>
          <a:ln>
            <a:noFill/>
          </a:ln>
        </p:spPr>
      </p:pic>
      <p:cxnSp>
        <p:nvCxnSpPr>
          <p:cNvPr id="212" name="Google Shape;212;p27"/>
          <p:cNvCxnSpPr/>
          <p:nvPr/>
        </p:nvCxnSpPr>
        <p:spPr>
          <a:xfrm>
            <a:off x="5925068" y="5334000"/>
            <a:ext cx="975590" cy="0"/>
          </a:xfrm>
          <a:prstGeom prst="straightConnector1">
            <a:avLst/>
          </a:prstGeom>
          <a:noFill/>
          <a:ln cap="flat" cmpd="sng" w="69850">
            <a:solidFill>
              <a:srgbClr val="FF0000"/>
            </a:solidFill>
            <a:prstDash val="solid"/>
            <a:miter lim="8000"/>
            <a:headEnd len="sm" w="sm" type="none"/>
            <a:tailEnd len="med" w="med" type="triangle"/>
          </a:ln>
        </p:spPr>
      </p:cxnSp>
    </p:spTree>
  </p:cSld>
  <p:clrMapOvr>
    <a:masterClrMapping/>
  </p:clrMapOvr>
  <mc:AlternateContent>
    <mc:Choice Requires="p14">
      <p:transition spd="slow" p14:dur="1000">
        <p:fade thruBlk="1"/>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descr="Picture 2" id="217" name="Google Shape;217;p28"/>
          <p:cNvPicPr preferRelativeResize="0"/>
          <p:nvPr/>
        </p:nvPicPr>
        <p:blipFill rotWithShape="1">
          <a:blip r:embed="rId3">
            <a:alphaModFix/>
          </a:blip>
          <a:srcRect b="0" l="0" r="0" t="0"/>
          <a:stretch/>
        </p:blipFill>
        <p:spPr>
          <a:xfrm>
            <a:off x="341523" y="2050413"/>
            <a:ext cx="5806439" cy="1766572"/>
          </a:xfrm>
          <a:prstGeom prst="rect">
            <a:avLst/>
          </a:prstGeom>
          <a:noFill/>
          <a:ln>
            <a:noFill/>
          </a:ln>
        </p:spPr>
      </p:pic>
      <p:sp>
        <p:nvSpPr>
          <p:cNvPr id="218" name="Google Shape;218;p28"/>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Please… Don’t Pick Me.</a:t>
            </a:r>
            <a:endParaRPr/>
          </a:p>
        </p:txBody>
      </p:sp>
      <p:sp>
        <p:nvSpPr>
          <p:cNvPr id="219" name="Google Shape;219;p28"/>
          <p:cNvSpPr txBox="1"/>
          <p:nvPr/>
        </p:nvSpPr>
        <p:spPr>
          <a:xfrm>
            <a:off x="304800" y="4724400"/>
            <a:ext cx="8534400" cy="15240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b="1" i="1" lang="en-US" sz="6000" u="none" cap="none" strike="noStrike">
                <a:solidFill>
                  <a:srgbClr val="000000"/>
                </a:solidFill>
                <a:latin typeface="Arial"/>
                <a:ea typeface="Arial"/>
                <a:cs typeface="Arial"/>
                <a:sym typeface="Arial"/>
              </a:rPr>
              <a:t>What’s wrong here?</a:t>
            </a:r>
            <a:endParaRPr/>
          </a:p>
        </p:txBody>
      </p:sp>
      <p:pic>
        <p:nvPicPr>
          <p:cNvPr descr="Picture 4" id="220" name="Google Shape;220;p28"/>
          <p:cNvPicPr preferRelativeResize="0"/>
          <p:nvPr/>
        </p:nvPicPr>
        <p:blipFill rotWithShape="1">
          <a:blip r:embed="rId4">
            <a:alphaModFix/>
          </a:blip>
          <a:srcRect b="0" l="0" r="0" t="0"/>
          <a:stretch/>
        </p:blipFill>
        <p:spPr>
          <a:xfrm>
            <a:off x="6794341" y="1946579"/>
            <a:ext cx="1914642" cy="1974241"/>
          </a:xfrm>
          <a:prstGeom prst="rect">
            <a:avLst/>
          </a:prstGeom>
          <a:noFill/>
          <a:ln>
            <a:noFill/>
          </a:ln>
        </p:spPr>
      </p:pic>
      <p:cxnSp>
        <p:nvCxnSpPr>
          <p:cNvPr id="221" name="Google Shape;221;p28"/>
          <p:cNvCxnSpPr/>
          <p:nvPr/>
        </p:nvCxnSpPr>
        <p:spPr>
          <a:xfrm>
            <a:off x="5925068" y="3013379"/>
            <a:ext cx="975590" cy="1"/>
          </a:xfrm>
          <a:prstGeom prst="straightConnector1">
            <a:avLst/>
          </a:prstGeom>
          <a:noFill/>
          <a:ln cap="flat" cmpd="sng" w="69850">
            <a:solidFill>
              <a:srgbClr val="FF0000"/>
            </a:solidFill>
            <a:prstDash val="solid"/>
            <a:miter lim="8000"/>
            <a:headEnd len="sm" w="sm" type="none"/>
            <a:tailEnd len="med" w="med" type="triangle"/>
          </a:ln>
        </p:spPr>
      </p:cxnSp>
    </p:spTree>
  </p:cSld>
  <p:clrMapOvr>
    <a:masterClrMapping/>
  </p:clrMapOvr>
  <mc:AlternateContent>
    <mc:Choice Requires="p14">
      <p:transition spd="slow" p14:dur="1000">
        <p:fade thruBlk="1"/>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descr="Picture 2" id="226" name="Google Shape;226;p29"/>
          <p:cNvPicPr preferRelativeResize="0"/>
          <p:nvPr/>
        </p:nvPicPr>
        <p:blipFill rotWithShape="1">
          <a:blip r:embed="rId3">
            <a:alphaModFix/>
          </a:blip>
          <a:srcRect b="0" l="0" r="0" t="0"/>
          <a:stretch/>
        </p:blipFill>
        <p:spPr>
          <a:xfrm>
            <a:off x="341523" y="2050413"/>
            <a:ext cx="5806439" cy="1766572"/>
          </a:xfrm>
          <a:prstGeom prst="rect">
            <a:avLst/>
          </a:prstGeom>
          <a:noFill/>
          <a:ln>
            <a:noFill/>
          </a:ln>
        </p:spPr>
      </p:pic>
      <p:sp>
        <p:nvSpPr>
          <p:cNvPr id="227" name="Google Shape;227;p29"/>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Don’t Repeat Yourself (DRY)</a:t>
            </a:r>
            <a:endParaRPr/>
          </a:p>
        </p:txBody>
      </p:sp>
      <p:sp>
        <p:nvSpPr>
          <p:cNvPr id="228" name="Google Shape;228;p29"/>
          <p:cNvSpPr txBox="1"/>
          <p:nvPr/>
        </p:nvSpPr>
        <p:spPr>
          <a:xfrm>
            <a:off x="304800" y="4724400"/>
            <a:ext cx="8534400" cy="15240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6000"/>
              <a:buFont typeface="Arial"/>
              <a:buNone/>
            </a:pPr>
            <a:r>
              <a:rPr b="1" i="1" lang="en-US" sz="6000" u="none" cap="none" strike="noStrike">
                <a:solidFill>
                  <a:srgbClr val="000000"/>
                </a:solidFill>
                <a:latin typeface="Arial"/>
                <a:ea typeface="Arial"/>
                <a:cs typeface="Arial"/>
                <a:sym typeface="Arial"/>
              </a:rPr>
              <a:t>Repeated Code! </a:t>
            </a:r>
            <a:endParaRPr b="0" i="0" sz="33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3800"/>
              <a:buFont typeface="Arial"/>
              <a:buNone/>
            </a:pPr>
            <a:r>
              <a:rPr b="0" i="1" lang="en-US" sz="3800" u="none" cap="none" strike="noStrike">
                <a:solidFill>
                  <a:srgbClr val="000000"/>
                </a:solidFill>
                <a:latin typeface="Arial"/>
                <a:ea typeface="Arial"/>
                <a:cs typeface="Arial"/>
                <a:sym typeface="Arial"/>
              </a:rPr>
              <a:t>Let’s be more efficient</a:t>
            </a:r>
            <a:endParaRPr/>
          </a:p>
        </p:txBody>
      </p:sp>
      <p:pic>
        <p:nvPicPr>
          <p:cNvPr descr="Picture 4" id="229" name="Google Shape;229;p29"/>
          <p:cNvPicPr preferRelativeResize="0"/>
          <p:nvPr/>
        </p:nvPicPr>
        <p:blipFill rotWithShape="1">
          <a:blip r:embed="rId4">
            <a:alphaModFix/>
          </a:blip>
          <a:srcRect b="0" l="0" r="0" t="0"/>
          <a:stretch/>
        </p:blipFill>
        <p:spPr>
          <a:xfrm>
            <a:off x="6794341" y="1946579"/>
            <a:ext cx="1914642" cy="1974241"/>
          </a:xfrm>
          <a:prstGeom prst="rect">
            <a:avLst/>
          </a:prstGeom>
          <a:noFill/>
          <a:ln>
            <a:noFill/>
          </a:ln>
        </p:spPr>
      </p:pic>
      <p:cxnSp>
        <p:nvCxnSpPr>
          <p:cNvPr id="230" name="Google Shape;230;p29"/>
          <p:cNvCxnSpPr/>
          <p:nvPr/>
        </p:nvCxnSpPr>
        <p:spPr>
          <a:xfrm>
            <a:off x="5925068" y="3013379"/>
            <a:ext cx="975590" cy="1"/>
          </a:xfrm>
          <a:prstGeom prst="straightConnector1">
            <a:avLst/>
          </a:prstGeom>
          <a:noFill/>
          <a:ln cap="flat" cmpd="sng" w="69850">
            <a:solidFill>
              <a:srgbClr val="FF0000"/>
            </a:solidFill>
            <a:prstDash val="solid"/>
            <a:miter lim="8000"/>
            <a:headEnd len="sm" w="sm" type="none"/>
            <a:tailEnd len="med" w="med" type="triangle"/>
          </a:ln>
        </p:spPr>
      </p:cxnSp>
    </p:spTree>
  </p:cSld>
  <p:clrMapOvr>
    <a:masterClrMapping/>
  </p:clrMapOvr>
  <mc:AlternateContent>
    <mc:Choice Requires="p14">
      <p:transition spd="slow" p14:dur="1000">
        <p:fade thruBlk="1"/>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0"/>
          <p:cNvSpPr/>
          <p:nvPr/>
        </p:nvSpPr>
        <p:spPr>
          <a:xfrm>
            <a:off x="-11742" y="689615"/>
            <a:ext cx="9155743" cy="5626583"/>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36" name="Google Shape;236;p30"/>
          <p:cNvSpPr txBox="1"/>
          <p:nvPr/>
        </p:nvSpPr>
        <p:spPr>
          <a:xfrm>
            <a:off x="304800" y="98052"/>
            <a:ext cx="5257800" cy="43706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&gt; YOUR TURN!!</a:t>
            </a:r>
            <a:endParaRPr/>
          </a:p>
        </p:txBody>
      </p:sp>
      <p:sp>
        <p:nvSpPr>
          <p:cNvPr id="237" name="Google Shape;237;p30"/>
          <p:cNvSpPr txBox="1"/>
          <p:nvPr/>
        </p:nvSpPr>
        <p:spPr>
          <a:xfrm>
            <a:off x="304800" y="762000"/>
            <a:ext cx="8686800" cy="434866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Code Creation: For Loop Dissection</a:t>
            </a:r>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With a partner, spend a few moments trying to dissect the code sent to you. </a:t>
            </a:r>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Try to explain to one another what is happening with each line of code.</a:t>
            </a:r>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Feel free to do research if you are stumped. As a hint, look into the phrase: “For-Loop”.</a:t>
            </a:r>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Be prepared to share when time is up.</a:t>
            </a:r>
            <a:endParaRPr/>
          </a:p>
        </p:txBody>
      </p:sp>
      <p:sp>
        <p:nvSpPr>
          <p:cNvPr id="238" name="Google Shape;238;p30"/>
          <p:cNvSpPr txBox="1"/>
          <p:nvPr/>
        </p:nvSpPr>
        <p:spPr>
          <a:xfrm>
            <a:off x="3200400" y="124824"/>
            <a:ext cx="5791200" cy="350663"/>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Activity</a:t>
            </a:r>
            <a:r>
              <a:rPr b="0" i="1"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17-MyFirstLoop </a:t>
            </a:r>
            <a:r>
              <a:rPr b="1" i="0" lang="en-US" sz="1800" u="none" cap="none" strike="noStrike">
                <a:solidFill>
                  <a:srgbClr val="000000"/>
                </a:solidFill>
                <a:latin typeface="Arial"/>
                <a:ea typeface="Arial"/>
                <a:cs typeface="Arial"/>
                <a:sym typeface="Arial"/>
              </a:rPr>
              <a:t>|  Suggested Time: </a:t>
            </a:r>
            <a:r>
              <a:rPr b="0" i="0" lang="en-US" sz="1800" u="none" cap="none" strike="noStrike">
                <a:solidFill>
                  <a:srgbClr val="000000"/>
                </a:solidFill>
                <a:latin typeface="Arial"/>
                <a:ea typeface="Arial"/>
                <a:cs typeface="Arial"/>
                <a:sym typeface="Arial"/>
              </a:rPr>
              <a:t>5 min</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1"/>
          <p:cNvSpPr txBox="1"/>
          <p:nvPr/>
        </p:nvSpPr>
        <p:spPr>
          <a:xfrm>
            <a:off x="76200" y="817610"/>
            <a:ext cx="8842135" cy="2610016"/>
          </a:xfrm>
          <a:prstGeom prst="rect">
            <a:avLst/>
          </a:prstGeom>
          <a:noFill/>
          <a:ln>
            <a:noFill/>
          </a:ln>
        </p:spPr>
        <p:txBody>
          <a:bodyPr anchorCtr="0" anchor="t" bIns="45700" lIns="45700" spcFirstLastPara="1" rIns="45700" wrap="square" tIns="45700">
            <a:noAutofit/>
          </a:bodyPr>
          <a:lstStyle/>
          <a:p>
            <a:pPr indent="-457200" lvl="0" marL="6858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For loops are </a:t>
            </a:r>
            <a:r>
              <a:rPr b="0" i="0" lang="en-US" sz="2000" u="sng" cap="none" strike="noStrike">
                <a:solidFill>
                  <a:srgbClr val="000000"/>
                </a:solidFill>
                <a:latin typeface="Arial"/>
                <a:ea typeface="Arial"/>
                <a:cs typeface="Arial"/>
                <a:sym typeface="Arial"/>
              </a:rPr>
              <a:t>critical</a:t>
            </a:r>
            <a:r>
              <a:rPr b="0" i="0" lang="en-US" sz="2000" u="none" cap="none" strike="noStrike">
                <a:solidFill>
                  <a:srgbClr val="000000"/>
                </a:solidFill>
                <a:latin typeface="Arial"/>
                <a:ea typeface="Arial"/>
                <a:cs typeface="Arial"/>
                <a:sym typeface="Arial"/>
              </a:rPr>
              <a:t> in programming. </a:t>
            </a:r>
            <a:endParaRPr b="0" i="0" sz="2400" u="none" cap="none" strike="noStrike">
              <a:solidFill>
                <a:srgbClr val="000000"/>
              </a:solidFill>
              <a:latin typeface="Calibri"/>
              <a:ea typeface="Calibri"/>
              <a:cs typeface="Calibri"/>
              <a:sym typeface="Calibri"/>
            </a:endParaRPr>
          </a:p>
          <a:p>
            <a:pPr indent="-304800" lvl="0" marL="6858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457200" lvl="0" marL="6858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We use for loops to run </a:t>
            </a:r>
            <a:r>
              <a:rPr b="0" i="0" lang="en-US" sz="2000" u="sng" cap="none" strike="noStrike">
                <a:solidFill>
                  <a:srgbClr val="000000"/>
                </a:solidFill>
                <a:latin typeface="Arial"/>
                <a:ea typeface="Arial"/>
                <a:cs typeface="Arial"/>
                <a:sym typeface="Arial"/>
              </a:rPr>
              <a:t>repeated blocks of code</a:t>
            </a:r>
            <a:r>
              <a:rPr b="0" i="0" lang="en-US" sz="2000" u="none" cap="none" strike="noStrike">
                <a:solidFill>
                  <a:srgbClr val="000000"/>
                </a:solidFill>
                <a:latin typeface="Arial"/>
                <a:ea typeface="Arial"/>
                <a:cs typeface="Arial"/>
                <a:sym typeface="Arial"/>
              </a:rPr>
              <a:t> over a set period.</a:t>
            </a:r>
            <a:endParaRPr b="0" i="0" sz="2400" u="none" cap="none" strike="noStrike">
              <a:solidFill>
                <a:srgbClr val="000000"/>
              </a:solidFill>
              <a:latin typeface="Calibri"/>
              <a:ea typeface="Calibri"/>
              <a:cs typeface="Calibri"/>
              <a:sym typeface="Calibri"/>
            </a:endParaRPr>
          </a:p>
          <a:p>
            <a:pPr indent="-304800" lvl="0" marL="6858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457200" lvl="0" marL="6858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Each for loop is composed of a:</a:t>
            </a:r>
            <a:endParaRPr b="0" i="0" sz="2400" u="none" cap="none" strike="noStrike">
              <a:solidFill>
                <a:srgbClr val="000000"/>
              </a:solidFill>
              <a:latin typeface="Calibri"/>
              <a:ea typeface="Calibri"/>
              <a:cs typeface="Calibri"/>
              <a:sym typeface="Calibri"/>
            </a:endParaRPr>
          </a:p>
          <a:p>
            <a:pPr indent="-457200" lvl="1" marL="985837"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Arial"/>
                <a:ea typeface="Arial"/>
                <a:cs typeface="Arial"/>
                <a:sym typeface="Arial"/>
              </a:rPr>
              <a:t>Variable declaration or counter (iterator)</a:t>
            </a:r>
            <a:endParaRPr b="0" i="0" sz="2100" u="none" cap="none" strike="noStrike">
              <a:solidFill>
                <a:srgbClr val="000000"/>
              </a:solidFill>
              <a:latin typeface="Calibri"/>
              <a:ea typeface="Calibri"/>
              <a:cs typeface="Calibri"/>
              <a:sym typeface="Calibri"/>
            </a:endParaRPr>
          </a:p>
          <a:p>
            <a:pPr indent="-457200" lvl="1" marL="985837"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Arial"/>
                <a:ea typeface="Arial"/>
                <a:cs typeface="Arial"/>
                <a:sym typeface="Arial"/>
              </a:rPr>
              <a:t>A loop condition</a:t>
            </a:r>
            <a:endParaRPr b="0" i="0" sz="2100" u="none" cap="none" strike="noStrike">
              <a:solidFill>
                <a:srgbClr val="000000"/>
              </a:solidFill>
              <a:latin typeface="Calibri"/>
              <a:ea typeface="Calibri"/>
              <a:cs typeface="Calibri"/>
              <a:sym typeface="Calibri"/>
            </a:endParaRPr>
          </a:p>
          <a:p>
            <a:pPr indent="-457200" lvl="1" marL="985837"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Arial"/>
                <a:ea typeface="Arial"/>
                <a:cs typeface="Arial"/>
                <a:sym typeface="Arial"/>
              </a:rPr>
              <a:t>An iteration (addition)</a:t>
            </a:r>
            <a:endParaRPr b="0" i="0" sz="2100" u="none" cap="none" strike="noStrike">
              <a:solidFill>
                <a:srgbClr val="000000"/>
              </a:solidFill>
              <a:latin typeface="Calibri"/>
              <a:ea typeface="Calibri"/>
              <a:cs typeface="Calibri"/>
              <a:sym typeface="Calibri"/>
            </a:endParaRPr>
          </a:p>
        </p:txBody>
      </p:sp>
      <p:sp>
        <p:nvSpPr>
          <p:cNvPr id="244" name="Google Shape;244;p31"/>
          <p:cNvSpPr txBox="1"/>
          <p:nvPr/>
        </p:nvSpPr>
        <p:spPr>
          <a:xfrm>
            <a:off x="304800" y="98052"/>
            <a:ext cx="6934200" cy="43706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Enter the For-Loop</a:t>
            </a:r>
            <a:endParaRPr/>
          </a:p>
        </p:txBody>
      </p:sp>
      <p:pic>
        <p:nvPicPr>
          <p:cNvPr descr="Picture 2" id="245" name="Google Shape;245;p31"/>
          <p:cNvPicPr preferRelativeResize="0"/>
          <p:nvPr/>
        </p:nvPicPr>
        <p:blipFill rotWithShape="1">
          <a:blip r:embed="rId3">
            <a:alphaModFix/>
          </a:blip>
          <a:srcRect b="0" l="0" r="0" t="0"/>
          <a:stretch/>
        </p:blipFill>
        <p:spPr>
          <a:xfrm>
            <a:off x="190864" y="3810000"/>
            <a:ext cx="8800736" cy="228600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descr="Picture 2" id="250" name="Google Shape;250;p32"/>
          <p:cNvPicPr preferRelativeResize="0"/>
          <p:nvPr/>
        </p:nvPicPr>
        <p:blipFill rotWithShape="1">
          <a:blip r:embed="rId3">
            <a:alphaModFix/>
          </a:blip>
          <a:srcRect b="0" l="0" r="0" t="0"/>
          <a:stretch/>
        </p:blipFill>
        <p:spPr>
          <a:xfrm>
            <a:off x="179070" y="1069697"/>
            <a:ext cx="8785860" cy="4132541"/>
          </a:xfrm>
          <a:prstGeom prst="rect">
            <a:avLst/>
          </a:prstGeom>
          <a:noFill/>
          <a:ln>
            <a:noFill/>
          </a:ln>
        </p:spPr>
      </p:pic>
      <p:sp>
        <p:nvSpPr>
          <p:cNvPr id="251" name="Google Shape;251;p32"/>
          <p:cNvSpPr txBox="1"/>
          <p:nvPr/>
        </p:nvSpPr>
        <p:spPr>
          <a:xfrm>
            <a:off x="304800" y="98052"/>
            <a:ext cx="6934200" cy="43706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Enter the For-Loop</a:t>
            </a:r>
            <a:endParaRPr/>
          </a:p>
        </p:txBody>
      </p:sp>
      <p:sp>
        <p:nvSpPr>
          <p:cNvPr id="252" name="Google Shape;252;p32"/>
          <p:cNvSpPr txBox="1"/>
          <p:nvPr/>
        </p:nvSpPr>
        <p:spPr>
          <a:xfrm>
            <a:off x="304800" y="4724400"/>
            <a:ext cx="8534400" cy="15240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1" lang="en-US" sz="2400" u="none" cap="none" strike="noStrike">
                <a:solidFill>
                  <a:srgbClr val="000000"/>
                </a:solidFill>
                <a:latin typeface="Arial"/>
                <a:ea typeface="Arial"/>
                <a:cs typeface="Arial"/>
                <a:sym typeface="Arial"/>
              </a:rPr>
              <a:t>Iterator.      Condition.     Increment.</a:t>
            </a:r>
            <a:endParaRPr/>
          </a:p>
        </p:txBody>
      </p:sp>
      <p:cxnSp>
        <p:nvCxnSpPr>
          <p:cNvPr id="253" name="Google Shape;253;p32"/>
          <p:cNvCxnSpPr/>
          <p:nvPr/>
        </p:nvCxnSpPr>
        <p:spPr>
          <a:xfrm rot="10800000">
            <a:off x="1828800" y="2590799"/>
            <a:ext cx="609602" cy="2698947"/>
          </a:xfrm>
          <a:prstGeom prst="straightConnector1">
            <a:avLst/>
          </a:prstGeom>
          <a:noFill/>
          <a:ln cap="flat" cmpd="sng" w="69850">
            <a:solidFill>
              <a:srgbClr val="FF0000"/>
            </a:solidFill>
            <a:prstDash val="solid"/>
            <a:miter lim="8000"/>
            <a:headEnd len="sm" w="sm" type="none"/>
            <a:tailEnd len="med" w="med" type="triangle"/>
          </a:ln>
        </p:spPr>
      </p:cxnSp>
      <p:cxnSp>
        <p:nvCxnSpPr>
          <p:cNvPr id="254" name="Google Shape;254;p32"/>
          <p:cNvCxnSpPr/>
          <p:nvPr/>
        </p:nvCxnSpPr>
        <p:spPr>
          <a:xfrm rot="10800000">
            <a:off x="3124199" y="2666999"/>
            <a:ext cx="1285637" cy="2622747"/>
          </a:xfrm>
          <a:prstGeom prst="straightConnector1">
            <a:avLst/>
          </a:prstGeom>
          <a:noFill/>
          <a:ln cap="flat" cmpd="sng" w="69850">
            <a:solidFill>
              <a:srgbClr val="FF0000"/>
            </a:solidFill>
            <a:prstDash val="solid"/>
            <a:miter lim="8000"/>
            <a:headEnd len="sm" w="sm" type="none"/>
            <a:tailEnd len="med" w="med" type="triangle"/>
          </a:ln>
        </p:spPr>
      </p:cxnSp>
      <p:cxnSp>
        <p:nvCxnSpPr>
          <p:cNvPr id="255" name="Google Shape;255;p32"/>
          <p:cNvCxnSpPr/>
          <p:nvPr/>
        </p:nvCxnSpPr>
        <p:spPr>
          <a:xfrm rot="10800000">
            <a:off x="6019800" y="2666999"/>
            <a:ext cx="457762" cy="2622747"/>
          </a:xfrm>
          <a:prstGeom prst="straightConnector1">
            <a:avLst/>
          </a:prstGeom>
          <a:noFill/>
          <a:ln cap="flat" cmpd="sng" w="69850">
            <a:solidFill>
              <a:srgbClr val="FF0000"/>
            </a:solidFill>
            <a:prstDash val="solid"/>
            <a:miter lim="8000"/>
            <a:headEnd len="sm" w="sm" type="none"/>
            <a:tailEnd len="med" w="med" type="triangle"/>
          </a:ln>
        </p:spPr>
      </p:cxnSp>
    </p:spTree>
  </p:cSld>
  <p:clrMapOvr>
    <a:masterClrMapping/>
  </p:clrMapOvr>
  <mc:AlternateContent>
    <mc:Choice Requires="p14">
      <p:transition spd="slow" p14:dur="1000">
        <p:fade thruBlk="1"/>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pic>
        <p:nvPicPr>
          <p:cNvPr descr="Picture 2" id="260" name="Google Shape;260;p33"/>
          <p:cNvPicPr preferRelativeResize="0"/>
          <p:nvPr/>
        </p:nvPicPr>
        <p:blipFill rotWithShape="1">
          <a:blip r:embed="rId3">
            <a:alphaModFix/>
          </a:blip>
          <a:srcRect b="0" l="0" r="0" t="0"/>
          <a:stretch/>
        </p:blipFill>
        <p:spPr>
          <a:xfrm>
            <a:off x="179070" y="1069697"/>
            <a:ext cx="8785860" cy="4132541"/>
          </a:xfrm>
          <a:prstGeom prst="rect">
            <a:avLst/>
          </a:prstGeom>
          <a:noFill/>
          <a:ln>
            <a:noFill/>
          </a:ln>
        </p:spPr>
      </p:pic>
      <p:sp>
        <p:nvSpPr>
          <p:cNvPr id="261" name="Google Shape;261;p33"/>
          <p:cNvSpPr txBox="1"/>
          <p:nvPr/>
        </p:nvSpPr>
        <p:spPr>
          <a:xfrm>
            <a:off x="304800" y="98052"/>
            <a:ext cx="6934200" cy="43706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Enter the For-Loop</a:t>
            </a:r>
            <a:endParaRPr/>
          </a:p>
        </p:txBody>
      </p:sp>
      <p:sp>
        <p:nvSpPr>
          <p:cNvPr id="262" name="Google Shape;262;p33"/>
          <p:cNvSpPr txBox="1"/>
          <p:nvPr/>
        </p:nvSpPr>
        <p:spPr>
          <a:xfrm>
            <a:off x="304800" y="4876800"/>
            <a:ext cx="8534400" cy="15240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1" lang="en-US" sz="2400" u="none" cap="none" strike="noStrike">
                <a:solidFill>
                  <a:srgbClr val="000000"/>
                </a:solidFill>
                <a:latin typeface="Arial"/>
                <a:ea typeface="Arial"/>
                <a:cs typeface="Arial"/>
                <a:sym typeface="Arial"/>
              </a:rPr>
              <a:t>Code between the { } gets repeated each time the iterator is smaller than the condition. </a:t>
            </a:r>
            <a:r>
              <a:rPr b="0" i="1" lang="en-US" sz="2400" u="none" cap="none" strike="noStrike">
                <a:solidFill>
                  <a:srgbClr val="000000"/>
                </a:solidFill>
                <a:latin typeface="Arial"/>
                <a:ea typeface="Arial"/>
                <a:cs typeface="Arial"/>
                <a:sym typeface="Arial"/>
              </a:rPr>
              <a:t>(i.e. in this case i &lt; 4)</a:t>
            </a:r>
            <a:endParaRPr/>
          </a:p>
        </p:txBody>
      </p:sp>
      <p:sp>
        <p:nvSpPr>
          <p:cNvPr id="263" name="Google Shape;263;p33"/>
          <p:cNvSpPr/>
          <p:nvPr/>
        </p:nvSpPr>
        <p:spPr>
          <a:xfrm>
            <a:off x="457200" y="2667000"/>
            <a:ext cx="7086600" cy="304800"/>
          </a:xfrm>
          <a:prstGeom prst="rect">
            <a:avLst/>
          </a:prstGeom>
          <a:noFill/>
          <a:ln cap="flat" cmpd="sng" w="63500">
            <a:solidFill>
              <a:srgbClr val="FF0000"/>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sp>
        <p:nvSpPr>
          <p:cNvPr id="41" name="Google Shape;41;p7"/>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Objectives</a:t>
            </a:r>
            <a:endParaRPr/>
          </a:p>
        </p:txBody>
      </p:sp>
      <p:sp>
        <p:nvSpPr>
          <p:cNvPr id="42" name="Google Shape;42;p7"/>
          <p:cNvSpPr txBox="1"/>
          <p:nvPr/>
        </p:nvSpPr>
        <p:spPr>
          <a:xfrm>
            <a:off x="304799" y="761998"/>
            <a:ext cx="8740776" cy="3706343"/>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sng" cap="none" strike="noStrike">
                <a:solidFill>
                  <a:srgbClr val="000000"/>
                </a:solidFill>
                <a:latin typeface="Arial"/>
                <a:ea typeface="Arial"/>
                <a:cs typeface="Arial"/>
                <a:sym typeface="Arial"/>
              </a:rPr>
              <a:t>In today’s class we’ll be covering:</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50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257175" lvl="0" marL="257175" marR="0" rtl="0" algn="l">
              <a:lnSpc>
                <a:spcPct val="100000"/>
              </a:lnSpc>
              <a:spcBef>
                <a:spcPts val="50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Array Assignments</a:t>
            </a:r>
            <a:endParaRPr b="0" i="0" sz="2400" u="none" cap="none" strike="noStrike">
              <a:solidFill>
                <a:srgbClr val="000000"/>
              </a:solidFill>
              <a:latin typeface="Calibri"/>
              <a:ea typeface="Calibri"/>
              <a:cs typeface="Calibri"/>
              <a:sym typeface="Calibri"/>
            </a:endParaRPr>
          </a:p>
          <a:p>
            <a:pPr indent="-104775" lvl="0" marL="257175" marR="0" rtl="0" algn="l">
              <a:lnSpc>
                <a:spcPct val="100000"/>
              </a:lnSpc>
              <a:spcBef>
                <a:spcPts val="50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257175" lvl="0" marL="257175" marR="0" rtl="0" algn="l">
              <a:lnSpc>
                <a:spcPct val="100000"/>
              </a:lnSpc>
              <a:spcBef>
                <a:spcPts val="50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The Concept of For-Loops</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50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257175" lvl="0" marL="257175" marR="0" rtl="0" algn="l">
              <a:lnSpc>
                <a:spcPct val="100000"/>
              </a:lnSpc>
              <a:spcBef>
                <a:spcPts val="50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The Art of Pseudo-Coding</a:t>
            </a:r>
            <a:endParaRPr b="0" i="0" sz="2400" u="none" cap="none" strike="noStrike">
              <a:solidFill>
                <a:srgbClr val="000000"/>
              </a:solidFill>
              <a:latin typeface="Calibri"/>
              <a:ea typeface="Calibri"/>
              <a:cs typeface="Calibri"/>
              <a:sym typeface="Calibri"/>
            </a:endParaRPr>
          </a:p>
          <a:p>
            <a:pPr indent="-104775" lvl="0" marL="257175" marR="0" rtl="0" algn="l">
              <a:lnSpc>
                <a:spcPct val="100000"/>
              </a:lnSpc>
              <a:spcBef>
                <a:spcPts val="50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257175" lvl="0" marL="257175" marR="0" rtl="0" algn="l">
              <a:lnSpc>
                <a:spcPct val="100000"/>
              </a:lnSpc>
              <a:spcBef>
                <a:spcPts val="50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Building Rock-Paper Scissors</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pic>
        <p:nvPicPr>
          <p:cNvPr descr="Picture 2" id="268" name="Google Shape;268;p34"/>
          <p:cNvPicPr preferRelativeResize="0"/>
          <p:nvPr/>
        </p:nvPicPr>
        <p:blipFill rotWithShape="1">
          <a:blip r:embed="rId3">
            <a:alphaModFix/>
          </a:blip>
          <a:srcRect b="0" l="0" r="0" t="0"/>
          <a:stretch/>
        </p:blipFill>
        <p:spPr>
          <a:xfrm>
            <a:off x="179070" y="1069697"/>
            <a:ext cx="8785860" cy="4132541"/>
          </a:xfrm>
          <a:prstGeom prst="rect">
            <a:avLst/>
          </a:prstGeom>
          <a:noFill/>
          <a:ln>
            <a:noFill/>
          </a:ln>
        </p:spPr>
      </p:pic>
      <p:sp>
        <p:nvSpPr>
          <p:cNvPr id="269" name="Google Shape;269;p34"/>
          <p:cNvSpPr txBox="1"/>
          <p:nvPr/>
        </p:nvSpPr>
        <p:spPr>
          <a:xfrm>
            <a:off x="304800" y="98052"/>
            <a:ext cx="6934200" cy="43706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Enter the For-Loop</a:t>
            </a:r>
            <a:endParaRPr/>
          </a:p>
        </p:txBody>
      </p:sp>
      <p:sp>
        <p:nvSpPr>
          <p:cNvPr id="270" name="Google Shape;270;p34"/>
          <p:cNvSpPr txBox="1"/>
          <p:nvPr/>
        </p:nvSpPr>
        <p:spPr>
          <a:xfrm>
            <a:off x="304800" y="4876800"/>
            <a:ext cx="8534400" cy="15240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1" lang="en-US" sz="2400" u="none" cap="none" strike="noStrike">
                <a:solidFill>
                  <a:srgbClr val="000000"/>
                </a:solidFill>
                <a:latin typeface="Arial"/>
                <a:ea typeface="Arial"/>
                <a:cs typeface="Arial"/>
                <a:sym typeface="Arial"/>
              </a:rPr>
              <a:t>Running the code “loops” through and prints each element in the array.</a:t>
            </a:r>
            <a:endParaRPr/>
          </a:p>
        </p:txBody>
      </p:sp>
      <p:sp>
        <p:nvSpPr>
          <p:cNvPr id="271" name="Google Shape;271;p34"/>
          <p:cNvSpPr/>
          <p:nvPr/>
        </p:nvSpPr>
        <p:spPr>
          <a:xfrm>
            <a:off x="228600" y="3467100"/>
            <a:ext cx="8229600" cy="1638300"/>
          </a:xfrm>
          <a:prstGeom prst="rect">
            <a:avLst/>
          </a:prstGeom>
          <a:noFill/>
          <a:ln cap="flat" cmpd="sng" w="63500">
            <a:solidFill>
              <a:srgbClr val="FF0000"/>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5"/>
          <p:cNvSpPr txBox="1"/>
          <p:nvPr/>
        </p:nvSpPr>
        <p:spPr>
          <a:xfrm>
            <a:off x="304800" y="98052"/>
            <a:ext cx="6934200" cy="43706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Run That Loop</a:t>
            </a:r>
            <a:endParaRPr/>
          </a:p>
        </p:txBody>
      </p:sp>
      <p:grpSp>
        <p:nvGrpSpPr>
          <p:cNvPr id="277" name="Google Shape;277;p35"/>
          <p:cNvGrpSpPr/>
          <p:nvPr/>
        </p:nvGrpSpPr>
        <p:grpSpPr>
          <a:xfrm>
            <a:off x="1335370" y="4876799"/>
            <a:ext cx="6483628" cy="1505049"/>
            <a:chOff x="0" y="0"/>
            <a:chExt cx="6483626" cy="1505047"/>
          </a:xfrm>
        </p:grpSpPr>
        <p:sp>
          <p:nvSpPr>
            <p:cNvPr id="278" name="Google Shape;278;p35"/>
            <p:cNvSpPr/>
            <p:nvPr/>
          </p:nvSpPr>
          <p:spPr>
            <a:xfrm>
              <a:off x="0" y="0"/>
              <a:ext cx="6483626" cy="1208573"/>
            </a:xfrm>
            <a:prstGeom prst="rect">
              <a:avLst/>
            </a:prstGeom>
            <a:solidFill>
              <a:srgbClr val="262626">
                <a:alpha val="98823"/>
              </a:srgbClr>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9" name="Google Shape;279;p35"/>
            <p:cNvSpPr/>
            <p:nvPr/>
          </p:nvSpPr>
          <p:spPr>
            <a:xfrm>
              <a:off x="194485" y="145029"/>
              <a:ext cx="1404144" cy="962512"/>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0" name="Google Shape;280;p35"/>
            <p:cNvSpPr/>
            <p:nvPr/>
          </p:nvSpPr>
          <p:spPr>
            <a:xfrm>
              <a:off x="1764128" y="145028"/>
              <a:ext cx="1404144" cy="962512"/>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1" name="Google Shape;281;p35"/>
            <p:cNvSpPr/>
            <p:nvPr/>
          </p:nvSpPr>
          <p:spPr>
            <a:xfrm>
              <a:off x="3353094" y="145028"/>
              <a:ext cx="1404144" cy="962512"/>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2" name="Google Shape;282;p35"/>
            <p:cNvSpPr/>
            <p:nvPr/>
          </p:nvSpPr>
          <p:spPr>
            <a:xfrm>
              <a:off x="4942061" y="128914"/>
              <a:ext cx="1404144" cy="962512"/>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3" name="Google Shape;283;p35"/>
            <p:cNvSpPr txBox="1"/>
            <p:nvPr/>
          </p:nvSpPr>
          <p:spPr>
            <a:xfrm>
              <a:off x="514102" y="1216223"/>
              <a:ext cx="736772"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Index 0 </a:t>
              </a:r>
              <a:endParaRPr/>
            </a:p>
          </p:txBody>
        </p:sp>
        <p:sp>
          <p:nvSpPr>
            <p:cNvPr id="284" name="Google Shape;284;p35"/>
            <p:cNvSpPr txBox="1"/>
            <p:nvPr/>
          </p:nvSpPr>
          <p:spPr>
            <a:xfrm>
              <a:off x="2083744" y="1216223"/>
              <a:ext cx="687374"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Index 1</a:t>
              </a:r>
              <a:endParaRPr/>
            </a:p>
          </p:txBody>
        </p:sp>
        <p:sp>
          <p:nvSpPr>
            <p:cNvPr id="285" name="Google Shape;285;p35"/>
            <p:cNvSpPr txBox="1"/>
            <p:nvPr/>
          </p:nvSpPr>
          <p:spPr>
            <a:xfrm>
              <a:off x="3604604" y="1216223"/>
              <a:ext cx="687374"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Index 2</a:t>
              </a:r>
              <a:endParaRPr/>
            </a:p>
          </p:txBody>
        </p:sp>
        <p:sp>
          <p:nvSpPr>
            <p:cNvPr id="286" name="Google Shape;286;p35"/>
            <p:cNvSpPr txBox="1"/>
            <p:nvPr/>
          </p:nvSpPr>
          <p:spPr>
            <a:xfrm>
              <a:off x="5286069" y="1216223"/>
              <a:ext cx="687373"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Index 3</a:t>
              </a:r>
              <a:endParaRPr/>
            </a:p>
          </p:txBody>
        </p:sp>
      </p:grpSp>
      <p:sp>
        <p:nvSpPr>
          <p:cNvPr id="287" name="Google Shape;287;p35"/>
          <p:cNvSpPr txBox="1"/>
          <p:nvPr/>
        </p:nvSpPr>
        <p:spPr>
          <a:xfrm>
            <a:off x="1791266" y="5331023"/>
            <a:ext cx="687026"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Carrots</a:t>
            </a:r>
            <a:endParaRPr/>
          </a:p>
        </p:txBody>
      </p:sp>
      <p:sp>
        <p:nvSpPr>
          <p:cNvPr id="288" name="Google Shape;288;p35"/>
          <p:cNvSpPr txBox="1"/>
          <p:nvPr/>
        </p:nvSpPr>
        <p:spPr>
          <a:xfrm>
            <a:off x="3520459" y="5329297"/>
            <a:ext cx="509400"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Peas</a:t>
            </a:r>
            <a:endParaRPr/>
          </a:p>
        </p:txBody>
      </p:sp>
      <p:sp>
        <p:nvSpPr>
          <p:cNvPr id="289" name="Google Shape;289;p35"/>
          <p:cNvSpPr txBox="1"/>
          <p:nvPr/>
        </p:nvSpPr>
        <p:spPr>
          <a:xfrm>
            <a:off x="5019835" y="5329297"/>
            <a:ext cx="687373"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Lettuce</a:t>
            </a:r>
            <a:endParaRPr/>
          </a:p>
        </p:txBody>
      </p:sp>
      <p:sp>
        <p:nvSpPr>
          <p:cNvPr id="290" name="Google Shape;290;p35"/>
          <p:cNvSpPr txBox="1"/>
          <p:nvPr/>
        </p:nvSpPr>
        <p:spPr>
          <a:xfrm>
            <a:off x="6552248" y="5329297"/>
            <a:ext cx="874984"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Tomatoes</a:t>
            </a:r>
            <a:endParaRPr/>
          </a:p>
        </p:txBody>
      </p:sp>
      <p:sp>
        <p:nvSpPr>
          <p:cNvPr id="291" name="Google Shape;291;p35"/>
          <p:cNvSpPr txBox="1"/>
          <p:nvPr/>
        </p:nvSpPr>
        <p:spPr>
          <a:xfrm>
            <a:off x="304800" y="3345429"/>
            <a:ext cx="6477000" cy="524873"/>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rgbClr val="000000"/>
                </a:solidFill>
                <a:latin typeface="Arial"/>
                <a:ea typeface="Arial"/>
                <a:cs typeface="Arial"/>
                <a:sym typeface="Arial"/>
              </a:rPr>
              <a:t>When i = 0 … console.log(“I love Carrots”)</a:t>
            </a:r>
            <a:endParaRPr/>
          </a:p>
        </p:txBody>
      </p:sp>
      <p:sp>
        <p:nvSpPr>
          <p:cNvPr id="292" name="Google Shape;292;p35"/>
          <p:cNvSpPr/>
          <p:nvPr/>
        </p:nvSpPr>
        <p:spPr>
          <a:xfrm>
            <a:off x="1849471" y="4114800"/>
            <a:ext cx="713161" cy="660969"/>
          </a:xfrm>
          <a:custGeom>
            <a:rect b="b" l="l" r="r" t="t"/>
            <a:pathLst>
              <a:path extrusionOk="0" h="21600" w="2160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cap="flat" cmpd="sng" w="12700">
            <a:solidFill>
              <a:srgbClr val="42719B"/>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Picture 2" id="293" name="Google Shape;293;p35"/>
          <p:cNvPicPr preferRelativeResize="0"/>
          <p:nvPr/>
        </p:nvPicPr>
        <p:blipFill rotWithShape="1">
          <a:blip r:embed="rId3">
            <a:alphaModFix/>
          </a:blip>
          <a:srcRect b="0" l="0" r="0" t="0"/>
          <a:stretch/>
        </p:blipFill>
        <p:spPr>
          <a:xfrm>
            <a:off x="190864" y="914400"/>
            <a:ext cx="8800736" cy="228600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6"/>
          <p:cNvSpPr txBox="1"/>
          <p:nvPr/>
        </p:nvSpPr>
        <p:spPr>
          <a:xfrm>
            <a:off x="304800" y="98052"/>
            <a:ext cx="6934200" cy="43706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Run That Loop</a:t>
            </a:r>
            <a:endParaRPr/>
          </a:p>
        </p:txBody>
      </p:sp>
      <p:grpSp>
        <p:nvGrpSpPr>
          <p:cNvPr id="299" name="Google Shape;299;p36"/>
          <p:cNvGrpSpPr/>
          <p:nvPr/>
        </p:nvGrpSpPr>
        <p:grpSpPr>
          <a:xfrm>
            <a:off x="1335370" y="4876799"/>
            <a:ext cx="6483628" cy="1505049"/>
            <a:chOff x="0" y="0"/>
            <a:chExt cx="6483626" cy="1505047"/>
          </a:xfrm>
        </p:grpSpPr>
        <p:sp>
          <p:nvSpPr>
            <p:cNvPr id="300" name="Google Shape;300;p36"/>
            <p:cNvSpPr/>
            <p:nvPr/>
          </p:nvSpPr>
          <p:spPr>
            <a:xfrm>
              <a:off x="0" y="0"/>
              <a:ext cx="6483626" cy="1208573"/>
            </a:xfrm>
            <a:prstGeom prst="rect">
              <a:avLst/>
            </a:prstGeom>
            <a:solidFill>
              <a:srgbClr val="262626">
                <a:alpha val="98823"/>
              </a:srgbClr>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1" name="Google Shape;301;p36"/>
            <p:cNvSpPr/>
            <p:nvPr/>
          </p:nvSpPr>
          <p:spPr>
            <a:xfrm>
              <a:off x="194485" y="145029"/>
              <a:ext cx="1404144" cy="962512"/>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2" name="Google Shape;302;p36"/>
            <p:cNvSpPr/>
            <p:nvPr/>
          </p:nvSpPr>
          <p:spPr>
            <a:xfrm>
              <a:off x="1764128" y="145028"/>
              <a:ext cx="1404144" cy="962512"/>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3" name="Google Shape;303;p36"/>
            <p:cNvSpPr/>
            <p:nvPr/>
          </p:nvSpPr>
          <p:spPr>
            <a:xfrm>
              <a:off x="3353094" y="145028"/>
              <a:ext cx="1404144" cy="962512"/>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4" name="Google Shape;304;p36"/>
            <p:cNvSpPr/>
            <p:nvPr/>
          </p:nvSpPr>
          <p:spPr>
            <a:xfrm>
              <a:off x="4942061" y="128914"/>
              <a:ext cx="1404144" cy="962512"/>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5" name="Google Shape;305;p36"/>
            <p:cNvSpPr txBox="1"/>
            <p:nvPr/>
          </p:nvSpPr>
          <p:spPr>
            <a:xfrm>
              <a:off x="514102" y="1216223"/>
              <a:ext cx="736772"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Index 0 </a:t>
              </a:r>
              <a:endParaRPr/>
            </a:p>
          </p:txBody>
        </p:sp>
        <p:sp>
          <p:nvSpPr>
            <p:cNvPr id="306" name="Google Shape;306;p36"/>
            <p:cNvSpPr txBox="1"/>
            <p:nvPr/>
          </p:nvSpPr>
          <p:spPr>
            <a:xfrm>
              <a:off x="2083744" y="1216223"/>
              <a:ext cx="687374"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Index 1</a:t>
              </a:r>
              <a:endParaRPr/>
            </a:p>
          </p:txBody>
        </p:sp>
        <p:sp>
          <p:nvSpPr>
            <p:cNvPr id="307" name="Google Shape;307;p36"/>
            <p:cNvSpPr txBox="1"/>
            <p:nvPr/>
          </p:nvSpPr>
          <p:spPr>
            <a:xfrm>
              <a:off x="3604604" y="1216223"/>
              <a:ext cx="687374"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Index 2</a:t>
              </a:r>
              <a:endParaRPr/>
            </a:p>
          </p:txBody>
        </p:sp>
        <p:sp>
          <p:nvSpPr>
            <p:cNvPr id="308" name="Google Shape;308;p36"/>
            <p:cNvSpPr txBox="1"/>
            <p:nvPr/>
          </p:nvSpPr>
          <p:spPr>
            <a:xfrm>
              <a:off x="5286069" y="1216223"/>
              <a:ext cx="687373"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Index 3</a:t>
              </a:r>
              <a:endParaRPr/>
            </a:p>
          </p:txBody>
        </p:sp>
      </p:grpSp>
      <p:sp>
        <p:nvSpPr>
          <p:cNvPr id="309" name="Google Shape;309;p36"/>
          <p:cNvSpPr txBox="1"/>
          <p:nvPr/>
        </p:nvSpPr>
        <p:spPr>
          <a:xfrm>
            <a:off x="1791266" y="5331023"/>
            <a:ext cx="687026"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Carrots</a:t>
            </a:r>
            <a:endParaRPr/>
          </a:p>
        </p:txBody>
      </p:sp>
      <p:sp>
        <p:nvSpPr>
          <p:cNvPr id="310" name="Google Shape;310;p36"/>
          <p:cNvSpPr txBox="1"/>
          <p:nvPr/>
        </p:nvSpPr>
        <p:spPr>
          <a:xfrm>
            <a:off x="3520459" y="5329297"/>
            <a:ext cx="509400"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Peas</a:t>
            </a:r>
            <a:endParaRPr/>
          </a:p>
        </p:txBody>
      </p:sp>
      <p:sp>
        <p:nvSpPr>
          <p:cNvPr id="311" name="Google Shape;311;p36"/>
          <p:cNvSpPr txBox="1"/>
          <p:nvPr/>
        </p:nvSpPr>
        <p:spPr>
          <a:xfrm>
            <a:off x="5019835" y="5329297"/>
            <a:ext cx="687373"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Lettuce</a:t>
            </a:r>
            <a:endParaRPr/>
          </a:p>
        </p:txBody>
      </p:sp>
      <p:sp>
        <p:nvSpPr>
          <p:cNvPr id="312" name="Google Shape;312;p36"/>
          <p:cNvSpPr txBox="1"/>
          <p:nvPr/>
        </p:nvSpPr>
        <p:spPr>
          <a:xfrm>
            <a:off x="6552248" y="5329297"/>
            <a:ext cx="874984"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Tomatoes</a:t>
            </a:r>
            <a:endParaRPr/>
          </a:p>
        </p:txBody>
      </p:sp>
      <p:sp>
        <p:nvSpPr>
          <p:cNvPr id="313" name="Google Shape;313;p36"/>
          <p:cNvSpPr txBox="1"/>
          <p:nvPr/>
        </p:nvSpPr>
        <p:spPr>
          <a:xfrm>
            <a:off x="304800" y="3345429"/>
            <a:ext cx="6477000" cy="524873"/>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rgbClr val="000000"/>
                </a:solidFill>
                <a:latin typeface="Arial"/>
                <a:ea typeface="Arial"/>
                <a:cs typeface="Arial"/>
                <a:sym typeface="Arial"/>
              </a:rPr>
              <a:t>When i = 1 … console.log(“I love Peas”)</a:t>
            </a:r>
            <a:endParaRPr/>
          </a:p>
        </p:txBody>
      </p:sp>
      <p:sp>
        <p:nvSpPr>
          <p:cNvPr id="314" name="Google Shape;314;p36"/>
          <p:cNvSpPr/>
          <p:nvPr/>
        </p:nvSpPr>
        <p:spPr>
          <a:xfrm>
            <a:off x="3460594" y="4114800"/>
            <a:ext cx="713160" cy="660969"/>
          </a:xfrm>
          <a:custGeom>
            <a:rect b="b" l="l" r="r" t="t"/>
            <a:pathLst>
              <a:path extrusionOk="0" h="21600" w="2160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cap="flat" cmpd="sng" w="12700">
            <a:solidFill>
              <a:srgbClr val="42719B"/>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Picture 2" id="315" name="Google Shape;315;p36"/>
          <p:cNvPicPr preferRelativeResize="0"/>
          <p:nvPr/>
        </p:nvPicPr>
        <p:blipFill rotWithShape="1">
          <a:blip r:embed="rId3">
            <a:alphaModFix/>
          </a:blip>
          <a:srcRect b="0" l="0" r="0" t="0"/>
          <a:stretch/>
        </p:blipFill>
        <p:spPr>
          <a:xfrm>
            <a:off x="190864" y="914400"/>
            <a:ext cx="8800736" cy="228600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7"/>
          <p:cNvSpPr txBox="1"/>
          <p:nvPr/>
        </p:nvSpPr>
        <p:spPr>
          <a:xfrm>
            <a:off x="304800" y="98052"/>
            <a:ext cx="6934200" cy="43706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Run That Loop</a:t>
            </a:r>
            <a:endParaRPr/>
          </a:p>
        </p:txBody>
      </p:sp>
      <p:grpSp>
        <p:nvGrpSpPr>
          <p:cNvPr id="321" name="Google Shape;321;p37"/>
          <p:cNvGrpSpPr/>
          <p:nvPr/>
        </p:nvGrpSpPr>
        <p:grpSpPr>
          <a:xfrm>
            <a:off x="1335370" y="4876799"/>
            <a:ext cx="6483628" cy="1505049"/>
            <a:chOff x="0" y="0"/>
            <a:chExt cx="6483626" cy="1505047"/>
          </a:xfrm>
        </p:grpSpPr>
        <p:sp>
          <p:nvSpPr>
            <p:cNvPr id="322" name="Google Shape;322;p37"/>
            <p:cNvSpPr/>
            <p:nvPr/>
          </p:nvSpPr>
          <p:spPr>
            <a:xfrm>
              <a:off x="0" y="0"/>
              <a:ext cx="6483626" cy="1208573"/>
            </a:xfrm>
            <a:prstGeom prst="rect">
              <a:avLst/>
            </a:prstGeom>
            <a:solidFill>
              <a:srgbClr val="262626">
                <a:alpha val="98823"/>
              </a:srgbClr>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3" name="Google Shape;323;p37"/>
            <p:cNvSpPr/>
            <p:nvPr/>
          </p:nvSpPr>
          <p:spPr>
            <a:xfrm>
              <a:off x="194485" y="145029"/>
              <a:ext cx="1404144" cy="962512"/>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4" name="Google Shape;324;p37"/>
            <p:cNvSpPr/>
            <p:nvPr/>
          </p:nvSpPr>
          <p:spPr>
            <a:xfrm>
              <a:off x="1764128" y="145028"/>
              <a:ext cx="1404144" cy="962512"/>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5" name="Google Shape;325;p37"/>
            <p:cNvSpPr/>
            <p:nvPr/>
          </p:nvSpPr>
          <p:spPr>
            <a:xfrm>
              <a:off x="3353094" y="145028"/>
              <a:ext cx="1404144" cy="962512"/>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6" name="Google Shape;326;p37"/>
            <p:cNvSpPr/>
            <p:nvPr/>
          </p:nvSpPr>
          <p:spPr>
            <a:xfrm>
              <a:off x="4942061" y="128914"/>
              <a:ext cx="1404144" cy="962512"/>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7" name="Google Shape;327;p37"/>
            <p:cNvSpPr txBox="1"/>
            <p:nvPr/>
          </p:nvSpPr>
          <p:spPr>
            <a:xfrm>
              <a:off x="514102" y="1216223"/>
              <a:ext cx="736772"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Index 0 </a:t>
              </a:r>
              <a:endParaRPr/>
            </a:p>
          </p:txBody>
        </p:sp>
        <p:sp>
          <p:nvSpPr>
            <p:cNvPr id="328" name="Google Shape;328;p37"/>
            <p:cNvSpPr txBox="1"/>
            <p:nvPr/>
          </p:nvSpPr>
          <p:spPr>
            <a:xfrm>
              <a:off x="2083744" y="1216223"/>
              <a:ext cx="687374"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Index 1</a:t>
              </a:r>
              <a:endParaRPr/>
            </a:p>
          </p:txBody>
        </p:sp>
        <p:sp>
          <p:nvSpPr>
            <p:cNvPr id="329" name="Google Shape;329;p37"/>
            <p:cNvSpPr txBox="1"/>
            <p:nvPr/>
          </p:nvSpPr>
          <p:spPr>
            <a:xfrm>
              <a:off x="3604604" y="1216223"/>
              <a:ext cx="687374"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Index 2</a:t>
              </a:r>
              <a:endParaRPr/>
            </a:p>
          </p:txBody>
        </p:sp>
        <p:sp>
          <p:nvSpPr>
            <p:cNvPr id="330" name="Google Shape;330;p37"/>
            <p:cNvSpPr txBox="1"/>
            <p:nvPr/>
          </p:nvSpPr>
          <p:spPr>
            <a:xfrm>
              <a:off x="5286069" y="1216223"/>
              <a:ext cx="687373"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Index 3</a:t>
              </a:r>
              <a:endParaRPr/>
            </a:p>
          </p:txBody>
        </p:sp>
      </p:grpSp>
      <p:sp>
        <p:nvSpPr>
          <p:cNvPr id="331" name="Google Shape;331;p37"/>
          <p:cNvSpPr txBox="1"/>
          <p:nvPr/>
        </p:nvSpPr>
        <p:spPr>
          <a:xfrm>
            <a:off x="1791266" y="5331023"/>
            <a:ext cx="687026"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Carrots</a:t>
            </a:r>
            <a:endParaRPr/>
          </a:p>
        </p:txBody>
      </p:sp>
      <p:sp>
        <p:nvSpPr>
          <p:cNvPr id="332" name="Google Shape;332;p37"/>
          <p:cNvSpPr txBox="1"/>
          <p:nvPr/>
        </p:nvSpPr>
        <p:spPr>
          <a:xfrm>
            <a:off x="3520459" y="5329297"/>
            <a:ext cx="509400"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Peas</a:t>
            </a:r>
            <a:endParaRPr/>
          </a:p>
        </p:txBody>
      </p:sp>
      <p:sp>
        <p:nvSpPr>
          <p:cNvPr id="333" name="Google Shape;333;p37"/>
          <p:cNvSpPr txBox="1"/>
          <p:nvPr/>
        </p:nvSpPr>
        <p:spPr>
          <a:xfrm>
            <a:off x="5019835" y="5329297"/>
            <a:ext cx="687373"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Lettuce</a:t>
            </a:r>
            <a:endParaRPr/>
          </a:p>
        </p:txBody>
      </p:sp>
      <p:sp>
        <p:nvSpPr>
          <p:cNvPr id="334" name="Google Shape;334;p37"/>
          <p:cNvSpPr txBox="1"/>
          <p:nvPr/>
        </p:nvSpPr>
        <p:spPr>
          <a:xfrm>
            <a:off x="6552248" y="5329297"/>
            <a:ext cx="874984"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Tomatoes</a:t>
            </a:r>
            <a:endParaRPr/>
          </a:p>
        </p:txBody>
      </p:sp>
      <p:sp>
        <p:nvSpPr>
          <p:cNvPr id="335" name="Google Shape;335;p37"/>
          <p:cNvSpPr txBox="1"/>
          <p:nvPr/>
        </p:nvSpPr>
        <p:spPr>
          <a:xfrm>
            <a:off x="304800" y="3345429"/>
            <a:ext cx="6477000" cy="524873"/>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rgbClr val="000000"/>
                </a:solidFill>
                <a:latin typeface="Arial"/>
                <a:ea typeface="Arial"/>
                <a:cs typeface="Arial"/>
                <a:sym typeface="Arial"/>
              </a:rPr>
              <a:t>When i = 2 … console.log(“I love Lettuce”)</a:t>
            </a:r>
            <a:endParaRPr/>
          </a:p>
        </p:txBody>
      </p:sp>
      <p:sp>
        <p:nvSpPr>
          <p:cNvPr id="336" name="Google Shape;336;p37"/>
          <p:cNvSpPr/>
          <p:nvPr/>
        </p:nvSpPr>
        <p:spPr>
          <a:xfrm>
            <a:off x="5078040" y="4114800"/>
            <a:ext cx="713160" cy="660969"/>
          </a:xfrm>
          <a:custGeom>
            <a:rect b="b" l="l" r="r" t="t"/>
            <a:pathLst>
              <a:path extrusionOk="0" h="21600" w="2160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cap="flat" cmpd="sng" w="12700">
            <a:solidFill>
              <a:srgbClr val="42719B"/>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Picture 2" id="337" name="Google Shape;337;p37"/>
          <p:cNvPicPr preferRelativeResize="0"/>
          <p:nvPr/>
        </p:nvPicPr>
        <p:blipFill rotWithShape="1">
          <a:blip r:embed="rId3">
            <a:alphaModFix/>
          </a:blip>
          <a:srcRect b="0" l="0" r="0" t="0"/>
          <a:stretch/>
        </p:blipFill>
        <p:spPr>
          <a:xfrm>
            <a:off x="190864" y="914400"/>
            <a:ext cx="8800736" cy="228600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38"/>
          <p:cNvSpPr txBox="1"/>
          <p:nvPr/>
        </p:nvSpPr>
        <p:spPr>
          <a:xfrm>
            <a:off x="304800" y="98052"/>
            <a:ext cx="6934200" cy="43706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Run That Loop</a:t>
            </a:r>
            <a:endParaRPr/>
          </a:p>
        </p:txBody>
      </p:sp>
      <p:grpSp>
        <p:nvGrpSpPr>
          <p:cNvPr id="343" name="Google Shape;343;p38"/>
          <p:cNvGrpSpPr/>
          <p:nvPr/>
        </p:nvGrpSpPr>
        <p:grpSpPr>
          <a:xfrm>
            <a:off x="1335370" y="4876799"/>
            <a:ext cx="6483628" cy="1505049"/>
            <a:chOff x="0" y="0"/>
            <a:chExt cx="6483626" cy="1505047"/>
          </a:xfrm>
        </p:grpSpPr>
        <p:sp>
          <p:nvSpPr>
            <p:cNvPr id="344" name="Google Shape;344;p38"/>
            <p:cNvSpPr/>
            <p:nvPr/>
          </p:nvSpPr>
          <p:spPr>
            <a:xfrm>
              <a:off x="0" y="0"/>
              <a:ext cx="6483626" cy="1208573"/>
            </a:xfrm>
            <a:prstGeom prst="rect">
              <a:avLst/>
            </a:prstGeom>
            <a:solidFill>
              <a:srgbClr val="262626">
                <a:alpha val="98823"/>
              </a:srgbClr>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5" name="Google Shape;345;p38"/>
            <p:cNvSpPr/>
            <p:nvPr/>
          </p:nvSpPr>
          <p:spPr>
            <a:xfrm>
              <a:off x="194485" y="145029"/>
              <a:ext cx="1404144" cy="962512"/>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6" name="Google Shape;346;p38"/>
            <p:cNvSpPr/>
            <p:nvPr/>
          </p:nvSpPr>
          <p:spPr>
            <a:xfrm>
              <a:off x="1764128" y="145028"/>
              <a:ext cx="1404144" cy="962512"/>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7" name="Google Shape;347;p38"/>
            <p:cNvSpPr/>
            <p:nvPr/>
          </p:nvSpPr>
          <p:spPr>
            <a:xfrm>
              <a:off x="3353094" y="145028"/>
              <a:ext cx="1404144" cy="962512"/>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8" name="Google Shape;348;p38"/>
            <p:cNvSpPr/>
            <p:nvPr/>
          </p:nvSpPr>
          <p:spPr>
            <a:xfrm>
              <a:off x="4942061" y="128914"/>
              <a:ext cx="1404144" cy="962512"/>
            </a:xfrm>
            <a:prstGeom prst="rect">
              <a:avLst/>
            </a:prstGeom>
            <a:solidFill>
              <a:srgbClr val="BDD7E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9" name="Google Shape;349;p38"/>
            <p:cNvSpPr txBox="1"/>
            <p:nvPr/>
          </p:nvSpPr>
          <p:spPr>
            <a:xfrm>
              <a:off x="514102" y="1216223"/>
              <a:ext cx="736772"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Index 0 </a:t>
              </a:r>
              <a:endParaRPr/>
            </a:p>
          </p:txBody>
        </p:sp>
        <p:sp>
          <p:nvSpPr>
            <p:cNvPr id="350" name="Google Shape;350;p38"/>
            <p:cNvSpPr txBox="1"/>
            <p:nvPr/>
          </p:nvSpPr>
          <p:spPr>
            <a:xfrm>
              <a:off x="2083744" y="1216223"/>
              <a:ext cx="687374"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Index 1</a:t>
              </a:r>
              <a:endParaRPr/>
            </a:p>
          </p:txBody>
        </p:sp>
        <p:sp>
          <p:nvSpPr>
            <p:cNvPr id="351" name="Google Shape;351;p38"/>
            <p:cNvSpPr txBox="1"/>
            <p:nvPr/>
          </p:nvSpPr>
          <p:spPr>
            <a:xfrm>
              <a:off x="3604604" y="1216223"/>
              <a:ext cx="687374"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Index 2</a:t>
              </a:r>
              <a:endParaRPr/>
            </a:p>
          </p:txBody>
        </p:sp>
        <p:sp>
          <p:nvSpPr>
            <p:cNvPr id="352" name="Google Shape;352;p38"/>
            <p:cNvSpPr txBox="1"/>
            <p:nvPr/>
          </p:nvSpPr>
          <p:spPr>
            <a:xfrm>
              <a:off x="5286069" y="1216223"/>
              <a:ext cx="687373"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Index 3</a:t>
              </a:r>
              <a:endParaRPr/>
            </a:p>
          </p:txBody>
        </p:sp>
      </p:grpSp>
      <p:sp>
        <p:nvSpPr>
          <p:cNvPr id="353" name="Google Shape;353;p38"/>
          <p:cNvSpPr txBox="1"/>
          <p:nvPr/>
        </p:nvSpPr>
        <p:spPr>
          <a:xfrm>
            <a:off x="1791266" y="5331023"/>
            <a:ext cx="687026"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Carrots</a:t>
            </a:r>
            <a:endParaRPr/>
          </a:p>
        </p:txBody>
      </p:sp>
      <p:sp>
        <p:nvSpPr>
          <p:cNvPr id="354" name="Google Shape;354;p38"/>
          <p:cNvSpPr txBox="1"/>
          <p:nvPr/>
        </p:nvSpPr>
        <p:spPr>
          <a:xfrm>
            <a:off x="3520459" y="5329297"/>
            <a:ext cx="509400"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Peas</a:t>
            </a:r>
            <a:endParaRPr/>
          </a:p>
        </p:txBody>
      </p:sp>
      <p:sp>
        <p:nvSpPr>
          <p:cNvPr id="355" name="Google Shape;355;p38"/>
          <p:cNvSpPr txBox="1"/>
          <p:nvPr/>
        </p:nvSpPr>
        <p:spPr>
          <a:xfrm>
            <a:off x="5019835" y="5329297"/>
            <a:ext cx="687373"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Lettuce</a:t>
            </a:r>
            <a:endParaRPr/>
          </a:p>
        </p:txBody>
      </p:sp>
      <p:sp>
        <p:nvSpPr>
          <p:cNvPr id="356" name="Google Shape;356;p38"/>
          <p:cNvSpPr txBox="1"/>
          <p:nvPr/>
        </p:nvSpPr>
        <p:spPr>
          <a:xfrm>
            <a:off x="6552248" y="5329297"/>
            <a:ext cx="874984" cy="288824"/>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Tomatoes</a:t>
            </a:r>
            <a:endParaRPr/>
          </a:p>
        </p:txBody>
      </p:sp>
      <p:sp>
        <p:nvSpPr>
          <p:cNvPr id="357" name="Google Shape;357;p38"/>
          <p:cNvSpPr txBox="1"/>
          <p:nvPr/>
        </p:nvSpPr>
        <p:spPr>
          <a:xfrm>
            <a:off x="304800" y="3345429"/>
            <a:ext cx="6934200" cy="524873"/>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rgbClr val="000000"/>
                </a:solidFill>
                <a:latin typeface="Arial"/>
                <a:ea typeface="Arial"/>
                <a:cs typeface="Arial"/>
                <a:sym typeface="Arial"/>
              </a:rPr>
              <a:t>When i = 3 … console.log(“I love Tomatoes”)</a:t>
            </a:r>
            <a:endParaRPr/>
          </a:p>
        </p:txBody>
      </p:sp>
      <p:sp>
        <p:nvSpPr>
          <p:cNvPr id="358" name="Google Shape;358;p38"/>
          <p:cNvSpPr/>
          <p:nvPr/>
        </p:nvSpPr>
        <p:spPr>
          <a:xfrm>
            <a:off x="6646839" y="4114800"/>
            <a:ext cx="713160" cy="660969"/>
          </a:xfrm>
          <a:custGeom>
            <a:rect b="b" l="l" r="r" t="t"/>
            <a:pathLst>
              <a:path extrusionOk="0" h="21600" w="21600">
                <a:moveTo>
                  <a:pt x="0" y="10800"/>
                </a:moveTo>
                <a:lnTo>
                  <a:pt x="5400" y="10800"/>
                </a:lnTo>
                <a:lnTo>
                  <a:pt x="5400" y="0"/>
                </a:lnTo>
                <a:lnTo>
                  <a:pt x="16200" y="0"/>
                </a:lnTo>
                <a:lnTo>
                  <a:pt x="16200" y="10800"/>
                </a:lnTo>
                <a:lnTo>
                  <a:pt x="21600" y="10800"/>
                </a:lnTo>
                <a:lnTo>
                  <a:pt x="10800" y="21600"/>
                </a:lnTo>
                <a:close/>
              </a:path>
            </a:pathLst>
          </a:custGeom>
          <a:solidFill>
            <a:schemeClr val="accent1"/>
          </a:solidFill>
          <a:ln cap="flat" cmpd="sng" w="12700">
            <a:solidFill>
              <a:srgbClr val="42719B"/>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Picture 2" id="359" name="Google Shape;359;p38"/>
          <p:cNvPicPr preferRelativeResize="0"/>
          <p:nvPr/>
        </p:nvPicPr>
        <p:blipFill rotWithShape="1">
          <a:blip r:embed="rId3">
            <a:alphaModFix/>
          </a:blip>
          <a:srcRect b="0" l="0" r="0" t="0"/>
          <a:stretch/>
        </p:blipFill>
        <p:spPr>
          <a:xfrm>
            <a:off x="190864" y="914400"/>
            <a:ext cx="8800736" cy="228600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39"/>
          <p:cNvSpPr/>
          <p:nvPr/>
        </p:nvSpPr>
        <p:spPr>
          <a:xfrm>
            <a:off x="-11742" y="689615"/>
            <a:ext cx="9155743" cy="5626583"/>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5" name="Google Shape;365;p39"/>
          <p:cNvSpPr txBox="1"/>
          <p:nvPr/>
        </p:nvSpPr>
        <p:spPr>
          <a:xfrm>
            <a:off x="304800" y="98052"/>
            <a:ext cx="5257800" cy="43706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&gt; YOUR TURN!!</a:t>
            </a:r>
            <a:endParaRPr/>
          </a:p>
        </p:txBody>
      </p:sp>
      <p:sp>
        <p:nvSpPr>
          <p:cNvPr id="366" name="Google Shape;366;p39"/>
          <p:cNvSpPr txBox="1"/>
          <p:nvPr/>
        </p:nvSpPr>
        <p:spPr>
          <a:xfrm>
            <a:off x="304800" y="762000"/>
            <a:ext cx="8686800" cy="399306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Code Creation: For-Loop Zoo</a:t>
            </a:r>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Spend a few moments, re-writing the code below using a for-loop.</a:t>
            </a:r>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If you need help, use the code from the previous example as a guide.</a:t>
            </a:r>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Then try to explain to the person next to you how your code works.  </a:t>
            </a:r>
            <a:endParaRPr/>
          </a:p>
        </p:txBody>
      </p:sp>
      <p:sp>
        <p:nvSpPr>
          <p:cNvPr id="367" name="Google Shape;367;p39"/>
          <p:cNvSpPr txBox="1"/>
          <p:nvPr/>
        </p:nvSpPr>
        <p:spPr>
          <a:xfrm>
            <a:off x="3581400" y="124824"/>
            <a:ext cx="5410200" cy="350663"/>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Activity</a:t>
            </a:r>
            <a:r>
              <a:rPr b="0" i="1"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18-ZooLoop </a:t>
            </a:r>
            <a:r>
              <a:rPr b="1" i="0" lang="en-US" sz="1800" u="none" cap="none" strike="noStrike">
                <a:solidFill>
                  <a:srgbClr val="000000"/>
                </a:solidFill>
                <a:latin typeface="Arial"/>
                <a:ea typeface="Arial"/>
                <a:cs typeface="Arial"/>
                <a:sym typeface="Arial"/>
              </a:rPr>
              <a:t>|  Suggested Time: </a:t>
            </a:r>
            <a:r>
              <a:rPr b="0" i="0" lang="en-US" sz="1800" u="none" cap="none" strike="noStrike">
                <a:solidFill>
                  <a:srgbClr val="000000"/>
                </a:solidFill>
                <a:latin typeface="Arial"/>
                <a:ea typeface="Arial"/>
                <a:cs typeface="Arial"/>
                <a:sym typeface="Arial"/>
              </a:rPr>
              <a:t>15 min</a:t>
            </a:r>
            <a:endParaRPr/>
          </a:p>
        </p:txBody>
      </p:sp>
      <p:pic>
        <p:nvPicPr>
          <p:cNvPr descr="Picture 2" id="368" name="Google Shape;368;p39"/>
          <p:cNvPicPr preferRelativeResize="0"/>
          <p:nvPr/>
        </p:nvPicPr>
        <p:blipFill rotWithShape="1">
          <a:blip r:embed="rId3">
            <a:alphaModFix/>
          </a:blip>
          <a:srcRect b="0" l="0" r="0" t="0"/>
          <a:stretch/>
        </p:blipFill>
        <p:spPr>
          <a:xfrm>
            <a:off x="2590800" y="4267200"/>
            <a:ext cx="6094947" cy="1854348"/>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0"/>
          <p:cNvSpPr/>
          <p:nvPr/>
        </p:nvSpPr>
        <p:spPr>
          <a:xfrm>
            <a:off x="-11742" y="689615"/>
            <a:ext cx="9155743" cy="5626583"/>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74" name="Google Shape;374;p40"/>
          <p:cNvSpPr txBox="1"/>
          <p:nvPr/>
        </p:nvSpPr>
        <p:spPr>
          <a:xfrm>
            <a:off x="304800" y="98052"/>
            <a:ext cx="5257800" cy="43706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&gt; YOUR TURN!!</a:t>
            </a:r>
            <a:endParaRPr/>
          </a:p>
        </p:txBody>
      </p:sp>
      <p:sp>
        <p:nvSpPr>
          <p:cNvPr id="375" name="Google Shape;375;p40"/>
          <p:cNvSpPr txBox="1"/>
          <p:nvPr/>
        </p:nvSpPr>
        <p:spPr>
          <a:xfrm>
            <a:off x="304800" y="761999"/>
            <a:ext cx="8686800" cy="470427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Code Creation: Another Loop (Time Permitting)</a:t>
            </a:r>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Starting from scratch, create a for loop that prints the following lines: </a:t>
            </a:r>
            <a:br>
              <a:rPr b="0" i="0" lang="en-US" sz="2400" u="none" cap="none" strike="noStrike">
                <a:solidFill>
                  <a:srgbClr val="000000"/>
                </a:solidFill>
                <a:latin typeface="Arial"/>
                <a:ea typeface="Arial"/>
                <a:cs typeface="Arial"/>
                <a:sym typeface="Arial"/>
              </a:rPr>
            </a:br>
            <a:br>
              <a:rPr b="0" i="0" lang="en-US" sz="2400" u="none" cap="none" strike="noStrike">
                <a:solidFill>
                  <a:srgbClr val="000000"/>
                </a:solidFill>
                <a:latin typeface="Arial"/>
                <a:ea typeface="Arial"/>
                <a:cs typeface="Arial"/>
                <a:sym typeface="Arial"/>
              </a:rPr>
            </a:br>
            <a:r>
              <a:rPr b="0" i="0" lang="en-US" sz="2400" u="none" cap="none" strike="noStrike">
                <a:solidFill>
                  <a:srgbClr val="000000"/>
                </a:solidFill>
                <a:latin typeface="Arial"/>
                <a:ea typeface="Arial"/>
                <a:cs typeface="Arial"/>
                <a:sym typeface="Arial"/>
              </a:rPr>
              <a:t>I am 0</a:t>
            </a:r>
            <a:br>
              <a:rPr b="0" i="0" lang="en-US" sz="2400" u="none" cap="none" strike="noStrike">
                <a:solidFill>
                  <a:srgbClr val="000000"/>
                </a:solidFill>
                <a:latin typeface="Arial"/>
                <a:ea typeface="Arial"/>
                <a:cs typeface="Arial"/>
                <a:sym typeface="Arial"/>
              </a:rPr>
            </a:br>
            <a:r>
              <a:rPr b="0" i="0" lang="en-US" sz="2400" u="none" cap="none" strike="noStrike">
                <a:solidFill>
                  <a:srgbClr val="000000"/>
                </a:solidFill>
                <a:latin typeface="Arial"/>
                <a:ea typeface="Arial"/>
                <a:cs typeface="Arial"/>
                <a:sym typeface="Arial"/>
              </a:rPr>
              <a:t>I am 1 </a:t>
            </a:r>
            <a:br>
              <a:rPr b="0" i="0" lang="en-US" sz="2400" u="none" cap="none" strike="noStrike">
                <a:solidFill>
                  <a:srgbClr val="000000"/>
                </a:solidFill>
                <a:latin typeface="Arial"/>
                <a:ea typeface="Arial"/>
                <a:cs typeface="Arial"/>
                <a:sym typeface="Arial"/>
              </a:rPr>
            </a:br>
            <a:r>
              <a:rPr b="0" i="0" lang="en-US" sz="2400" u="none" cap="none" strike="noStrike">
                <a:solidFill>
                  <a:srgbClr val="000000"/>
                </a:solidFill>
                <a:latin typeface="Arial"/>
                <a:ea typeface="Arial"/>
                <a:cs typeface="Arial"/>
                <a:sym typeface="Arial"/>
              </a:rPr>
              <a:t>I am 2</a:t>
            </a:r>
            <a:br>
              <a:rPr b="0" i="0" lang="en-US" sz="2400" u="none" cap="none" strike="noStrike">
                <a:solidFill>
                  <a:srgbClr val="000000"/>
                </a:solidFill>
                <a:latin typeface="Arial"/>
                <a:ea typeface="Arial"/>
                <a:cs typeface="Arial"/>
                <a:sym typeface="Arial"/>
              </a:rPr>
            </a:br>
            <a:r>
              <a:rPr b="0" i="0" lang="en-US" sz="2400" u="none" cap="none" strike="noStrike">
                <a:solidFill>
                  <a:srgbClr val="000000"/>
                </a:solidFill>
                <a:latin typeface="Arial"/>
                <a:ea typeface="Arial"/>
                <a:cs typeface="Arial"/>
                <a:sym typeface="Arial"/>
              </a:rPr>
              <a:t>I am 3</a:t>
            </a:r>
            <a:br>
              <a:rPr b="0" i="0" lang="en-US" sz="2400" u="none" cap="none" strike="noStrike">
                <a:solidFill>
                  <a:srgbClr val="000000"/>
                </a:solidFill>
                <a:latin typeface="Arial"/>
                <a:ea typeface="Arial"/>
                <a:cs typeface="Arial"/>
                <a:sym typeface="Arial"/>
              </a:rPr>
            </a:br>
            <a:r>
              <a:rPr b="0" i="0" lang="en-US" sz="2400" u="none" cap="none" strike="noStrike">
                <a:solidFill>
                  <a:srgbClr val="000000"/>
                </a:solidFill>
                <a:latin typeface="Arial"/>
                <a:ea typeface="Arial"/>
                <a:cs typeface="Arial"/>
                <a:sym typeface="Arial"/>
              </a:rPr>
              <a:t>I am 4</a:t>
            </a:r>
            <a:br>
              <a:rPr b="0" i="0" lang="en-US" sz="2400" u="none" cap="none" strike="noStrike">
                <a:solidFill>
                  <a:srgbClr val="000000"/>
                </a:solidFill>
                <a:latin typeface="Arial"/>
                <a:ea typeface="Arial"/>
                <a:cs typeface="Arial"/>
                <a:sym typeface="Arial"/>
              </a:rPr>
            </a:br>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This time, don’t use an array!</a:t>
            </a:r>
            <a:endParaRPr/>
          </a:p>
        </p:txBody>
      </p:sp>
      <p:sp>
        <p:nvSpPr>
          <p:cNvPr id="376" name="Google Shape;376;p40"/>
          <p:cNvSpPr txBox="1"/>
          <p:nvPr/>
        </p:nvSpPr>
        <p:spPr>
          <a:xfrm>
            <a:off x="3048000" y="124824"/>
            <a:ext cx="5943600" cy="350663"/>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Activity</a:t>
            </a:r>
            <a:r>
              <a:rPr b="0" i="1"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19-AnotherLoop </a:t>
            </a:r>
            <a:r>
              <a:rPr b="1" i="0" lang="en-US" sz="1800" u="none" cap="none" strike="noStrike">
                <a:solidFill>
                  <a:srgbClr val="000000"/>
                </a:solidFill>
                <a:latin typeface="Arial"/>
                <a:ea typeface="Arial"/>
                <a:cs typeface="Arial"/>
                <a:sym typeface="Arial"/>
              </a:rPr>
              <a:t>|  Suggested Time: </a:t>
            </a:r>
            <a:r>
              <a:rPr b="0" i="0" lang="en-US" sz="1800" u="none" cap="none" strike="noStrike">
                <a:solidFill>
                  <a:srgbClr val="000000"/>
                </a:solidFill>
                <a:latin typeface="Arial"/>
                <a:ea typeface="Arial"/>
                <a:cs typeface="Arial"/>
                <a:sym typeface="Arial"/>
              </a:rPr>
              <a:t>15 min</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41"/>
          <p:cNvSpPr/>
          <p:nvPr/>
        </p:nvSpPr>
        <p:spPr>
          <a:xfrm>
            <a:off x="-11742" y="689615"/>
            <a:ext cx="9155743" cy="5626583"/>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82" name="Google Shape;382;p41"/>
          <p:cNvSpPr txBox="1"/>
          <p:nvPr/>
        </p:nvSpPr>
        <p:spPr>
          <a:xfrm>
            <a:off x="304800" y="98052"/>
            <a:ext cx="5257800" cy="43706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&gt; YOUR TURN!!</a:t>
            </a:r>
            <a:endParaRPr/>
          </a:p>
        </p:txBody>
      </p:sp>
      <p:sp>
        <p:nvSpPr>
          <p:cNvPr id="383" name="Google Shape;383;p41"/>
          <p:cNvSpPr txBox="1"/>
          <p:nvPr/>
        </p:nvSpPr>
        <p:spPr>
          <a:xfrm>
            <a:off x="304800" y="761999"/>
            <a:ext cx="8686800" cy="470427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Code Creation: Hard Loop (Time Permitting)</a:t>
            </a:r>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Starting from scratch, write code that loops through the following array: </a:t>
            </a:r>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And console.logs the name of each animal on the farm.</a:t>
            </a:r>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Then using the .charAt() method (research it) check if the first letter in the animal’s name begins with a “c” or “o”. If it does, create an alert saying: “Starts with c or an o!”</a:t>
            </a:r>
            <a:endParaRPr/>
          </a:p>
        </p:txBody>
      </p:sp>
      <p:sp>
        <p:nvSpPr>
          <p:cNvPr id="384" name="Google Shape;384;p41"/>
          <p:cNvSpPr txBox="1"/>
          <p:nvPr/>
        </p:nvSpPr>
        <p:spPr>
          <a:xfrm>
            <a:off x="3048000" y="124824"/>
            <a:ext cx="5943600" cy="350663"/>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Activity</a:t>
            </a:r>
            <a:r>
              <a:rPr b="0" i="1"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20-HardLoop </a:t>
            </a:r>
            <a:r>
              <a:rPr b="1" i="0" lang="en-US" sz="1800" u="none" cap="none" strike="noStrike">
                <a:solidFill>
                  <a:srgbClr val="000000"/>
                </a:solidFill>
                <a:latin typeface="Arial"/>
                <a:ea typeface="Arial"/>
                <a:cs typeface="Arial"/>
                <a:sym typeface="Arial"/>
              </a:rPr>
              <a:t>|  Suggested Time: </a:t>
            </a:r>
            <a:r>
              <a:rPr b="0" i="0" lang="en-US" sz="1800" u="none" cap="none" strike="noStrike">
                <a:solidFill>
                  <a:srgbClr val="000000"/>
                </a:solidFill>
                <a:latin typeface="Arial"/>
                <a:ea typeface="Arial"/>
                <a:cs typeface="Arial"/>
                <a:sym typeface="Arial"/>
              </a:rPr>
              <a:t>10 min</a:t>
            </a:r>
            <a:endParaRPr/>
          </a:p>
        </p:txBody>
      </p:sp>
      <p:pic>
        <p:nvPicPr>
          <p:cNvPr descr="Picture 2" id="385" name="Google Shape;385;p41"/>
          <p:cNvPicPr preferRelativeResize="0"/>
          <p:nvPr/>
        </p:nvPicPr>
        <p:blipFill rotWithShape="1">
          <a:blip r:embed="rId3">
            <a:alphaModFix/>
          </a:blip>
          <a:srcRect b="0" l="0" r="0" t="0"/>
          <a:stretch/>
        </p:blipFill>
        <p:spPr>
          <a:xfrm>
            <a:off x="467203" y="2688893"/>
            <a:ext cx="8197851" cy="804489"/>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2"/>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Events &amp; DOM Manipulation</a:t>
            </a:r>
            <a:endParaRPr/>
          </a:p>
        </p:txBody>
      </p:sp>
      <p:sp>
        <p:nvSpPr>
          <p:cNvPr id="391" name="Google Shape;391;p42"/>
          <p:cNvSpPr txBox="1"/>
          <p:nvPr/>
        </p:nvSpPr>
        <p:spPr>
          <a:xfrm>
            <a:off x="304800" y="1447800"/>
            <a:ext cx="8534400" cy="34290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1" lang="en-US" sz="3600" u="none" cap="none" strike="noStrike">
                <a:solidFill>
                  <a:srgbClr val="000000"/>
                </a:solidFill>
                <a:latin typeface="Arial"/>
                <a:ea typeface="Arial"/>
                <a:cs typeface="Arial"/>
                <a:sym typeface="Arial"/>
              </a:rPr>
              <a:t>Instructor: Demo </a:t>
            </a:r>
            <a:endParaRPr b="0" i="0" sz="33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rPr b="0" i="1" lang="en-US" sz="3600" u="none" cap="none" strike="noStrike">
                <a:solidFill>
                  <a:srgbClr val="000000"/>
                </a:solidFill>
                <a:latin typeface="Arial"/>
                <a:ea typeface="Arial"/>
                <a:cs typeface="Arial"/>
                <a:sym typeface="Arial"/>
              </a:rPr>
              <a:t>(EventsExample.html | 21-Events) </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43"/>
          <p:cNvSpPr txBox="1"/>
          <p:nvPr>
            <p:ph type="title"/>
          </p:nvPr>
        </p:nvSpPr>
        <p:spPr>
          <a:xfrm>
            <a:off x="390606" y="2953542"/>
            <a:ext cx="8229601" cy="871860"/>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FFFFFF"/>
              </a:buClr>
              <a:buSzPts val="4100"/>
              <a:buFont typeface="Arial"/>
              <a:buNone/>
            </a:pPr>
            <a:r>
              <a:rPr i="1" lang="en-US"/>
              <a:t>Rock Paper Scissors</a:t>
            </a:r>
            <a:endParaRPr/>
          </a:p>
        </p:txBody>
      </p:sp>
      <p:sp>
        <p:nvSpPr>
          <p:cNvPr id="397" name="Google Shape;397;p43"/>
          <p:cNvSpPr txBox="1"/>
          <p:nvPr/>
        </p:nvSpPr>
        <p:spPr>
          <a:xfrm>
            <a:off x="390606" y="3787302"/>
            <a:ext cx="8229601" cy="871860"/>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2400"/>
              <a:buFont typeface="Arial"/>
              <a:buNone/>
            </a:pPr>
            <a:r>
              <a:rPr b="1" i="1" lang="en-US" sz="2400" u="none" cap="none" strike="noStrike">
                <a:solidFill>
                  <a:srgbClr val="FFFFFF"/>
                </a:solidFill>
                <a:latin typeface="Arial"/>
                <a:ea typeface="Arial"/>
                <a:cs typeface="Arial"/>
                <a:sym typeface="Arial"/>
              </a:rPr>
              <a:t>Rest of Class!</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p8"/>
          <p:cNvSpPr txBox="1"/>
          <p:nvPr>
            <p:ph type="title"/>
          </p:nvPr>
        </p:nvSpPr>
        <p:spPr>
          <a:xfrm>
            <a:off x="390606" y="2953542"/>
            <a:ext cx="8229601" cy="871860"/>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FFFFFF"/>
              </a:buClr>
              <a:buSzPts val="4100"/>
              <a:buFont typeface="Arial"/>
              <a:buNone/>
            </a:pPr>
            <a:r>
              <a:rPr i="1" lang="en-US"/>
              <a:t>Basics Recap</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44"/>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I’ma Beat You…</a:t>
            </a:r>
            <a:endParaRPr/>
          </a:p>
        </p:txBody>
      </p:sp>
      <p:sp>
        <p:nvSpPr>
          <p:cNvPr id="403" name="Google Shape;403;p44"/>
          <p:cNvSpPr txBox="1"/>
          <p:nvPr/>
        </p:nvSpPr>
        <p:spPr>
          <a:xfrm>
            <a:off x="304800" y="3963104"/>
            <a:ext cx="8534400" cy="220980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1" lang="en-US" sz="3600" u="none" cap="none" strike="noStrike">
                <a:solidFill>
                  <a:srgbClr val="000000"/>
                </a:solidFill>
                <a:latin typeface="Arial"/>
                <a:ea typeface="Arial"/>
                <a:cs typeface="Arial"/>
                <a:sym typeface="Arial"/>
              </a:rPr>
              <a:t>Play Rock Paper Scissors with the Person Next to You!</a:t>
            </a:r>
            <a:br>
              <a:rPr b="1" i="1" lang="en-US" sz="3600" u="none" cap="none" strike="noStrike">
                <a:solidFill>
                  <a:srgbClr val="000000"/>
                </a:solidFill>
                <a:latin typeface="Arial"/>
                <a:ea typeface="Arial"/>
                <a:cs typeface="Arial"/>
                <a:sym typeface="Arial"/>
              </a:rPr>
            </a:br>
            <a:br>
              <a:rPr b="1" i="1" lang="en-US" sz="3600" u="none" cap="none" strike="noStrike">
                <a:solidFill>
                  <a:srgbClr val="000000"/>
                </a:solidFill>
                <a:latin typeface="Arial"/>
                <a:ea typeface="Arial"/>
                <a:cs typeface="Arial"/>
                <a:sym typeface="Arial"/>
              </a:rPr>
            </a:br>
            <a:r>
              <a:rPr b="0" i="1" lang="en-US" sz="2400" u="none" cap="none" strike="noStrike">
                <a:solidFill>
                  <a:srgbClr val="000000"/>
                </a:solidFill>
                <a:latin typeface="Arial"/>
                <a:ea typeface="Arial"/>
                <a:cs typeface="Arial"/>
                <a:sym typeface="Arial"/>
              </a:rPr>
              <a:t>Play 5 Rounds</a:t>
            </a:r>
            <a:endParaRPr/>
          </a:p>
        </p:txBody>
      </p:sp>
      <p:pic>
        <p:nvPicPr>
          <p:cNvPr descr="Picture 2" id="404" name="Google Shape;404;p44"/>
          <p:cNvPicPr preferRelativeResize="0"/>
          <p:nvPr/>
        </p:nvPicPr>
        <p:blipFill rotWithShape="1">
          <a:blip r:embed="rId3">
            <a:alphaModFix/>
          </a:blip>
          <a:srcRect b="0" l="0" r="0" t="0"/>
          <a:stretch/>
        </p:blipFill>
        <p:spPr>
          <a:xfrm>
            <a:off x="2590800" y="838200"/>
            <a:ext cx="4324350" cy="294056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45"/>
          <p:cNvSpPr/>
          <p:nvPr/>
        </p:nvSpPr>
        <p:spPr>
          <a:xfrm>
            <a:off x="-11742" y="609600"/>
            <a:ext cx="9155743" cy="5626583"/>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10" name="Google Shape;410;p45"/>
          <p:cNvSpPr txBox="1"/>
          <p:nvPr/>
        </p:nvSpPr>
        <p:spPr>
          <a:xfrm>
            <a:off x="304800" y="98052"/>
            <a:ext cx="5257800" cy="43706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&gt; YOUR TURN!!</a:t>
            </a:r>
            <a:endParaRPr/>
          </a:p>
        </p:txBody>
      </p:sp>
      <p:sp>
        <p:nvSpPr>
          <p:cNvPr id="411" name="Google Shape;411;p45"/>
          <p:cNvSpPr txBox="1"/>
          <p:nvPr/>
        </p:nvSpPr>
        <p:spPr>
          <a:xfrm>
            <a:off x="304800" y="762000"/>
            <a:ext cx="8686800" cy="434866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Code Creation: Pseudocode</a:t>
            </a:r>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With a partner, spend a few moments outlining all the steps and conditions that go into a single game of rock paper scissors. </a:t>
            </a:r>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Try to break it down into steps that you could “code out”.</a:t>
            </a:r>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Think of basic elements like loops, if-then statements, arrays, alerts, etc.</a:t>
            </a:r>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Be prepared to share your outlined approach.</a:t>
            </a:r>
            <a:endParaRPr/>
          </a:p>
        </p:txBody>
      </p:sp>
      <p:sp>
        <p:nvSpPr>
          <p:cNvPr id="412" name="Google Shape;412;p45"/>
          <p:cNvSpPr txBox="1"/>
          <p:nvPr/>
        </p:nvSpPr>
        <p:spPr>
          <a:xfrm>
            <a:off x="3200400" y="124824"/>
            <a:ext cx="5791200" cy="350663"/>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Activity</a:t>
            </a:r>
            <a:r>
              <a:rPr b="0" i="1" lang="en-US" sz="1800" u="none" cap="none" strike="noStrike">
                <a:solidFill>
                  <a:srgbClr val="000000"/>
                </a:solidFill>
                <a:latin typeface="Arial"/>
                <a:ea typeface="Arial"/>
                <a:cs typeface="Arial"/>
                <a:sym typeface="Arial"/>
              </a:rPr>
              <a:t>:</a:t>
            </a:r>
            <a:r>
              <a:rPr b="0" i="0" lang="en-US" sz="1800" u="none" cap="none" strike="noStrike">
                <a:solidFill>
                  <a:srgbClr val="000000"/>
                </a:solidFill>
                <a:latin typeface="Arial"/>
                <a:ea typeface="Arial"/>
                <a:cs typeface="Arial"/>
                <a:sym typeface="Arial"/>
              </a:rPr>
              <a:t> 22-PseudoCode </a:t>
            </a:r>
            <a:r>
              <a:rPr b="1" i="0" lang="en-US" sz="1800" u="none" cap="none" strike="noStrike">
                <a:solidFill>
                  <a:srgbClr val="000000"/>
                </a:solidFill>
                <a:latin typeface="Arial"/>
                <a:ea typeface="Arial"/>
                <a:cs typeface="Arial"/>
                <a:sym typeface="Arial"/>
              </a:rPr>
              <a:t>|  Suggested Time: </a:t>
            </a:r>
            <a:r>
              <a:rPr b="0" i="0" lang="en-US" sz="1800" u="none" cap="none" strike="noStrike">
                <a:solidFill>
                  <a:srgbClr val="000000"/>
                </a:solidFill>
                <a:latin typeface="Arial"/>
                <a:ea typeface="Arial"/>
                <a:cs typeface="Arial"/>
                <a:sym typeface="Arial"/>
              </a:rPr>
              <a:t>8 min</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46"/>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Basically a Coder!</a:t>
            </a:r>
            <a:endParaRPr/>
          </a:p>
        </p:txBody>
      </p:sp>
      <p:sp>
        <p:nvSpPr>
          <p:cNvPr id="418" name="Google Shape;418;p46"/>
          <p:cNvSpPr txBox="1"/>
          <p:nvPr/>
        </p:nvSpPr>
        <p:spPr>
          <a:xfrm>
            <a:off x="304800" y="1447800"/>
            <a:ext cx="8534400" cy="34290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1" lang="en-US" sz="3600" u="none" cap="none" strike="noStrike">
                <a:solidFill>
                  <a:srgbClr val="000000"/>
                </a:solidFill>
                <a:latin typeface="Arial"/>
                <a:ea typeface="Arial"/>
                <a:cs typeface="Arial"/>
                <a:sym typeface="Arial"/>
              </a:rPr>
              <a:t>You just pseudocoded!</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47"/>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Basically a Coder!</a:t>
            </a:r>
            <a:endParaRPr/>
          </a:p>
        </p:txBody>
      </p:sp>
      <p:sp>
        <p:nvSpPr>
          <p:cNvPr id="424" name="Google Shape;424;p47"/>
          <p:cNvSpPr txBox="1"/>
          <p:nvPr/>
        </p:nvSpPr>
        <p:spPr>
          <a:xfrm>
            <a:off x="304800" y="1447800"/>
            <a:ext cx="8534400" cy="34290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1" lang="en-US" sz="3600" u="none" cap="none" strike="noStrike">
                <a:solidFill>
                  <a:srgbClr val="000000"/>
                </a:solidFill>
                <a:latin typeface="Arial"/>
                <a:ea typeface="Arial"/>
                <a:cs typeface="Arial"/>
                <a:sym typeface="Arial"/>
              </a:rPr>
              <a:t>Now… for the rest of the class YOU will be coding it out. </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48"/>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Basically a Coder!</a:t>
            </a:r>
            <a:endParaRPr/>
          </a:p>
        </p:txBody>
      </p:sp>
      <p:sp>
        <p:nvSpPr>
          <p:cNvPr id="430" name="Google Shape;430;p48"/>
          <p:cNvSpPr txBox="1"/>
          <p:nvPr/>
        </p:nvSpPr>
        <p:spPr>
          <a:xfrm>
            <a:off x="304800" y="1447800"/>
            <a:ext cx="8534400" cy="34290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1" lang="en-US" sz="3600" u="none" cap="none" strike="noStrike">
                <a:solidFill>
                  <a:srgbClr val="000000"/>
                </a:solidFill>
                <a:latin typeface="Arial"/>
                <a:ea typeface="Arial"/>
                <a:cs typeface="Arial"/>
                <a:sym typeface="Arial"/>
              </a:rPr>
              <a:t>Don’t worry. We’ll be here to help you along the way.</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49"/>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Demo Final Solution</a:t>
            </a:r>
            <a:endParaRPr/>
          </a:p>
        </p:txBody>
      </p:sp>
      <p:sp>
        <p:nvSpPr>
          <p:cNvPr id="436" name="Google Shape;436;p49"/>
          <p:cNvSpPr txBox="1"/>
          <p:nvPr/>
        </p:nvSpPr>
        <p:spPr>
          <a:xfrm>
            <a:off x="304800" y="1447800"/>
            <a:ext cx="8534400" cy="3429000"/>
          </a:xfrm>
          <a:prstGeom prst="rect">
            <a:avLst/>
          </a:prstGeom>
          <a:noFill/>
          <a:ln cap="flat"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1" lang="en-US" sz="3600" u="none" cap="none" strike="noStrike">
                <a:solidFill>
                  <a:srgbClr val="000000"/>
                </a:solidFill>
                <a:latin typeface="Arial"/>
                <a:ea typeface="Arial"/>
                <a:cs typeface="Arial"/>
                <a:sym typeface="Arial"/>
              </a:rPr>
              <a:t>Instructor: Demo </a:t>
            </a:r>
            <a:endParaRPr b="0" i="0" sz="33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rPr b="0" i="1" lang="en-US" sz="3600" u="none" cap="none" strike="noStrike">
                <a:solidFill>
                  <a:srgbClr val="000000"/>
                </a:solidFill>
                <a:latin typeface="Arial"/>
                <a:ea typeface="Arial"/>
                <a:cs typeface="Arial"/>
                <a:sym typeface="Arial"/>
              </a:rPr>
              <a:t>(rps-7.html | 23-RPS-Coded) </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50"/>
          <p:cNvSpPr/>
          <p:nvPr/>
        </p:nvSpPr>
        <p:spPr>
          <a:xfrm>
            <a:off x="-11742" y="689615"/>
            <a:ext cx="9155743" cy="5626583"/>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42" name="Google Shape;442;p50"/>
          <p:cNvSpPr txBox="1"/>
          <p:nvPr/>
        </p:nvSpPr>
        <p:spPr>
          <a:xfrm>
            <a:off x="304800" y="98052"/>
            <a:ext cx="5257800" cy="43706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&gt; YOUR TURN!!</a:t>
            </a:r>
            <a:endParaRPr/>
          </a:p>
        </p:txBody>
      </p:sp>
      <p:sp>
        <p:nvSpPr>
          <p:cNvPr id="443" name="Google Shape;443;p50"/>
          <p:cNvSpPr txBox="1"/>
          <p:nvPr/>
        </p:nvSpPr>
        <p:spPr>
          <a:xfrm>
            <a:off x="304800" y="761999"/>
            <a:ext cx="8686800" cy="5151263"/>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Code Creation: Coding out RPS</a:t>
            </a:r>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In groups of 4, begin the process of coding out the Rock-Paper-Scissors Game. </a:t>
            </a:r>
            <a:endParaRPr/>
          </a:p>
          <a:p>
            <a:pPr indent="-34290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Do as much as you can on your own, but don't be afraid to ask for help if you feel your team is struggling.</a:t>
            </a:r>
            <a:endParaRPr/>
          </a:p>
          <a:p>
            <a:pPr indent="-34290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Note:</a:t>
            </a:r>
            <a:r>
              <a:rPr b="0" i="0" lang="en-US" sz="1800" u="none" cap="none" strike="noStrike">
                <a:solidFill>
                  <a:srgbClr val="000000"/>
                </a:solidFill>
                <a:latin typeface="Arial"/>
                <a:ea typeface="Arial"/>
                <a:cs typeface="Arial"/>
                <a:sym typeface="Arial"/>
              </a:rPr>
              <a:t> Don’t use “document.write” as it will delete the contents of your page including your Javascript. Use “document.querySelector” or “document.getElementById”, alongside either “innerHTML” or “textcontent”, to write to the DOM.</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4572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Note: </a:t>
            </a:r>
            <a:r>
              <a:rPr b="0" i="0" lang="en-US" sz="1800" u="none" cap="none" strike="noStrike">
                <a:solidFill>
                  <a:srgbClr val="000000"/>
                </a:solidFill>
                <a:latin typeface="Arial"/>
                <a:ea typeface="Arial"/>
                <a:cs typeface="Arial"/>
                <a:sym typeface="Arial"/>
              </a:rPr>
              <a:t>Don’t worry. We know this will be very challenging. We also know that you won’t know where to start. In fact, we haven’t shown you EVERYTHING you need yet. But that’s okay. Accepting the confusion is a HUGE first step in becoming a coder.</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4572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Note to Instructor/TAs: </a:t>
            </a:r>
            <a:r>
              <a:rPr b="0" i="0" lang="en-US" sz="1800" u="none" cap="none" strike="noStrike">
                <a:solidFill>
                  <a:srgbClr val="000000"/>
                </a:solidFill>
                <a:latin typeface="Arial"/>
                <a:ea typeface="Arial"/>
                <a:cs typeface="Arial"/>
                <a:sym typeface="Arial"/>
              </a:rPr>
              <a:t>Use the files in RPS-Coded to help guide students through the process. Feel free to present relevant code on the projector. </a:t>
            </a:r>
            <a:endParaRPr/>
          </a:p>
        </p:txBody>
      </p:sp>
      <p:sp>
        <p:nvSpPr>
          <p:cNvPr id="444" name="Google Shape;444;p50"/>
          <p:cNvSpPr txBox="1"/>
          <p:nvPr/>
        </p:nvSpPr>
        <p:spPr>
          <a:xfrm>
            <a:off x="2667000" y="124824"/>
            <a:ext cx="6324600" cy="350663"/>
          </a:xfrm>
          <a:prstGeom prst="rect">
            <a:avLst/>
          </a:prstGeom>
          <a:noFill/>
          <a:ln>
            <a:noFill/>
          </a:ln>
        </p:spPr>
        <p:txBody>
          <a:bodyPr anchorCtr="0" anchor="t" bIns="45700" lIns="45700" spcFirstLastPara="1" rIns="45700" wrap="square" tIns="45700">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Activity</a:t>
            </a:r>
            <a:r>
              <a:rPr b="0" i="1"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23-RPS-Coded </a:t>
            </a:r>
            <a:r>
              <a:rPr b="1" i="0" lang="en-US" sz="1800" u="none" cap="none" strike="noStrike">
                <a:solidFill>
                  <a:srgbClr val="000000"/>
                </a:solidFill>
                <a:latin typeface="Arial"/>
                <a:ea typeface="Arial"/>
                <a:cs typeface="Arial"/>
                <a:sym typeface="Arial"/>
              </a:rPr>
              <a:t>|  Suggested Time: </a:t>
            </a:r>
            <a:r>
              <a:rPr b="0" i="0" lang="en-US" sz="1800" u="none" cap="none" strike="noStrike">
                <a:solidFill>
                  <a:srgbClr val="000000"/>
                </a:solidFill>
                <a:latin typeface="Arial"/>
                <a:ea typeface="Arial"/>
                <a:cs typeface="Arial"/>
                <a:sym typeface="Arial"/>
              </a:rPr>
              <a:t>1 hour 10 min</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1"/>
          <p:cNvSpPr txBox="1"/>
          <p:nvPr>
            <p:ph type="title"/>
          </p:nvPr>
        </p:nvSpPr>
        <p:spPr>
          <a:xfrm>
            <a:off x="390606" y="2953542"/>
            <a:ext cx="8229601" cy="871860"/>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FFFFFF"/>
              </a:buClr>
              <a:buSzPts val="4100"/>
              <a:buFont typeface="Arial"/>
              <a:buNone/>
            </a:pPr>
            <a:r>
              <a:rPr i="1" lang="en-US"/>
              <a:t>Recap Activity</a:t>
            </a:r>
            <a:endParaRPr/>
          </a:p>
        </p:txBody>
      </p:sp>
      <p:sp>
        <p:nvSpPr>
          <p:cNvPr id="450" name="Google Shape;450;p51"/>
          <p:cNvSpPr txBox="1"/>
          <p:nvPr/>
        </p:nvSpPr>
        <p:spPr>
          <a:xfrm>
            <a:off x="390606" y="3787302"/>
            <a:ext cx="8229601" cy="871860"/>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2400"/>
              <a:buFont typeface="Arial"/>
              <a:buNone/>
            </a:pPr>
            <a:r>
              <a:rPr b="1" i="1" lang="en-US" sz="2400" u="none" cap="none" strike="noStrike">
                <a:solidFill>
                  <a:srgbClr val="FFFFFF"/>
                </a:solidFill>
                <a:latin typeface="Arial"/>
                <a:ea typeface="Arial"/>
                <a:cs typeface="Arial"/>
                <a:sym typeface="Arial"/>
              </a:rPr>
              <a:t>Time Permitting</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52"/>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Demo Questions</a:t>
            </a:r>
            <a:endParaRPr/>
          </a:p>
        </p:txBody>
      </p:sp>
      <p:sp>
        <p:nvSpPr>
          <p:cNvPr id="456" name="Google Shape;456;p52"/>
          <p:cNvSpPr txBox="1"/>
          <p:nvPr/>
        </p:nvSpPr>
        <p:spPr>
          <a:xfrm>
            <a:off x="304800" y="1447800"/>
            <a:ext cx="8534400" cy="3429000"/>
          </a:xfrm>
          <a:prstGeom prst="rect">
            <a:avLst/>
          </a:prstGeom>
          <a:noFill/>
          <a:ln cap="flat"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1" lang="en-US" sz="3200" u="none" cap="none" strike="noStrike">
                <a:solidFill>
                  <a:srgbClr val="000000"/>
                </a:solidFill>
                <a:latin typeface="Arial"/>
                <a:ea typeface="Arial"/>
                <a:cs typeface="Arial"/>
                <a:sym typeface="Arial"/>
              </a:rPr>
              <a:t>Let’s fill in the Missing Code (Together)</a:t>
            </a:r>
            <a:endParaRPr b="0" i="0" sz="33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rgbClr val="000000"/>
                </a:solidFill>
                <a:latin typeface="Arial"/>
                <a:ea typeface="Arial"/>
                <a:cs typeface="Arial"/>
                <a:sym typeface="Arial"/>
              </a:rPr>
              <a:t>(Recap_UNSOLVED | 24-Recap) </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53"/>
          <p:cNvSpPr txBox="1"/>
          <p:nvPr>
            <p:ph type="title"/>
          </p:nvPr>
        </p:nvSpPr>
        <p:spPr>
          <a:xfrm>
            <a:off x="390606" y="2953542"/>
            <a:ext cx="8229601" cy="871860"/>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FFFFFF"/>
              </a:buClr>
              <a:buSzPts val="4100"/>
              <a:buFont typeface="Arial"/>
              <a:buNone/>
            </a:pPr>
            <a:r>
              <a:rPr i="1" lang="en-US"/>
              <a:t>Questions</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9"/>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Deep Philosophy</a:t>
            </a:r>
            <a:endParaRPr/>
          </a:p>
        </p:txBody>
      </p:sp>
      <p:sp>
        <p:nvSpPr>
          <p:cNvPr id="53" name="Google Shape;53;p9"/>
          <p:cNvSpPr txBox="1"/>
          <p:nvPr/>
        </p:nvSpPr>
        <p:spPr>
          <a:xfrm>
            <a:off x="304800" y="2590800"/>
            <a:ext cx="8534400" cy="15240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5500"/>
              <a:buFont typeface="Arial"/>
              <a:buNone/>
            </a:pPr>
            <a:r>
              <a:rPr b="1" i="1" lang="en-US" sz="5500" u="none" cap="none" strike="noStrike">
                <a:solidFill>
                  <a:srgbClr val="000000"/>
                </a:solidFill>
                <a:latin typeface="Arial"/>
                <a:ea typeface="Arial"/>
                <a:cs typeface="Arial"/>
                <a:sym typeface="Arial"/>
              </a:rPr>
              <a:t>What is JavaScript?</a:t>
            </a:r>
            <a:endParaRPr b="0" i="0" sz="30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4300"/>
              <a:buFont typeface="Arial"/>
              <a:buNone/>
            </a:pPr>
            <a:r>
              <a:rPr b="0" i="1" lang="en-US" sz="4300" u="none" cap="none" strike="noStrike">
                <a:solidFill>
                  <a:srgbClr val="000000"/>
                </a:solidFill>
                <a:latin typeface="Arial"/>
                <a:ea typeface="Arial"/>
                <a:cs typeface="Arial"/>
                <a:sym typeface="Arial"/>
              </a:rPr>
              <a:t>(And what is it used for?)</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0"/>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JavaScript Definitions</a:t>
            </a:r>
            <a:endParaRPr/>
          </a:p>
        </p:txBody>
      </p:sp>
      <p:sp>
        <p:nvSpPr>
          <p:cNvPr id="59" name="Google Shape;59;p10"/>
          <p:cNvSpPr txBox="1"/>
          <p:nvPr/>
        </p:nvSpPr>
        <p:spPr>
          <a:xfrm>
            <a:off x="331585" y="838200"/>
            <a:ext cx="8736216" cy="2926269"/>
          </a:xfrm>
          <a:prstGeom prst="rect">
            <a:avLst/>
          </a:prstGeom>
          <a:noFill/>
          <a:ln>
            <a:noFill/>
          </a:ln>
        </p:spPr>
        <p:txBody>
          <a:bodyPr anchorCtr="0" anchor="t" bIns="45700" lIns="45700" spcFirstLastPara="1" rIns="45700" wrap="square" tIns="45700">
            <a:noAutofit/>
          </a:bodyPr>
          <a:lstStyle/>
          <a:p>
            <a:pPr indent="-457200" lvl="0" marL="6858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JavaScript</a:t>
            </a:r>
            <a:r>
              <a:rPr b="0" i="0" lang="en-US" sz="2400" u="none" cap="none" strike="noStrike">
                <a:solidFill>
                  <a:srgbClr val="000000"/>
                </a:solidFill>
                <a:latin typeface="Arial"/>
                <a:ea typeface="Arial"/>
                <a:cs typeface="Arial"/>
                <a:sym typeface="Arial"/>
              </a:rPr>
              <a:t> is the third of the three fundamental programming </a:t>
            </a:r>
            <a:r>
              <a:rPr lang="en-US" sz="2400"/>
              <a:t>syntax </a:t>
            </a:r>
            <a:r>
              <a:rPr b="0" i="0" lang="en-US" sz="2400" u="none" cap="none" strike="noStrike">
                <a:solidFill>
                  <a:srgbClr val="000000"/>
                </a:solidFill>
                <a:latin typeface="Arial"/>
                <a:ea typeface="Arial"/>
                <a:cs typeface="Arial"/>
                <a:sym typeface="Arial"/>
              </a:rPr>
              <a:t>of the modern web (along with HTML, CSS). It is a real programming l</a:t>
            </a:r>
            <a:r>
              <a:rPr lang="en-US" sz="2400"/>
              <a:t>anguage.</a:t>
            </a:r>
            <a:endParaRPr/>
          </a:p>
          <a:p>
            <a:pPr indent="-304800" lvl="0" marL="6858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457200" lvl="0" marL="6858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JavaScript allows developers to create </a:t>
            </a:r>
            <a:r>
              <a:rPr b="1" i="0" lang="en-US" sz="2400" u="none" cap="none" strike="noStrike">
                <a:solidFill>
                  <a:srgbClr val="000000"/>
                </a:solidFill>
                <a:latin typeface="Arial"/>
                <a:ea typeface="Arial"/>
                <a:cs typeface="Arial"/>
                <a:sym typeface="Arial"/>
              </a:rPr>
              <a:t>dynamic </a:t>
            </a:r>
            <a:r>
              <a:rPr b="0" i="0" lang="en-US" sz="2400" u="none" cap="none" strike="noStrike">
                <a:solidFill>
                  <a:srgbClr val="000000"/>
                </a:solidFill>
                <a:latin typeface="Arial"/>
                <a:ea typeface="Arial"/>
                <a:cs typeface="Arial"/>
                <a:sym typeface="Arial"/>
              </a:rPr>
              <a:t>web applications capable of taking in user inputs, changing what’s displayed to users, animating elements, and much more.</a:t>
            </a:r>
            <a:endParaRPr/>
          </a:p>
        </p:txBody>
      </p:sp>
      <p:pic>
        <p:nvPicPr>
          <p:cNvPr descr="Picture 4" id="60" name="Google Shape;60;p10"/>
          <p:cNvPicPr preferRelativeResize="0"/>
          <p:nvPr/>
        </p:nvPicPr>
        <p:blipFill rotWithShape="1">
          <a:blip r:embed="rId3">
            <a:alphaModFix/>
          </a:blip>
          <a:srcRect b="0" l="0" r="0" t="0"/>
          <a:stretch/>
        </p:blipFill>
        <p:spPr>
          <a:xfrm>
            <a:off x="6477000" y="3800671"/>
            <a:ext cx="2098675" cy="2098676"/>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1"/>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Please… Don’t Pick Me.</a:t>
            </a:r>
            <a:endParaRPr/>
          </a:p>
        </p:txBody>
      </p:sp>
      <p:sp>
        <p:nvSpPr>
          <p:cNvPr id="66" name="Google Shape;66;p11"/>
          <p:cNvSpPr txBox="1"/>
          <p:nvPr/>
        </p:nvSpPr>
        <p:spPr>
          <a:xfrm>
            <a:off x="304800" y="2590800"/>
            <a:ext cx="8534400" cy="15240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5500"/>
              <a:buFont typeface="Arial"/>
              <a:buNone/>
            </a:pPr>
            <a:r>
              <a:rPr b="1" i="1" lang="en-US" sz="5500" u="none" cap="none" strike="noStrike">
                <a:solidFill>
                  <a:srgbClr val="000000"/>
                </a:solidFill>
                <a:latin typeface="Arial"/>
                <a:ea typeface="Arial"/>
                <a:cs typeface="Arial"/>
                <a:sym typeface="Arial"/>
              </a:rPr>
              <a:t>What is a Variable?</a:t>
            </a:r>
            <a:endParaRPr b="0" i="0" sz="3000" u="none" cap="none" strike="noStrike">
              <a:solidFill>
                <a:srgbClr val="000000"/>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4300"/>
              <a:buFont typeface="Arial"/>
              <a:buNone/>
            </a:pPr>
            <a:r>
              <a:rPr b="0" i="1" lang="en-US" sz="4300" u="none" cap="none" strike="noStrike">
                <a:solidFill>
                  <a:srgbClr val="000000"/>
                </a:solidFill>
                <a:latin typeface="Arial"/>
                <a:ea typeface="Arial"/>
                <a:cs typeface="Arial"/>
                <a:sym typeface="Arial"/>
              </a:rPr>
              <a:t>(And how do we declare one?)</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Basic Variables</a:t>
            </a:r>
            <a:endParaRPr/>
          </a:p>
        </p:txBody>
      </p:sp>
      <p:sp>
        <p:nvSpPr>
          <p:cNvPr id="72" name="Google Shape;72;p12"/>
          <p:cNvSpPr txBox="1"/>
          <p:nvPr/>
        </p:nvSpPr>
        <p:spPr>
          <a:xfrm>
            <a:off x="451328" y="1066800"/>
            <a:ext cx="8583816" cy="1859470"/>
          </a:xfrm>
          <a:prstGeom prst="rect">
            <a:avLst/>
          </a:prstGeom>
          <a:noFill/>
          <a:ln>
            <a:noFill/>
          </a:ln>
        </p:spPr>
        <p:txBody>
          <a:bodyPr anchorCtr="0" anchor="t" bIns="45700" lIns="45700" spcFirstLastPara="1" rIns="45700" wrap="square" tIns="45700">
            <a:noAutofit/>
          </a:bodyPr>
          <a:lstStyle/>
          <a:p>
            <a:pPr indent="-457200" lvl="0" marL="6858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Variables are the </a:t>
            </a:r>
            <a:r>
              <a:rPr b="0" i="0" lang="en-US" sz="2400" u="sng" cap="none" strike="noStrike">
                <a:solidFill>
                  <a:srgbClr val="000000"/>
                </a:solidFill>
                <a:latin typeface="Arial"/>
                <a:ea typeface="Arial"/>
                <a:cs typeface="Arial"/>
                <a:sym typeface="Arial"/>
              </a:rPr>
              <a:t>nouns</a:t>
            </a:r>
            <a:r>
              <a:rPr b="0" i="0" lang="en-US" sz="2400" u="none" cap="none" strike="noStrike">
                <a:solidFill>
                  <a:srgbClr val="000000"/>
                </a:solidFill>
                <a:latin typeface="Arial"/>
                <a:ea typeface="Arial"/>
                <a:cs typeface="Arial"/>
                <a:sym typeface="Arial"/>
              </a:rPr>
              <a:t> of programming.</a:t>
            </a:r>
            <a:endParaRPr b="0" i="0" sz="1800" u="sng" cap="none" strike="noStrike">
              <a:solidFill>
                <a:srgbClr val="000000"/>
              </a:solidFill>
              <a:latin typeface="Calibri"/>
              <a:ea typeface="Calibri"/>
              <a:cs typeface="Calibri"/>
              <a:sym typeface="Calibri"/>
            </a:endParaRPr>
          </a:p>
          <a:p>
            <a:pPr indent="-342900" lvl="0" marL="685800" marR="0" rtl="0" algn="l">
              <a:lnSpc>
                <a:spcPct val="100000"/>
              </a:lnSpc>
              <a:spcBef>
                <a:spcPts val="0"/>
              </a:spcBef>
              <a:spcAft>
                <a:spcPts val="0"/>
              </a:spcAft>
              <a:buClr>
                <a:srgbClr val="000000"/>
              </a:buClr>
              <a:buSzPts val="1800"/>
              <a:buFont typeface="Arial"/>
              <a:buNone/>
            </a:pPr>
            <a:r>
              <a:t/>
            </a:r>
            <a:endParaRPr b="0" i="0" sz="1800" u="sng" cap="none" strike="noStrike">
              <a:solidFill>
                <a:srgbClr val="000000"/>
              </a:solidFill>
              <a:latin typeface="Calibri"/>
              <a:ea typeface="Calibri"/>
              <a:cs typeface="Calibri"/>
              <a:sym typeface="Calibri"/>
            </a:endParaRPr>
          </a:p>
          <a:p>
            <a:pPr indent="-457200" lvl="0" marL="6858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They are “things” (Numbers, Strings, Booleans, etc.)</a:t>
            </a:r>
            <a:endParaRPr/>
          </a:p>
          <a:p>
            <a:pPr indent="-304800" lvl="0" marL="6858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457200" lvl="0" marL="6858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They are composed of </a:t>
            </a:r>
            <a:r>
              <a:rPr b="0" i="0" lang="en-US" sz="2400" u="sng" cap="none" strike="noStrike">
                <a:solidFill>
                  <a:srgbClr val="000000"/>
                </a:solidFill>
                <a:latin typeface="Arial"/>
                <a:ea typeface="Arial"/>
                <a:cs typeface="Arial"/>
                <a:sym typeface="Arial"/>
              </a:rPr>
              <a:t>variable names</a:t>
            </a:r>
            <a:r>
              <a:rPr b="0" i="0" lang="en-US" sz="2400" u="none" cap="none" strike="noStrike">
                <a:solidFill>
                  <a:srgbClr val="000000"/>
                </a:solidFill>
                <a:latin typeface="Arial"/>
                <a:ea typeface="Arial"/>
                <a:cs typeface="Arial"/>
                <a:sym typeface="Arial"/>
              </a:rPr>
              <a:t> and </a:t>
            </a:r>
            <a:r>
              <a:rPr b="0" i="0" lang="en-US" sz="2400" u="sng" cap="none" strike="noStrike">
                <a:solidFill>
                  <a:srgbClr val="000000"/>
                </a:solidFill>
                <a:latin typeface="Arial"/>
                <a:ea typeface="Arial"/>
                <a:cs typeface="Arial"/>
                <a:sym typeface="Arial"/>
              </a:rPr>
              <a:t>values</a:t>
            </a:r>
            <a:endParaRPr/>
          </a:p>
        </p:txBody>
      </p:sp>
      <p:pic>
        <p:nvPicPr>
          <p:cNvPr descr="Picture 2" id="73" name="Google Shape;73;p12"/>
          <p:cNvPicPr preferRelativeResize="0"/>
          <p:nvPr/>
        </p:nvPicPr>
        <p:blipFill rotWithShape="1">
          <a:blip r:embed="rId3">
            <a:alphaModFix/>
          </a:blip>
          <a:srcRect b="0" l="0" r="0" t="0"/>
          <a:stretch/>
        </p:blipFill>
        <p:spPr>
          <a:xfrm>
            <a:off x="812586" y="3505201"/>
            <a:ext cx="7861301" cy="2216151"/>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3"/>
          <p:cNvSpPr txBox="1"/>
          <p:nvPr>
            <p:ph type="title"/>
          </p:nvPr>
        </p:nvSpPr>
        <p:spPr>
          <a:xfrm>
            <a:off x="304799" y="-1"/>
            <a:ext cx="5470528" cy="653856"/>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000000"/>
              </a:buClr>
              <a:buSzPts val="2400"/>
              <a:buFont typeface="Arial"/>
              <a:buNone/>
            </a:pPr>
            <a:r>
              <a:rPr lang="en-US" sz="2400">
                <a:solidFill>
                  <a:srgbClr val="000000"/>
                </a:solidFill>
              </a:rPr>
              <a:t>Please… Don’t Pick Me.</a:t>
            </a:r>
            <a:endParaRPr/>
          </a:p>
        </p:txBody>
      </p:sp>
      <p:sp>
        <p:nvSpPr>
          <p:cNvPr id="79" name="Google Shape;79;p13"/>
          <p:cNvSpPr txBox="1"/>
          <p:nvPr/>
        </p:nvSpPr>
        <p:spPr>
          <a:xfrm>
            <a:off x="304800" y="2590800"/>
            <a:ext cx="8534400" cy="1524000"/>
          </a:xfrm>
          <a:prstGeom prst="rect">
            <a:avLst/>
          </a:prstGeom>
          <a:noFill/>
          <a:ln>
            <a:noFill/>
          </a:ln>
        </p:spPr>
        <p:txBody>
          <a:bodyPr anchorCtr="0" anchor="ctr" bIns="45700" lIns="45700" spcFirstLastPara="1" rIns="45700" wrap="square" tIns="45700">
            <a:noAutofit/>
          </a:bodyPr>
          <a:lstStyle/>
          <a:p>
            <a:pPr indent="0" lvl="0" marL="0" marR="0" rtl="0" algn="ctr">
              <a:lnSpc>
                <a:spcPct val="80000"/>
              </a:lnSpc>
              <a:spcBef>
                <a:spcPts val="0"/>
              </a:spcBef>
              <a:spcAft>
                <a:spcPts val="0"/>
              </a:spcAft>
              <a:buClr>
                <a:srgbClr val="000000"/>
              </a:buClr>
              <a:buSzPts val="4200"/>
              <a:buFont typeface="Arial"/>
              <a:buNone/>
            </a:pPr>
            <a:r>
              <a:rPr b="1" i="1" lang="en-US" sz="4200" u="none" cap="none" strike="noStrike">
                <a:solidFill>
                  <a:srgbClr val="000000"/>
                </a:solidFill>
                <a:latin typeface="Arial"/>
                <a:ea typeface="Arial"/>
                <a:cs typeface="Arial"/>
                <a:sym typeface="Arial"/>
              </a:rPr>
              <a:t>What is meant by console.log?</a:t>
            </a:r>
            <a:endParaRPr b="0" i="0" sz="2300" u="none" cap="none" strike="noStrike">
              <a:solidFill>
                <a:srgbClr val="000000"/>
              </a:solidFill>
              <a:latin typeface="Calibri"/>
              <a:ea typeface="Calibri"/>
              <a:cs typeface="Calibri"/>
              <a:sym typeface="Calibri"/>
            </a:endParaRPr>
          </a:p>
          <a:p>
            <a:pPr indent="0" lvl="0" marL="0" marR="0" rtl="0" algn="ctr">
              <a:lnSpc>
                <a:spcPct val="80000"/>
              </a:lnSpc>
              <a:spcBef>
                <a:spcPts val="0"/>
              </a:spcBef>
              <a:spcAft>
                <a:spcPts val="0"/>
              </a:spcAft>
              <a:buClr>
                <a:srgbClr val="000000"/>
              </a:buClr>
              <a:buSzPts val="2300"/>
              <a:buFont typeface="Arial"/>
              <a:buNone/>
            </a:pPr>
            <a:r>
              <a:rPr b="0" i="1" lang="en-US" sz="2300" u="none" cap="none" strike="noStrike">
                <a:solidFill>
                  <a:srgbClr val="000000"/>
                </a:solidFill>
                <a:latin typeface="Arial"/>
                <a:ea typeface="Arial"/>
                <a:cs typeface="Arial"/>
                <a:sym typeface="Arial"/>
              </a:rPr>
              <a:t>(And how does it differ from an alert, prompt, or confirm?)</a:t>
            </a:r>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Unbranded">
  <a:themeElements>
    <a:clrScheme name="Unbranded">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nbranded">
  <a:themeElements>
    <a:clrScheme name="Unbranded">
      <a:dk1>
        <a:srgbClr val="000000"/>
      </a:dk1>
      <a:lt1>
        <a:srgbClr val="404040"/>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