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4" r:id="rId3"/>
    <p:sldId id="270" r:id="rId4"/>
    <p:sldId id="271" r:id="rId5"/>
    <p:sldId id="272" r:id="rId6"/>
    <p:sldId id="260" r:id="rId7"/>
    <p:sldId id="257" r:id="rId8"/>
    <p:sldId id="261" r:id="rId9"/>
    <p:sldId id="259" r:id="rId10"/>
    <p:sldId id="269" r:id="rId11"/>
    <p:sldId id="258" r:id="rId12"/>
    <p:sldId id="264" r:id="rId13"/>
    <p:sldId id="265" r:id="rId14"/>
    <p:sldId id="266" r:id="rId15"/>
    <p:sldId id="267" r:id="rId16"/>
    <p:sldId id="273" r:id="rId17"/>
    <p:sldId id="276" r:id="rId18"/>
    <p:sldId id="278" r:id="rId19"/>
    <p:sldId id="262" r:id="rId20"/>
    <p:sldId id="263" r:id="rId21"/>
    <p:sldId id="268" r:id="rId22"/>
    <p:sldId id="277" r:id="rId23"/>
    <p:sldId id="280" r:id="rId24"/>
    <p:sldId id="281"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20Pc\Desktop\purdue%20academics\gpu\paper-critique\projec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20Pc\Desktop\purdue%20academics\gpu\paper-critique\projec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20Pc\Desktop\purdue%20academics\gpu\paper-critique\projec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20Pc\Desktop\purdue%20academics\gpu\paper-critique\project%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20Pc\Desktop\purdue%20academics\gpu\paper-critique\project%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IPC</a:t>
            </a:r>
            <a:r>
              <a:rPr lang="en-IN" baseline="0" dirty="0"/>
              <a:t> comparison for Sector, L1-Elastic, L1-L2-Elastic</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ipc!$A$2</c:f>
              <c:strCache>
                <c:ptCount val="1"/>
                <c:pt idx="0">
                  <c:v>sector</c:v>
                </c:pt>
              </c:strCache>
            </c:strRef>
          </c:tx>
          <c:spPr>
            <a:solidFill>
              <a:schemeClr val="accent1"/>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ipc!$B$2:$L$2</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9839-4D1E-BD88-185033D57A10}"/>
            </c:ext>
          </c:extLst>
        </c:ser>
        <c:ser>
          <c:idx val="1"/>
          <c:order val="1"/>
          <c:tx>
            <c:strRef>
              <c:f>ipc!$A$3</c:f>
              <c:strCache>
                <c:ptCount val="1"/>
                <c:pt idx="0">
                  <c:v>l1 elastic</c:v>
                </c:pt>
              </c:strCache>
            </c:strRef>
          </c:tx>
          <c:spPr>
            <a:solidFill>
              <a:schemeClr val="accent2"/>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ipc!$B$3:$L$3</c:f>
              <c:numCache>
                <c:formatCode>General</c:formatCode>
                <c:ptCount val="11"/>
                <c:pt idx="0">
                  <c:v>0.96</c:v>
                </c:pt>
                <c:pt idx="1">
                  <c:v>1.05</c:v>
                </c:pt>
                <c:pt idx="2">
                  <c:v>0.91</c:v>
                </c:pt>
                <c:pt idx="3">
                  <c:v>1.01</c:v>
                </c:pt>
                <c:pt idx="4">
                  <c:v>0.99</c:v>
                </c:pt>
                <c:pt idx="5">
                  <c:v>1.01</c:v>
                </c:pt>
                <c:pt idx="6">
                  <c:v>0.98</c:v>
                </c:pt>
                <c:pt idx="7">
                  <c:v>1.2</c:v>
                </c:pt>
                <c:pt idx="8">
                  <c:v>1.0001</c:v>
                </c:pt>
                <c:pt idx="9">
                  <c:v>1.002</c:v>
                </c:pt>
                <c:pt idx="10">
                  <c:v>0.85</c:v>
                </c:pt>
              </c:numCache>
            </c:numRef>
          </c:val>
          <c:extLst>
            <c:ext xmlns:c16="http://schemas.microsoft.com/office/drawing/2014/chart" uri="{C3380CC4-5D6E-409C-BE32-E72D297353CC}">
              <c16:uniqueId val="{00000001-9839-4D1E-BD88-185033D57A10}"/>
            </c:ext>
          </c:extLst>
        </c:ser>
        <c:ser>
          <c:idx val="2"/>
          <c:order val="2"/>
          <c:tx>
            <c:strRef>
              <c:f>ipc!$A$4</c:f>
              <c:strCache>
                <c:ptCount val="1"/>
                <c:pt idx="0">
                  <c:v>both elastic</c:v>
                </c:pt>
              </c:strCache>
            </c:strRef>
          </c:tx>
          <c:spPr>
            <a:solidFill>
              <a:schemeClr val="accent3"/>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ipc!$B$4:$L$4</c:f>
              <c:numCache>
                <c:formatCode>General</c:formatCode>
                <c:ptCount val="11"/>
                <c:pt idx="0">
                  <c:v>0.72</c:v>
                </c:pt>
                <c:pt idx="1">
                  <c:v>0.98</c:v>
                </c:pt>
                <c:pt idx="2">
                  <c:v>0.8</c:v>
                </c:pt>
                <c:pt idx="3">
                  <c:v>0.9</c:v>
                </c:pt>
                <c:pt idx="4">
                  <c:v>0.8</c:v>
                </c:pt>
                <c:pt idx="5">
                  <c:v>0.91</c:v>
                </c:pt>
                <c:pt idx="6">
                  <c:v>0.71</c:v>
                </c:pt>
                <c:pt idx="7">
                  <c:v>1.1499999999999999</c:v>
                </c:pt>
                <c:pt idx="8">
                  <c:v>0.91</c:v>
                </c:pt>
                <c:pt idx="9">
                  <c:v>0.72</c:v>
                </c:pt>
                <c:pt idx="10">
                  <c:v>0.83299999999999996</c:v>
                </c:pt>
              </c:numCache>
            </c:numRef>
          </c:val>
          <c:extLst>
            <c:ext xmlns:c16="http://schemas.microsoft.com/office/drawing/2014/chart" uri="{C3380CC4-5D6E-409C-BE32-E72D297353CC}">
              <c16:uniqueId val="{00000002-9839-4D1E-BD88-185033D57A10}"/>
            </c:ext>
          </c:extLst>
        </c:ser>
        <c:dLbls>
          <c:showLegendKey val="0"/>
          <c:showVal val="0"/>
          <c:showCatName val="0"/>
          <c:showSerName val="0"/>
          <c:showPercent val="0"/>
          <c:showBubbleSize val="0"/>
        </c:dLbls>
        <c:gapWidth val="219"/>
        <c:overlap val="-27"/>
        <c:axId val="1359903632"/>
        <c:axId val="1359907984"/>
      </c:barChart>
      <c:catAx>
        <c:axId val="1359903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Benchmark</a:t>
                </a:r>
                <a:r>
                  <a:rPr lang="en-IN" baseline="0"/>
                  <a:t>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907984"/>
        <c:crosses val="autoZero"/>
        <c:auto val="1"/>
        <c:lblAlgn val="ctr"/>
        <c:lblOffset val="100"/>
        <c:noMultiLvlLbl val="0"/>
      </c:catAx>
      <c:valAx>
        <c:axId val="135990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Normalized</a:t>
                </a:r>
                <a:r>
                  <a:rPr lang="en-IN" baseline="0"/>
                  <a:t> IPC</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90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IPC</a:t>
            </a:r>
            <a:r>
              <a:rPr lang="en-IN" baseline="0" dirty="0"/>
              <a:t> comparison of Sector and L1-Elastic with different associativity</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ipc!$A$6</c:f>
              <c:strCache>
                <c:ptCount val="1"/>
                <c:pt idx="0">
                  <c:v>sector</c:v>
                </c:pt>
              </c:strCache>
            </c:strRef>
          </c:tx>
          <c:spPr>
            <a:solidFill>
              <a:schemeClr val="accent1"/>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ipc!$B$6:$L$6</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D7D4-4A09-8D05-DACDF1DE8B58}"/>
            </c:ext>
          </c:extLst>
        </c:ser>
        <c:ser>
          <c:idx val="1"/>
          <c:order val="1"/>
          <c:tx>
            <c:strRef>
              <c:f>ipc!$A$7</c:f>
              <c:strCache>
                <c:ptCount val="1"/>
                <c:pt idx="0">
                  <c:v>l1 elastic</c:v>
                </c:pt>
              </c:strCache>
            </c:strRef>
          </c:tx>
          <c:spPr>
            <a:solidFill>
              <a:schemeClr val="accent2"/>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ipc!$B$7:$L$7</c:f>
              <c:numCache>
                <c:formatCode>General</c:formatCode>
                <c:ptCount val="11"/>
                <c:pt idx="0">
                  <c:v>0.96</c:v>
                </c:pt>
                <c:pt idx="1">
                  <c:v>1.05</c:v>
                </c:pt>
                <c:pt idx="2">
                  <c:v>0.91</c:v>
                </c:pt>
                <c:pt idx="3">
                  <c:v>1.01</c:v>
                </c:pt>
                <c:pt idx="4">
                  <c:v>0.99</c:v>
                </c:pt>
                <c:pt idx="5">
                  <c:v>1.01</c:v>
                </c:pt>
                <c:pt idx="6">
                  <c:v>0.98</c:v>
                </c:pt>
                <c:pt idx="7">
                  <c:v>1.2</c:v>
                </c:pt>
                <c:pt idx="8">
                  <c:v>1.0001</c:v>
                </c:pt>
                <c:pt idx="9">
                  <c:v>1.002</c:v>
                </c:pt>
                <c:pt idx="10">
                  <c:v>0.85</c:v>
                </c:pt>
              </c:numCache>
            </c:numRef>
          </c:val>
          <c:extLst>
            <c:ext xmlns:c16="http://schemas.microsoft.com/office/drawing/2014/chart" uri="{C3380CC4-5D6E-409C-BE32-E72D297353CC}">
              <c16:uniqueId val="{00000001-D7D4-4A09-8D05-DACDF1DE8B58}"/>
            </c:ext>
          </c:extLst>
        </c:ser>
        <c:ser>
          <c:idx val="2"/>
          <c:order val="2"/>
          <c:tx>
            <c:strRef>
              <c:f>ipc!$A$8</c:f>
              <c:strCache>
                <c:ptCount val="1"/>
                <c:pt idx="0">
                  <c:v>l1 elastic 16w</c:v>
                </c:pt>
              </c:strCache>
            </c:strRef>
          </c:tx>
          <c:spPr>
            <a:solidFill>
              <a:schemeClr val="accent3"/>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ipc!$B$8:$L$8</c:f>
              <c:numCache>
                <c:formatCode>General</c:formatCode>
                <c:ptCount val="11"/>
                <c:pt idx="0">
                  <c:v>0.96499999999999997</c:v>
                </c:pt>
                <c:pt idx="1">
                  <c:v>1.08</c:v>
                </c:pt>
                <c:pt idx="2">
                  <c:v>0.93</c:v>
                </c:pt>
                <c:pt idx="3">
                  <c:v>1.02</c:v>
                </c:pt>
                <c:pt idx="4">
                  <c:v>0.995</c:v>
                </c:pt>
                <c:pt idx="5">
                  <c:v>1.0069999999999999</c:v>
                </c:pt>
                <c:pt idx="6">
                  <c:v>0.995</c:v>
                </c:pt>
                <c:pt idx="7">
                  <c:v>1.05</c:v>
                </c:pt>
                <c:pt idx="8">
                  <c:v>1</c:v>
                </c:pt>
                <c:pt idx="9">
                  <c:v>1.0001</c:v>
                </c:pt>
                <c:pt idx="10">
                  <c:v>0.88800000000000001</c:v>
                </c:pt>
              </c:numCache>
            </c:numRef>
          </c:val>
          <c:extLst>
            <c:ext xmlns:c16="http://schemas.microsoft.com/office/drawing/2014/chart" uri="{C3380CC4-5D6E-409C-BE32-E72D297353CC}">
              <c16:uniqueId val="{00000002-D7D4-4A09-8D05-DACDF1DE8B58}"/>
            </c:ext>
          </c:extLst>
        </c:ser>
        <c:ser>
          <c:idx val="3"/>
          <c:order val="3"/>
          <c:tx>
            <c:strRef>
              <c:f>ipc!$A$9</c:f>
              <c:strCache>
                <c:ptCount val="1"/>
                <c:pt idx="0">
                  <c:v>l1 elastic 8w</c:v>
                </c:pt>
              </c:strCache>
            </c:strRef>
          </c:tx>
          <c:spPr>
            <a:solidFill>
              <a:schemeClr val="accent4"/>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ipc!$B$9:$L$9</c:f>
              <c:numCache>
                <c:formatCode>General</c:formatCode>
                <c:ptCount val="11"/>
                <c:pt idx="0">
                  <c:v>0.97</c:v>
                </c:pt>
                <c:pt idx="1">
                  <c:v>1.1000000000000001</c:v>
                </c:pt>
                <c:pt idx="2">
                  <c:v>0.98</c:v>
                </c:pt>
                <c:pt idx="3">
                  <c:v>1.03</c:v>
                </c:pt>
                <c:pt idx="4">
                  <c:v>0.995</c:v>
                </c:pt>
                <c:pt idx="5">
                  <c:v>1.002</c:v>
                </c:pt>
                <c:pt idx="6">
                  <c:v>0.999</c:v>
                </c:pt>
                <c:pt idx="7">
                  <c:v>1.01</c:v>
                </c:pt>
                <c:pt idx="8">
                  <c:v>1</c:v>
                </c:pt>
                <c:pt idx="9">
                  <c:v>1.0001</c:v>
                </c:pt>
                <c:pt idx="10">
                  <c:v>0.9</c:v>
                </c:pt>
              </c:numCache>
            </c:numRef>
          </c:val>
          <c:extLst>
            <c:ext xmlns:c16="http://schemas.microsoft.com/office/drawing/2014/chart" uri="{C3380CC4-5D6E-409C-BE32-E72D297353CC}">
              <c16:uniqueId val="{00000003-D7D4-4A09-8D05-DACDF1DE8B58}"/>
            </c:ext>
          </c:extLst>
        </c:ser>
        <c:ser>
          <c:idx val="4"/>
          <c:order val="4"/>
          <c:tx>
            <c:strRef>
              <c:f>ipc!$A$10</c:f>
              <c:strCache>
                <c:ptCount val="1"/>
                <c:pt idx="0">
                  <c:v>l1 elastic 4w</c:v>
                </c:pt>
              </c:strCache>
            </c:strRef>
          </c:tx>
          <c:spPr>
            <a:solidFill>
              <a:schemeClr val="accent5"/>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ipc!$B$10:$L$10</c:f>
              <c:numCache>
                <c:formatCode>General</c:formatCode>
                <c:ptCount val="11"/>
                <c:pt idx="0">
                  <c:v>0.98</c:v>
                </c:pt>
                <c:pt idx="1">
                  <c:v>1.1299999999999999</c:v>
                </c:pt>
                <c:pt idx="2">
                  <c:v>0.99</c:v>
                </c:pt>
                <c:pt idx="3">
                  <c:v>1.06</c:v>
                </c:pt>
                <c:pt idx="4">
                  <c:v>0.997</c:v>
                </c:pt>
                <c:pt idx="5">
                  <c:v>1.002</c:v>
                </c:pt>
                <c:pt idx="6">
                  <c:v>0.998</c:v>
                </c:pt>
                <c:pt idx="7">
                  <c:v>1</c:v>
                </c:pt>
                <c:pt idx="8">
                  <c:v>1</c:v>
                </c:pt>
                <c:pt idx="9">
                  <c:v>0.999</c:v>
                </c:pt>
                <c:pt idx="10">
                  <c:v>0.92</c:v>
                </c:pt>
              </c:numCache>
            </c:numRef>
          </c:val>
          <c:extLst>
            <c:ext xmlns:c16="http://schemas.microsoft.com/office/drawing/2014/chart" uri="{C3380CC4-5D6E-409C-BE32-E72D297353CC}">
              <c16:uniqueId val="{00000004-D7D4-4A09-8D05-DACDF1DE8B58}"/>
            </c:ext>
          </c:extLst>
        </c:ser>
        <c:ser>
          <c:idx val="5"/>
          <c:order val="5"/>
          <c:tx>
            <c:strRef>
              <c:f>ipc!$A$11</c:f>
              <c:strCache>
                <c:ptCount val="1"/>
                <c:pt idx="0">
                  <c:v>l1 elastic dm</c:v>
                </c:pt>
              </c:strCache>
            </c:strRef>
          </c:tx>
          <c:spPr>
            <a:solidFill>
              <a:schemeClr val="accent6"/>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ipc!$B$11:$L$11</c:f>
              <c:numCache>
                <c:formatCode>General</c:formatCode>
                <c:ptCount val="11"/>
                <c:pt idx="0">
                  <c:v>0.99</c:v>
                </c:pt>
                <c:pt idx="1">
                  <c:v>1.1599999999999999</c:v>
                </c:pt>
                <c:pt idx="2">
                  <c:v>1.002</c:v>
                </c:pt>
                <c:pt idx="3">
                  <c:v>1.0649999999999999</c:v>
                </c:pt>
                <c:pt idx="4">
                  <c:v>0.998</c:v>
                </c:pt>
                <c:pt idx="5">
                  <c:v>1.002</c:v>
                </c:pt>
                <c:pt idx="6">
                  <c:v>1.0009999999999999</c:v>
                </c:pt>
                <c:pt idx="7">
                  <c:v>1</c:v>
                </c:pt>
                <c:pt idx="8">
                  <c:v>1</c:v>
                </c:pt>
                <c:pt idx="9">
                  <c:v>0.996</c:v>
                </c:pt>
                <c:pt idx="10">
                  <c:v>1.01</c:v>
                </c:pt>
              </c:numCache>
            </c:numRef>
          </c:val>
          <c:extLst>
            <c:ext xmlns:c16="http://schemas.microsoft.com/office/drawing/2014/chart" uri="{C3380CC4-5D6E-409C-BE32-E72D297353CC}">
              <c16:uniqueId val="{00000005-D7D4-4A09-8D05-DACDF1DE8B58}"/>
            </c:ext>
          </c:extLst>
        </c:ser>
        <c:dLbls>
          <c:showLegendKey val="0"/>
          <c:showVal val="0"/>
          <c:showCatName val="0"/>
          <c:showSerName val="0"/>
          <c:showPercent val="0"/>
          <c:showBubbleSize val="0"/>
        </c:dLbls>
        <c:gapWidth val="219"/>
        <c:overlap val="-27"/>
        <c:axId val="1359905808"/>
        <c:axId val="1359906352"/>
      </c:barChart>
      <c:catAx>
        <c:axId val="1359905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Benchmark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906352"/>
        <c:crosses val="autoZero"/>
        <c:auto val="1"/>
        <c:lblAlgn val="ctr"/>
        <c:lblOffset val="100"/>
        <c:noMultiLvlLbl val="0"/>
      </c:catAx>
      <c:valAx>
        <c:axId val="1359906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Normalized</a:t>
                </a:r>
                <a:r>
                  <a:rPr lang="en-IN" baseline="0"/>
                  <a:t> IPC</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905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Performance</a:t>
            </a:r>
            <a:r>
              <a:rPr lang="en-IN" baseline="0" dirty="0"/>
              <a:t> of L1-Elastic in different architectures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ipc!$A$21</c:f>
              <c:strCache>
                <c:ptCount val="1"/>
                <c:pt idx="0">
                  <c:v>elastic qv</c:v>
                </c:pt>
              </c:strCache>
            </c:strRef>
          </c:tx>
          <c:spPr>
            <a:solidFill>
              <a:schemeClr val="accent1"/>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ipc!$B$21:$L$21</c:f>
              <c:numCache>
                <c:formatCode>General</c:formatCode>
                <c:ptCount val="11"/>
                <c:pt idx="0">
                  <c:v>0.94</c:v>
                </c:pt>
                <c:pt idx="1">
                  <c:v>1.0149999999999999</c:v>
                </c:pt>
                <c:pt idx="2">
                  <c:v>0.92</c:v>
                </c:pt>
                <c:pt idx="3">
                  <c:v>1.02</c:v>
                </c:pt>
                <c:pt idx="4">
                  <c:v>0.99</c:v>
                </c:pt>
                <c:pt idx="5">
                  <c:v>1.014</c:v>
                </c:pt>
                <c:pt idx="6">
                  <c:v>0.96</c:v>
                </c:pt>
                <c:pt idx="7">
                  <c:v>1.22</c:v>
                </c:pt>
                <c:pt idx="8">
                  <c:v>1.0009999999999999</c:v>
                </c:pt>
                <c:pt idx="9">
                  <c:v>1.04</c:v>
                </c:pt>
                <c:pt idx="10">
                  <c:v>0.94</c:v>
                </c:pt>
              </c:numCache>
            </c:numRef>
          </c:val>
          <c:extLst>
            <c:ext xmlns:c16="http://schemas.microsoft.com/office/drawing/2014/chart" uri="{C3380CC4-5D6E-409C-BE32-E72D297353CC}">
              <c16:uniqueId val="{00000000-7329-43F7-B093-AE3E72DB064F}"/>
            </c:ext>
          </c:extLst>
        </c:ser>
        <c:ser>
          <c:idx val="1"/>
          <c:order val="1"/>
          <c:tx>
            <c:strRef>
              <c:f>ipc!$A$23</c:f>
              <c:strCache>
                <c:ptCount val="1"/>
                <c:pt idx="0">
                  <c:v>elastic tv</c:v>
                </c:pt>
              </c:strCache>
            </c:strRef>
          </c:tx>
          <c:spPr>
            <a:solidFill>
              <a:schemeClr val="accent2"/>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ipc!$B$23:$L$23</c:f>
              <c:numCache>
                <c:formatCode>General</c:formatCode>
                <c:ptCount val="11"/>
                <c:pt idx="0">
                  <c:v>0.96</c:v>
                </c:pt>
                <c:pt idx="1">
                  <c:v>1.05</c:v>
                </c:pt>
                <c:pt idx="2">
                  <c:v>0.91</c:v>
                </c:pt>
                <c:pt idx="3">
                  <c:v>1.01</c:v>
                </c:pt>
                <c:pt idx="4">
                  <c:v>0.99</c:v>
                </c:pt>
                <c:pt idx="5">
                  <c:v>1.01</c:v>
                </c:pt>
                <c:pt idx="6">
                  <c:v>0.98</c:v>
                </c:pt>
                <c:pt idx="7">
                  <c:v>1.2</c:v>
                </c:pt>
                <c:pt idx="8">
                  <c:v>1.0001</c:v>
                </c:pt>
                <c:pt idx="9">
                  <c:v>1.002</c:v>
                </c:pt>
                <c:pt idx="10">
                  <c:v>0.85</c:v>
                </c:pt>
              </c:numCache>
            </c:numRef>
          </c:val>
          <c:extLst>
            <c:ext xmlns:c16="http://schemas.microsoft.com/office/drawing/2014/chart" uri="{C3380CC4-5D6E-409C-BE32-E72D297353CC}">
              <c16:uniqueId val="{00000001-7329-43F7-B093-AE3E72DB064F}"/>
            </c:ext>
          </c:extLst>
        </c:ser>
        <c:ser>
          <c:idx val="2"/>
          <c:order val="2"/>
          <c:tx>
            <c:strRef>
              <c:f>ipc!$A$25</c:f>
              <c:strCache>
                <c:ptCount val="1"/>
                <c:pt idx="0">
                  <c:v>elastic tx</c:v>
                </c:pt>
              </c:strCache>
            </c:strRef>
          </c:tx>
          <c:spPr>
            <a:solidFill>
              <a:schemeClr val="accent3"/>
            </a:solidFill>
            <a:ln>
              <a:noFill/>
            </a:ln>
            <a:effectLst/>
          </c:spPr>
          <c:invertIfNegative val="0"/>
          <c:cat>
            <c:strRef>
              <c:f>ipc!$B$1:$L$1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ipc!$B$25:$L$25</c:f>
              <c:numCache>
                <c:formatCode>General</c:formatCode>
                <c:ptCount val="11"/>
                <c:pt idx="0">
                  <c:v>0.93</c:v>
                </c:pt>
                <c:pt idx="1">
                  <c:v>1.0049999999999999</c:v>
                </c:pt>
                <c:pt idx="2">
                  <c:v>0.96</c:v>
                </c:pt>
                <c:pt idx="3">
                  <c:v>1.01</c:v>
                </c:pt>
                <c:pt idx="4">
                  <c:v>0.995</c:v>
                </c:pt>
                <c:pt idx="5">
                  <c:v>1.008</c:v>
                </c:pt>
                <c:pt idx="6">
                  <c:v>1.0089999999999999</c:v>
                </c:pt>
                <c:pt idx="7">
                  <c:v>1.1000000000000001</c:v>
                </c:pt>
                <c:pt idx="8">
                  <c:v>0.999</c:v>
                </c:pt>
                <c:pt idx="9">
                  <c:v>1.0029999999999999</c:v>
                </c:pt>
                <c:pt idx="10">
                  <c:v>0.99</c:v>
                </c:pt>
              </c:numCache>
            </c:numRef>
          </c:val>
          <c:extLst>
            <c:ext xmlns:c16="http://schemas.microsoft.com/office/drawing/2014/chart" uri="{C3380CC4-5D6E-409C-BE32-E72D297353CC}">
              <c16:uniqueId val="{00000002-7329-43F7-B093-AE3E72DB064F}"/>
            </c:ext>
          </c:extLst>
        </c:ser>
        <c:dLbls>
          <c:showLegendKey val="0"/>
          <c:showVal val="0"/>
          <c:showCatName val="0"/>
          <c:showSerName val="0"/>
          <c:showPercent val="0"/>
          <c:showBubbleSize val="0"/>
        </c:dLbls>
        <c:gapWidth val="219"/>
        <c:overlap val="-27"/>
        <c:axId val="1359898192"/>
        <c:axId val="1359910704"/>
      </c:barChart>
      <c:catAx>
        <c:axId val="13598981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Benchmark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910704"/>
        <c:crosses val="autoZero"/>
        <c:auto val="1"/>
        <c:lblAlgn val="ctr"/>
        <c:lblOffset val="100"/>
        <c:noMultiLvlLbl val="0"/>
      </c:catAx>
      <c:valAx>
        <c:axId val="1359910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Normalized</a:t>
                </a:r>
                <a:r>
                  <a:rPr lang="en-IN" baseline="0"/>
                  <a:t> IPC</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89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Max Miss</a:t>
            </a:r>
            <a:r>
              <a:rPr lang="en-IN" baseline="0"/>
              <a:t> rate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'max miss rate'!$A$2</c:f>
              <c:strCache>
                <c:ptCount val="1"/>
                <c:pt idx="0">
                  <c:v>sector</c:v>
                </c:pt>
              </c:strCache>
            </c:strRef>
          </c:tx>
          <c:spPr>
            <a:solidFill>
              <a:schemeClr val="accent1"/>
            </a:solidFill>
            <a:ln>
              <a:noFill/>
            </a:ln>
            <a:effectLst/>
          </c:spPr>
          <c:invertIfNegative val="0"/>
          <c:cat>
            <c:strRef>
              <c:f>'max miss rate'!$B$1:$L$1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'max miss rate'!$B$2:$L$2</c:f>
              <c:numCache>
                <c:formatCode>General</c:formatCode>
                <c:ptCount val="11"/>
                <c:pt idx="0">
                  <c:v>0.57689999999999997</c:v>
                </c:pt>
                <c:pt idx="1">
                  <c:v>0.81</c:v>
                </c:pt>
                <c:pt idx="2">
                  <c:v>0.83320000000000005</c:v>
                </c:pt>
                <c:pt idx="3">
                  <c:v>0.93500000000000005</c:v>
                </c:pt>
                <c:pt idx="4">
                  <c:v>0.23</c:v>
                </c:pt>
                <c:pt idx="5">
                  <c:v>0.59</c:v>
                </c:pt>
                <c:pt idx="6">
                  <c:v>0.88</c:v>
                </c:pt>
                <c:pt idx="7">
                  <c:v>0.86</c:v>
                </c:pt>
                <c:pt idx="8">
                  <c:v>1</c:v>
                </c:pt>
                <c:pt idx="9">
                  <c:v>0.98299999999999998</c:v>
                </c:pt>
                <c:pt idx="10">
                  <c:v>0.67</c:v>
                </c:pt>
              </c:numCache>
            </c:numRef>
          </c:val>
          <c:extLst>
            <c:ext xmlns:c16="http://schemas.microsoft.com/office/drawing/2014/chart" uri="{C3380CC4-5D6E-409C-BE32-E72D297353CC}">
              <c16:uniqueId val="{00000000-F838-43B8-8382-DA4F445C17D3}"/>
            </c:ext>
          </c:extLst>
        </c:ser>
        <c:ser>
          <c:idx val="1"/>
          <c:order val="1"/>
          <c:tx>
            <c:strRef>
              <c:f>'max miss rate'!$A$3</c:f>
              <c:strCache>
                <c:ptCount val="1"/>
                <c:pt idx="0">
                  <c:v>l1 elastic</c:v>
                </c:pt>
              </c:strCache>
            </c:strRef>
          </c:tx>
          <c:spPr>
            <a:solidFill>
              <a:schemeClr val="accent2"/>
            </a:solidFill>
            <a:ln>
              <a:noFill/>
            </a:ln>
            <a:effectLst/>
          </c:spPr>
          <c:invertIfNegative val="0"/>
          <c:cat>
            <c:strRef>
              <c:f>'max miss rate'!$B$1:$L$1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'max miss rate'!$B$3:$L$3</c:f>
              <c:numCache>
                <c:formatCode>General</c:formatCode>
                <c:ptCount val="11"/>
                <c:pt idx="0">
                  <c:v>0.98499999999999999</c:v>
                </c:pt>
                <c:pt idx="1">
                  <c:v>0.78</c:v>
                </c:pt>
                <c:pt idx="2">
                  <c:v>0.91080000000000005</c:v>
                </c:pt>
                <c:pt idx="3">
                  <c:v>0.92200000000000004</c:v>
                </c:pt>
                <c:pt idx="4">
                  <c:v>0.32</c:v>
                </c:pt>
                <c:pt idx="5">
                  <c:v>0.41</c:v>
                </c:pt>
                <c:pt idx="6">
                  <c:v>0.97</c:v>
                </c:pt>
                <c:pt idx="7">
                  <c:v>0.61</c:v>
                </c:pt>
                <c:pt idx="8">
                  <c:v>0.96</c:v>
                </c:pt>
                <c:pt idx="9">
                  <c:v>0.98199999999999998</c:v>
                </c:pt>
                <c:pt idx="10">
                  <c:v>0.97</c:v>
                </c:pt>
              </c:numCache>
            </c:numRef>
          </c:val>
          <c:extLst>
            <c:ext xmlns:c16="http://schemas.microsoft.com/office/drawing/2014/chart" uri="{C3380CC4-5D6E-409C-BE32-E72D297353CC}">
              <c16:uniqueId val="{00000001-F838-43B8-8382-DA4F445C17D3}"/>
            </c:ext>
          </c:extLst>
        </c:ser>
        <c:ser>
          <c:idx val="2"/>
          <c:order val="2"/>
          <c:tx>
            <c:strRef>
              <c:f>'max miss rate'!$A$4</c:f>
              <c:strCache>
                <c:ptCount val="1"/>
                <c:pt idx="0">
                  <c:v>l1 elastic 16w</c:v>
                </c:pt>
              </c:strCache>
            </c:strRef>
          </c:tx>
          <c:spPr>
            <a:solidFill>
              <a:schemeClr val="accent3"/>
            </a:solidFill>
            <a:ln>
              <a:noFill/>
            </a:ln>
            <a:effectLst/>
          </c:spPr>
          <c:invertIfNegative val="0"/>
          <c:cat>
            <c:strRef>
              <c:f>'max miss rate'!$B$1:$L$1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'max miss rate'!$B$4:$L$4</c:f>
              <c:numCache>
                <c:formatCode>General</c:formatCode>
                <c:ptCount val="11"/>
                <c:pt idx="0">
                  <c:v>0.80510000000000004</c:v>
                </c:pt>
                <c:pt idx="1">
                  <c:v>0.75</c:v>
                </c:pt>
                <c:pt idx="2">
                  <c:v>0.8952</c:v>
                </c:pt>
                <c:pt idx="3">
                  <c:v>0.75</c:v>
                </c:pt>
                <c:pt idx="4">
                  <c:v>0.31</c:v>
                </c:pt>
                <c:pt idx="5">
                  <c:v>0.52</c:v>
                </c:pt>
                <c:pt idx="6">
                  <c:v>0.92</c:v>
                </c:pt>
                <c:pt idx="7">
                  <c:v>0.76</c:v>
                </c:pt>
                <c:pt idx="8">
                  <c:v>1</c:v>
                </c:pt>
                <c:pt idx="9">
                  <c:v>0.98299999999999998</c:v>
                </c:pt>
                <c:pt idx="10">
                  <c:v>0.95</c:v>
                </c:pt>
              </c:numCache>
            </c:numRef>
          </c:val>
          <c:extLst>
            <c:ext xmlns:c16="http://schemas.microsoft.com/office/drawing/2014/chart" uri="{C3380CC4-5D6E-409C-BE32-E72D297353CC}">
              <c16:uniqueId val="{00000002-F838-43B8-8382-DA4F445C17D3}"/>
            </c:ext>
          </c:extLst>
        </c:ser>
        <c:ser>
          <c:idx val="3"/>
          <c:order val="3"/>
          <c:tx>
            <c:strRef>
              <c:f>'max miss rate'!$A$5</c:f>
              <c:strCache>
                <c:ptCount val="1"/>
                <c:pt idx="0">
                  <c:v>l1 elastic 8w</c:v>
                </c:pt>
              </c:strCache>
            </c:strRef>
          </c:tx>
          <c:spPr>
            <a:solidFill>
              <a:schemeClr val="accent4"/>
            </a:solidFill>
            <a:ln>
              <a:noFill/>
            </a:ln>
            <a:effectLst/>
          </c:spPr>
          <c:invertIfNegative val="0"/>
          <c:cat>
            <c:strRef>
              <c:f>'max miss rate'!$B$1:$L$1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'max miss rate'!$B$5:$L$5</c:f>
              <c:numCache>
                <c:formatCode>General</c:formatCode>
                <c:ptCount val="11"/>
                <c:pt idx="0">
                  <c:v>0.68879999999999997</c:v>
                </c:pt>
                <c:pt idx="1">
                  <c:v>0.73</c:v>
                </c:pt>
                <c:pt idx="2">
                  <c:v>0.87729999999999997</c:v>
                </c:pt>
                <c:pt idx="3">
                  <c:v>0.68</c:v>
                </c:pt>
                <c:pt idx="4">
                  <c:v>0.28999999999999998</c:v>
                </c:pt>
                <c:pt idx="5">
                  <c:v>0.54</c:v>
                </c:pt>
                <c:pt idx="6">
                  <c:v>0.9</c:v>
                </c:pt>
                <c:pt idx="7">
                  <c:v>0.82</c:v>
                </c:pt>
                <c:pt idx="8">
                  <c:v>1</c:v>
                </c:pt>
                <c:pt idx="9">
                  <c:v>0.98299999999999998</c:v>
                </c:pt>
                <c:pt idx="10">
                  <c:v>0.93</c:v>
                </c:pt>
              </c:numCache>
            </c:numRef>
          </c:val>
          <c:extLst>
            <c:ext xmlns:c16="http://schemas.microsoft.com/office/drawing/2014/chart" uri="{C3380CC4-5D6E-409C-BE32-E72D297353CC}">
              <c16:uniqueId val="{00000003-F838-43B8-8382-DA4F445C17D3}"/>
            </c:ext>
          </c:extLst>
        </c:ser>
        <c:ser>
          <c:idx val="4"/>
          <c:order val="4"/>
          <c:tx>
            <c:strRef>
              <c:f>'max miss rate'!$A$6</c:f>
              <c:strCache>
                <c:ptCount val="1"/>
                <c:pt idx="0">
                  <c:v>l1 elastic 4w</c:v>
                </c:pt>
              </c:strCache>
            </c:strRef>
          </c:tx>
          <c:spPr>
            <a:solidFill>
              <a:schemeClr val="accent5"/>
            </a:solidFill>
            <a:ln>
              <a:noFill/>
            </a:ln>
            <a:effectLst/>
          </c:spPr>
          <c:invertIfNegative val="0"/>
          <c:cat>
            <c:strRef>
              <c:f>'max miss rate'!$B$1:$L$1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'max miss rate'!$B$6:$L$6</c:f>
              <c:numCache>
                <c:formatCode>General</c:formatCode>
                <c:ptCount val="11"/>
                <c:pt idx="0">
                  <c:v>0.63700000000000001</c:v>
                </c:pt>
                <c:pt idx="1">
                  <c:v>0.69</c:v>
                </c:pt>
                <c:pt idx="2">
                  <c:v>0.85680000000000001</c:v>
                </c:pt>
                <c:pt idx="3">
                  <c:v>0.67</c:v>
                </c:pt>
                <c:pt idx="4">
                  <c:v>0.26</c:v>
                </c:pt>
                <c:pt idx="5">
                  <c:v>0.59</c:v>
                </c:pt>
                <c:pt idx="6">
                  <c:v>0.9</c:v>
                </c:pt>
                <c:pt idx="7">
                  <c:v>0.86</c:v>
                </c:pt>
                <c:pt idx="8">
                  <c:v>1</c:v>
                </c:pt>
                <c:pt idx="9">
                  <c:v>0.98699999999999999</c:v>
                </c:pt>
                <c:pt idx="10">
                  <c:v>0.72</c:v>
                </c:pt>
              </c:numCache>
            </c:numRef>
          </c:val>
          <c:extLst>
            <c:ext xmlns:c16="http://schemas.microsoft.com/office/drawing/2014/chart" uri="{C3380CC4-5D6E-409C-BE32-E72D297353CC}">
              <c16:uniqueId val="{00000004-F838-43B8-8382-DA4F445C17D3}"/>
            </c:ext>
          </c:extLst>
        </c:ser>
        <c:ser>
          <c:idx val="5"/>
          <c:order val="5"/>
          <c:tx>
            <c:strRef>
              <c:f>'max miss rate'!$A$7</c:f>
              <c:strCache>
                <c:ptCount val="1"/>
                <c:pt idx="0">
                  <c:v>l1 elastic dm</c:v>
                </c:pt>
              </c:strCache>
            </c:strRef>
          </c:tx>
          <c:spPr>
            <a:solidFill>
              <a:schemeClr val="accent6"/>
            </a:solidFill>
            <a:ln>
              <a:noFill/>
            </a:ln>
            <a:effectLst/>
          </c:spPr>
          <c:invertIfNegative val="0"/>
          <c:cat>
            <c:strRef>
              <c:f>'max miss rate'!$B$1:$L$1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'max miss rate'!$B$7:$L$7</c:f>
              <c:numCache>
                <c:formatCode>General</c:formatCode>
                <c:ptCount val="11"/>
                <c:pt idx="0">
                  <c:v>0.61824999999999997</c:v>
                </c:pt>
                <c:pt idx="1">
                  <c:v>0.59</c:v>
                </c:pt>
                <c:pt idx="2">
                  <c:v>0.83940000000000003</c:v>
                </c:pt>
                <c:pt idx="3">
                  <c:v>0.67</c:v>
                </c:pt>
                <c:pt idx="4">
                  <c:v>0.25</c:v>
                </c:pt>
                <c:pt idx="5">
                  <c:v>0.59</c:v>
                </c:pt>
                <c:pt idx="6">
                  <c:v>0.88</c:v>
                </c:pt>
                <c:pt idx="7">
                  <c:v>0.86</c:v>
                </c:pt>
                <c:pt idx="8">
                  <c:v>1</c:v>
                </c:pt>
                <c:pt idx="9">
                  <c:v>0.98699999999999999</c:v>
                </c:pt>
                <c:pt idx="10">
                  <c:v>0.54</c:v>
                </c:pt>
              </c:numCache>
            </c:numRef>
          </c:val>
          <c:extLst>
            <c:ext xmlns:c16="http://schemas.microsoft.com/office/drawing/2014/chart" uri="{C3380CC4-5D6E-409C-BE32-E72D297353CC}">
              <c16:uniqueId val="{00000005-F838-43B8-8382-DA4F445C17D3}"/>
            </c:ext>
          </c:extLst>
        </c:ser>
        <c:dLbls>
          <c:showLegendKey val="0"/>
          <c:showVal val="0"/>
          <c:showCatName val="0"/>
          <c:showSerName val="0"/>
          <c:showPercent val="0"/>
          <c:showBubbleSize val="0"/>
        </c:dLbls>
        <c:gapWidth val="219"/>
        <c:overlap val="-27"/>
        <c:axId val="1169459680"/>
        <c:axId val="1402733808"/>
      </c:barChart>
      <c:catAx>
        <c:axId val="1169459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Benchmark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733808"/>
        <c:crosses val="autoZero"/>
        <c:auto val="1"/>
        <c:lblAlgn val="ctr"/>
        <c:lblOffset val="100"/>
        <c:noMultiLvlLbl val="0"/>
      </c:catAx>
      <c:valAx>
        <c:axId val="1402733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MIss</a:t>
                </a:r>
                <a:r>
                  <a:rPr lang="en-IN" baseline="0"/>
                  <a:t> rate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945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IPC</a:t>
            </a:r>
            <a:r>
              <a:rPr lang="en-IN" baseline="0"/>
              <a:t> for locked L2 cache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Sheet2!$A$2</c:f>
              <c:strCache>
                <c:ptCount val="1"/>
                <c:pt idx="0">
                  <c:v>sector L2</c:v>
                </c:pt>
              </c:strCache>
            </c:strRef>
          </c:tx>
          <c:spPr>
            <a:solidFill>
              <a:schemeClr val="accent1"/>
            </a:solidFill>
            <a:ln>
              <a:noFill/>
            </a:ln>
            <a:effectLst/>
          </c:spPr>
          <c:invertIfNegative val="0"/>
          <c:cat>
            <c:strRef>
              <c:f>Sheet2!$B$1:$L$1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Sheet2!$B$2:$L$2</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0-EBB1-4265-BF18-83D1956E504C}"/>
            </c:ext>
          </c:extLst>
        </c:ser>
        <c:ser>
          <c:idx val="1"/>
          <c:order val="1"/>
          <c:tx>
            <c:strRef>
              <c:f>Sheet2!$A$3</c:f>
              <c:strCache>
                <c:ptCount val="1"/>
                <c:pt idx="0">
                  <c:v>locked L2</c:v>
                </c:pt>
              </c:strCache>
            </c:strRef>
          </c:tx>
          <c:spPr>
            <a:solidFill>
              <a:schemeClr val="accent2"/>
            </a:solidFill>
            <a:ln>
              <a:noFill/>
            </a:ln>
            <a:effectLst/>
          </c:spPr>
          <c:invertIfNegative val="0"/>
          <c:cat>
            <c:strRef>
              <c:f>Sheet2!$B$1:$L$1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Sheet2!$B$3:$L$3</c:f>
              <c:numCache>
                <c:formatCode>General</c:formatCode>
                <c:ptCount val="11"/>
                <c:pt idx="0">
                  <c:v>1</c:v>
                </c:pt>
                <c:pt idx="1">
                  <c:v>1</c:v>
                </c:pt>
                <c:pt idx="2">
                  <c:v>1</c:v>
                </c:pt>
                <c:pt idx="3">
                  <c:v>1</c:v>
                </c:pt>
                <c:pt idx="4">
                  <c:v>1</c:v>
                </c:pt>
                <c:pt idx="5">
                  <c:v>1</c:v>
                </c:pt>
                <c:pt idx="6">
                  <c:v>1</c:v>
                </c:pt>
                <c:pt idx="7">
                  <c:v>1.02</c:v>
                </c:pt>
                <c:pt idx="8">
                  <c:v>1</c:v>
                </c:pt>
                <c:pt idx="9">
                  <c:v>1</c:v>
                </c:pt>
                <c:pt idx="10">
                  <c:v>1</c:v>
                </c:pt>
              </c:numCache>
            </c:numRef>
          </c:val>
          <c:extLst>
            <c:ext xmlns:c16="http://schemas.microsoft.com/office/drawing/2014/chart" uri="{C3380CC4-5D6E-409C-BE32-E72D297353CC}">
              <c16:uniqueId val="{00000001-EBB1-4265-BF18-83D1956E504C}"/>
            </c:ext>
          </c:extLst>
        </c:ser>
        <c:ser>
          <c:idx val="2"/>
          <c:order val="2"/>
          <c:tx>
            <c:strRef>
              <c:f>Sheet2!$A$4</c:f>
              <c:strCache>
                <c:ptCount val="1"/>
                <c:pt idx="0">
                  <c:v>relaxed locked L2</c:v>
                </c:pt>
              </c:strCache>
            </c:strRef>
          </c:tx>
          <c:spPr>
            <a:solidFill>
              <a:schemeClr val="accent3"/>
            </a:solidFill>
            <a:ln>
              <a:noFill/>
            </a:ln>
            <a:effectLst/>
          </c:spPr>
          <c:invertIfNegative val="0"/>
          <c:cat>
            <c:strRef>
              <c:f>Sheet2!$B$1:$L$1</c:f>
              <c:strCache>
                <c:ptCount val="11"/>
                <c:pt idx="0">
                  <c:v>backprop</c:v>
                </c:pt>
                <c:pt idx="1">
                  <c:v>bfs</c:v>
                </c:pt>
                <c:pt idx="2">
                  <c:v>heartwall</c:v>
                </c:pt>
                <c:pt idx="3">
                  <c:v>hotspot</c:v>
                </c:pt>
                <c:pt idx="4">
                  <c:v>kmeans</c:v>
                </c:pt>
                <c:pt idx="5">
                  <c:v>lud</c:v>
                </c:pt>
                <c:pt idx="6">
                  <c:v>nn</c:v>
                </c:pt>
                <c:pt idx="7">
                  <c:v>nw</c:v>
                </c:pt>
                <c:pt idx="8">
                  <c:v>pathfinder</c:v>
                </c:pt>
                <c:pt idx="9">
                  <c:v>srad</c:v>
                </c:pt>
                <c:pt idx="10">
                  <c:v>stream clusters</c:v>
                </c:pt>
              </c:strCache>
            </c:strRef>
          </c:cat>
          <c:val>
            <c:numRef>
              <c:f>Sheet2!$B$4:$L$4</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2-EBB1-4265-BF18-83D1956E504C}"/>
            </c:ext>
          </c:extLst>
        </c:ser>
        <c:dLbls>
          <c:showLegendKey val="0"/>
          <c:showVal val="0"/>
          <c:showCatName val="0"/>
          <c:showSerName val="0"/>
          <c:showPercent val="0"/>
          <c:showBubbleSize val="0"/>
        </c:dLbls>
        <c:gapWidth val="219"/>
        <c:axId val="1402738704"/>
        <c:axId val="1402746320"/>
      </c:barChart>
      <c:catAx>
        <c:axId val="1402738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Benchmark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746320"/>
        <c:crosses val="autoZero"/>
        <c:auto val="1"/>
        <c:lblAlgn val="ctr"/>
        <c:lblOffset val="100"/>
        <c:noMultiLvlLbl val="0"/>
      </c:catAx>
      <c:valAx>
        <c:axId val="140274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Normalized</a:t>
                </a:r>
                <a:r>
                  <a:rPr lang="en-IN" baseline="0"/>
                  <a:t> IPC</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2738704"/>
        <c:crosses val="autoZero"/>
        <c:crossBetween val="between"/>
        <c:majorUnit val="2.0000000000000004E-2"/>
        <c:minorUnit val="1.0000000000000002E-3"/>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E909F-1CD3-4826-A364-FBD61728F325}" type="datetimeFigureOut">
              <a:rPr lang="en-IN" smtClean="0"/>
              <a:t>30-04-2020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5F4C1-2B7A-402D-A5A1-961D919DEB57}" type="slidenum">
              <a:rPr lang="en-IN" smtClean="0"/>
              <a:t>‹#›</a:t>
            </a:fld>
            <a:endParaRPr lang="en-IN"/>
          </a:p>
        </p:txBody>
      </p:sp>
    </p:spTree>
    <p:extLst>
      <p:ext uri="{BB962C8B-B14F-4D97-AF65-F5344CB8AC3E}">
        <p14:creationId xmlns:p14="http://schemas.microsoft.com/office/powerpoint/2010/main" val="60004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E35F4C1-2B7A-402D-A5A1-961D919DEB57}" type="slidenum">
              <a:rPr lang="en-IN" smtClean="0"/>
              <a:t>1</a:t>
            </a:fld>
            <a:endParaRPr lang="en-IN"/>
          </a:p>
        </p:txBody>
      </p:sp>
    </p:spTree>
    <p:extLst>
      <p:ext uri="{BB962C8B-B14F-4D97-AF65-F5344CB8AC3E}">
        <p14:creationId xmlns:p14="http://schemas.microsoft.com/office/powerpoint/2010/main" val="206340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E35F4C1-2B7A-402D-A5A1-961D919DEB57}" type="slidenum">
              <a:rPr lang="en-IN" smtClean="0"/>
              <a:t>6</a:t>
            </a:fld>
            <a:endParaRPr lang="en-IN"/>
          </a:p>
        </p:txBody>
      </p:sp>
    </p:spTree>
    <p:extLst>
      <p:ext uri="{BB962C8B-B14F-4D97-AF65-F5344CB8AC3E}">
        <p14:creationId xmlns:p14="http://schemas.microsoft.com/office/powerpoint/2010/main" val="69319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E35F4C1-2B7A-402D-A5A1-961D919DEB57}" type="slidenum">
              <a:rPr lang="en-IN" smtClean="0"/>
              <a:t>7</a:t>
            </a:fld>
            <a:endParaRPr lang="en-IN"/>
          </a:p>
        </p:txBody>
      </p:sp>
    </p:spTree>
    <p:extLst>
      <p:ext uri="{BB962C8B-B14F-4D97-AF65-F5344CB8AC3E}">
        <p14:creationId xmlns:p14="http://schemas.microsoft.com/office/powerpoint/2010/main" val="371564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A2C6C8-B47F-49F8-80B5-9B31CB4BDF9E}" type="datetime1">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282228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026D25-8E93-4D04-9EC9-B399B39EF5B7}" type="datetime1">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121861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B6E89B-69E4-473E-9B1B-272A1043DD06}" type="datetime1">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223944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E54B1E-6AF6-485E-9CAB-6ACCC55FEB89}" type="datetime1">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6143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79671-3475-43CF-AE7C-1710161881C2}" type="datetime1">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142272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91A213F-7EE6-4E9E-9416-A3FDE976EF43}" type="datetime1">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335492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7D4311F-6260-4692-82E6-6AFED97517B5}" type="datetime1">
              <a:rPr lang="en-IN" smtClean="0"/>
              <a:t>30-04-2020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141900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D4A62D6-4B31-4740-AA39-311F6D43AC52}" type="datetime1">
              <a:rPr lang="en-IN" smtClean="0"/>
              <a:t>30-04-2020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23235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0FA5D-4BAF-4714-9781-716721B03610}" type="datetime1">
              <a:rPr lang="en-IN" smtClean="0"/>
              <a:t>30-04-2020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168362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3380F4-B0F7-4D3E-9D2F-F1F2E5B7940F}" type="datetime1">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294408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761EB5-59AA-46F8-9B1F-4A80B1479C03}" type="datetime1">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E332C-4B67-4445-99A8-7AF0424CE745}" type="slidenum">
              <a:rPr lang="en-IN" smtClean="0"/>
              <a:t>‹#›</a:t>
            </a:fld>
            <a:endParaRPr lang="en-IN"/>
          </a:p>
        </p:txBody>
      </p:sp>
    </p:spTree>
    <p:extLst>
      <p:ext uri="{BB962C8B-B14F-4D97-AF65-F5344CB8AC3E}">
        <p14:creationId xmlns:p14="http://schemas.microsoft.com/office/powerpoint/2010/main" val="3843640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8971F-CB82-4C8F-80B5-0C2A4EA099D4}" type="datetime1">
              <a:rPr lang="en-IN" smtClean="0"/>
              <a:t>30-04-2020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E332C-4B67-4445-99A8-7AF0424CE745}" type="slidenum">
              <a:rPr lang="en-IN" smtClean="0"/>
              <a:t>‹#›</a:t>
            </a:fld>
            <a:endParaRPr lang="en-IN"/>
          </a:p>
        </p:txBody>
      </p:sp>
    </p:spTree>
    <p:extLst>
      <p:ext uri="{BB962C8B-B14F-4D97-AF65-F5344CB8AC3E}">
        <p14:creationId xmlns:p14="http://schemas.microsoft.com/office/powerpoint/2010/main" val="529168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1309688"/>
            <a:ext cx="10896600" cy="2957512"/>
          </a:xfrm>
        </p:spPr>
        <p:txBody>
          <a:bodyPr>
            <a:normAutofit/>
          </a:bodyPr>
          <a:lstStyle/>
          <a:p>
            <a:r>
              <a:rPr lang="en-US" dirty="0"/>
              <a:t>Elastic Cache implementation and study of L2 cache lockdown in modern GPU architectures </a:t>
            </a:r>
            <a:endParaRPr lang="en-IN" dirty="0"/>
          </a:p>
        </p:txBody>
      </p:sp>
      <p:sp>
        <p:nvSpPr>
          <p:cNvPr id="3" name="Subtitle 2"/>
          <p:cNvSpPr>
            <a:spLocks noGrp="1"/>
          </p:cNvSpPr>
          <p:nvPr>
            <p:ph type="subTitle" idx="1"/>
          </p:nvPr>
        </p:nvSpPr>
        <p:spPr>
          <a:xfrm>
            <a:off x="1524000" y="4883150"/>
            <a:ext cx="9144000" cy="1655762"/>
          </a:xfrm>
        </p:spPr>
        <p:txBody>
          <a:bodyPr/>
          <a:lstStyle/>
          <a:p>
            <a:r>
              <a:rPr lang="en-US" dirty="0" err="1"/>
              <a:t>Vivekanandan</a:t>
            </a:r>
            <a:r>
              <a:rPr lang="en-US" dirty="0"/>
              <a:t> </a:t>
            </a:r>
            <a:r>
              <a:rPr lang="en-US" dirty="0" err="1"/>
              <a:t>Kulumani</a:t>
            </a:r>
            <a:r>
              <a:rPr lang="en-US" dirty="0"/>
              <a:t> </a:t>
            </a:r>
            <a:r>
              <a:rPr lang="en-US" dirty="0" err="1"/>
              <a:t>Rajarajan</a:t>
            </a:r>
            <a:r>
              <a:rPr lang="en-US" dirty="0"/>
              <a:t>, </a:t>
            </a:r>
            <a:r>
              <a:rPr lang="en-US" dirty="0" err="1"/>
              <a:t>Raunaq</a:t>
            </a:r>
            <a:r>
              <a:rPr lang="en-US" dirty="0"/>
              <a:t> </a:t>
            </a:r>
            <a:r>
              <a:rPr lang="en-US" dirty="0" err="1"/>
              <a:t>NandyMajumdar</a:t>
            </a:r>
            <a:endParaRPr lang="en-IN" dirty="0"/>
          </a:p>
        </p:txBody>
      </p:sp>
      <p:sp>
        <p:nvSpPr>
          <p:cNvPr id="4" name="Slide Number Placeholder 3"/>
          <p:cNvSpPr>
            <a:spLocks noGrp="1"/>
          </p:cNvSpPr>
          <p:nvPr>
            <p:ph type="sldNum" sz="quarter" idx="12"/>
          </p:nvPr>
        </p:nvSpPr>
        <p:spPr/>
        <p:txBody>
          <a:bodyPr/>
          <a:lstStyle/>
          <a:p>
            <a:fld id="{C5FE332C-4B67-4445-99A8-7AF0424CE745}" type="slidenum">
              <a:rPr lang="en-IN" smtClean="0"/>
              <a:t>1</a:t>
            </a:fld>
            <a:endParaRPr lang="en-IN"/>
          </a:p>
        </p:txBody>
      </p:sp>
      <p:sp>
        <p:nvSpPr>
          <p:cNvPr id="5" name="Date Placeholder 4"/>
          <p:cNvSpPr>
            <a:spLocks noGrp="1"/>
          </p:cNvSpPr>
          <p:nvPr>
            <p:ph type="dt" sz="half" idx="10"/>
          </p:nvPr>
        </p:nvSpPr>
        <p:spPr/>
        <p:txBody>
          <a:bodyPr/>
          <a:lstStyle/>
          <a:p>
            <a:fld id="{03DD5DEF-9892-45F6-A8DA-AF45DA207EC4}" type="datetime1">
              <a:rPr lang="en-IN" smtClean="0"/>
              <a:t>30-04-2020</a:t>
            </a:fld>
            <a:endParaRPr lang="en-IN"/>
          </a:p>
        </p:txBody>
      </p:sp>
    </p:spTree>
    <p:extLst>
      <p:ext uri="{BB962C8B-B14F-4D97-AF65-F5344CB8AC3E}">
        <p14:creationId xmlns:p14="http://schemas.microsoft.com/office/powerpoint/2010/main" val="144940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MISS in elastic cache</a:t>
            </a:r>
            <a:endParaRPr lang="en-IN" dirty="0"/>
          </a:p>
        </p:txBody>
      </p:sp>
      <p:sp>
        <p:nvSpPr>
          <p:cNvPr id="3" name="Content Placeholder 2"/>
          <p:cNvSpPr>
            <a:spLocks noGrp="1"/>
          </p:cNvSpPr>
          <p:nvPr>
            <p:ph idx="1"/>
          </p:nvPr>
        </p:nvSpPr>
        <p:spPr/>
        <p:txBody>
          <a:bodyPr>
            <a:normAutofit/>
          </a:bodyPr>
          <a:lstStyle/>
          <a:p>
            <a:r>
              <a:rPr lang="en-US" sz="2400" dirty="0"/>
              <a:t>Common tag doesn’t match so it’s a MISS. </a:t>
            </a:r>
          </a:p>
          <a:p>
            <a:r>
              <a:rPr lang="en-US" sz="2400" dirty="0"/>
              <a:t>Evict correct line using replacement policy if needed.</a:t>
            </a:r>
          </a:p>
          <a:p>
            <a:pPr marL="0" indent="0">
              <a:buNone/>
            </a:pPr>
            <a:endParaRPr lang="en-IN" sz="2400" dirty="0"/>
          </a:p>
        </p:txBody>
      </p:sp>
      <p:sp>
        <p:nvSpPr>
          <p:cNvPr id="4" name="Rectangle 3"/>
          <p:cNvSpPr/>
          <p:nvPr/>
        </p:nvSpPr>
        <p:spPr>
          <a:xfrm>
            <a:off x="2108200" y="3530600"/>
            <a:ext cx="7963682" cy="182626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sp>
        <p:nvSpPr>
          <p:cNvPr id="5" name="Rectangle 4"/>
          <p:cNvSpPr/>
          <p:nvPr/>
        </p:nvSpPr>
        <p:spPr>
          <a:xfrm>
            <a:off x="4622800" y="3747294"/>
            <a:ext cx="2260600" cy="254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Common tag</a:t>
            </a:r>
            <a:endParaRPr lang="en-IN" sz="1000" dirty="0"/>
          </a:p>
        </p:txBody>
      </p:sp>
      <p:sp>
        <p:nvSpPr>
          <p:cNvPr id="6" name="Rectangle 5"/>
          <p:cNvSpPr/>
          <p:nvPr/>
        </p:nvSpPr>
        <p:spPr>
          <a:xfrm>
            <a:off x="3109717" y="4602004"/>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0</a:t>
            </a:r>
            <a:endParaRPr lang="en-IN" sz="1000" dirty="0"/>
          </a:p>
        </p:txBody>
      </p:sp>
      <p:sp>
        <p:nvSpPr>
          <p:cNvPr id="7" name="Rectangle 6"/>
          <p:cNvSpPr/>
          <p:nvPr/>
        </p:nvSpPr>
        <p:spPr>
          <a:xfrm>
            <a:off x="4972832" y="4599702"/>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1</a:t>
            </a:r>
            <a:endParaRPr lang="en-IN" sz="1000" dirty="0"/>
          </a:p>
        </p:txBody>
      </p:sp>
      <p:sp>
        <p:nvSpPr>
          <p:cNvPr id="8" name="Rectangle 7"/>
          <p:cNvSpPr/>
          <p:nvPr/>
        </p:nvSpPr>
        <p:spPr>
          <a:xfrm>
            <a:off x="8163316" y="4622800"/>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3</a:t>
            </a:r>
            <a:endParaRPr lang="en-IN" sz="1000" dirty="0"/>
          </a:p>
        </p:txBody>
      </p:sp>
      <p:sp>
        <p:nvSpPr>
          <p:cNvPr id="9" name="Rectangle 8"/>
          <p:cNvSpPr/>
          <p:nvPr/>
        </p:nvSpPr>
        <p:spPr>
          <a:xfrm>
            <a:off x="6724650" y="4599702"/>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2</a:t>
            </a:r>
            <a:endParaRPr lang="en-IN" sz="1000" dirty="0"/>
          </a:p>
        </p:txBody>
      </p:sp>
      <p:sp>
        <p:nvSpPr>
          <p:cNvPr id="10" name="Right Arrow 9"/>
          <p:cNvSpPr/>
          <p:nvPr/>
        </p:nvSpPr>
        <p:spPr>
          <a:xfrm>
            <a:off x="3238500" y="3798888"/>
            <a:ext cx="1384300" cy="1508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Flowchart: Connector 23"/>
          <p:cNvSpPr/>
          <p:nvPr/>
        </p:nvSpPr>
        <p:spPr>
          <a:xfrm>
            <a:off x="3696091" y="4000500"/>
            <a:ext cx="419100" cy="190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1</a:t>
            </a:r>
            <a:endParaRPr lang="en-IN" sz="1000" dirty="0"/>
          </a:p>
        </p:txBody>
      </p:sp>
      <p:sp>
        <p:nvSpPr>
          <p:cNvPr id="25" name="Flowchart: Connector 24"/>
          <p:cNvSpPr/>
          <p:nvPr/>
        </p:nvSpPr>
        <p:spPr>
          <a:xfrm>
            <a:off x="7479518" y="4014351"/>
            <a:ext cx="400050" cy="20161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2</a:t>
            </a:r>
            <a:endParaRPr lang="en-IN" sz="1000" dirty="0"/>
          </a:p>
        </p:txBody>
      </p:sp>
      <p:sp>
        <p:nvSpPr>
          <p:cNvPr id="13" name="Right Arrow 12"/>
          <p:cNvSpPr/>
          <p:nvPr/>
        </p:nvSpPr>
        <p:spPr>
          <a:xfrm>
            <a:off x="6883400" y="3798888"/>
            <a:ext cx="1562100" cy="1508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Slide Number Placeholder 10"/>
          <p:cNvSpPr>
            <a:spLocks noGrp="1"/>
          </p:cNvSpPr>
          <p:nvPr>
            <p:ph type="sldNum" sz="quarter" idx="12"/>
          </p:nvPr>
        </p:nvSpPr>
        <p:spPr/>
        <p:txBody>
          <a:bodyPr/>
          <a:lstStyle/>
          <a:p>
            <a:fld id="{C5FE332C-4B67-4445-99A8-7AF0424CE745}" type="slidenum">
              <a:rPr lang="en-IN" smtClean="0"/>
              <a:t>10</a:t>
            </a:fld>
            <a:endParaRPr lang="en-IN"/>
          </a:p>
        </p:txBody>
      </p:sp>
      <p:sp>
        <p:nvSpPr>
          <p:cNvPr id="12" name="Date Placeholder 11"/>
          <p:cNvSpPr>
            <a:spLocks noGrp="1"/>
          </p:cNvSpPr>
          <p:nvPr>
            <p:ph type="dt" sz="half" idx="10"/>
          </p:nvPr>
        </p:nvSpPr>
        <p:spPr/>
        <p:txBody>
          <a:bodyPr/>
          <a:lstStyle/>
          <a:p>
            <a:fld id="{349A0CAD-592F-4AB1-AD42-756FAA0E734A}" type="datetime1">
              <a:rPr lang="en-IN" smtClean="0"/>
              <a:t>30-04-2020</a:t>
            </a:fld>
            <a:endParaRPr lang="en-IN"/>
          </a:p>
        </p:txBody>
      </p:sp>
    </p:spTree>
    <p:extLst>
      <p:ext uri="{BB962C8B-B14F-4D97-AF65-F5344CB8AC3E}">
        <p14:creationId xmlns:p14="http://schemas.microsoft.com/office/powerpoint/2010/main" val="309031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animBg="1"/>
      <p:bldP spid="25"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WORD_MISS in elastic cache</a:t>
            </a:r>
            <a:endParaRPr lang="en-IN" dirty="0"/>
          </a:p>
        </p:txBody>
      </p:sp>
      <p:sp>
        <p:nvSpPr>
          <p:cNvPr id="3" name="Content Placeholder 2"/>
          <p:cNvSpPr>
            <a:spLocks noGrp="1"/>
          </p:cNvSpPr>
          <p:nvPr>
            <p:ph idx="1"/>
          </p:nvPr>
        </p:nvSpPr>
        <p:spPr/>
        <p:txBody>
          <a:bodyPr>
            <a:normAutofit/>
          </a:bodyPr>
          <a:lstStyle/>
          <a:p>
            <a:r>
              <a:rPr lang="en-US" sz="2400" dirty="0"/>
              <a:t>Address having bank </a:t>
            </a:r>
            <a:r>
              <a:rPr lang="en-US" sz="2400" dirty="0" err="1"/>
              <a:t>idx</a:t>
            </a:r>
            <a:r>
              <a:rPr lang="en-US" sz="2400" dirty="0"/>
              <a:t> =2 by default.</a:t>
            </a:r>
          </a:p>
          <a:p>
            <a:r>
              <a:rPr lang="en-US" sz="2400" dirty="0"/>
              <a:t>Common tag hits, so it first looks up Chunk 2, but did not match.</a:t>
            </a:r>
          </a:p>
          <a:p>
            <a:r>
              <a:rPr lang="en-US" sz="2400" dirty="0"/>
              <a:t>Then it looks up Chunk 3 , Chunk 0, Chunk 1, in that order, but didn’t find any match, so it’s a WORD_MISS. So, evict a correct 32 byte sector if needed using a proper replacement policy.</a:t>
            </a:r>
          </a:p>
          <a:p>
            <a:endParaRPr lang="en-IN" sz="2400" dirty="0"/>
          </a:p>
        </p:txBody>
      </p:sp>
      <p:sp>
        <p:nvSpPr>
          <p:cNvPr id="4" name="Rectangle 3"/>
          <p:cNvSpPr/>
          <p:nvPr/>
        </p:nvSpPr>
        <p:spPr>
          <a:xfrm>
            <a:off x="1866900" y="4166394"/>
            <a:ext cx="8305800" cy="14509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sp>
        <p:nvSpPr>
          <p:cNvPr id="5" name="Rectangle 4"/>
          <p:cNvSpPr/>
          <p:nvPr/>
        </p:nvSpPr>
        <p:spPr>
          <a:xfrm>
            <a:off x="4737100" y="4392613"/>
            <a:ext cx="2260600" cy="254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Common tag</a:t>
            </a:r>
            <a:endParaRPr lang="en-IN" sz="1000" dirty="0"/>
          </a:p>
        </p:txBody>
      </p:sp>
      <p:sp>
        <p:nvSpPr>
          <p:cNvPr id="6" name="Rectangle 5"/>
          <p:cNvSpPr/>
          <p:nvPr/>
        </p:nvSpPr>
        <p:spPr>
          <a:xfrm>
            <a:off x="3327400" y="5054205"/>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0</a:t>
            </a:r>
            <a:endParaRPr lang="en-IN" sz="1000" dirty="0"/>
          </a:p>
        </p:txBody>
      </p:sp>
      <p:sp>
        <p:nvSpPr>
          <p:cNvPr id="7" name="Rectangle 6"/>
          <p:cNvSpPr/>
          <p:nvPr/>
        </p:nvSpPr>
        <p:spPr>
          <a:xfrm>
            <a:off x="5187950" y="5041109"/>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1</a:t>
            </a:r>
            <a:endParaRPr lang="en-IN" sz="1000" dirty="0"/>
          </a:p>
        </p:txBody>
      </p:sp>
      <p:sp>
        <p:nvSpPr>
          <p:cNvPr id="8" name="Rectangle 7"/>
          <p:cNvSpPr/>
          <p:nvPr/>
        </p:nvSpPr>
        <p:spPr>
          <a:xfrm>
            <a:off x="8321675" y="5017294"/>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3</a:t>
            </a:r>
            <a:endParaRPr lang="en-IN" sz="1000" dirty="0"/>
          </a:p>
        </p:txBody>
      </p:sp>
      <p:sp>
        <p:nvSpPr>
          <p:cNvPr id="9" name="Rectangle 8"/>
          <p:cNvSpPr/>
          <p:nvPr/>
        </p:nvSpPr>
        <p:spPr>
          <a:xfrm>
            <a:off x="6788150" y="5025233"/>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2</a:t>
            </a:r>
            <a:endParaRPr lang="en-IN" sz="1000" dirty="0"/>
          </a:p>
        </p:txBody>
      </p:sp>
      <p:sp>
        <p:nvSpPr>
          <p:cNvPr id="10" name="Right Arrow 9"/>
          <p:cNvSpPr/>
          <p:nvPr/>
        </p:nvSpPr>
        <p:spPr>
          <a:xfrm>
            <a:off x="3352800" y="4445794"/>
            <a:ext cx="1384300" cy="1508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Bent-Up Arrow 10"/>
          <p:cNvSpPr/>
          <p:nvPr/>
        </p:nvSpPr>
        <p:spPr>
          <a:xfrm flipV="1">
            <a:off x="6997700" y="4444605"/>
            <a:ext cx="444500" cy="6096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ight Arrow 11"/>
          <p:cNvSpPr/>
          <p:nvPr/>
        </p:nvSpPr>
        <p:spPr>
          <a:xfrm>
            <a:off x="7664450" y="5082383"/>
            <a:ext cx="711200" cy="165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Right Arrow 18"/>
          <p:cNvSpPr/>
          <p:nvPr/>
        </p:nvSpPr>
        <p:spPr>
          <a:xfrm>
            <a:off x="9239250" y="5111355"/>
            <a:ext cx="304800" cy="165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Down Arrow 19"/>
          <p:cNvSpPr/>
          <p:nvPr/>
        </p:nvSpPr>
        <p:spPr>
          <a:xfrm>
            <a:off x="9410700" y="5164933"/>
            <a:ext cx="177800" cy="44132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Left Arrow 20"/>
          <p:cNvSpPr/>
          <p:nvPr/>
        </p:nvSpPr>
        <p:spPr>
          <a:xfrm>
            <a:off x="3597275" y="5497314"/>
            <a:ext cx="5956300" cy="130174"/>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Up Arrow 21"/>
          <p:cNvSpPr/>
          <p:nvPr/>
        </p:nvSpPr>
        <p:spPr>
          <a:xfrm>
            <a:off x="3565525" y="5307607"/>
            <a:ext cx="165100" cy="279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Right Arrow 22"/>
          <p:cNvSpPr/>
          <p:nvPr/>
        </p:nvSpPr>
        <p:spPr>
          <a:xfrm>
            <a:off x="4279900" y="5098259"/>
            <a:ext cx="901700" cy="165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Flowchart: Connector 23"/>
          <p:cNvSpPr/>
          <p:nvPr/>
        </p:nvSpPr>
        <p:spPr>
          <a:xfrm>
            <a:off x="3730625" y="4241008"/>
            <a:ext cx="419100" cy="190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1</a:t>
            </a:r>
            <a:endParaRPr lang="en-IN" sz="1000" dirty="0"/>
          </a:p>
        </p:txBody>
      </p:sp>
      <p:sp>
        <p:nvSpPr>
          <p:cNvPr id="25" name="Flowchart: Connector 24"/>
          <p:cNvSpPr/>
          <p:nvPr/>
        </p:nvSpPr>
        <p:spPr>
          <a:xfrm>
            <a:off x="7442200" y="4474867"/>
            <a:ext cx="400050" cy="20161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2</a:t>
            </a:r>
            <a:endParaRPr lang="en-IN" sz="1000" dirty="0"/>
          </a:p>
        </p:txBody>
      </p:sp>
      <p:sp>
        <p:nvSpPr>
          <p:cNvPr id="26" name="Flowchart: Connector 25"/>
          <p:cNvSpPr/>
          <p:nvPr/>
        </p:nvSpPr>
        <p:spPr>
          <a:xfrm>
            <a:off x="7807325" y="4840188"/>
            <a:ext cx="501650" cy="21590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3</a:t>
            </a:r>
            <a:endParaRPr lang="en-IN" sz="1000" dirty="0"/>
          </a:p>
        </p:txBody>
      </p:sp>
      <p:sp>
        <p:nvSpPr>
          <p:cNvPr id="27" name="Flowchart: Connector 26"/>
          <p:cNvSpPr/>
          <p:nvPr/>
        </p:nvSpPr>
        <p:spPr>
          <a:xfrm>
            <a:off x="6311900" y="5314654"/>
            <a:ext cx="419100" cy="20161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4</a:t>
            </a:r>
            <a:endParaRPr lang="en-IN" sz="1000" dirty="0"/>
          </a:p>
        </p:txBody>
      </p:sp>
      <p:sp>
        <p:nvSpPr>
          <p:cNvPr id="28" name="Flowchart: Connector 27"/>
          <p:cNvSpPr/>
          <p:nvPr/>
        </p:nvSpPr>
        <p:spPr>
          <a:xfrm>
            <a:off x="4522788" y="4889704"/>
            <a:ext cx="368300" cy="177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5</a:t>
            </a:r>
            <a:endParaRPr lang="en-IN" sz="1000" dirty="0"/>
          </a:p>
        </p:txBody>
      </p:sp>
      <p:sp>
        <p:nvSpPr>
          <p:cNvPr id="13" name="Slide Number Placeholder 12"/>
          <p:cNvSpPr>
            <a:spLocks noGrp="1"/>
          </p:cNvSpPr>
          <p:nvPr>
            <p:ph type="sldNum" sz="quarter" idx="12"/>
          </p:nvPr>
        </p:nvSpPr>
        <p:spPr/>
        <p:txBody>
          <a:bodyPr/>
          <a:lstStyle/>
          <a:p>
            <a:fld id="{C5FE332C-4B67-4445-99A8-7AF0424CE745}" type="slidenum">
              <a:rPr lang="en-IN" smtClean="0"/>
              <a:t>11</a:t>
            </a:fld>
            <a:endParaRPr lang="en-IN"/>
          </a:p>
        </p:txBody>
      </p:sp>
      <p:sp>
        <p:nvSpPr>
          <p:cNvPr id="14" name="Date Placeholder 13"/>
          <p:cNvSpPr>
            <a:spLocks noGrp="1"/>
          </p:cNvSpPr>
          <p:nvPr>
            <p:ph type="dt" sz="half" idx="10"/>
          </p:nvPr>
        </p:nvSpPr>
        <p:spPr/>
        <p:txBody>
          <a:bodyPr/>
          <a:lstStyle/>
          <a:p>
            <a:fld id="{370589DE-8750-49EF-8F97-B81DE7B4C185}" type="datetime1">
              <a:rPr lang="en-IN" smtClean="0"/>
              <a:t>30-04-2020</a:t>
            </a:fld>
            <a:endParaRPr lang="en-IN"/>
          </a:p>
        </p:txBody>
      </p:sp>
    </p:spTree>
    <p:extLst>
      <p:ext uri="{BB962C8B-B14F-4D97-AF65-F5344CB8AC3E}">
        <p14:creationId xmlns:p14="http://schemas.microsoft.com/office/powerpoint/2010/main" val="399303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IPC of Sector </a:t>
            </a:r>
            <a:r>
              <a:rPr lang="en-US" dirty="0" err="1"/>
              <a:t>vs</a:t>
            </a:r>
            <a:r>
              <a:rPr lang="en-US" dirty="0"/>
              <a:t> L1-Elastic </a:t>
            </a:r>
            <a:r>
              <a:rPr lang="en-US" dirty="0" err="1"/>
              <a:t>vs</a:t>
            </a:r>
            <a:r>
              <a:rPr lang="en-US" dirty="0"/>
              <a:t> L1-L2-Elastic</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262051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C5FE332C-4B67-4445-99A8-7AF0424CE745}" type="slidenum">
              <a:rPr lang="en-IN" smtClean="0"/>
              <a:t>12</a:t>
            </a:fld>
            <a:endParaRPr lang="en-IN"/>
          </a:p>
        </p:txBody>
      </p:sp>
      <p:sp>
        <p:nvSpPr>
          <p:cNvPr id="5" name="Date Placeholder 4"/>
          <p:cNvSpPr>
            <a:spLocks noGrp="1"/>
          </p:cNvSpPr>
          <p:nvPr>
            <p:ph type="dt" sz="half" idx="10"/>
          </p:nvPr>
        </p:nvSpPr>
        <p:spPr/>
        <p:txBody>
          <a:bodyPr/>
          <a:lstStyle/>
          <a:p>
            <a:fld id="{6CFDADC1-71CA-44D8-B6D7-ADB9666F6F28}" type="datetime1">
              <a:rPr lang="en-IN" smtClean="0"/>
              <a:t>30-04-2020</a:t>
            </a:fld>
            <a:endParaRPr lang="en-IN"/>
          </a:p>
        </p:txBody>
      </p:sp>
    </p:spTree>
    <p:extLst>
      <p:ext uri="{BB962C8B-B14F-4D97-AF65-F5344CB8AC3E}">
        <p14:creationId xmlns:p14="http://schemas.microsoft.com/office/powerpoint/2010/main" val="212221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65125"/>
            <a:ext cx="10998200" cy="1325563"/>
          </a:xfrm>
        </p:spPr>
        <p:txBody>
          <a:bodyPr/>
          <a:lstStyle/>
          <a:p>
            <a:pPr algn="ctr"/>
            <a:r>
              <a:rPr lang="en-US" dirty="0"/>
              <a:t>IPC Sector </a:t>
            </a:r>
            <a:r>
              <a:rPr lang="en-US" dirty="0" err="1"/>
              <a:t>vs</a:t>
            </a:r>
            <a:r>
              <a:rPr lang="en-US" dirty="0"/>
              <a:t> L1-Elastic for different associativity</a:t>
            </a:r>
            <a:endParaRPr lang="en-IN" dirty="0"/>
          </a:p>
        </p:txBody>
      </p:sp>
      <p:sp>
        <p:nvSpPr>
          <p:cNvPr id="3" name="Content Placeholder 2"/>
          <p:cNvSpPr>
            <a:spLocks noGrp="1"/>
          </p:cNvSpPr>
          <p:nvPr>
            <p:ph idx="1"/>
          </p:nvPr>
        </p:nvSpPr>
        <p:spPr/>
        <p:txBody>
          <a:bodyPr/>
          <a:lstStyle/>
          <a:p>
            <a:endParaRPr lang="en-IN"/>
          </a:p>
        </p:txBody>
      </p:sp>
      <p:graphicFrame>
        <p:nvGraphicFramePr>
          <p:cNvPr id="4" name="Chart 3"/>
          <p:cNvGraphicFramePr/>
          <p:nvPr>
            <p:extLst>
              <p:ext uri="{D42A27DB-BD31-4B8C-83A1-F6EECF244321}">
                <p14:modId xmlns:p14="http://schemas.microsoft.com/office/powerpoint/2010/main" val="2703567485"/>
              </p:ext>
            </p:extLst>
          </p:nvPr>
        </p:nvGraphicFramePr>
        <p:xfrm>
          <a:off x="1168400" y="2057400"/>
          <a:ext cx="9918699" cy="35941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fld id="{C5FE332C-4B67-4445-99A8-7AF0424CE745}" type="slidenum">
              <a:rPr lang="en-IN" smtClean="0"/>
              <a:t>13</a:t>
            </a:fld>
            <a:endParaRPr lang="en-IN"/>
          </a:p>
        </p:txBody>
      </p:sp>
      <p:sp>
        <p:nvSpPr>
          <p:cNvPr id="6" name="Date Placeholder 5"/>
          <p:cNvSpPr>
            <a:spLocks noGrp="1"/>
          </p:cNvSpPr>
          <p:nvPr>
            <p:ph type="dt" sz="half" idx="10"/>
          </p:nvPr>
        </p:nvSpPr>
        <p:spPr/>
        <p:txBody>
          <a:bodyPr/>
          <a:lstStyle/>
          <a:p>
            <a:fld id="{2165C331-8673-4DE9-ADA4-AA64788E35D9}" type="datetime1">
              <a:rPr lang="en-IN" smtClean="0"/>
              <a:t>30-04-2020</a:t>
            </a:fld>
            <a:endParaRPr lang="en-IN"/>
          </a:p>
        </p:txBody>
      </p:sp>
    </p:spTree>
    <p:extLst>
      <p:ext uri="{BB962C8B-B14F-4D97-AF65-F5344CB8AC3E}">
        <p14:creationId xmlns:p14="http://schemas.microsoft.com/office/powerpoint/2010/main" val="321369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65125"/>
            <a:ext cx="10782300" cy="1325563"/>
          </a:xfrm>
        </p:spPr>
        <p:txBody>
          <a:bodyPr/>
          <a:lstStyle/>
          <a:p>
            <a:pPr algn="ctr"/>
            <a:r>
              <a:rPr lang="en-US" dirty="0"/>
              <a:t>IPC of L1-Elastic for QV100 </a:t>
            </a:r>
            <a:r>
              <a:rPr lang="en-US" dirty="0" err="1"/>
              <a:t>vs</a:t>
            </a:r>
            <a:r>
              <a:rPr lang="en-US" dirty="0"/>
              <a:t> TITANV </a:t>
            </a:r>
            <a:r>
              <a:rPr lang="en-US" dirty="0" err="1"/>
              <a:t>vs</a:t>
            </a:r>
            <a:r>
              <a:rPr lang="en-US" dirty="0"/>
              <a:t> TITANX</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95354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C5FE332C-4B67-4445-99A8-7AF0424CE745}" type="slidenum">
              <a:rPr lang="en-IN" smtClean="0"/>
              <a:t>14</a:t>
            </a:fld>
            <a:endParaRPr lang="en-IN"/>
          </a:p>
        </p:txBody>
      </p:sp>
      <p:sp>
        <p:nvSpPr>
          <p:cNvPr id="5" name="Date Placeholder 4"/>
          <p:cNvSpPr>
            <a:spLocks noGrp="1"/>
          </p:cNvSpPr>
          <p:nvPr>
            <p:ph type="dt" sz="half" idx="10"/>
          </p:nvPr>
        </p:nvSpPr>
        <p:spPr/>
        <p:txBody>
          <a:bodyPr/>
          <a:lstStyle/>
          <a:p>
            <a:fld id="{66BD7A7B-322E-456A-AA06-4DFB3309A598}" type="datetime1">
              <a:rPr lang="en-IN" smtClean="0"/>
              <a:t>30-04-2020</a:t>
            </a:fld>
            <a:endParaRPr lang="en-IN"/>
          </a:p>
        </p:txBody>
      </p:sp>
    </p:spTree>
    <p:extLst>
      <p:ext uri="{BB962C8B-B14F-4D97-AF65-F5344CB8AC3E}">
        <p14:creationId xmlns:p14="http://schemas.microsoft.com/office/powerpoint/2010/main" val="312565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365125"/>
            <a:ext cx="11798300" cy="1325563"/>
          </a:xfrm>
        </p:spPr>
        <p:txBody>
          <a:bodyPr>
            <a:normAutofit/>
          </a:bodyPr>
          <a:lstStyle/>
          <a:p>
            <a:pPr algn="ctr"/>
            <a:r>
              <a:rPr lang="en-US" sz="4000" dirty="0"/>
              <a:t>Miss Rate of Sector </a:t>
            </a:r>
            <a:r>
              <a:rPr lang="en-US" sz="4000" dirty="0" err="1"/>
              <a:t>vs</a:t>
            </a:r>
            <a:r>
              <a:rPr lang="en-US" sz="4000" dirty="0"/>
              <a:t> L1-Elastic for different associativity</a:t>
            </a:r>
            <a:endParaRPr lang="en-IN" sz="4000"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C5FE332C-4B67-4445-99A8-7AF0424CE745}" type="slidenum">
              <a:rPr lang="en-IN" smtClean="0"/>
              <a:t>15</a:t>
            </a:fld>
            <a:endParaRPr lang="en-IN"/>
          </a:p>
        </p:txBody>
      </p:sp>
      <p:sp>
        <p:nvSpPr>
          <p:cNvPr id="5" name="Date Placeholder 4"/>
          <p:cNvSpPr>
            <a:spLocks noGrp="1"/>
          </p:cNvSpPr>
          <p:nvPr>
            <p:ph type="dt" sz="half" idx="10"/>
          </p:nvPr>
        </p:nvSpPr>
        <p:spPr/>
        <p:txBody>
          <a:bodyPr/>
          <a:lstStyle/>
          <a:p>
            <a:fld id="{21C45AE5-BAE6-46D8-8D94-2E57FC75F198}" type="datetime1">
              <a:rPr lang="en-IN" smtClean="0"/>
              <a:t>30-04-2020</a:t>
            </a:fld>
            <a:endParaRPr lang="en-IN"/>
          </a:p>
        </p:txBody>
      </p:sp>
    </p:spTree>
    <p:extLst>
      <p:ext uri="{BB962C8B-B14F-4D97-AF65-F5344CB8AC3E}">
        <p14:creationId xmlns:p14="http://schemas.microsoft.com/office/powerpoint/2010/main" val="635740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 Highlights</a:t>
            </a:r>
            <a:endParaRPr lang="en-IN" dirty="0"/>
          </a:p>
        </p:txBody>
      </p:sp>
      <p:sp>
        <p:nvSpPr>
          <p:cNvPr id="3" name="Content Placeholder 2"/>
          <p:cNvSpPr>
            <a:spLocks noGrp="1"/>
          </p:cNvSpPr>
          <p:nvPr>
            <p:ph idx="1"/>
          </p:nvPr>
        </p:nvSpPr>
        <p:spPr>
          <a:xfrm>
            <a:off x="838200" y="1282700"/>
            <a:ext cx="10731500" cy="5194300"/>
          </a:xfrm>
        </p:spPr>
        <p:txBody>
          <a:bodyPr>
            <a:normAutofit fontScale="92500" lnSpcReduction="10000"/>
          </a:bodyPr>
          <a:lstStyle/>
          <a:p>
            <a:r>
              <a:rPr lang="en-US" dirty="0"/>
              <a:t>NW gives a speedup of 1.2x.</a:t>
            </a:r>
          </a:p>
          <a:p>
            <a:r>
              <a:rPr lang="en-US" dirty="0"/>
              <a:t>BFS gives a speedup of 1.05x in fully-associative cache and 1.15x for direct mapped cache.</a:t>
            </a:r>
          </a:p>
          <a:p>
            <a:r>
              <a:rPr lang="en-US" dirty="0"/>
              <a:t>Regular applications don’t show much degradation. Some of them show improvement (like stream-clusters, hot-spot) when L1 cache associativity is reduced.</a:t>
            </a:r>
          </a:p>
          <a:p>
            <a:r>
              <a:rPr lang="en-US" dirty="0"/>
              <a:t>Making L2 elastic hurts performance as it is shared across cores and large. Coalesced accesses to L2 are crucial for performance.</a:t>
            </a:r>
          </a:p>
          <a:p>
            <a:r>
              <a:rPr lang="en-US" dirty="0"/>
              <a:t>We see that dynamic associativity like changing from fully-associative to 4-way or direct mapped for example based on the type of application will benefit a lot of applications in elastic cache configuration of L1.</a:t>
            </a:r>
          </a:p>
          <a:p>
            <a:r>
              <a:rPr lang="en-US" dirty="0"/>
              <a:t>We see that Volta performs better than Pascal in Elastic cache, giving an indication that elastic cache might perform better for newer architectures like Turing and upcoming architectures like Ampere and Hopper.</a:t>
            </a:r>
          </a:p>
          <a:p>
            <a:pPr marL="0" indent="0">
              <a:buNone/>
            </a:pPr>
            <a:endParaRPr lang="en-IN" dirty="0"/>
          </a:p>
        </p:txBody>
      </p:sp>
      <p:sp>
        <p:nvSpPr>
          <p:cNvPr id="4" name="Slide Number Placeholder 3"/>
          <p:cNvSpPr>
            <a:spLocks noGrp="1"/>
          </p:cNvSpPr>
          <p:nvPr>
            <p:ph type="sldNum" sz="quarter" idx="12"/>
          </p:nvPr>
        </p:nvSpPr>
        <p:spPr/>
        <p:txBody>
          <a:bodyPr/>
          <a:lstStyle/>
          <a:p>
            <a:fld id="{C5FE332C-4B67-4445-99A8-7AF0424CE745}" type="slidenum">
              <a:rPr lang="en-IN" smtClean="0"/>
              <a:t>16</a:t>
            </a:fld>
            <a:endParaRPr lang="en-IN" dirty="0"/>
          </a:p>
        </p:txBody>
      </p:sp>
      <p:sp>
        <p:nvSpPr>
          <p:cNvPr id="5" name="Date Placeholder 4"/>
          <p:cNvSpPr>
            <a:spLocks noGrp="1"/>
          </p:cNvSpPr>
          <p:nvPr>
            <p:ph type="dt" sz="half" idx="10"/>
          </p:nvPr>
        </p:nvSpPr>
        <p:spPr/>
        <p:txBody>
          <a:bodyPr/>
          <a:lstStyle/>
          <a:p>
            <a:fld id="{A84C42ED-34A4-4A27-97F3-B33E8893E40E}" type="datetime1">
              <a:rPr lang="en-IN" smtClean="0"/>
              <a:t>30-04-2020</a:t>
            </a:fld>
            <a:endParaRPr lang="en-IN"/>
          </a:p>
        </p:txBody>
      </p:sp>
    </p:spTree>
    <p:extLst>
      <p:ext uri="{BB962C8B-B14F-4D97-AF65-F5344CB8AC3E}">
        <p14:creationId xmlns:p14="http://schemas.microsoft.com/office/powerpoint/2010/main" val="1375763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5B0C627-2F4A-455C-B2D4-D7EEBE4D42C9}" type="datetime1">
              <a:rPr lang="en-IN" smtClean="0"/>
              <a:t>30-04-2020</a:t>
            </a:fld>
            <a:endParaRPr lang="en-IN"/>
          </a:p>
        </p:txBody>
      </p:sp>
      <p:sp>
        <p:nvSpPr>
          <p:cNvPr id="2" name="Slide Number Placeholder 1"/>
          <p:cNvSpPr>
            <a:spLocks noGrp="1"/>
          </p:cNvSpPr>
          <p:nvPr>
            <p:ph type="sldNum" sz="quarter" idx="12"/>
          </p:nvPr>
        </p:nvSpPr>
        <p:spPr/>
        <p:txBody>
          <a:bodyPr/>
          <a:lstStyle/>
          <a:p>
            <a:fld id="{C5FE332C-4B67-4445-99A8-7AF0424CE745}" type="slidenum">
              <a:rPr lang="en-IN" smtClean="0"/>
              <a:t>17</a:t>
            </a:fld>
            <a:endParaRPr lang="en-IN"/>
          </a:p>
        </p:txBody>
      </p:sp>
      <p:sp>
        <p:nvSpPr>
          <p:cNvPr id="4" name="Title 3"/>
          <p:cNvSpPr>
            <a:spLocks noGrp="1"/>
          </p:cNvSpPr>
          <p:nvPr>
            <p:ph type="title" idx="4294967295"/>
          </p:nvPr>
        </p:nvSpPr>
        <p:spPr>
          <a:xfrm>
            <a:off x="304800" y="1713971"/>
            <a:ext cx="11785600" cy="2879725"/>
          </a:xfrm>
        </p:spPr>
        <p:txBody>
          <a:bodyPr>
            <a:normAutofit/>
          </a:bodyPr>
          <a:lstStyle/>
          <a:p>
            <a:r>
              <a:rPr lang="en-US" sz="3200" b="1" dirty="0"/>
              <a:t>	Performance analysis of L2 cache lockdown in Volta (TITANV)</a:t>
            </a:r>
            <a:endParaRPr lang="en-IN" sz="3200" b="1" dirty="0"/>
          </a:p>
        </p:txBody>
      </p:sp>
    </p:spTree>
    <p:extLst>
      <p:ext uri="{BB962C8B-B14F-4D97-AF65-F5344CB8AC3E}">
        <p14:creationId xmlns:p14="http://schemas.microsoft.com/office/powerpoint/2010/main" val="3967105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Proposal </a:t>
            </a:r>
            <a:endParaRPr lang="en-IN" dirty="0"/>
          </a:p>
        </p:txBody>
      </p:sp>
      <p:sp>
        <p:nvSpPr>
          <p:cNvPr id="3" name="Content Placeholder 2"/>
          <p:cNvSpPr>
            <a:spLocks noGrp="1"/>
          </p:cNvSpPr>
          <p:nvPr>
            <p:ph idx="1"/>
          </p:nvPr>
        </p:nvSpPr>
        <p:spPr>
          <a:xfrm>
            <a:off x="838200" y="1447800"/>
            <a:ext cx="10731500" cy="4729163"/>
          </a:xfrm>
        </p:spPr>
        <p:txBody>
          <a:bodyPr>
            <a:normAutofit/>
          </a:bodyPr>
          <a:lstStyle/>
          <a:p>
            <a:r>
              <a:rPr lang="en-US" dirty="0"/>
              <a:t>We perform a study on the impact of L2 cache performance in newer architectures by locking most frequently accessed addresses [2].</a:t>
            </a:r>
          </a:p>
          <a:p>
            <a:r>
              <a:rPr lang="en-US" dirty="0"/>
              <a:t>We implement the following ideas for locking the addresses to L2.</a:t>
            </a:r>
          </a:p>
          <a:p>
            <a:pPr lvl="1"/>
            <a:r>
              <a:rPr lang="en-US" dirty="0"/>
              <a:t>We implement the idea by profiling frequently accessed addresses before hand and locking them to cache.</a:t>
            </a:r>
          </a:p>
          <a:p>
            <a:pPr lvl="1"/>
            <a:r>
              <a:rPr lang="en-US" dirty="0"/>
              <a:t>We determine the lock addresses to L2 in-flight when the number of accesses goes above a threshold.</a:t>
            </a:r>
          </a:p>
          <a:p>
            <a:pPr lvl="1"/>
            <a:r>
              <a:rPr lang="en-US" dirty="0"/>
              <a:t>We bypass L2 when all ways in the set are locked.</a:t>
            </a:r>
          </a:p>
          <a:p>
            <a:pPr lvl="1"/>
            <a:r>
              <a:rPr lang="en-US" dirty="0"/>
              <a:t>We implement a relaxed version of locking where we don’t bypass when all the ways are locked, we evict a locked line with the lowest threshold.</a:t>
            </a:r>
            <a:endParaRPr lang="en-IN" dirty="0"/>
          </a:p>
        </p:txBody>
      </p:sp>
      <p:sp>
        <p:nvSpPr>
          <p:cNvPr id="4" name="Slide Number Placeholder 3"/>
          <p:cNvSpPr>
            <a:spLocks noGrp="1"/>
          </p:cNvSpPr>
          <p:nvPr>
            <p:ph type="sldNum" sz="quarter" idx="12"/>
          </p:nvPr>
        </p:nvSpPr>
        <p:spPr/>
        <p:txBody>
          <a:bodyPr/>
          <a:lstStyle/>
          <a:p>
            <a:fld id="{C5FE332C-4B67-4445-99A8-7AF0424CE745}" type="slidenum">
              <a:rPr lang="en-IN" smtClean="0"/>
              <a:t>18</a:t>
            </a:fld>
            <a:endParaRPr lang="en-IN"/>
          </a:p>
        </p:txBody>
      </p:sp>
      <p:sp>
        <p:nvSpPr>
          <p:cNvPr id="5" name="Date Placeholder 4"/>
          <p:cNvSpPr>
            <a:spLocks noGrp="1"/>
          </p:cNvSpPr>
          <p:nvPr>
            <p:ph type="dt" sz="half" idx="10"/>
          </p:nvPr>
        </p:nvSpPr>
        <p:spPr/>
        <p:txBody>
          <a:bodyPr/>
          <a:lstStyle/>
          <a:p>
            <a:fld id="{C397EF6A-51A3-4EDB-9FF4-46455C01E3BD}" type="datetime1">
              <a:rPr lang="en-IN" smtClean="0"/>
              <a:t>30-04-2020</a:t>
            </a:fld>
            <a:endParaRPr lang="en-IN"/>
          </a:p>
        </p:txBody>
      </p:sp>
    </p:spTree>
    <p:extLst>
      <p:ext uri="{BB962C8B-B14F-4D97-AF65-F5344CB8AC3E}">
        <p14:creationId xmlns:p14="http://schemas.microsoft.com/office/powerpoint/2010/main" val="291833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 of Locking (1/2)</a:t>
            </a:r>
            <a:endParaRPr lang="en-IN" dirty="0"/>
          </a:p>
        </p:txBody>
      </p:sp>
      <p:pic>
        <p:nvPicPr>
          <p:cNvPr id="4" name="Content Placeholder 3"/>
          <p:cNvPicPr>
            <a:picLocks noGrp="1"/>
          </p:cNvPicPr>
          <p:nvPr>
            <p:ph idx="1"/>
          </p:nvPr>
        </p:nvPicPr>
        <p:blipFill>
          <a:blip r:embed="rId2"/>
          <a:stretch>
            <a:fillRect/>
          </a:stretch>
        </p:blipFill>
        <p:spPr>
          <a:xfrm>
            <a:off x="1333500" y="1591468"/>
            <a:ext cx="4533900" cy="4589463"/>
          </a:xfrm>
          <a:prstGeom prst="rect">
            <a:avLst/>
          </a:prstGeom>
        </p:spPr>
      </p:pic>
      <p:pic>
        <p:nvPicPr>
          <p:cNvPr id="5" name="Picture 4"/>
          <p:cNvPicPr/>
          <p:nvPr/>
        </p:nvPicPr>
        <p:blipFill>
          <a:blip r:embed="rId3"/>
          <a:stretch>
            <a:fillRect/>
          </a:stretch>
        </p:blipFill>
        <p:spPr>
          <a:xfrm>
            <a:off x="6972300" y="1690688"/>
            <a:ext cx="4381500" cy="4490244"/>
          </a:xfrm>
          <a:prstGeom prst="rect">
            <a:avLst/>
          </a:prstGeom>
        </p:spPr>
      </p:pic>
      <p:sp>
        <p:nvSpPr>
          <p:cNvPr id="3" name="Slide Number Placeholder 2"/>
          <p:cNvSpPr>
            <a:spLocks noGrp="1"/>
          </p:cNvSpPr>
          <p:nvPr>
            <p:ph type="sldNum" sz="quarter" idx="12"/>
          </p:nvPr>
        </p:nvSpPr>
        <p:spPr/>
        <p:txBody>
          <a:bodyPr/>
          <a:lstStyle/>
          <a:p>
            <a:fld id="{C5FE332C-4B67-4445-99A8-7AF0424CE745}" type="slidenum">
              <a:rPr lang="en-IN" smtClean="0"/>
              <a:t>19</a:t>
            </a:fld>
            <a:endParaRPr lang="en-IN"/>
          </a:p>
        </p:txBody>
      </p:sp>
      <p:sp>
        <p:nvSpPr>
          <p:cNvPr id="6" name="Date Placeholder 5"/>
          <p:cNvSpPr>
            <a:spLocks noGrp="1"/>
          </p:cNvSpPr>
          <p:nvPr>
            <p:ph type="dt" sz="half" idx="10"/>
          </p:nvPr>
        </p:nvSpPr>
        <p:spPr/>
        <p:txBody>
          <a:bodyPr/>
          <a:lstStyle/>
          <a:p>
            <a:fld id="{9616F3E6-AAA8-4825-A9CA-E0FC7DB0E420}" type="datetime1">
              <a:rPr lang="en-IN" smtClean="0"/>
              <a:t>30-04-2020</a:t>
            </a:fld>
            <a:endParaRPr lang="en-IN"/>
          </a:p>
        </p:txBody>
      </p:sp>
    </p:spTree>
    <p:extLst>
      <p:ext uri="{BB962C8B-B14F-4D97-AF65-F5344CB8AC3E}">
        <p14:creationId xmlns:p14="http://schemas.microsoft.com/office/powerpoint/2010/main" val="325484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9AFF88-C1D5-49F4-83BF-E29CF9048145}" type="datetime1">
              <a:rPr lang="en-IN" smtClean="0"/>
              <a:t>30-04-2020</a:t>
            </a:fld>
            <a:endParaRPr lang="en-IN"/>
          </a:p>
        </p:txBody>
      </p:sp>
      <p:sp>
        <p:nvSpPr>
          <p:cNvPr id="2" name="Slide Number Placeholder 1"/>
          <p:cNvSpPr>
            <a:spLocks noGrp="1"/>
          </p:cNvSpPr>
          <p:nvPr>
            <p:ph type="sldNum" sz="quarter" idx="12"/>
          </p:nvPr>
        </p:nvSpPr>
        <p:spPr/>
        <p:txBody>
          <a:bodyPr/>
          <a:lstStyle/>
          <a:p>
            <a:fld id="{C5FE332C-4B67-4445-99A8-7AF0424CE745}" type="slidenum">
              <a:rPr lang="en-IN" smtClean="0"/>
              <a:t>2</a:t>
            </a:fld>
            <a:endParaRPr lang="en-IN"/>
          </a:p>
        </p:txBody>
      </p:sp>
      <p:sp>
        <p:nvSpPr>
          <p:cNvPr id="4" name="Title 3"/>
          <p:cNvSpPr>
            <a:spLocks noGrp="1"/>
          </p:cNvSpPr>
          <p:nvPr>
            <p:ph type="title" idx="4294967295"/>
          </p:nvPr>
        </p:nvSpPr>
        <p:spPr>
          <a:xfrm>
            <a:off x="445104" y="1801057"/>
            <a:ext cx="11785600" cy="2879725"/>
          </a:xfrm>
        </p:spPr>
        <p:txBody>
          <a:bodyPr>
            <a:normAutofit/>
          </a:bodyPr>
          <a:lstStyle/>
          <a:p>
            <a:r>
              <a:rPr lang="en-US" sz="3200" b="1" dirty="0"/>
              <a:t>Elastic Cache Implementation and its performance in Pascal and Volta</a:t>
            </a:r>
            <a:endParaRPr lang="en-IN" sz="3200" b="1" dirty="0"/>
          </a:p>
        </p:txBody>
      </p:sp>
    </p:spTree>
    <p:extLst>
      <p:ext uri="{BB962C8B-B14F-4D97-AF65-F5344CB8AC3E}">
        <p14:creationId xmlns:p14="http://schemas.microsoft.com/office/powerpoint/2010/main" val="2954407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 of locking (2/2)</a:t>
            </a:r>
            <a:endParaRPr lang="en-IN" dirty="0"/>
          </a:p>
        </p:txBody>
      </p:sp>
      <p:pic>
        <p:nvPicPr>
          <p:cNvPr id="4" name="Content Placeholder 3"/>
          <p:cNvPicPr>
            <a:picLocks noGrp="1"/>
          </p:cNvPicPr>
          <p:nvPr>
            <p:ph idx="1"/>
          </p:nvPr>
        </p:nvPicPr>
        <p:blipFill>
          <a:blip r:embed="rId2"/>
          <a:stretch>
            <a:fillRect/>
          </a:stretch>
        </p:blipFill>
        <p:spPr>
          <a:xfrm>
            <a:off x="1333500" y="1880394"/>
            <a:ext cx="4216400" cy="4456906"/>
          </a:xfrm>
          <a:prstGeom prst="rect">
            <a:avLst/>
          </a:prstGeom>
        </p:spPr>
      </p:pic>
      <p:pic>
        <p:nvPicPr>
          <p:cNvPr id="5" name="Picture 4"/>
          <p:cNvPicPr/>
          <p:nvPr/>
        </p:nvPicPr>
        <p:blipFill>
          <a:blip r:embed="rId3"/>
          <a:stretch>
            <a:fillRect/>
          </a:stretch>
        </p:blipFill>
        <p:spPr>
          <a:xfrm>
            <a:off x="7175500" y="1880394"/>
            <a:ext cx="3962400" cy="4545806"/>
          </a:xfrm>
          <a:prstGeom prst="rect">
            <a:avLst/>
          </a:prstGeom>
        </p:spPr>
        <p:style>
          <a:lnRef idx="2">
            <a:schemeClr val="accent2"/>
          </a:lnRef>
          <a:fillRef idx="1">
            <a:schemeClr val="lt1"/>
          </a:fillRef>
          <a:effectRef idx="0">
            <a:schemeClr val="accent2"/>
          </a:effectRef>
          <a:fontRef idx="minor">
            <a:schemeClr val="dk1"/>
          </a:fontRef>
        </p:style>
      </p:pic>
      <p:sp>
        <p:nvSpPr>
          <p:cNvPr id="3" name="Slide Number Placeholder 2"/>
          <p:cNvSpPr>
            <a:spLocks noGrp="1"/>
          </p:cNvSpPr>
          <p:nvPr>
            <p:ph type="sldNum" sz="quarter" idx="12"/>
          </p:nvPr>
        </p:nvSpPr>
        <p:spPr/>
        <p:txBody>
          <a:bodyPr/>
          <a:lstStyle/>
          <a:p>
            <a:fld id="{C5FE332C-4B67-4445-99A8-7AF0424CE745}" type="slidenum">
              <a:rPr lang="en-IN" smtClean="0"/>
              <a:t>20</a:t>
            </a:fld>
            <a:endParaRPr lang="en-IN"/>
          </a:p>
        </p:txBody>
      </p:sp>
      <p:sp>
        <p:nvSpPr>
          <p:cNvPr id="6" name="Date Placeholder 5"/>
          <p:cNvSpPr>
            <a:spLocks noGrp="1"/>
          </p:cNvSpPr>
          <p:nvPr>
            <p:ph type="dt" sz="half" idx="10"/>
          </p:nvPr>
        </p:nvSpPr>
        <p:spPr/>
        <p:txBody>
          <a:bodyPr/>
          <a:lstStyle/>
          <a:p>
            <a:fld id="{EE6EEE2A-F92F-4535-922A-202FA50596FA}" type="datetime1">
              <a:rPr lang="en-IN" smtClean="0"/>
              <a:t>30-04-2020</a:t>
            </a:fld>
            <a:endParaRPr lang="en-IN"/>
          </a:p>
        </p:txBody>
      </p:sp>
      <p:cxnSp>
        <p:nvCxnSpPr>
          <p:cNvPr id="8" name="Straight Arrow Connector 7">
            <a:extLst>
              <a:ext uri="{FF2B5EF4-FFF2-40B4-BE49-F238E27FC236}">
                <a16:creationId xmlns:a16="http://schemas.microsoft.com/office/drawing/2014/main" id="{829276DB-4008-45CE-86A5-E1CB304494E1}"/>
              </a:ext>
            </a:extLst>
          </p:cNvPr>
          <p:cNvCxnSpPr>
            <a:stCxn id="5" idx="0"/>
          </p:cNvCxnSpPr>
          <p:nvPr/>
        </p:nvCxnSpPr>
        <p:spPr>
          <a:xfrm flipV="1">
            <a:off x="9156700" y="1410789"/>
            <a:ext cx="731883" cy="469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8DCF9E6-E060-4890-A5F6-9FDB6D9CB3E3}"/>
              </a:ext>
            </a:extLst>
          </p:cNvPr>
          <p:cNvSpPr txBox="1"/>
          <p:nvPr/>
        </p:nvSpPr>
        <p:spPr>
          <a:xfrm>
            <a:off x="9457509" y="1031966"/>
            <a:ext cx="207699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Relaxed locking</a:t>
            </a:r>
            <a:endParaRPr lang="en-IN" dirty="0"/>
          </a:p>
        </p:txBody>
      </p:sp>
    </p:spTree>
    <p:extLst>
      <p:ext uri="{BB962C8B-B14F-4D97-AF65-F5344CB8AC3E}">
        <p14:creationId xmlns:p14="http://schemas.microsoft.com/office/powerpoint/2010/main" val="200618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F991347-CB3B-4B64-B3FB-7A365B0FF7C5}" type="datetime1">
              <a:rPr lang="en-IN" smtClean="0"/>
              <a:t>30-04-2020</a:t>
            </a:fld>
            <a:endParaRPr lang="en-IN"/>
          </a:p>
        </p:txBody>
      </p:sp>
      <p:sp>
        <p:nvSpPr>
          <p:cNvPr id="5" name="Slide Number Placeholder 4"/>
          <p:cNvSpPr>
            <a:spLocks noGrp="1"/>
          </p:cNvSpPr>
          <p:nvPr>
            <p:ph type="sldNum" sz="quarter" idx="12"/>
          </p:nvPr>
        </p:nvSpPr>
        <p:spPr/>
        <p:txBody>
          <a:bodyPr/>
          <a:lstStyle/>
          <a:p>
            <a:fld id="{C5FE332C-4B67-4445-99A8-7AF0424CE745}" type="slidenum">
              <a:rPr lang="en-IN" smtClean="0"/>
              <a:t>21</a:t>
            </a:fld>
            <a:endParaRPr lang="en-IN"/>
          </a:p>
        </p:txBody>
      </p:sp>
      <p:sp>
        <p:nvSpPr>
          <p:cNvPr id="2" name="Title 1"/>
          <p:cNvSpPr>
            <a:spLocks noGrp="1"/>
          </p:cNvSpPr>
          <p:nvPr>
            <p:ph type="title" idx="4294967295"/>
          </p:nvPr>
        </p:nvSpPr>
        <p:spPr>
          <a:xfrm>
            <a:off x="355600" y="0"/>
            <a:ext cx="11620499" cy="1671335"/>
          </a:xfrm>
        </p:spPr>
        <p:txBody>
          <a:bodyPr>
            <a:normAutofit/>
          </a:bodyPr>
          <a:lstStyle/>
          <a:p>
            <a:pPr algn="ctr"/>
            <a:r>
              <a:rPr lang="en-US" sz="3200" dirty="0"/>
              <a:t>Performance of Sector L2 </a:t>
            </a:r>
            <a:r>
              <a:rPr lang="en-US" sz="3200" dirty="0" err="1"/>
              <a:t>vs</a:t>
            </a:r>
            <a:r>
              <a:rPr lang="en-US" sz="3200" dirty="0"/>
              <a:t> L2-strict-locking </a:t>
            </a:r>
            <a:r>
              <a:rPr lang="en-US" sz="3200" dirty="0" err="1"/>
              <a:t>vs</a:t>
            </a:r>
            <a:r>
              <a:rPr lang="en-US" sz="3200" dirty="0"/>
              <a:t> L2-relaxed-locking</a:t>
            </a:r>
            <a:endParaRPr lang="en-IN" sz="3200" dirty="0"/>
          </a:p>
        </p:txBody>
      </p:sp>
      <p:graphicFrame>
        <p:nvGraphicFramePr>
          <p:cNvPr id="4" name="Chart 3"/>
          <p:cNvGraphicFramePr/>
          <p:nvPr>
            <p:extLst>
              <p:ext uri="{D42A27DB-BD31-4B8C-83A1-F6EECF244321}">
                <p14:modId xmlns:p14="http://schemas.microsoft.com/office/powerpoint/2010/main" val="1325420714"/>
              </p:ext>
            </p:extLst>
          </p:nvPr>
        </p:nvGraphicFramePr>
        <p:xfrm>
          <a:off x="1358900" y="2057400"/>
          <a:ext cx="96647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292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 Highlights</a:t>
            </a:r>
            <a:endParaRPr lang="en-IN" dirty="0"/>
          </a:p>
        </p:txBody>
      </p:sp>
      <p:sp>
        <p:nvSpPr>
          <p:cNvPr id="3" name="Content Placeholder 2"/>
          <p:cNvSpPr>
            <a:spLocks noGrp="1"/>
          </p:cNvSpPr>
          <p:nvPr>
            <p:ph idx="1"/>
          </p:nvPr>
        </p:nvSpPr>
        <p:spPr>
          <a:xfrm>
            <a:off x="838200" y="1447800"/>
            <a:ext cx="10731500" cy="4729163"/>
          </a:xfrm>
        </p:spPr>
        <p:txBody>
          <a:bodyPr>
            <a:normAutofit/>
          </a:bodyPr>
          <a:lstStyle/>
          <a:p>
            <a:r>
              <a:rPr lang="en-US" dirty="0"/>
              <a:t>NW gives a speedup of 2% in strict locking and rest of all benchmarks don’t degrade or improve performance in L2 cache locking. </a:t>
            </a:r>
          </a:p>
          <a:p>
            <a:r>
              <a:rPr lang="en-US" dirty="0"/>
              <a:t>Mainly because L2 cache in Volta is 4.5MB in total and 24 way, the case where we must bypass L2 for some addresses in the event of all the ways of a line being locked never happens except for NW, when the locking threshold is not that high. Similarly, in NW, if locking threshold is high then it doesn’t benefit from L2 locking.</a:t>
            </a:r>
          </a:p>
          <a:p>
            <a:r>
              <a:rPr lang="en-US" dirty="0"/>
              <a:t>So L2 locking is not a good optimization in recent architectures as its implementation introduces some additional queues and bypassing hardware with almost zero performance benefit.</a:t>
            </a:r>
          </a:p>
        </p:txBody>
      </p:sp>
      <p:sp>
        <p:nvSpPr>
          <p:cNvPr id="4" name="Slide Number Placeholder 3"/>
          <p:cNvSpPr>
            <a:spLocks noGrp="1"/>
          </p:cNvSpPr>
          <p:nvPr>
            <p:ph type="sldNum" sz="quarter" idx="12"/>
          </p:nvPr>
        </p:nvSpPr>
        <p:spPr/>
        <p:txBody>
          <a:bodyPr/>
          <a:lstStyle/>
          <a:p>
            <a:fld id="{C5FE332C-4B67-4445-99A8-7AF0424CE745}" type="slidenum">
              <a:rPr lang="en-IN" smtClean="0"/>
              <a:t>22</a:t>
            </a:fld>
            <a:endParaRPr lang="en-IN"/>
          </a:p>
        </p:txBody>
      </p:sp>
      <p:sp>
        <p:nvSpPr>
          <p:cNvPr id="5" name="Date Placeholder 4"/>
          <p:cNvSpPr>
            <a:spLocks noGrp="1"/>
          </p:cNvSpPr>
          <p:nvPr>
            <p:ph type="dt" sz="half" idx="10"/>
          </p:nvPr>
        </p:nvSpPr>
        <p:spPr/>
        <p:txBody>
          <a:bodyPr/>
          <a:lstStyle/>
          <a:p>
            <a:fld id="{412E14FB-5D39-48C0-9BE8-C59B764C054D}" type="datetime1">
              <a:rPr lang="en-IN" smtClean="0"/>
              <a:t>30-04-2020</a:t>
            </a:fld>
            <a:endParaRPr lang="en-IN"/>
          </a:p>
        </p:txBody>
      </p:sp>
    </p:spTree>
    <p:extLst>
      <p:ext uri="{BB962C8B-B14F-4D97-AF65-F5344CB8AC3E}">
        <p14:creationId xmlns:p14="http://schemas.microsoft.com/office/powerpoint/2010/main" val="57924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works</a:t>
            </a:r>
            <a:endParaRPr lang="en-IN" dirty="0"/>
          </a:p>
        </p:txBody>
      </p:sp>
      <p:sp>
        <p:nvSpPr>
          <p:cNvPr id="3" name="Content Placeholder 2"/>
          <p:cNvSpPr>
            <a:spLocks noGrp="1"/>
          </p:cNvSpPr>
          <p:nvPr>
            <p:ph idx="1"/>
          </p:nvPr>
        </p:nvSpPr>
        <p:spPr>
          <a:xfrm>
            <a:off x="838200" y="1447800"/>
            <a:ext cx="10731500" cy="4729163"/>
          </a:xfrm>
        </p:spPr>
        <p:txBody>
          <a:bodyPr>
            <a:normAutofit/>
          </a:bodyPr>
          <a:lstStyle/>
          <a:p>
            <a:r>
              <a:rPr lang="en-US" dirty="0"/>
              <a:t>Optimization of elastic cache implementation for L2</a:t>
            </a:r>
          </a:p>
          <a:p>
            <a:r>
              <a:rPr lang="en-US" dirty="0"/>
              <a:t>Implementation of adaptive associativity , like dynamically changing cache associativity from fully-associative to n-way or direct mapped with some compiler support based on the type of applications being executed on the GPU</a:t>
            </a:r>
          </a:p>
          <a:p>
            <a:r>
              <a:rPr lang="en-US" dirty="0"/>
              <a:t>After improving elastic cache implementation for L2, studying its effect on Memory Controller, how it optimizes a traffic of stream of non-contiguous addresses while sending them to DRAM, and such optimization’s effect on DRAM timing parameter.</a:t>
            </a:r>
          </a:p>
          <a:p>
            <a:endParaRPr lang="en-US" dirty="0"/>
          </a:p>
        </p:txBody>
      </p:sp>
      <p:sp>
        <p:nvSpPr>
          <p:cNvPr id="4" name="Slide Number Placeholder 3"/>
          <p:cNvSpPr>
            <a:spLocks noGrp="1"/>
          </p:cNvSpPr>
          <p:nvPr>
            <p:ph type="sldNum" sz="quarter" idx="12"/>
          </p:nvPr>
        </p:nvSpPr>
        <p:spPr/>
        <p:txBody>
          <a:bodyPr/>
          <a:lstStyle/>
          <a:p>
            <a:fld id="{C5FE332C-4B67-4445-99A8-7AF0424CE745}" type="slidenum">
              <a:rPr lang="en-IN" smtClean="0"/>
              <a:t>23</a:t>
            </a:fld>
            <a:endParaRPr lang="en-IN"/>
          </a:p>
        </p:txBody>
      </p:sp>
      <p:sp>
        <p:nvSpPr>
          <p:cNvPr id="5" name="Date Placeholder 4"/>
          <p:cNvSpPr>
            <a:spLocks noGrp="1"/>
          </p:cNvSpPr>
          <p:nvPr>
            <p:ph type="dt" sz="half" idx="10"/>
          </p:nvPr>
        </p:nvSpPr>
        <p:spPr/>
        <p:txBody>
          <a:bodyPr/>
          <a:lstStyle/>
          <a:p>
            <a:fld id="{412E14FB-5D39-48C0-9BE8-C59B764C054D}" type="datetime1">
              <a:rPr lang="en-IN" smtClean="0"/>
              <a:t>30-04-2020</a:t>
            </a:fld>
            <a:endParaRPr lang="en-IN"/>
          </a:p>
        </p:txBody>
      </p:sp>
    </p:spTree>
    <p:extLst>
      <p:ext uri="{BB962C8B-B14F-4D97-AF65-F5344CB8AC3E}">
        <p14:creationId xmlns:p14="http://schemas.microsoft.com/office/powerpoint/2010/main" val="2416912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160-F50D-4D45-B6A1-A98EB91523F7}"/>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B037A13D-FD81-4D2E-8A5B-452FC4F07671}"/>
              </a:ext>
            </a:extLst>
          </p:cNvPr>
          <p:cNvSpPr>
            <a:spLocks noGrp="1"/>
          </p:cNvSpPr>
          <p:nvPr>
            <p:ph idx="1"/>
          </p:nvPr>
        </p:nvSpPr>
        <p:spPr>
          <a:xfrm>
            <a:off x="838200" y="1358537"/>
            <a:ext cx="10515600" cy="4818426"/>
          </a:xfrm>
        </p:spPr>
        <p:txBody>
          <a:bodyPr>
            <a:normAutofit lnSpcReduction="10000"/>
          </a:bodyPr>
          <a:lstStyle/>
          <a:p>
            <a:pPr marL="514350" lvl="0" indent="-514350">
              <a:buFont typeface="+mj-lt"/>
              <a:buAutoNum type="arabicPeriod"/>
            </a:pPr>
            <a:r>
              <a:rPr lang="en-US" dirty="0"/>
              <a:t>Li, B. ; Sun, J. ; </a:t>
            </a:r>
            <a:r>
              <a:rPr lang="en-US" dirty="0" err="1"/>
              <a:t>Annavaram</a:t>
            </a:r>
            <a:r>
              <a:rPr lang="en-US" dirty="0"/>
              <a:t>, M. ; Kim, N.S. Proceedings - 2017 IEEE 31st International Parallel and Distributed Processing Symposium, IPDPS 2017, 30 June 2017, pp.82-91, Elastic-Cache: GPU Cache Architecture for Efficient Fine- and Coarse-Grained Cache-Line Management.</a:t>
            </a:r>
            <a:endParaRPr lang="en-IN" dirty="0"/>
          </a:p>
          <a:p>
            <a:pPr marL="514350" lvl="0" indent="-514350">
              <a:buFont typeface="+mj-lt"/>
              <a:buAutoNum type="arabicPeriod"/>
            </a:pPr>
            <a:r>
              <a:rPr lang="en-US" dirty="0" err="1"/>
              <a:t>Picchi</a:t>
            </a:r>
            <a:r>
              <a:rPr lang="en-US" dirty="0"/>
              <a:t>, J; Zhang, W Conference Proceedings - IEEE SOUTHEASTCON, 24 June 2015, Vol.2015-(June), Impact of L2 Cache Locking on GPU Performance.</a:t>
            </a:r>
            <a:endParaRPr lang="en-IN" dirty="0"/>
          </a:p>
          <a:p>
            <a:pPr marL="514350" lvl="0" indent="-514350">
              <a:buFont typeface="+mj-lt"/>
              <a:buAutoNum type="arabicPeriod"/>
            </a:pPr>
            <a:r>
              <a:rPr lang="en-US" dirty="0"/>
              <a:t>Chen Zhao ; Fei Wang ; Zhen Lin ; </a:t>
            </a:r>
            <a:r>
              <a:rPr lang="en-US" dirty="0" err="1"/>
              <a:t>Huiyang</a:t>
            </a:r>
            <a:r>
              <a:rPr lang="en-US" dirty="0"/>
              <a:t> Zhou ; Nanning Zheng, 2016 IEEE 22nd International Conference on Parallel and Distributed Systems (ICPADS), December 2016, pp.908-915 , Selectively GPU Cache Bypassing for Un-Coalesced Loads.</a:t>
            </a:r>
            <a:endParaRPr lang="en-IN" dirty="0"/>
          </a:p>
          <a:p>
            <a:endParaRPr lang="en-IN" dirty="0"/>
          </a:p>
        </p:txBody>
      </p:sp>
      <p:sp>
        <p:nvSpPr>
          <p:cNvPr id="4" name="Date Placeholder 3">
            <a:extLst>
              <a:ext uri="{FF2B5EF4-FFF2-40B4-BE49-F238E27FC236}">
                <a16:creationId xmlns:a16="http://schemas.microsoft.com/office/drawing/2014/main" id="{FA69358C-6FD9-4258-BF47-5C228906F2B6}"/>
              </a:ext>
            </a:extLst>
          </p:cNvPr>
          <p:cNvSpPr>
            <a:spLocks noGrp="1"/>
          </p:cNvSpPr>
          <p:nvPr>
            <p:ph type="dt" sz="half" idx="10"/>
          </p:nvPr>
        </p:nvSpPr>
        <p:spPr/>
        <p:txBody>
          <a:bodyPr/>
          <a:lstStyle/>
          <a:p>
            <a:fld id="{08E54B1E-6AF6-485E-9CAB-6ACCC55FEB89}" type="datetime1">
              <a:rPr lang="en-IN" smtClean="0"/>
              <a:t>30-04-2020</a:t>
            </a:fld>
            <a:endParaRPr lang="en-IN"/>
          </a:p>
        </p:txBody>
      </p:sp>
      <p:sp>
        <p:nvSpPr>
          <p:cNvPr id="5" name="Slide Number Placeholder 4">
            <a:extLst>
              <a:ext uri="{FF2B5EF4-FFF2-40B4-BE49-F238E27FC236}">
                <a16:creationId xmlns:a16="http://schemas.microsoft.com/office/drawing/2014/main" id="{28140293-8760-4AA9-B7F4-D13D4C8E8247}"/>
              </a:ext>
            </a:extLst>
          </p:cNvPr>
          <p:cNvSpPr>
            <a:spLocks noGrp="1"/>
          </p:cNvSpPr>
          <p:nvPr>
            <p:ph type="sldNum" sz="quarter" idx="12"/>
          </p:nvPr>
        </p:nvSpPr>
        <p:spPr/>
        <p:txBody>
          <a:bodyPr/>
          <a:lstStyle/>
          <a:p>
            <a:fld id="{C5FE332C-4B67-4445-99A8-7AF0424CE745}" type="slidenum">
              <a:rPr lang="en-IN" smtClean="0"/>
              <a:t>24</a:t>
            </a:fld>
            <a:endParaRPr lang="en-IN"/>
          </a:p>
        </p:txBody>
      </p:sp>
    </p:spTree>
    <p:extLst>
      <p:ext uri="{BB962C8B-B14F-4D97-AF65-F5344CB8AC3E}">
        <p14:creationId xmlns:p14="http://schemas.microsoft.com/office/powerpoint/2010/main" val="892839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2189FB-272B-46E7-938E-461E29DD7BC5}" type="datetime1">
              <a:rPr lang="en-IN" smtClean="0"/>
              <a:t>30-04-2020</a:t>
            </a:fld>
            <a:endParaRPr lang="en-IN"/>
          </a:p>
        </p:txBody>
      </p:sp>
      <p:sp>
        <p:nvSpPr>
          <p:cNvPr id="2" name="Slide Number Placeholder 1"/>
          <p:cNvSpPr>
            <a:spLocks noGrp="1"/>
          </p:cNvSpPr>
          <p:nvPr>
            <p:ph type="sldNum" sz="quarter" idx="12"/>
          </p:nvPr>
        </p:nvSpPr>
        <p:spPr/>
        <p:txBody>
          <a:bodyPr/>
          <a:lstStyle/>
          <a:p>
            <a:fld id="{C5FE332C-4B67-4445-99A8-7AF0424CE745}" type="slidenum">
              <a:rPr lang="en-IN" smtClean="0"/>
              <a:t>25</a:t>
            </a:fld>
            <a:endParaRPr lang="en-IN"/>
          </a:p>
        </p:txBody>
      </p:sp>
      <p:sp>
        <p:nvSpPr>
          <p:cNvPr id="4" name="Title 3"/>
          <p:cNvSpPr>
            <a:spLocks noGrp="1"/>
          </p:cNvSpPr>
          <p:nvPr>
            <p:ph type="title" idx="4294967295"/>
          </p:nvPr>
        </p:nvSpPr>
        <p:spPr>
          <a:xfrm>
            <a:off x="788609" y="1729091"/>
            <a:ext cx="10515600" cy="2852737"/>
          </a:xfrm>
        </p:spPr>
        <p:txBody>
          <a:bodyPr>
            <a:normAutofit/>
          </a:bodyPr>
          <a:lstStyle/>
          <a:p>
            <a:r>
              <a:rPr lang="en-US" sz="4800" dirty="0"/>
              <a:t>				Thank You</a:t>
            </a:r>
            <a:endParaRPr lang="en-IN" sz="4800" dirty="0"/>
          </a:p>
        </p:txBody>
      </p:sp>
    </p:spTree>
    <p:extLst>
      <p:ext uri="{BB962C8B-B14F-4D97-AF65-F5344CB8AC3E}">
        <p14:creationId xmlns:p14="http://schemas.microsoft.com/office/powerpoint/2010/main" val="95437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Motivation</a:t>
            </a:r>
            <a:endParaRPr lang="en-IN" dirty="0"/>
          </a:p>
        </p:txBody>
      </p:sp>
      <p:sp>
        <p:nvSpPr>
          <p:cNvPr id="3" name="Content Placeholder 2"/>
          <p:cNvSpPr>
            <a:spLocks noGrp="1"/>
          </p:cNvSpPr>
          <p:nvPr>
            <p:ph idx="1"/>
          </p:nvPr>
        </p:nvSpPr>
        <p:spPr/>
        <p:txBody>
          <a:bodyPr/>
          <a:lstStyle/>
          <a:p>
            <a:r>
              <a:rPr lang="en-US" dirty="0"/>
              <a:t>L1 caches in GPUs are small. In SIMT cores, multiple threads accessing the cache can lead to severe thrashing especially if accesses are not regular.</a:t>
            </a:r>
          </a:p>
          <a:p>
            <a:r>
              <a:rPr lang="en-US" dirty="0"/>
              <a:t>This happens for benchmarks having divergent memory access patterns like needle-man wunsch, BFS etc.</a:t>
            </a:r>
          </a:p>
          <a:p>
            <a:r>
              <a:rPr lang="en-US" dirty="0"/>
              <a:t>Sector cache reduces the granularity of L1 accesses from 128 bytes to 32 bytes from Pascal architecture onwards but even that doesn’t alleviate the above problem. </a:t>
            </a:r>
          </a:p>
          <a:p>
            <a:r>
              <a:rPr lang="en-US" dirty="0"/>
              <a:t>Sector cache still evicts entire 128 bytes when needed and even when 4 sectors in a cache line are in continuous addresses.</a:t>
            </a:r>
            <a:endParaRPr lang="en-IN" dirty="0"/>
          </a:p>
        </p:txBody>
      </p:sp>
      <p:sp>
        <p:nvSpPr>
          <p:cNvPr id="4" name="Slide Number Placeholder 3"/>
          <p:cNvSpPr>
            <a:spLocks noGrp="1"/>
          </p:cNvSpPr>
          <p:nvPr>
            <p:ph type="sldNum" sz="quarter" idx="12"/>
          </p:nvPr>
        </p:nvSpPr>
        <p:spPr/>
        <p:txBody>
          <a:bodyPr/>
          <a:lstStyle/>
          <a:p>
            <a:fld id="{C5FE332C-4B67-4445-99A8-7AF0424CE745}" type="slidenum">
              <a:rPr lang="en-IN" smtClean="0"/>
              <a:t>3</a:t>
            </a:fld>
            <a:endParaRPr lang="en-IN"/>
          </a:p>
        </p:txBody>
      </p:sp>
      <p:sp>
        <p:nvSpPr>
          <p:cNvPr id="5" name="Date Placeholder 4"/>
          <p:cNvSpPr>
            <a:spLocks noGrp="1"/>
          </p:cNvSpPr>
          <p:nvPr>
            <p:ph type="dt" sz="half" idx="10"/>
          </p:nvPr>
        </p:nvSpPr>
        <p:spPr/>
        <p:txBody>
          <a:bodyPr/>
          <a:lstStyle/>
          <a:p>
            <a:fld id="{3647D3CD-F493-4F35-8AC0-DBB8AE88F940}" type="datetime1">
              <a:rPr lang="en-IN" smtClean="0"/>
              <a:t>30-04-2020</a:t>
            </a:fld>
            <a:endParaRPr lang="en-IN"/>
          </a:p>
        </p:txBody>
      </p:sp>
    </p:spTree>
    <p:extLst>
      <p:ext uri="{BB962C8B-B14F-4D97-AF65-F5344CB8AC3E}">
        <p14:creationId xmlns:p14="http://schemas.microsoft.com/office/powerpoint/2010/main" val="94076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Proposal (1/2)</a:t>
            </a:r>
            <a:endParaRPr lang="en-IN" dirty="0"/>
          </a:p>
        </p:txBody>
      </p:sp>
      <p:sp>
        <p:nvSpPr>
          <p:cNvPr id="3" name="Content Placeholder 2"/>
          <p:cNvSpPr>
            <a:spLocks noGrp="1"/>
          </p:cNvSpPr>
          <p:nvPr>
            <p:ph idx="1"/>
          </p:nvPr>
        </p:nvSpPr>
        <p:spPr>
          <a:xfrm>
            <a:off x="838200" y="1447800"/>
            <a:ext cx="10731500" cy="4729163"/>
          </a:xfrm>
        </p:spPr>
        <p:txBody>
          <a:bodyPr/>
          <a:lstStyle/>
          <a:p>
            <a:r>
              <a:rPr lang="en-US" dirty="0"/>
              <a:t>Elastic Caches facilitates both fine-grained (32 bytes) and coarse-grained access (128 bytes) [1].</a:t>
            </a:r>
          </a:p>
          <a:p>
            <a:r>
              <a:rPr lang="en-US" dirty="0"/>
              <a:t>It allows to store sectors from non-contiguous addresses in a cache line when needed so that irregular applications get better serviced for their divergent memory requests by using a single common tag (6 bits) for the line and different chunk tags (16 bits) for the sectors [1].</a:t>
            </a:r>
          </a:p>
          <a:p>
            <a:r>
              <a:rPr lang="en-US" dirty="0"/>
              <a:t>For regular access patterns they continue to get serviced by coarse-grained accesses to cache.</a:t>
            </a:r>
          </a:p>
          <a:p>
            <a:pPr marL="0" indent="0">
              <a:buNone/>
            </a:pPr>
            <a:endParaRPr lang="en-IN" dirty="0"/>
          </a:p>
        </p:txBody>
      </p:sp>
      <p:sp>
        <p:nvSpPr>
          <p:cNvPr id="4" name="Slide Number Placeholder 3"/>
          <p:cNvSpPr>
            <a:spLocks noGrp="1"/>
          </p:cNvSpPr>
          <p:nvPr>
            <p:ph type="sldNum" sz="quarter" idx="12"/>
          </p:nvPr>
        </p:nvSpPr>
        <p:spPr/>
        <p:txBody>
          <a:bodyPr/>
          <a:lstStyle/>
          <a:p>
            <a:fld id="{C5FE332C-4B67-4445-99A8-7AF0424CE745}" type="slidenum">
              <a:rPr lang="en-IN" smtClean="0"/>
              <a:t>4</a:t>
            </a:fld>
            <a:endParaRPr lang="en-IN"/>
          </a:p>
        </p:txBody>
      </p:sp>
      <p:sp>
        <p:nvSpPr>
          <p:cNvPr id="5" name="Date Placeholder 4"/>
          <p:cNvSpPr>
            <a:spLocks noGrp="1"/>
          </p:cNvSpPr>
          <p:nvPr>
            <p:ph type="dt" sz="half" idx="10"/>
          </p:nvPr>
        </p:nvSpPr>
        <p:spPr/>
        <p:txBody>
          <a:bodyPr/>
          <a:lstStyle/>
          <a:p>
            <a:fld id="{EA3557C3-2C60-4C7A-BC76-BA345DC66CF4}" type="datetime1">
              <a:rPr lang="en-IN" smtClean="0"/>
              <a:t>30-04-2020</a:t>
            </a:fld>
            <a:endParaRPr lang="en-IN"/>
          </a:p>
        </p:txBody>
      </p:sp>
    </p:spTree>
    <p:extLst>
      <p:ext uri="{BB962C8B-B14F-4D97-AF65-F5344CB8AC3E}">
        <p14:creationId xmlns:p14="http://schemas.microsoft.com/office/powerpoint/2010/main" val="172501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Proposal (2/2)</a:t>
            </a:r>
            <a:endParaRPr lang="en-IN" dirty="0"/>
          </a:p>
        </p:txBody>
      </p:sp>
      <p:sp>
        <p:nvSpPr>
          <p:cNvPr id="3" name="Content Placeholder 2"/>
          <p:cNvSpPr>
            <a:spLocks noGrp="1"/>
          </p:cNvSpPr>
          <p:nvPr>
            <p:ph idx="1"/>
          </p:nvPr>
        </p:nvSpPr>
        <p:spPr>
          <a:xfrm>
            <a:off x="838200" y="1447800"/>
            <a:ext cx="10731500" cy="4729163"/>
          </a:xfrm>
        </p:spPr>
        <p:txBody>
          <a:bodyPr/>
          <a:lstStyle/>
          <a:p>
            <a:r>
              <a:rPr lang="en-US" dirty="0"/>
              <a:t>Every access must first match common tag, then chunk tag irrespective of whether it is a 32 byte or 128-byte access.</a:t>
            </a:r>
          </a:p>
          <a:p>
            <a:r>
              <a:rPr lang="en-US" dirty="0"/>
              <a:t>If common tag is not matched, then it’s a line miss, and eviction of an entire line might be done if required.</a:t>
            </a:r>
          </a:p>
          <a:p>
            <a:r>
              <a:rPr lang="en-US" dirty="0"/>
              <a:t>If common tag matches but chunk tag is not matched in any of the chunks (32 bytes) then it’s a WORD_MISS, a 32-byte sector might need to be evicted if required based on the replacement policy.</a:t>
            </a:r>
          </a:p>
          <a:p>
            <a:pPr marL="0" indent="0">
              <a:buNone/>
            </a:pPr>
            <a:endParaRPr lang="en-IN" dirty="0"/>
          </a:p>
        </p:txBody>
      </p:sp>
      <p:sp>
        <p:nvSpPr>
          <p:cNvPr id="4" name="Slide Number Placeholder 3"/>
          <p:cNvSpPr>
            <a:spLocks noGrp="1"/>
          </p:cNvSpPr>
          <p:nvPr>
            <p:ph type="sldNum" sz="quarter" idx="12"/>
          </p:nvPr>
        </p:nvSpPr>
        <p:spPr/>
        <p:txBody>
          <a:bodyPr/>
          <a:lstStyle/>
          <a:p>
            <a:fld id="{C5FE332C-4B67-4445-99A8-7AF0424CE745}" type="slidenum">
              <a:rPr lang="en-IN" smtClean="0"/>
              <a:t>5</a:t>
            </a:fld>
            <a:endParaRPr lang="en-IN"/>
          </a:p>
        </p:txBody>
      </p:sp>
      <p:sp>
        <p:nvSpPr>
          <p:cNvPr id="5" name="Date Placeholder 4"/>
          <p:cNvSpPr>
            <a:spLocks noGrp="1"/>
          </p:cNvSpPr>
          <p:nvPr>
            <p:ph type="dt" sz="half" idx="10"/>
          </p:nvPr>
        </p:nvSpPr>
        <p:spPr/>
        <p:txBody>
          <a:bodyPr/>
          <a:lstStyle/>
          <a:p>
            <a:fld id="{3FF55366-2514-4BE2-B25A-91701CFF872C}" type="datetime1">
              <a:rPr lang="en-IN" smtClean="0"/>
              <a:t>30-04-2020</a:t>
            </a:fld>
            <a:endParaRPr lang="en-IN"/>
          </a:p>
        </p:txBody>
      </p:sp>
    </p:spTree>
    <p:extLst>
      <p:ext uri="{BB962C8B-B14F-4D97-AF65-F5344CB8AC3E}">
        <p14:creationId xmlns:p14="http://schemas.microsoft.com/office/powerpoint/2010/main" val="382848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Common and Chunk Tag</a:t>
            </a:r>
            <a:endParaRPr lang="en-IN" dirty="0"/>
          </a:p>
        </p:txBody>
      </p:sp>
      <p:pic>
        <p:nvPicPr>
          <p:cNvPr id="5" name="Content Placeholder 4"/>
          <p:cNvPicPr>
            <a:picLocks noGrp="1"/>
          </p:cNvPicPr>
          <p:nvPr>
            <p:ph idx="1"/>
          </p:nvPr>
        </p:nvPicPr>
        <p:blipFill>
          <a:blip r:embed="rId4"/>
          <a:stretch>
            <a:fillRect/>
          </a:stretch>
        </p:blipFill>
        <p:spPr>
          <a:xfrm>
            <a:off x="1727200" y="4109244"/>
            <a:ext cx="8521700" cy="1714500"/>
          </a:xfrm>
          <a:prstGeom prst="rect">
            <a:avLst/>
          </a:prstGeom>
        </p:spPr>
      </p:pic>
      <p:pic>
        <p:nvPicPr>
          <p:cNvPr id="4" name="Picture 3"/>
          <p:cNvPicPr/>
          <p:nvPr/>
        </p:nvPicPr>
        <p:blipFill rotWithShape="1">
          <a:blip r:embed="rId5"/>
          <a:srcRect b="3622"/>
          <a:stretch/>
        </p:blipFill>
        <p:spPr>
          <a:xfrm>
            <a:off x="838200" y="1876425"/>
            <a:ext cx="10299700" cy="1597327"/>
          </a:xfrm>
          <a:prstGeom prst="rect">
            <a:avLst/>
          </a:prstGeom>
        </p:spPr>
      </p:pic>
      <p:sp>
        <p:nvSpPr>
          <p:cNvPr id="3" name="Slide Number Placeholder 2"/>
          <p:cNvSpPr>
            <a:spLocks noGrp="1"/>
          </p:cNvSpPr>
          <p:nvPr>
            <p:ph type="sldNum" sz="quarter" idx="12"/>
          </p:nvPr>
        </p:nvSpPr>
        <p:spPr/>
        <p:txBody>
          <a:bodyPr/>
          <a:lstStyle/>
          <a:p>
            <a:fld id="{C5FE332C-4B67-4445-99A8-7AF0424CE745}" type="slidenum">
              <a:rPr lang="en-IN" smtClean="0"/>
              <a:t>6</a:t>
            </a:fld>
            <a:endParaRPr lang="en-IN"/>
          </a:p>
        </p:txBody>
      </p:sp>
      <p:sp>
        <p:nvSpPr>
          <p:cNvPr id="7" name="Date Placeholder 6"/>
          <p:cNvSpPr>
            <a:spLocks noGrp="1"/>
          </p:cNvSpPr>
          <p:nvPr>
            <p:ph type="dt" sz="half" idx="10"/>
          </p:nvPr>
        </p:nvSpPr>
        <p:spPr/>
        <p:txBody>
          <a:bodyPr/>
          <a:lstStyle/>
          <a:p>
            <a:fld id="{6C79FA2F-90B2-4159-A2AD-BB0C0236AC8D}" type="datetime1">
              <a:rPr lang="en-IN" smtClean="0"/>
              <a:t>30-04-2020</a:t>
            </a:fld>
            <a:endParaRPr lang="en-IN"/>
          </a:p>
        </p:txBody>
      </p:sp>
      <p:sp>
        <p:nvSpPr>
          <p:cNvPr id="8" name="Footer Placeholder 7"/>
          <p:cNvSpPr>
            <a:spLocks noGrp="1"/>
          </p:cNvSpPr>
          <p:nvPr>
            <p:ph type="ftr" sz="quarter" idx="11"/>
          </p:nvPr>
        </p:nvSpPr>
        <p:spPr/>
        <p:txBody>
          <a:bodyPr/>
          <a:lstStyle/>
          <a:p>
            <a:r>
              <a:rPr lang="en-US" dirty="0"/>
              <a:t>Above images are sourced from Elastic Cache: A GPU cache architecture for fine- and coarse-grained cache line management, Li, Sun, et al</a:t>
            </a:r>
            <a:endParaRPr lang="en-IN" dirty="0"/>
          </a:p>
        </p:txBody>
      </p:sp>
    </p:spTree>
    <p:custDataLst>
      <p:tags r:id="rId1"/>
    </p:custDataLst>
    <p:extLst>
      <p:ext uri="{BB962C8B-B14F-4D97-AF65-F5344CB8AC3E}">
        <p14:creationId xmlns:p14="http://schemas.microsoft.com/office/powerpoint/2010/main" val="372134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Unified L1D/Shared Memory</a:t>
            </a:r>
          </a:p>
        </p:txBody>
      </p:sp>
      <p:pic>
        <p:nvPicPr>
          <p:cNvPr id="4" name="Content Placeholder 3"/>
          <p:cNvPicPr>
            <a:picLocks noGrp="1" noChangeAspect="1"/>
          </p:cNvPicPr>
          <p:nvPr>
            <p:ph idx="1"/>
          </p:nvPr>
        </p:nvPicPr>
        <p:blipFill>
          <a:blip r:embed="rId3"/>
          <a:stretch>
            <a:fillRect/>
          </a:stretch>
        </p:blipFill>
        <p:spPr>
          <a:xfrm>
            <a:off x="1391699" y="1411719"/>
            <a:ext cx="7472083" cy="4351338"/>
          </a:xfrm>
          <a:prstGeom prst="rect">
            <a:avLst/>
          </a:prstGeom>
        </p:spPr>
      </p:pic>
      <p:sp>
        <p:nvSpPr>
          <p:cNvPr id="11" name="Rectangle 10"/>
          <p:cNvSpPr/>
          <p:nvPr/>
        </p:nvSpPr>
        <p:spPr>
          <a:xfrm>
            <a:off x="7823200" y="1854200"/>
            <a:ext cx="3873500" cy="10541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Tag for the line</a:t>
            </a:r>
            <a:endParaRPr lang="en-IN" sz="1200" dirty="0"/>
          </a:p>
        </p:txBody>
      </p:sp>
      <p:cxnSp>
        <p:nvCxnSpPr>
          <p:cNvPr id="13" name="Straight Arrow Connector 12"/>
          <p:cNvCxnSpPr/>
          <p:nvPr/>
        </p:nvCxnSpPr>
        <p:spPr>
          <a:xfrm flipV="1">
            <a:off x="4775200" y="1854200"/>
            <a:ext cx="3048000" cy="635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75200" y="2737282"/>
            <a:ext cx="3048000" cy="171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988300" y="1993900"/>
            <a:ext cx="1320800" cy="177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Common Tag</a:t>
            </a:r>
            <a:endParaRPr lang="en-IN" sz="1000" dirty="0"/>
          </a:p>
        </p:txBody>
      </p:sp>
      <p:sp>
        <p:nvSpPr>
          <p:cNvPr id="18" name="Rectangle 17"/>
          <p:cNvSpPr/>
          <p:nvPr/>
        </p:nvSpPr>
        <p:spPr>
          <a:xfrm>
            <a:off x="8114891" y="2502332"/>
            <a:ext cx="647700" cy="234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0</a:t>
            </a:r>
            <a:endParaRPr lang="en-IN" sz="1000" dirty="0"/>
          </a:p>
        </p:txBody>
      </p:sp>
      <p:sp>
        <p:nvSpPr>
          <p:cNvPr id="19" name="Rectangle 18"/>
          <p:cNvSpPr/>
          <p:nvPr/>
        </p:nvSpPr>
        <p:spPr>
          <a:xfrm>
            <a:off x="8902291" y="2489200"/>
            <a:ext cx="647700" cy="234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1</a:t>
            </a:r>
            <a:endParaRPr lang="en-IN" sz="1000" dirty="0"/>
          </a:p>
        </p:txBody>
      </p:sp>
      <p:sp>
        <p:nvSpPr>
          <p:cNvPr id="20" name="Rectangle 19"/>
          <p:cNvSpPr/>
          <p:nvPr/>
        </p:nvSpPr>
        <p:spPr>
          <a:xfrm>
            <a:off x="9759950" y="2498725"/>
            <a:ext cx="647700" cy="234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2</a:t>
            </a:r>
            <a:endParaRPr lang="en-IN" sz="1000" dirty="0"/>
          </a:p>
        </p:txBody>
      </p:sp>
      <p:sp>
        <p:nvSpPr>
          <p:cNvPr id="21" name="Rectangle 20"/>
          <p:cNvSpPr/>
          <p:nvPr/>
        </p:nvSpPr>
        <p:spPr>
          <a:xfrm>
            <a:off x="10704233" y="2483282"/>
            <a:ext cx="647700" cy="234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3</a:t>
            </a:r>
            <a:endParaRPr lang="en-IN" sz="1000" dirty="0"/>
          </a:p>
        </p:txBody>
      </p:sp>
      <p:sp>
        <p:nvSpPr>
          <p:cNvPr id="22" name="Oval 21"/>
          <p:cNvSpPr/>
          <p:nvPr/>
        </p:nvSpPr>
        <p:spPr>
          <a:xfrm>
            <a:off x="9423400" y="1940719"/>
            <a:ext cx="520700" cy="311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3a</a:t>
            </a:r>
            <a:endParaRPr lang="en-IN" sz="1000" dirty="0"/>
          </a:p>
        </p:txBody>
      </p:sp>
      <p:sp>
        <p:nvSpPr>
          <p:cNvPr id="23" name="Oval 22"/>
          <p:cNvSpPr/>
          <p:nvPr/>
        </p:nvSpPr>
        <p:spPr>
          <a:xfrm>
            <a:off x="10704233" y="2164195"/>
            <a:ext cx="520700" cy="311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3b</a:t>
            </a:r>
            <a:endParaRPr lang="en-IN" sz="1000" dirty="0"/>
          </a:p>
        </p:txBody>
      </p:sp>
      <p:sp>
        <p:nvSpPr>
          <p:cNvPr id="3" name="Slide Number Placeholder 2"/>
          <p:cNvSpPr>
            <a:spLocks noGrp="1"/>
          </p:cNvSpPr>
          <p:nvPr>
            <p:ph type="sldNum" sz="quarter" idx="12"/>
          </p:nvPr>
        </p:nvSpPr>
        <p:spPr/>
        <p:txBody>
          <a:bodyPr/>
          <a:lstStyle/>
          <a:p>
            <a:fld id="{C5FE332C-4B67-4445-99A8-7AF0424CE745}" type="slidenum">
              <a:rPr lang="en-IN" smtClean="0"/>
              <a:t>7</a:t>
            </a:fld>
            <a:endParaRPr lang="en-IN"/>
          </a:p>
        </p:txBody>
      </p:sp>
      <p:sp>
        <p:nvSpPr>
          <p:cNvPr id="6" name="Date Placeholder 5"/>
          <p:cNvSpPr>
            <a:spLocks noGrp="1"/>
          </p:cNvSpPr>
          <p:nvPr>
            <p:ph type="dt" sz="half" idx="10"/>
          </p:nvPr>
        </p:nvSpPr>
        <p:spPr/>
        <p:txBody>
          <a:bodyPr/>
          <a:lstStyle/>
          <a:p>
            <a:fld id="{E6177AD3-E834-4A68-A475-3A89D798CD9E}" type="datetime1">
              <a:rPr lang="en-IN" smtClean="0"/>
              <a:t>30-04-2020</a:t>
            </a:fld>
            <a:endParaRPr lang="en-IN"/>
          </a:p>
        </p:txBody>
      </p:sp>
      <p:sp>
        <p:nvSpPr>
          <p:cNvPr id="7" name="Footer Placeholder 6"/>
          <p:cNvSpPr>
            <a:spLocks noGrp="1"/>
          </p:cNvSpPr>
          <p:nvPr>
            <p:ph type="ftr" sz="quarter" idx="11"/>
          </p:nvPr>
        </p:nvSpPr>
        <p:spPr/>
        <p:txBody>
          <a:bodyPr/>
          <a:lstStyle/>
          <a:p>
            <a:r>
              <a:rPr lang="en-US"/>
              <a:t>Parts of the above image are sourced from General Purpose Graphics Processor Architecture, Aamodt, Fung, Rogers</a:t>
            </a:r>
            <a:endParaRPr lang="en-IN"/>
          </a:p>
        </p:txBody>
      </p:sp>
    </p:spTree>
    <p:extLst>
      <p:ext uri="{BB962C8B-B14F-4D97-AF65-F5344CB8AC3E}">
        <p14:creationId xmlns:p14="http://schemas.microsoft.com/office/powerpoint/2010/main" val="276860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9" grpId="0" animBg="1"/>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Access algorithm for the elastic cache</a:t>
            </a:r>
            <a:endParaRPr lang="en-IN" dirty="0"/>
          </a:p>
        </p:txBody>
      </p:sp>
      <p:pic>
        <p:nvPicPr>
          <p:cNvPr id="4" name="Content Placeholder 3"/>
          <p:cNvPicPr>
            <a:picLocks noGrp="1"/>
          </p:cNvPicPr>
          <p:nvPr>
            <p:ph idx="1"/>
          </p:nvPr>
        </p:nvPicPr>
        <p:blipFill>
          <a:blip r:embed="rId2"/>
          <a:stretch>
            <a:fillRect/>
          </a:stretch>
        </p:blipFill>
        <p:spPr>
          <a:xfrm>
            <a:off x="1809750" y="1800225"/>
            <a:ext cx="8572500" cy="4351338"/>
          </a:xfrm>
          <a:prstGeom prst="rect">
            <a:avLst/>
          </a:prstGeom>
        </p:spPr>
      </p:pic>
      <p:sp>
        <p:nvSpPr>
          <p:cNvPr id="3" name="Slide Number Placeholder 2"/>
          <p:cNvSpPr>
            <a:spLocks noGrp="1"/>
          </p:cNvSpPr>
          <p:nvPr>
            <p:ph type="sldNum" sz="quarter" idx="12"/>
          </p:nvPr>
        </p:nvSpPr>
        <p:spPr/>
        <p:txBody>
          <a:bodyPr/>
          <a:lstStyle/>
          <a:p>
            <a:fld id="{C5FE332C-4B67-4445-99A8-7AF0424CE745}" type="slidenum">
              <a:rPr lang="en-IN" smtClean="0"/>
              <a:t>8</a:t>
            </a:fld>
            <a:endParaRPr lang="en-IN"/>
          </a:p>
        </p:txBody>
      </p:sp>
      <p:sp>
        <p:nvSpPr>
          <p:cNvPr id="5" name="Date Placeholder 4"/>
          <p:cNvSpPr>
            <a:spLocks noGrp="1"/>
          </p:cNvSpPr>
          <p:nvPr>
            <p:ph type="dt" sz="half" idx="10"/>
          </p:nvPr>
        </p:nvSpPr>
        <p:spPr/>
        <p:txBody>
          <a:bodyPr/>
          <a:lstStyle/>
          <a:p>
            <a:fld id="{0803376F-AADC-4350-99AC-2D98F4454B8A}" type="datetime1">
              <a:rPr lang="en-IN" smtClean="0"/>
              <a:t>30-04-2020</a:t>
            </a:fld>
            <a:endParaRPr lang="en-IN"/>
          </a:p>
        </p:txBody>
      </p:sp>
    </p:spTree>
    <p:extLst>
      <p:ext uri="{BB962C8B-B14F-4D97-AF65-F5344CB8AC3E}">
        <p14:creationId xmlns:p14="http://schemas.microsoft.com/office/powerpoint/2010/main" val="281644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HIT in elastic cache</a:t>
            </a:r>
            <a:endParaRPr lang="en-IN" dirty="0"/>
          </a:p>
        </p:txBody>
      </p:sp>
      <p:sp>
        <p:nvSpPr>
          <p:cNvPr id="3" name="Content Placeholder 2"/>
          <p:cNvSpPr>
            <a:spLocks noGrp="1"/>
          </p:cNvSpPr>
          <p:nvPr>
            <p:ph idx="1"/>
          </p:nvPr>
        </p:nvSpPr>
        <p:spPr/>
        <p:txBody>
          <a:bodyPr>
            <a:normAutofit/>
          </a:bodyPr>
          <a:lstStyle/>
          <a:p>
            <a:r>
              <a:rPr lang="en-US" sz="2400" dirty="0"/>
              <a:t>Address is having bank </a:t>
            </a:r>
            <a:r>
              <a:rPr lang="en-US" sz="2400" dirty="0" err="1"/>
              <a:t>idx</a:t>
            </a:r>
            <a:r>
              <a:rPr lang="en-US" sz="2400" dirty="0"/>
              <a:t> =2 by default.</a:t>
            </a:r>
          </a:p>
          <a:p>
            <a:r>
              <a:rPr lang="en-US" sz="2400" dirty="0"/>
              <a:t>Common tag hits, so it first looks up Chunk 2, but does not match.</a:t>
            </a:r>
          </a:p>
          <a:p>
            <a:r>
              <a:rPr lang="en-US" sz="2400" dirty="0"/>
              <a:t>Then it looks up Chunk 3 and hits, so it returns a HIT.</a:t>
            </a:r>
          </a:p>
          <a:p>
            <a:pPr marL="0" indent="0">
              <a:buNone/>
            </a:pPr>
            <a:endParaRPr lang="en-IN" sz="2400" dirty="0"/>
          </a:p>
        </p:txBody>
      </p:sp>
      <p:sp>
        <p:nvSpPr>
          <p:cNvPr id="4" name="Rectangle 3"/>
          <p:cNvSpPr/>
          <p:nvPr/>
        </p:nvSpPr>
        <p:spPr>
          <a:xfrm>
            <a:off x="2108200" y="3530600"/>
            <a:ext cx="7963682" cy="182626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000" dirty="0"/>
          </a:p>
        </p:txBody>
      </p:sp>
      <p:sp>
        <p:nvSpPr>
          <p:cNvPr id="5" name="Rectangle 4"/>
          <p:cNvSpPr/>
          <p:nvPr/>
        </p:nvSpPr>
        <p:spPr>
          <a:xfrm>
            <a:off x="4622800" y="3747294"/>
            <a:ext cx="2260600" cy="254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Common tag</a:t>
            </a:r>
            <a:endParaRPr lang="en-IN" sz="1000" dirty="0"/>
          </a:p>
        </p:txBody>
      </p:sp>
      <p:sp>
        <p:nvSpPr>
          <p:cNvPr id="6" name="Rectangle 5"/>
          <p:cNvSpPr/>
          <p:nvPr/>
        </p:nvSpPr>
        <p:spPr>
          <a:xfrm>
            <a:off x="3109717" y="4602004"/>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0</a:t>
            </a:r>
            <a:endParaRPr lang="en-IN" sz="1000" dirty="0"/>
          </a:p>
        </p:txBody>
      </p:sp>
      <p:sp>
        <p:nvSpPr>
          <p:cNvPr id="7" name="Rectangle 6"/>
          <p:cNvSpPr/>
          <p:nvPr/>
        </p:nvSpPr>
        <p:spPr>
          <a:xfrm>
            <a:off x="4972832" y="4599702"/>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1</a:t>
            </a:r>
            <a:endParaRPr lang="en-IN" sz="1000" dirty="0"/>
          </a:p>
        </p:txBody>
      </p:sp>
      <p:sp>
        <p:nvSpPr>
          <p:cNvPr id="8" name="Rectangle 7"/>
          <p:cNvSpPr/>
          <p:nvPr/>
        </p:nvSpPr>
        <p:spPr>
          <a:xfrm>
            <a:off x="8163316" y="4622800"/>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3</a:t>
            </a:r>
            <a:endParaRPr lang="en-IN" sz="1000" dirty="0"/>
          </a:p>
        </p:txBody>
      </p:sp>
      <p:sp>
        <p:nvSpPr>
          <p:cNvPr id="9" name="Rectangle 8"/>
          <p:cNvSpPr/>
          <p:nvPr/>
        </p:nvSpPr>
        <p:spPr>
          <a:xfrm>
            <a:off x="6724650" y="4599702"/>
            <a:ext cx="939800" cy="279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Chunk 2</a:t>
            </a:r>
            <a:endParaRPr lang="en-IN" sz="1000" dirty="0"/>
          </a:p>
        </p:txBody>
      </p:sp>
      <p:sp>
        <p:nvSpPr>
          <p:cNvPr id="10" name="Right Arrow 9"/>
          <p:cNvSpPr/>
          <p:nvPr/>
        </p:nvSpPr>
        <p:spPr>
          <a:xfrm>
            <a:off x="3238500" y="3798888"/>
            <a:ext cx="1384300" cy="1508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Bent-Up Arrow 10"/>
          <p:cNvSpPr/>
          <p:nvPr/>
        </p:nvSpPr>
        <p:spPr>
          <a:xfrm flipV="1">
            <a:off x="6896100" y="3767932"/>
            <a:ext cx="583418" cy="83177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Right Arrow 18"/>
          <p:cNvSpPr/>
          <p:nvPr/>
        </p:nvSpPr>
        <p:spPr>
          <a:xfrm>
            <a:off x="9109466" y="4656852"/>
            <a:ext cx="304800" cy="165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Flowchart: Connector 23"/>
          <p:cNvSpPr/>
          <p:nvPr/>
        </p:nvSpPr>
        <p:spPr>
          <a:xfrm>
            <a:off x="3696091" y="4000500"/>
            <a:ext cx="419100" cy="1905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1</a:t>
            </a:r>
            <a:endParaRPr lang="en-IN" sz="1000" dirty="0"/>
          </a:p>
        </p:txBody>
      </p:sp>
      <p:sp>
        <p:nvSpPr>
          <p:cNvPr id="25" name="Flowchart: Connector 24"/>
          <p:cNvSpPr/>
          <p:nvPr/>
        </p:nvSpPr>
        <p:spPr>
          <a:xfrm>
            <a:off x="7479518" y="4014351"/>
            <a:ext cx="400050" cy="20161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2</a:t>
            </a:r>
            <a:endParaRPr lang="en-IN" sz="1000" dirty="0"/>
          </a:p>
        </p:txBody>
      </p:sp>
      <p:sp>
        <p:nvSpPr>
          <p:cNvPr id="27" name="Flowchart: Connector 26"/>
          <p:cNvSpPr/>
          <p:nvPr/>
        </p:nvSpPr>
        <p:spPr>
          <a:xfrm>
            <a:off x="9204716" y="4421188"/>
            <a:ext cx="419100" cy="20161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4</a:t>
            </a:r>
            <a:endParaRPr lang="en-IN" sz="1000" dirty="0"/>
          </a:p>
        </p:txBody>
      </p:sp>
      <p:sp>
        <p:nvSpPr>
          <p:cNvPr id="12" name="Right Arrow 11"/>
          <p:cNvSpPr/>
          <p:nvPr/>
        </p:nvSpPr>
        <p:spPr>
          <a:xfrm>
            <a:off x="7684282" y="4679950"/>
            <a:ext cx="501650" cy="165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Flowchart: Connector 16"/>
          <p:cNvSpPr/>
          <p:nvPr/>
        </p:nvSpPr>
        <p:spPr>
          <a:xfrm>
            <a:off x="7724384" y="4879102"/>
            <a:ext cx="419100" cy="20161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3</a:t>
            </a:r>
            <a:endParaRPr lang="en-IN" sz="1000" dirty="0"/>
          </a:p>
        </p:txBody>
      </p:sp>
      <p:sp>
        <p:nvSpPr>
          <p:cNvPr id="13" name="Slide Number Placeholder 12"/>
          <p:cNvSpPr>
            <a:spLocks noGrp="1"/>
          </p:cNvSpPr>
          <p:nvPr>
            <p:ph type="sldNum" sz="quarter" idx="12"/>
          </p:nvPr>
        </p:nvSpPr>
        <p:spPr/>
        <p:txBody>
          <a:bodyPr/>
          <a:lstStyle/>
          <a:p>
            <a:fld id="{C5FE332C-4B67-4445-99A8-7AF0424CE745}" type="slidenum">
              <a:rPr lang="en-IN" smtClean="0"/>
              <a:t>9</a:t>
            </a:fld>
            <a:endParaRPr lang="en-IN"/>
          </a:p>
        </p:txBody>
      </p:sp>
      <p:sp>
        <p:nvSpPr>
          <p:cNvPr id="14" name="Date Placeholder 13"/>
          <p:cNvSpPr>
            <a:spLocks noGrp="1"/>
          </p:cNvSpPr>
          <p:nvPr>
            <p:ph type="dt" sz="half" idx="10"/>
          </p:nvPr>
        </p:nvSpPr>
        <p:spPr/>
        <p:txBody>
          <a:bodyPr/>
          <a:lstStyle/>
          <a:p>
            <a:fld id="{BB148E75-90FF-4153-915D-8902FBCD797C}" type="datetime1">
              <a:rPr lang="en-IN" smtClean="0"/>
              <a:t>30-04-2020</a:t>
            </a:fld>
            <a:endParaRPr lang="en-IN"/>
          </a:p>
        </p:txBody>
      </p:sp>
    </p:spTree>
    <p:extLst>
      <p:ext uri="{BB962C8B-B14F-4D97-AF65-F5344CB8AC3E}">
        <p14:creationId xmlns:p14="http://schemas.microsoft.com/office/powerpoint/2010/main" val="103061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4" grpId="0" animBg="1"/>
      <p:bldP spid="25" grpId="0" animBg="1"/>
      <p:bldP spid="27" grpId="0" animBg="1"/>
      <p:bldP spid="12" grpId="0" animBg="1"/>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617</TotalTime>
  <Words>1315</Words>
  <Application>Microsoft Office PowerPoint</Application>
  <PresentationFormat>Widescreen</PresentationFormat>
  <Paragraphs>170</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Elastic Cache implementation and study of L2 cache lockdown in modern GPU architectures </vt:lpstr>
      <vt:lpstr>Elastic Cache Implementation and its performance in Pascal and Volta</vt:lpstr>
      <vt:lpstr>Motivation</vt:lpstr>
      <vt:lpstr>Proposal (1/2)</vt:lpstr>
      <vt:lpstr>Proposal (2/2)</vt:lpstr>
      <vt:lpstr>Common and Chunk Tag</vt:lpstr>
      <vt:lpstr>Unified L1D/Shared Memory</vt:lpstr>
      <vt:lpstr>Access algorithm for the elastic cache</vt:lpstr>
      <vt:lpstr>HIT in elastic cache</vt:lpstr>
      <vt:lpstr>MISS in elastic cache</vt:lpstr>
      <vt:lpstr>WORD_MISS in elastic cache</vt:lpstr>
      <vt:lpstr>IPC of Sector vs L1-Elastic vs L1-L2-Elastic</vt:lpstr>
      <vt:lpstr>IPC Sector vs L1-Elastic for different associativity</vt:lpstr>
      <vt:lpstr>IPC of L1-Elastic for QV100 vs TITANV vs TITANX</vt:lpstr>
      <vt:lpstr>Miss Rate of Sector vs L1-Elastic for different associativity</vt:lpstr>
      <vt:lpstr>Result Highlights</vt:lpstr>
      <vt:lpstr> Performance analysis of L2 cache lockdown in Volta (TITANV)</vt:lpstr>
      <vt:lpstr>Proposal </vt:lpstr>
      <vt:lpstr>Algorithms of Locking (1/2)</vt:lpstr>
      <vt:lpstr>Algorithms of locking (2/2)</vt:lpstr>
      <vt:lpstr>Performance of Sector L2 vs L2-strict-locking vs L2-relaxed-locking</vt:lpstr>
      <vt:lpstr>Result Highlights</vt:lpstr>
      <vt:lpstr>Future works</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RAUNAQ RAUNAQ</dc:creator>
  <cp:lastModifiedBy>RAUNAQ RAUNAQ</cp:lastModifiedBy>
  <cp:revision>77</cp:revision>
  <dcterms:created xsi:type="dcterms:W3CDTF">2020-04-22T02:00:32Z</dcterms:created>
  <dcterms:modified xsi:type="dcterms:W3CDTF">2020-05-01T00:18:48Z</dcterms:modified>
</cp:coreProperties>
</file>