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handoutMasterIdLst>
    <p:handoutMasterId r:id="rId27"/>
  </p:handoutMasterIdLst>
  <p:sldIdLst>
    <p:sldId id="257" r:id="rId5"/>
    <p:sldId id="328" r:id="rId6"/>
    <p:sldId id="327" r:id="rId7"/>
    <p:sldId id="321" r:id="rId8"/>
    <p:sldId id="322" r:id="rId9"/>
    <p:sldId id="323" r:id="rId10"/>
    <p:sldId id="324" r:id="rId11"/>
    <p:sldId id="329" r:id="rId12"/>
    <p:sldId id="325" r:id="rId13"/>
    <p:sldId id="330" r:id="rId14"/>
    <p:sldId id="326" r:id="rId15"/>
    <p:sldId id="331" r:id="rId16"/>
    <p:sldId id="320" r:id="rId17"/>
    <p:sldId id="309" r:id="rId18"/>
    <p:sldId id="308" r:id="rId19"/>
    <p:sldId id="315" r:id="rId20"/>
    <p:sldId id="316" r:id="rId21"/>
    <p:sldId id="314" r:id="rId22"/>
    <p:sldId id="319" r:id="rId23"/>
    <p:sldId id="317" r:id="rId24"/>
    <p:sldId id="318"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5934" autoAdjust="0"/>
  </p:normalViewPr>
  <p:slideViewPr>
    <p:cSldViewPr snapToGrid="0">
      <p:cViewPr varScale="1">
        <p:scale>
          <a:sx n="86" d="100"/>
          <a:sy n="86" d="100"/>
        </p:scale>
        <p:origin x="562"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14/09/2023</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‹N›</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14/09/2023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‹N›</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4091569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12</a:t>
            </a:fld>
            <a:endParaRPr lang="en-GB"/>
          </a:p>
        </p:txBody>
      </p:sp>
    </p:spTree>
    <p:extLst>
      <p:ext uri="{BB962C8B-B14F-4D97-AF65-F5344CB8AC3E}">
        <p14:creationId xmlns:p14="http://schemas.microsoft.com/office/powerpoint/2010/main" val="310641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14</a:t>
            </a:fld>
            <a:endParaRPr lang="en-GB"/>
          </a:p>
        </p:txBody>
      </p:sp>
    </p:spTree>
    <p:extLst>
      <p:ext uri="{BB962C8B-B14F-4D97-AF65-F5344CB8AC3E}">
        <p14:creationId xmlns:p14="http://schemas.microsoft.com/office/powerpoint/2010/main" val="2997518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15</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16</a:t>
            </a:fld>
            <a:endParaRPr lang="en-GB"/>
          </a:p>
        </p:txBody>
      </p:sp>
    </p:spTree>
    <p:extLst>
      <p:ext uri="{BB962C8B-B14F-4D97-AF65-F5344CB8AC3E}">
        <p14:creationId xmlns:p14="http://schemas.microsoft.com/office/powerpoint/2010/main" val="21438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17</a:t>
            </a:fld>
            <a:endParaRPr lang="en-GB"/>
          </a:p>
        </p:txBody>
      </p:sp>
    </p:spTree>
    <p:extLst>
      <p:ext uri="{BB962C8B-B14F-4D97-AF65-F5344CB8AC3E}">
        <p14:creationId xmlns:p14="http://schemas.microsoft.com/office/powerpoint/2010/main" val="2840725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18</a:t>
            </a:fld>
            <a:endParaRPr lang="en-GB"/>
          </a:p>
        </p:txBody>
      </p:sp>
    </p:spTree>
    <p:extLst>
      <p:ext uri="{BB962C8B-B14F-4D97-AF65-F5344CB8AC3E}">
        <p14:creationId xmlns:p14="http://schemas.microsoft.com/office/powerpoint/2010/main" val="2913196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19</a:t>
            </a:fld>
            <a:endParaRPr lang="en-GB"/>
          </a:p>
        </p:txBody>
      </p:sp>
    </p:spTree>
    <p:extLst>
      <p:ext uri="{BB962C8B-B14F-4D97-AF65-F5344CB8AC3E}">
        <p14:creationId xmlns:p14="http://schemas.microsoft.com/office/powerpoint/2010/main" val="3070531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20</a:t>
            </a:fld>
            <a:endParaRPr lang="en-GB"/>
          </a:p>
        </p:txBody>
      </p:sp>
    </p:spTree>
    <p:extLst>
      <p:ext uri="{BB962C8B-B14F-4D97-AF65-F5344CB8AC3E}">
        <p14:creationId xmlns:p14="http://schemas.microsoft.com/office/powerpoint/2010/main" val="420470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2997518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161749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6</a:t>
            </a:fld>
            <a:endParaRPr lang="en-GB"/>
          </a:p>
        </p:txBody>
      </p:sp>
    </p:spTree>
    <p:extLst>
      <p:ext uri="{BB962C8B-B14F-4D97-AF65-F5344CB8AC3E}">
        <p14:creationId xmlns:p14="http://schemas.microsoft.com/office/powerpoint/2010/main" val="2064372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7</a:t>
            </a:fld>
            <a:endParaRPr lang="en-GB"/>
          </a:p>
        </p:txBody>
      </p:sp>
    </p:spTree>
    <p:extLst>
      <p:ext uri="{BB962C8B-B14F-4D97-AF65-F5344CB8AC3E}">
        <p14:creationId xmlns:p14="http://schemas.microsoft.com/office/powerpoint/2010/main" val="59114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8</a:t>
            </a:fld>
            <a:endParaRPr lang="en-GB"/>
          </a:p>
        </p:txBody>
      </p:sp>
    </p:spTree>
    <p:extLst>
      <p:ext uri="{BB962C8B-B14F-4D97-AF65-F5344CB8AC3E}">
        <p14:creationId xmlns:p14="http://schemas.microsoft.com/office/powerpoint/2010/main" val="204220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9</a:t>
            </a:fld>
            <a:endParaRPr lang="en-GB"/>
          </a:p>
        </p:txBody>
      </p:sp>
    </p:spTree>
    <p:extLst>
      <p:ext uri="{BB962C8B-B14F-4D97-AF65-F5344CB8AC3E}">
        <p14:creationId xmlns:p14="http://schemas.microsoft.com/office/powerpoint/2010/main" val="163397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10</a:t>
            </a:fld>
            <a:endParaRPr lang="en-GB"/>
          </a:p>
        </p:txBody>
      </p:sp>
    </p:spTree>
    <p:extLst>
      <p:ext uri="{BB962C8B-B14F-4D97-AF65-F5344CB8AC3E}">
        <p14:creationId xmlns:p14="http://schemas.microsoft.com/office/powerpoint/2010/main" val="347588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11</a:t>
            </a:fld>
            <a:endParaRPr lang="en-GB"/>
          </a:p>
        </p:txBody>
      </p:sp>
    </p:spTree>
    <p:extLst>
      <p:ext uri="{BB962C8B-B14F-4D97-AF65-F5344CB8AC3E}">
        <p14:creationId xmlns:p14="http://schemas.microsoft.com/office/powerpoint/2010/main" val="291157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rtl="0"/>
              <a:t>‹N›</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GB" noProof="0"/>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GB" noProof="0"/>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GB" noProof="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rtl="0"/>
              <a:t>‹N›</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GB"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‹N›</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‹N›</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‹N›</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‹N›</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rtl="0"/>
              <a:t>‹N›</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GB"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GB" noProof="0"/>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rtl="0"/>
              <a:t>‹N›</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‹N›</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rtl="0"/>
              <a:t>‹N›</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GB" noProof="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rtl="0"/>
              <a:t>‹N›</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‹N›</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it-IT"/>
          </a:p>
        </p:txBody>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it-IT"/>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1" y="4040834"/>
            <a:ext cx="4929486" cy="691861"/>
          </a:xfrm>
        </p:spPr>
        <p:txBody>
          <a:bodyPr rtlCol="0">
            <a:noAutofit/>
          </a:bodyPr>
          <a:lstStyle/>
          <a:p>
            <a:pPr rtl="0"/>
            <a:r>
              <a:rPr lang="en-GB" sz="1800" dirty="0">
                <a:latin typeface="Century Gothic" panose="020B0502020202020204" pitchFamily="34" charset="0"/>
              </a:rPr>
              <a:t>Alessandro Penna (mat. Num. 0522501554)</a:t>
            </a:r>
            <a:br>
              <a:rPr lang="en-GB" sz="1800" dirty="0">
                <a:latin typeface="Century Gothic" panose="020B0502020202020204" pitchFamily="34" charset="0"/>
              </a:rPr>
            </a:br>
            <a:r>
              <a:rPr lang="en-GB" sz="1800" dirty="0">
                <a:latin typeface="Century Gothic" panose="020B0502020202020204" pitchFamily="34" charset="0"/>
              </a:rPr>
              <a:t>Riccardo Napoli (mat. Num. 0522501560)</a:t>
            </a:r>
          </a:p>
        </p:txBody>
      </p:sp>
      <p:sp>
        <p:nvSpPr>
          <p:cNvPr id="4" name="Title 1">
            <a:extLst>
              <a:ext uri="{FF2B5EF4-FFF2-40B4-BE49-F238E27FC236}">
                <a16:creationId xmlns:a16="http://schemas.microsoft.com/office/drawing/2014/main" id="{3F0B28C0-0348-B905-6616-D1EB0DC42170}"/>
              </a:ext>
            </a:extLst>
          </p:cNvPr>
          <p:cNvSpPr txBox="1">
            <a:spLocks/>
          </p:cNvSpPr>
          <p:nvPr/>
        </p:nvSpPr>
        <p:spPr>
          <a:xfrm>
            <a:off x="6192434" y="2409927"/>
            <a:ext cx="4775075" cy="16309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en-GB" sz="4400" b="0" dirty="0">
                <a:latin typeface="Century Gothic" panose="020B0502020202020204" pitchFamily="34" charset="0"/>
              </a:rPr>
              <a:t>Data security project</a:t>
            </a:r>
            <a:endParaRPr lang="en-gb" sz="4400" b="0" dirty="0">
              <a:latin typeface="Century Gothic" panose="020B0502020202020204" pitchFamily="34" charset="0"/>
            </a:endParaRPr>
          </a:p>
        </p:txBody>
      </p:sp>
    </p:spTree>
    <p:extLst>
      <p:ext uri="{BB962C8B-B14F-4D97-AF65-F5344CB8AC3E}">
        <p14:creationId xmlns:p14="http://schemas.microsoft.com/office/powerpoint/2010/main" val="36371331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838200" y="1698823"/>
            <a:ext cx="5975326" cy="4677725"/>
          </a:xfrm>
        </p:spPr>
        <p:txBody>
          <a:bodyPr rtlCol="0">
            <a:noAutofit/>
          </a:bodyPr>
          <a:lstStyle/>
          <a:p>
            <a:pPr rtl="0"/>
            <a:r>
              <a:rPr lang="en-US" sz="2000" dirty="0"/>
              <a:t>Paul, a computer science student interested in cryptocurrency trading, owns 1 ETH purchased with his savings. Paul is not convinced of how much more ETH can increase in value, so he's interested in emerging cryptocurrencies to trade his ETH with, hoping for it to go "To the Moon."</a:t>
            </a:r>
          </a:p>
          <a:p>
            <a:pPr rtl="0"/>
            <a:endParaRPr lang="en-US" sz="2000" dirty="0"/>
          </a:p>
          <a:p>
            <a:pPr rtl="0"/>
            <a:r>
              <a:rPr lang="en-US" sz="2000" dirty="0"/>
              <a:t>Paul accesses the </a:t>
            </a:r>
            <a:r>
              <a:rPr lang="en-US" sz="2000" dirty="0" err="1"/>
              <a:t>CapySwap</a:t>
            </a:r>
            <a:r>
              <a:rPr lang="en-US" sz="2000" dirty="0"/>
              <a:t> website and enters 1 ETH into the swap section to exchange it for </a:t>
            </a:r>
            <a:r>
              <a:rPr lang="en-US" sz="2000" dirty="0" err="1"/>
              <a:t>CapyBucks</a:t>
            </a:r>
            <a:r>
              <a:rPr lang="en-US" sz="2000" dirty="0"/>
              <a:t>. The system automatically shows him how many </a:t>
            </a:r>
            <a:r>
              <a:rPr lang="en-US" sz="2000" dirty="0" err="1"/>
              <a:t>CapyBucks</a:t>
            </a:r>
            <a:r>
              <a:rPr lang="en-US" sz="2000" dirty="0"/>
              <a:t> he would receive in exchange for his ETH.</a:t>
            </a:r>
          </a:p>
          <a:p>
            <a:pPr rtl="0"/>
            <a:endParaRPr lang="en-US" sz="2000" dirty="0"/>
          </a:p>
          <a:p>
            <a:pPr rtl="0"/>
            <a:r>
              <a:rPr lang="en-US" sz="2000" dirty="0"/>
              <a:t>Paul then clicks the "Connect Wallet" button to link his </a:t>
            </a:r>
            <a:r>
              <a:rPr lang="en-US" sz="2000" dirty="0" err="1"/>
              <a:t>Metamask</a:t>
            </a:r>
            <a:r>
              <a:rPr lang="en-US" sz="2000" dirty="0"/>
              <a:t> wallet for the transaction.</a:t>
            </a:r>
            <a:endParaRPr lang="en-GB" sz="20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10</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pic>
        <p:nvPicPr>
          <p:cNvPr id="3" name="Immagine 2">
            <a:extLst>
              <a:ext uri="{FF2B5EF4-FFF2-40B4-BE49-F238E27FC236}">
                <a16:creationId xmlns:a16="http://schemas.microsoft.com/office/drawing/2014/main" id="{A3C40728-7499-3DE1-2E31-6B02F1262D1B}"/>
              </a:ext>
            </a:extLst>
          </p:cNvPr>
          <p:cNvPicPr>
            <a:picLocks noChangeAspect="1"/>
          </p:cNvPicPr>
          <p:nvPr/>
        </p:nvPicPr>
        <p:blipFill>
          <a:blip r:embed="rId3"/>
          <a:stretch>
            <a:fillRect/>
          </a:stretch>
        </p:blipFill>
        <p:spPr>
          <a:xfrm>
            <a:off x="7267987" y="1728540"/>
            <a:ext cx="4343350" cy="4159310"/>
          </a:xfrm>
          <a:prstGeom prst="rect">
            <a:avLst/>
          </a:prstGeom>
          <a:effectLst>
            <a:softEdge rad="63500"/>
          </a:effectLst>
        </p:spPr>
      </p:pic>
      <p:sp>
        <p:nvSpPr>
          <p:cNvPr id="2" name="Title 1">
            <a:extLst>
              <a:ext uri="{FF2B5EF4-FFF2-40B4-BE49-F238E27FC236}">
                <a16:creationId xmlns:a16="http://schemas.microsoft.com/office/drawing/2014/main" id="{8A047F3F-FD53-12C0-AB9C-411493E3F9B3}"/>
              </a:ext>
            </a:extLst>
          </p:cNvPr>
          <p:cNvSpPr>
            <a:spLocks noGrp="1"/>
          </p:cNvSpPr>
          <p:nvPr>
            <p:ph type="title"/>
          </p:nvPr>
        </p:nvSpPr>
        <p:spPr>
          <a:xfrm>
            <a:off x="838200" y="512084"/>
            <a:ext cx="10515600" cy="912330"/>
          </a:xfrm>
        </p:spPr>
        <p:txBody>
          <a:bodyPr>
            <a:normAutofit/>
          </a:bodyPr>
          <a:lstStyle/>
          <a:p>
            <a:r>
              <a:rPr lang="en-US" sz="4000" dirty="0"/>
              <a:t>EX_1 </a:t>
            </a:r>
            <a:r>
              <a:rPr lang="en-US" sz="4000" dirty="0" err="1"/>
              <a:t>Scambio</a:t>
            </a:r>
            <a:r>
              <a:rPr lang="en-US" sz="4000" dirty="0"/>
              <a:t> </a:t>
            </a:r>
            <a:r>
              <a:rPr lang="en-US" sz="4000" dirty="0" err="1"/>
              <a:t>cryptovalute</a:t>
            </a:r>
            <a:endParaRPr lang="en-US" sz="4000" dirty="0"/>
          </a:p>
        </p:txBody>
      </p:sp>
    </p:spTree>
    <p:extLst>
      <p:ext uri="{BB962C8B-B14F-4D97-AF65-F5344CB8AC3E}">
        <p14:creationId xmlns:p14="http://schemas.microsoft.com/office/powerpoint/2010/main" val="10950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sz="half" idx="1"/>
          </p:nvPr>
        </p:nvSpPr>
        <p:spPr>
          <a:xfrm>
            <a:off x="1444752" y="1711322"/>
            <a:ext cx="4553712" cy="4351338"/>
          </a:xfrm>
        </p:spPr>
        <p:txBody>
          <a:bodyPr rtlCol="0">
            <a:normAutofit/>
          </a:bodyPr>
          <a:lstStyle/>
          <a:p>
            <a:pPr rtl="0"/>
            <a:r>
              <a:rPr lang="en-US" sz="2200" dirty="0"/>
              <a:t>The </a:t>
            </a:r>
            <a:r>
              <a:rPr lang="en-US" sz="2200" dirty="0" err="1"/>
              <a:t>Metamask</a:t>
            </a:r>
            <a:r>
              <a:rPr lang="en-US" sz="2200" dirty="0"/>
              <a:t> client will open a screen to ask which </a:t>
            </a:r>
            <a:r>
              <a:rPr lang="en-US" sz="2200" dirty="0" err="1"/>
              <a:t>Metamask</a:t>
            </a:r>
            <a:r>
              <a:rPr lang="en-US" sz="2200" dirty="0"/>
              <a:t> account to connect to the website. </a:t>
            </a:r>
          </a:p>
          <a:p>
            <a:pPr rtl="0"/>
            <a:r>
              <a:rPr lang="en-US" sz="2200" dirty="0"/>
              <a:t>Paul enters his ETH wallet and accepts to connect it to the system. </a:t>
            </a:r>
          </a:p>
          <a:p>
            <a:pPr rtl="0"/>
            <a:r>
              <a:rPr lang="en-US" sz="2200" dirty="0"/>
              <a:t>Once the account is connected, the 'Connect Wallet' button will be replaced by the 'Exchange' button to proceed with the transaction.</a:t>
            </a:r>
            <a:endParaRPr lang="en-GB" sz="2200" dirty="0"/>
          </a:p>
        </p:txBody>
      </p:sp>
      <p:pic>
        <p:nvPicPr>
          <p:cNvPr id="9" name="Immagine 8">
            <a:extLst>
              <a:ext uri="{FF2B5EF4-FFF2-40B4-BE49-F238E27FC236}">
                <a16:creationId xmlns:a16="http://schemas.microsoft.com/office/drawing/2014/main" id="{76337A5A-E46F-AE0E-0313-3C2B85392A0C}"/>
              </a:ext>
            </a:extLst>
          </p:cNvPr>
          <p:cNvPicPr>
            <a:picLocks noChangeAspect="1"/>
          </p:cNvPicPr>
          <p:nvPr/>
        </p:nvPicPr>
        <p:blipFill>
          <a:blip r:embed="rId3"/>
          <a:stretch>
            <a:fillRect/>
          </a:stretch>
        </p:blipFill>
        <p:spPr>
          <a:xfrm>
            <a:off x="6784848" y="1546604"/>
            <a:ext cx="4553712" cy="4223567"/>
          </a:xfrm>
          <a:prstGeom prst="rect">
            <a:avLst/>
          </a:prstGeom>
          <a:noFill/>
          <a:effectLst>
            <a:softEdge rad="63500"/>
          </a:effectLst>
        </p:spPr>
      </p:pic>
      <p:sp>
        <p:nvSpPr>
          <p:cNvPr id="2" name="Ovale 1">
            <a:extLst>
              <a:ext uri="{FF2B5EF4-FFF2-40B4-BE49-F238E27FC236}">
                <a16:creationId xmlns:a16="http://schemas.microsoft.com/office/drawing/2014/main" id="{1AE6D383-EE40-DE0C-093F-BDFF3E5795C9}"/>
              </a:ext>
            </a:extLst>
          </p:cNvPr>
          <p:cNvSpPr/>
          <p:nvPr/>
        </p:nvSpPr>
        <p:spPr>
          <a:xfrm>
            <a:off x="6951732" y="4972770"/>
            <a:ext cx="2166151" cy="67725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sp>
        <p:nvSpPr>
          <p:cNvPr id="11" name="Slide Number Placeholder 10" hidden="1">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11</a:t>
            </a:fld>
            <a:endParaRPr lang="en-GB"/>
          </a:p>
        </p:txBody>
      </p:sp>
    </p:spTree>
    <p:extLst>
      <p:ext uri="{BB962C8B-B14F-4D97-AF65-F5344CB8AC3E}">
        <p14:creationId xmlns:p14="http://schemas.microsoft.com/office/powerpoint/2010/main" val="102179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sz="half" idx="1"/>
          </p:nvPr>
        </p:nvSpPr>
        <p:spPr>
          <a:xfrm>
            <a:off x="1427985" y="542937"/>
            <a:ext cx="4553712" cy="4351338"/>
          </a:xfrm>
        </p:spPr>
        <p:txBody>
          <a:bodyPr rtlCol="0">
            <a:noAutofit/>
          </a:bodyPr>
          <a:lstStyle/>
          <a:p>
            <a:pPr rtl="0"/>
            <a:r>
              <a:rPr lang="en-US" sz="2000" dirty="0"/>
              <a:t>Once pressed, the system will open a </a:t>
            </a:r>
            <a:r>
              <a:rPr lang="en-US" sz="2000" dirty="0" err="1"/>
              <a:t>Metamask</a:t>
            </a:r>
            <a:r>
              <a:rPr lang="en-US" sz="2000" dirty="0"/>
              <a:t> screen for transaction confirmation, containing the addresses of the accounts involved in the transaction and the gas fee.</a:t>
            </a:r>
          </a:p>
          <a:p>
            <a:pPr rtl="0"/>
            <a:endParaRPr lang="en-US" sz="2000" dirty="0"/>
          </a:p>
          <a:p>
            <a:pPr rtl="0"/>
            <a:r>
              <a:rPr lang="en-US" sz="2000" dirty="0"/>
              <a:t> Paul confirms the transaction and receives the </a:t>
            </a:r>
            <a:r>
              <a:rPr lang="en-US" sz="2000" dirty="0" err="1"/>
              <a:t>CapyBucks</a:t>
            </a:r>
            <a:r>
              <a:rPr lang="en-US" sz="2000" dirty="0"/>
              <a:t> owed to him based on the exchange rate between the two currencies. He can view his balance in his </a:t>
            </a:r>
            <a:r>
              <a:rPr lang="en-US" sz="2000" dirty="0" err="1"/>
              <a:t>Metamask</a:t>
            </a:r>
            <a:r>
              <a:rPr lang="en-US" sz="2000" dirty="0"/>
              <a:t> account.</a:t>
            </a:r>
          </a:p>
          <a:p>
            <a:pPr marL="0" indent="0" rtl="0">
              <a:buNone/>
            </a:pPr>
            <a:endParaRPr lang="en-US" sz="2000" dirty="0"/>
          </a:p>
          <a:p>
            <a:pPr rtl="0"/>
            <a:r>
              <a:rPr lang="en-US" sz="2000" dirty="0"/>
              <a:t>If Paul wants to sell some of the </a:t>
            </a:r>
            <a:r>
              <a:rPr lang="en-US" sz="2000" dirty="0" err="1"/>
              <a:t>CapyBucks</a:t>
            </a:r>
            <a:r>
              <a:rPr lang="en-US" sz="2000" dirty="0"/>
              <a:t> later, he can do so by pressing the swap button between the two currencies on the website and repeating the process in an equivalent manner.</a:t>
            </a:r>
            <a:endParaRPr lang="en-GB" sz="2000" dirty="0"/>
          </a:p>
        </p:txBody>
      </p:sp>
      <p:pic>
        <p:nvPicPr>
          <p:cNvPr id="2" name="Immagine 1">
            <a:extLst>
              <a:ext uri="{FF2B5EF4-FFF2-40B4-BE49-F238E27FC236}">
                <a16:creationId xmlns:a16="http://schemas.microsoft.com/office/drawing/2014/main" id="{D700245D-4E2F-AFE9-7679-5F750A3BEDF3}"/>
              </a:ext>
            </a:extLst>
          </p:cNvPr>
          <p:cNvPicPr>
            <a:picLocks noChangeAspect="1"/>
          </p:cNvPicPr>
          <p:nvPr/>
        </p:nvPicPr>
        <p:blipFill>
          <a:blip r:embed="rId3"/>
          <a:stretch>
            <a:fillRect/>
          </a:stretch>
        </p:blipFill>
        <p:spPr>
          <a:xfrm>
            <a:off x="7897928" y="837932"/>
            <a:ext cx="3288879" cy="5504401"/>
          </a:xfrm>
          <a:prstGeom prst="rect">
            <a:avLst/>
          </a:prstGeom>
          <a:noFill/>
          <a:effectLst>
            <a:softEdge rad="31750"/>
          </a:effectLst>
        </p:spPr>
      </p:pic>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sp>
        <p:nvSpPr>
          <p:cNvPr id="11" name="Slide Number Placeholder 10" hidden="1">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12</a:t>
            </a:fld>
            <a:endParaRPr lang="en-GB"/>
          </a:p>
        </p:txBody>
      </p:sp>
    </p:spTree>
    <p:extLst>
      <p:ext uri="{BB962C8B-B14F-4D97-AF65-F5344CB8AC3E}">
        <p14:creationId xmlns:p14="http://schemas.microsoft.com/office/powerpoint/2010/main" val="59473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1C14E-D1A3-478B-B411-8ED48B5A85A1}"/>
              </a:ext>
            </a:extLst>
          </p:cNvPr>
          <p:cNvSpPr>
            <a:spLocks noGrp="1"/>
          </p:cNvSpPr>
          <p:nvPr>
            <p:ph type="title"/>
          </p:nvPr>
        </p:nvSpPr>
        <p:spPr>
          <a:xfrm>
            <a:off x="804672" y="1335024"/>
            <a:ext cx="10946604" cy="1179576"/>
          </a:xfrm>
        </p:spPr>
        <p:txBody>
          <a:bodyPr>
            <a:normAutofit/>
          </a:bodyPr>
          <a:lstStyle/>
          <a:p>
            <a:pPr algn="ctr"/>
            <a:r>
              <a:rPr lang="en-IT" dirty="0"/>
              <a:t>Target environment</a:t>
            </a:r>
          </a:p>
        </p:txBody>
      </p:sp>
      <p:sp>
        <p:nvSpPr>
          <p:cNvPr id="4" name="Content Placeholder 3">
            <a:extLst>
              <a:ext uri="{FF2B5EF4-FFF2-40B4-BE49-F238E27FC236}">
                <a16:creationId xmlns:a16="http://schemas.microsoft.com/office/drawing/2014/main" id="{DCD90EB9-15F8-C71E-180C-FDFEBBA20240}"/>
              </a:ext>
            </a:extLst>
          </p:cNvPr>
          <p:cNvSpPr>
            <a:spLocks noGrp="1"/>
          </p:cNvSpPr>
          <p:nvPr>
            <p:ph idx="1"/>
          </p:nvPr>
        </p:nvSpPr>
        <p:spPr>
          <a:xfrm>
            <a:off x="850392" y="2825496"/>
            <a:ext cx="9158581" cy="3346704"/>
          </a:xfrm>
        </p:spPr>
        <p:txBody>
          <a:bodyPr>
            <a:normAutofit/>
          </a:bodyPr>
          <a:lstStyle/>
          <a:p>
            <a:pPr marL="342900" indent="-342900">
              <a:buFont typeface="Arial" panose="020B0604020202020204" pitchFamily="34" charset="0"/>
              <a:buChar char="•"/>
            </a:pPr>
            <a:r>
              <a:rPr lang="en-IT" b="1" dirty="0"/>
              <a:t>Lite-server</a:t>
            </a:r>
            <a:r>
              <a:rPr lang="en-IT" dirty="0"/>
              <a:t> </a:t>
            </a:r>
            <a:r>
              <a:rPr lang="it-IT" dirty="0" err="1"/>
              <a:t>as</a:t>
            </a:r>
            <a:r>
              <a:rPr lang="en-IT" dirty="0"/>
              <a:t> web server</a:t>
            </a:r>
            <a:r>
              <a:rPr lang="it-IT" dirty="0"/>
              <a:t>;</a:t>
            </a:r>
            <a:endParaRPr lang="en-IT" dirty="0"/>
          </a:p>
          <a:p>
            <a:pPr marL="342900" indent="-342900">
              <a:buFont typeface="Arial" panose="020B0604020202020204" pitchFamily="34" charset="0"/>
              <a:buChar char="•"/>
            </a:pPr>
            <a:r>
              <a:rPr lang="en-IT" b="1" dirty="0"/>
              <a:t>Ganache </a:t>
            </a:r>
            <a:r>
              <a:rPr lang="it-IT" dirty="0"/>
              <a:t>to simulate the </a:t>
            </a:r>
            <a:r>
              <a:rPr lang="it-IT" dirty="0" err="1"/>
              <a:t>Ethereum</a:t>
            </a:r>
            <a:r>
              <a:rPr lang="it-IT" dirty="0"/>
              <a:t> blockchain;</a:t>
            </a:r>
            <a:endParaRPr lang="en-IT" dirty="0"/>
          </a:p>
          <a:p>
            <a:pPr marL="342900" indent="-342900">
              <a:buFont typeface="Arial" panose="020B0604020202020204" pitchFamily="34" charset="0"/>
              <a:buChar char="•"/>
            </a:pPr>
            <a:r>
              <a:rPr lang="en-IT" b="1" dirty="0"/>
              <a:t>Truffle </a:t>
            </a:r>
            <a:r>
              <a:rPr lang="en-GB" dirty="0"/>
              <a:t>libraries to simplify development, the compiling process, testing and deployment of smart contracts on the blockchain</a:t>
            </a:r>
            <a:r>
              <a:rPr lang="en-GB" b="0" i="0" u="none" strike="noStrike" dirty="0">
                <a:effectLst/>
              </a:rPr>
              <a:t>;</a:t>
            </a:r>
          </a:p>
          <a:p>
            <a:pPr marL="342900" indent="-342900">
              <a:buFont typeface="Arial" panose="020B0604020202020204" pitchFamily="34" charset="0"/>
              <a:buChar char="•"/>
            </a:pPr>
            <a:r>
              <a:rPr lang="en-GB" b="1" dirty="0"/>
              <a:t>Solidity</a:t>
            </a:r>
            <a:r>
              <a:rPr lang="en-GB" dirty="0"/>
              <a:t> to write smart contracts;</a:t>
            </a:r>
          </a:p>
          <a:p>
            <a:pPr marL="342900" indent="-342900">
              <a:buFont typeface="Arial" panose="020B0604020202020204" pitchFamily="34" charset="0"/>
              <a:buChar char="•"/>
            </a:pPr>
            <a:r>
              <a:rPr lang="en-GB" b="1" dirty="0" err="1"/>
              <a:t>Javascript</a:t>
            </a:r>
            <a:r>
              <a:rPr lang="en-GB" b="1" dirty="0"/>
              <a:t> </a:t>
            </a:r>
            <a:r>
              <a:rPr lang="en-GB" dirty="0"/>
              <a:t>for tests and interaction with the graphic interface.</a:t>
            </a:r>
            <a:endParaRPr lang="en-IT" b="1" dirty="0"/>
          </a:p>
        </p:txBody>
      </p:sp>
      <p:sp>
        <p:nvSpPr>
          <p:cNvPr id="7" name="Slide Number Placeholder 6">
            <a:extLst>
              <a:ext uri="{FF2B5EF4-FFF2-40B4-BE49-F238E27FC236}">
                <a16:creationId xmlns:a16="http://schemas.microsoft.com/office/drawing/2014/main" id="{7BE0418E-97E6-AB8D-61A5-0F6D0B801333}"/>
              </a:ext>
            </a:extLst>
          </p:cNvPr>
          <p:cNvSpPr>
            <a:spLocks noGrp="1"/>
          </p:cNvSpPr>
          <p:nvPr>
            <p:ph type="sldNum" sz="quarter" idx="12"/>
          </p:nvPr>
        </p:nvSpPr>
        <p:spPr/>
        <p:txBody>
          <a:bodyPr/>
          <a:lstStyle/>
          <a:p>
            <a:pPr rtl="0"/>
            <a:fld id="{D8DA9DAA-006C-4F4B-980E-E3DF019B24E2}" type="slidenum">
              <a:rPr lang="en-GB" noProof="0" smtClean="0"/>
              <a:pPr rtl="0"/>
              <a:t>13</a:t>
            </a:fld>
            <a:endParaRPr lang="en-GB" noProof="0"/>
          </a:p>
        </p:txBody>
      </p:sp>
    </p:spTree>
    <p:extLst>
      <p:ext uri="{BB962C8B-B14F-4D97-AF65-F5344CB8AC3E}">
        <p14:creationId xmlns:p14="http://schemas.microsoft.com/office/powerpoint/2010/main" val="194167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en-GB" b="1" cap="all" spc="400" dirty="0">
                <a:solidFill>
                  <a:schemeClr val="bg1"/>
                </a:solidFill>
                <a:latin typeface="+mn-lt"/>
              </a:rPr>
              <a:t>USE CASES</a:t>
            </a:r>
            <a:endParaRPr lang="en-GB" dirty="0"/>
          </a:p>
        </p:txBody>
      </p:sp>
    </p:spTree>
    <p:extLst>
      <p:ext uri="{BB962C8B-B14F-4D97-AF65-F5344CB8AC3E}">
        <p14:creationId xmlns:p14="http://schemas.microsoft.com/office/powerpoint/2010/main" val="222788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4732337" cy="1600200"/>
          </a:xfrm>
        </p:spPr>
        <p:txBody>
          <a:bodyPr rtlCol="0" anchor="b">
            <a:normAutofit/>
          </a:bodyPr>
          <a:lstStyle/>
          <a:p>
            <a:r>
              <a:rPr lang="en-GB" dirty="0">
                <a:effectLst/>
              </a:rPr>
              <a:t>UC 01 </a:t>
            </a:r>
            <a:r>
              <a:rPr lang="en-GB" dirty="0"/>
              <a:t>:</a:t>
            </a:r>
            <a:br>
              <a:rPr lang="en-GB" dirty="0">
                <a:effectLst/>
              </a:rPr>
            </a:br>
            <a:r>
              <a:rPr lang="en-GB" dirty="0">
                <a:effectLst/>
              </a:rPr>
              <a:t>Ether-</a:t>
            </a:r>
            <a:r>
              <a:rPr lang="en-GB" dirty="0" err="1">
                <a:effectLst/>
              </a:rPr>
              <a:t>CapyBucks</a:t>
            </a:r>
            <a:r>
              <a:rPr lang="en-GB" dirty="0">
                <a:effectLst/>
              </a:rPr>
              <a:t> Swap</a:t>
            </a:r>
            <a:endParaRPr lang="en-GB" dirty="0"/>
          </a:p>
        </p:txBody>
      </p:sp>
      <p:pic>
        <p:nvPicPr>
          <p:cNvPr id="13" name="Picture 12" descr="Graphical user interface&#10;&#10;Description automatically generated">
            <a:extLst>
              <a:ext uri="{FF2B5EF4-FFF2-40B4-BE49-F238E27FC236}">
                <a16:creationId xmlns:a16="http://schemas.microsoft.com/office/drawing/2014/main" id="{B7E16D06-D14B-2F62-7D57-EDFA18738EBD}"/>
              </a:ext>
            </a:extLst>
          </p:cNvPr>
          <p:cNvPicPr>
            <a:picLocks noChangeAspect="1"/>
          </p:cNvPicPr>
          <p:nvPr/>
        </p:nvPicPr>
        <p:blipFill>
          <a:blip r:embed="rId3"/>
          <a:stretch>
            <a:fillRect/>
          </a:stretch>
        </p:blipFill>
        <p:spPr>
          <a:xfrm>
            <a:off x="6096000" y="136525"/>
            <a:ext cx="6172200" cy="3394708"/>
          </a:xfrm>
          <a:prstGeom prst="rect">
            <a:avLst/>
          </a:prstGeom>
          <a:noFill/>
        </p:spPr>
      </p:pic>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839787" y="2332695"/>
            <a:ext cx="4931247" cy="3941956"/>
          </a:xfrm>
        </p:spPr>
        <p:txBody>
          <a:bodyPr rtlCol="0">
            <a:noAutofit/>
          </a:bodyPr>
          <a:lstStyle/>
          <a:p>
            <a:r>
              <a:rPr lang="en-GB" sz="1400" b="1" u="sng" dirty="0">
                <a:solidFill>
                  <a:srgbClr val="000000"/>
                </a:solidFill>
                <a:effectLst/>
              </a:rPr>
              <a:t>Actor:</a:t>
            </a:r>
            <a:r>
              <a:rPr lang="en-GB" sz="1400" b="1" dirty="0">
                <a:solidFill>
                  <a:srgbClr val="000000"/>
                </a:solidFill>
                <a:effectLst/>
              </a:rPr>
              <a:t> </a:t>
            </a:r>
            <a:r>
              <a:rPr lang="en-GB" sz="1400" dirty="0">
                <a:solidFill>
                  <a:srgbClr val="000000"/>
                </a:solidFill>
                <a:effectLst/>
              </a:rPr>
              <a:t>User</a:t>
            </a:r>
          </a:p>
          <a:p>
            <a:r>
              <a:rPr lang="en-GB" sz="1400" b="1" u="sng" dirty="0">
                <a:solidFill>
                  <a:srgbClr val="000000"/>
                </a:solidFill>
                <a:effectLst/>
              </a:rPr>
              <a:t>Entry </a:t>
            </a:r>
            <a:r>
              <a:rPr lang="en-GB" sz="1400" b="1" u="sng" dirty="0" err="1">
                <a:solidFill>
                  <a:srgbClr val="000000"/>
                </a:solidFill>
                <a:effectLst/>
              </a:rPr>
              <a:t>condition:</a:t>
            </a:r>
            <a:r>
              <a:rPr lang="en-GB" sz="1400" dirty="0" err="1">
                <a:solidFill>
                  <a:srgbClr val="000000"/>
                </a:solidFill>
                <a:effectLst/>
              </a:rPr>
              <a:t>The</a:t>
            </a:r>
            <a:r>
              <a:rPr lang="en-GB" sz="1400" dirty="0">
                <a:solidFill>
                  <a:srgbClr val="000000"/>
                </a:solidFill>
                <a:effectLst/>
              </a:rPr>
              <a:t> user is in the swap page and has connected his </a:t>
            </a:r>
            <a:r>
              <a:rPr lang="en-GB" sz="1400" dirty="0" err="1">
                <a:solidFill>
                  <a:srgbClr val="000000"/>
                </a:solidFill>
                <a:effectLst/>
              </a:rPr>
              <a:t>Metamask</a:t>
            </a:r>
            <a:r>
              <a:rPr lang="en-GB" sz="1400" dirty="0">
                <a:solidFill>
                  <a:srgbClr val="000000"/>
                </a:solidFill>
                <a:effectLst/>
              </a:rPr>
              <a:t> wallet.</a:t>
            </a:r>
          </a:p>
          <a:p>
            <a:r>
              <a:rPr lang="en-GB" sz="1400" b="1" u="sng" dirty="0">
                <a:solidFill>
                  <a:srgbClr val="000000"/>
                </a:solidFill>
              </a:rPr>
              <a:t>Events flux</a:t>
            </a:r>
            <a:r>
              <a:rPr lang="en-GB" sz="1400" b="1" u="sng" dirty="0">
                <a:solidFill>
                  <a:srgbClr val="000000"/>
                </a:solidFill>
                <a:effectLst/>
              </a:rPr>
              <a:t>:</a:t>
            </a:r>
            <a:r>
              <a:rPr lang="en-GB" sz="1400" b="1" dirty="0">
                <a:solidFill>
                  <a:srgbClr val="000000"/>
                </a:solidFill>
                <a:effectLst/>
              </a:rPr>
              <a:t> </a:t>
            </a:r>
          </a:p>
          <a:p>
            <a:pPr>
              <a:buFont typeface="+mj-lt"/>
              <a:buAutoNum type="arabicPeriod"/>
            </a:pPr>
            <a:r>
              <a:rPr lang="en-GB" sz="1400" dirty="0">
                <a:solidFill>
                  <a:srgbClr val="000000"/>
                </a:solidFill>
                <a:effectLst/>
              </a:rPr>
              <a:t>The user inserts the Ether amount that he wants to swap</a:t>
            </a:r>
          </a:p>
          <a:p>
            <a:pPr>
              <a:buFont typeface="+mj-lt"/>
              <a:buAutoNum type="arabicPeriod"/>
            </a:pPr>
            <a:r>
              <a:rPr lang="en-GB" sz="1400" dirty="0">
                <a:solidFill>
                  <a:srgbClr val="000000"/>
                </a:solidFill>
                <a:effectLst/>
              </a:rPr>
              <a:t>The systems shows the equivalent in </a:t>
            </a:r>
            <a:r>
              <a:rPr lang="en-GB" sz="1400" dirty="0" err="1">
                <a:solidFill>
                  <a:srgbClr val="000000"/>
                </a:solidFill>
                <a:effectLst/>
              </a:rPr>
              <a:t>CapyBucks</a:t>
            </a:r>
            <a:r>
              <a:rPr lang="en-GB" sz="1400" dirty="0">
                <a:solidFill>
                  <a:srgbClr val="000000"/>
                </a:solidFill>
                <a:effectLst/>
              </a:rPr>
              <a:t> that the user will receive</a:t>
            </a:r>
          </a:p>
          <a:p>
            <a:pPr>
              <a:buFont typeface="+mj-lt"/>
              <a:buAutoNum type="arabicPeriod"/>
            </a:pPr>
            <a:r>
              <a:rPr lang="en-GB" sz="1400" dirty="0">
                <a:solidFill>
                  <a:srgbClr val="000000"/>
                </a:solidFill>
                <a:effectLst/>
              </a:rPr>
              <a:t>The user confirms the cryptocurrency exchange</a:t>
            </a:r>
          </a:p>
          <a:p>
            <a:pPr>
              <a:buFont typeface="+mj-lt"/>
              <a:buAutoNum type="arabicPeriod"/>
            </a:pPr>
            <a:r>
              <a:rPr lang="en-GB" sz="1400" dirty="0">
                <a:solidFill>
                  <a:srgbClr val="000000"/>
                </a:solidFill>
                <a:effectLst/>
              </a:rPr>
              <a:t>The user authorizes and signs the transaction </a:t>
            </a:r>
          </a:p>
          <a:p>
            <a:pPr>
              <a:buFont typeface="+mj-lt"/>
              <a:buAutoNum type="arabicPeriod"/>
            </a:pPr>
            <a:r>
              <a:rPr lang="en-GB" sz="1400" dirty="0">
                <a:solidFill>
                  <a:srgbClr val="000000"/>
                </a:solidFill>
                <a:effectLst/>
              </a:rPr>
              <a:t>The system checks if an ether amount is sent with the transaction</a:t>
            </a:r>
          </a:p>
          <a:p>
            <a:pPr>
              <a:buFont typeface="+mj-lt"/>
              <a:buAutoNum type="arabicPeriod"/>
            </a:pPr>
            <a:r>
              <a:rPr lang="en-GB" sz="1400" dirty="0">
                <a:solidFill>
                  <a:srgbClr val="000000"/>
                </a:solidFill>
              </a:rPr>
              <a:t>The system checks that sufficient funds are present to send the corresponding </a:t>
            </a:r>
            <a:r>
              <a:rPr lang="en-GB" sz="1400" dirty="0" err="1">
                <a:solidFill>
                  <a:srgbClr val="000000"/>
                </a:solidFill>
              </a:rPr>
              <a:t>Capybucks</a:t>
            </a:r>
            <a:endParaRPr lang="en-GB" sz="1400" dirty="0">
              <a:solidFill>
                <a:srgbClr val="000000"/>
              </a:solidFill>
            </a:endParaRPr>
          </a:p>
          <a:p>
            <a:pPr rtl="0"/>
            <a:endParaRPr lang="en-GB" sz="1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15</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sz="1400" dirty="0">
                <a:solidFill>
                  <a:srgbClr val="000000"/>
                </a:solidFill>
              </a:rPr>
              <a:t>7.The systems sends the corresponding </a:t>
            </a:r>
            <a:r>
              <a:rPr lang="en-GB" sz="1400" dirty="0" err="1">
                <a:solidFill>
                  <a:srgbClr val="000000"/>
                </a:solidFill>
              </a:rPr>
              <a:t>CapyBucks</a:t>
            </a:r>
            <a:r>
              <a:rPr lang="en-GB" sz="1400" dirty="0">
                <a:solidFill>
                  <a:srgbClr val="000000"/>
                </a:solidFill>
              </a:rPr>
              <a:t> to the user</a:t>
            </a:r>
          </a:p>
          <a:p>
            <a:r>
              <a:rPr lang="en-GB" sz="1400" b="1" u="sng" dirty="0">
                <a:solidFill>
                  <a:srgbClr val="000000"/>
                </a:solidFill>
                <a:effectLst/>
              </a:rPr>
              <a:t>Exit condition:</a:t>
            </a:r>
            <a:r>
              <a:rPr lang="en-GB" sz="1400" dirty="0">
                <a:solidFill>
                  <a:srgbClr val="000000"/>
                </a:solidFill>
                <a:effectLst/>
              </a:rPr>
              <a:t> The user is provided with a success message, the amount </a:t>
            </a:r>
            <a:r>
              <a:rPr lang="en-GB" sz="1400" dirty="0">
                <a:solidFill>
                  <a:srgbClr val="000000"/>
                </a:solidFill>
              </a:rPr>
              <a:t>in ether is withdrawn and the one in </a:t>
            </a:r>
            <a:r>
              <a:rPr lang="en-GB" sz="1400" dirty="0" err="1">
                <a:solidFill>
                  <a:srgbClr val="000000"/>
                </a:solidFill>
              </a:rPr>
              <a:t>Capybucks</a:t>
            </a:r>
            <a:r>
              <a:rPr lang="en-GB" sz="1400" dirty="0">
                <a:solidFill>
                  <a:srgbClr val="000000"/>
                </a:solidFill>
              </a:rPr>
              <a:t> is received </a:t>
            </a:r>
            <a:endParaRPr lang="en-GB" sz="1400" dirty="0">
              <a:solidFill>
                <a:srgbClr val="000000"/>
              </a:solidFill>
              <a:effectLst/>
            </a:endParaRPr>
          </a:p>
          <a:p>
            <a:r>
              <a:rPr lang="en-GB" sz="1400" b="1" u="sng" dirty="0">
                <a:solidFill>
                  <a:srgbClr val="000000"/>
                </a:solidFill>
                <a:effectLst/>
              </a:rPr>
              <a:t>Alternative fluxes:</a:t>
            </a:r>
            <a:r>
              <a:rPr lang="en-GB" sz="1400" b="1" dirty="0">
                <a:solidFill>
                  <a:srgbClr val="000000"/>
                </a:solidFill>
                <a:effectLst/>
              </a:rPr>
              <a:t> </a:t>
            </a:r>
          </a:p>
          <a:p>
            <a:pPr>
              <a:buFont typeface="Arial" panose="020B0604020202020204" pitchFamily="34" charset="0"/>
              <a:buChar char="•"/>
            </a:pPr>
            <a:r>
              <a:rPr lang="en-GB" sz="1400" dirty="0">
                <a:solidFill>
                  <a:srgbClr val="000000"/>
                </a:solidFill>
                <a:effectLst/>
              </a:rPr>
              <a:t>If in point 5 the system notices that no ether is sent, the transaction is </a:t>
            </a:r>
            <a:r>
              <a:rPr lang="en-GB" sz="1400" dirty="0" err="1">
                <a:solidFill>
                  <a:srgbClr val="000000"/>
                </a:solidFill>
                <a:effectLst/>
              </a:rPr>
              <a:t>canceled</a:t>
            </a:r>
            <a:r>
              <a:rPr lang="en-GB" sz="1400" dirty="0">
                <a:solidFill>
                  <a:srgbClr val="000000"/>
                </a:solidFill>
                <a:effectLst/>
              </a:rPr>
              <a:t> and the error “You need more ether” is shown</a:t>
            </a:r>
          </a:p>
          <a:p>
            <a:pPr>
              <a:buFont typeface="Arial" panose="020B0604020202020204" pitchFamily="34" charset="0"/>
              <a:buChar char="•"/>
            </a:pPr>
            <a:r>
              <a:rPr lang="en-GB" sz="1400" dirty="0">
                <a:solidFill>
                  <a:srgbClr val="000000"/>
                </a:solidFill>
                <a:effectLst/>
              </a:rPr>
              <a:t>If in point 6 if the system notices that there are no </a:t>
            </a:r>
            <a:r>
              <a:rPr lang="en-GB" sz="1400" dirty="0" err="1">
                <a:solidFill>
                  <a:srgbClr val="000000"/>
                </a:solidFill>
              </a:rPr>
              <a:t>CapyBucks</a:t>
            </a:r>
            <a:r>
              <a:rPr lang="en-GB" sz="1400" dirty="0">
                <a:solidFill>
                  <a:srgbClr val="000000"/>
                </a:solidFill>
              </a:rPr>
              <a:t> on the user’s account, the transaction is </a:t>
            </a:r>
            <a:r>
              <a:rPr lang="en-GB" sz="1400" dirty="0" err="1">
                <a:solidFill>
                  <a:srgbClr val="000000"/>
                </a:solidFill>
              </a:rPr>
              <a:t>canceled</a:t>
            </a:r>
            <a:r>
              <a:rPr lang="en-GB" sz="1400" dirty="0">
                <a:solidFill>
                  <a:srgbClr val="000000"/>
                </a:solidFill>
              </a:rPr>
              <a:t> ant the error</a:t>
            </a:r>
            <a:r>
              <a:rPr lang="en-GB" sz="1400" dirty="0">
                <a:solidFill>
                  <a:srgbClr val="000000"/>
                </a:solidFill>
                <a:effectLst/>
              </a:rPr>
              <a:t> “There are not enough tokens to perform the exchange” is shown</a:t>
            </a:r>
            <a:endParaRPr lang="en-GB" sz="1400" dirty="0"/>
          </a:p>
        </p:txBody>
      </p:sp>
    </p:spTree>
    <p:extLst>
      <p:ext uri="{BB962C8B-B14F-4D97-AF65-F5344CB8AC3E}">
        <p14:creationId xmlns:p14="http://schemas.microsoft.com/office/powerpoint/2010/main" val="365334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9788" y="457200"/>
            <a:ext cx="4732337" cy="1600200"/>
          </a:xfrm>
        </p:spPr>
        <p:txBody>
          <a:bodyPr rtlCol="0" anchor="b">
            <a:normAutofit/>
          </a:bodyPr>
          <a:lstStyle/>
          <a:p>
            <a:r>
              <a:rPr lang="en-GB" dirty="0">
                <a:effectLst/>
              </a:rPr>
              <a:t>UC 02 :</a:t>
            </a:r>
            <a:br>
              <a:rPr lang="en-GB" dirty="0">
                <a:effectLst/>
              </a:rPr>
            </a:br>
            <a:r>
              <a:rPr lang="en-GB" dirty="0" err="1">
                <a:effectLst/>
              </a:rPr>
              <a:t>CapyBucks</a:t>
            </a:r>
            <a:r>
              <a:rPr lang="en-GB" dirty="0">
                <a:effectLst/>
              </a:rPr>
              <a:t>-Ether Swap</a:t>
            </a:r>
            <a:endParaRPr lang="en-GB"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839787" y="2332695"/>
            <a:ext cx="4931247" cy="3941956"/>
          </a:xfrm>
        </p:spPr>
        <p:txBody>
          <a:bodyPr rtlCol="0">
            <a:noAutofit/>
          </a:bodyPr>
          <a:lstStyle/>
          <a:p>
            <a:r>
              <a:rPr lang="en-GB" sz="1400" b="1" u="sng" dirty="0">
                <a:solidFill>
                  <a:srgbClr val="000000"/>
                </a:solidFill>
                <a:effectLst/>
              </a:rPr>
              <a:t>Events flux:</a:t>
            </a:r>
            <a:r>
              <a:rPr lang="en-GB" sz="1400" b="1" dirty="0">
                <a:solidFill>
                  <a:srgbClr val="000000"/>
                </a:solidFill>
                <a:effectLst/>
              </a:rPr>
              <a:t> </a:t>
            </a:r>
          </a:p>
          <a:p>
            <a:pPr>
              <a:buFont typeface="+mj-lt"/>
              <a:buAutoNum type="arabicPeriod"/>
            </a:pPr>
            <a:r>
              <a:rPr lang="en-GB" sz="1400" dirty="0">
                <a:solidFill>
                  <a:srgbClr val="000000"/>
                </a:solidFill>
                <a:effectLst/>
              </a:rPr>
              <a:t>The user inserts the </a:t>
            </a:r>
            <a:r>
              <a:rPr lang="en-GB" sz="1400" dirty="0" err="1">
                <a:solidFill>
                  <a:srgbClr val="000000"/>
                </a:solidFill>
                <a:effectLst/>
              </a:rPr>
              <a:t>CapyBucks</a:t>
            </a:r>
            <a:r>
              <a:rPr lang="en-GB" sz="1400" dirty="0">
                <a:solidFill>
                  <a:srgbClr val="000000"/>
                </a:solidFill>
                <a:effectLst/>
              </a:rPr>
              <a:t> amount that he wants to swap</a:t>
            </a:r>
          </a:p>
          <a:p>
            <a:pPr>
              <a:buFont typeface="+mj-lt"/>
              <a:buAutoNum type="arabicPeriod"/>
            </a:pPr>
            <a:r>
              <a:rPr lang="en-GB" sz="1400" dirty="0">
                <a:solidFill>
                  <a:srgbClr val="000000"/>
                </a:solidFill>
                <a:effectLst/>
              </a:rPr>
              <a:t>The systems shows the equivalent in Ether that the user will receive</a:t>
            </a:r>
          </a:p>
          <a:p>
            <a:pPr>
              <a:buFont typeface="+mj-lt"/>
              <a:buAutoNum type="arabicPeriod"/>
            </a:pPr>
            <a:r>
              <a:rPr lang="en-GB" sz="1400" dirty="0">
                <a:solidFill>
                  <a:srgbClr val="000000"/>
                </a:solidFill>
                <a:effectLst/>
              </a:rPr>
              <a:t>The user confirms the cryptocurrency exchange</a:t>
            </a:r>
          </a:p>
          <a:p>
            <a:pPr>
              <a:buFont typeface="+mj-lt"/>
              <a:buAutoNum type="arabicPeriod"/>
            </a:pPr>
            <a:r>
              <a:rPr lang="en-GB" sz="1400" dirty="0">
                <a:solidFill>
                  <a:srgbClr val="000000"/>
                </a:solidFill>
                <a:effectLst/>
              </a:rPr>
              <a:t>The system asks the user permission to spend his </a:t>
            </a:r>
            <a:r>
              <a:rPr lang="en-GB" sz="1400" dirty="0" err="1">
                <a:solidFill>
                  <a:srgbClr val="000000"/>
                </a:solidFill>
                <a:effectLst/>
              </a:rPr>
              <a:t>CapyBucks</a:t>
            </a:r>
            <a:endParaRPr lang="en-GB" sz="1400" dirty="0">
              <a:solidFill>
                <a:srgbClr val="000000"/>
              </a:solidFill>
              <a:effectLst/>
            </a:endParaRPr>
          </a:p>
          <a:p>
            <a:pPr>
              <a:buFont typeface="+mj-lt"/>
              <a:buAutoNum type="arabicPeriod"/>
            </a:pPr>
            <a:r>
              <a:rPr lang="en-GB" sz="1400" dirty="0">
                <a:solidFill>
                  <a:srgbClr val="000000"/>
                </a:solidFill>
                <a:effectLst/>
              </a:rPr>
              <a:t>The user authorizes and signs the transaction  </a:t>
            </a:r>
          </a:p>
          <a:p>
            <a:pPr>
              <a:buFont typeface="+mj-lt"/>
              <a:buAutoNum type="arabicPeriod"/>
            </a:pPr>
            <a:r>
              <a:rPr lang="en-GB" sz="1400" dirty="0">
                <a:solidFill>
                  <a:srgbClr val="000000"/>
                </a:solidFill>
                <a:effectLst/>
              </a:rPr>
              <a:t>The system checks if a </a:t>
            </a:r>
            <a:r>
              <a:rPr lang="en-GB" sz="1400" dirty="0" err="1">
                <a:solidFill>
                  <a:srgbClr val="000000"/>
                </a:solidFill>
                <a:effectLst/>
              </a:rPr>
              <a:t>CapyBucks</a:t>
            </a:r>
            <a:r>
              <a:rPr lang="en-GB" sz="1400" dirty="0">
                <a:solidFill>
                  <a:srgbClr val="000000"/>
                </a:solidFill>
                <a:effectLst/>
              </a:rPr>
              <a:t> amount is sent with the transaction</a:t>
            </a:r>
          </a:p>
          <a:p>
            <a:pPr>
              <a:buFont typeface="+mj-lt"/>
              <a:buAutoNum type="arabicPeriod"/>
            </a:pPr>
            <a:r>
              <a:rPr lang="en-GB" sz="1400" dirty="0">
                <a:solidFill>
                  <a:srgbClr val="000000"/>
                </a:solidFill>
                <a:effectLst/>
              </a:rPr>
              <a:t>The system checks that </a:t>
            </a:r>
            <a:r>
              <a:rPr lang="en-GB" sz="1400" dirty="0">
                <a:solidFill>
                  <a:srgbClr val="000000"/>
                </a:solidFill>
              </a:rPr>
              <a:t>it has permission to transfer the requested amount of </a:t>
            </a:r>
            <a:r>
              <a:rPr lang="en-GB" sz="1400" dirty="0" err="1">
                <a:solidFill>
                  <a:srgbClr val="000000"/>
                </a:solidFill>
              </a:rPr>
              <a:t>CapyBucks</a:t>
            </a:r>
            <a:endParaRPr lang="en-GB" sz="1400" dirty="0">
              <a:solidFill>
                <a:srgbClr val="000000"/>
              </a:solidFill>
              <a:effectLst/>
            </a:endParaRPr>
          </a:p>
          <a:p>
            <a:pPr>
              <a:buFont typeface="+mj-lt"/>
              <a:buAutoNum type="arabicPeriod"/>
            </a:pPr>
            <a:r>
              <a:rPr lang="en-GB" sz="1400" dirty="0">
                <a:solidFill>
                  <a:srgbClr val="000000"/>
                </a:solidFill>
                <a:effectLst/>
              </a:rPr>
              <a:t>The system checks that the user has the amount of </a:t>
            </a:r>
            <a:r>
              <a:rPr lang="en-GB" sz="1400" dirty="0" err="1">
                <a:solidFill>
                  <a:srgbClr val="000000"/>
                </a:solidFill>
                <a:effectLst/>
              </a:rPr>
              <a:t>CapyBucks</a:t>
            </a:r>
            <a:r>
              <a:rPr lang="en-GB" sz="1400" dirty="0">
                <a:solidFill>
                  <a:srgbClr val="000000"/>
                </a:solidFill>
                <a:effectLst/>
              </a:rPr>
              <a:t> to transfer</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16</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552523"/>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sz="1400" dirty="0">
                <a:solidFill>
                  <a:srgbClr val="000000"/>
                </a:solidFill>
                <a:effectLst/>
              </a:rPr>
              <a:t>9.The system sends the user the corresponding Ether amount.</a:t>
            </a:r>
          </a:p>
          <a:p>
            <a:r>
              <a:rPr lang="en-GB" sz="1400" b="1" u="sng" dirty="0">
                <a:solidFill>
                  <a:srgbClr val="000000"/>
                </a:solidFill>
                <a:effectLst/>
              </a:rPr>
              <a:t>Exit condition:</a:t>
            </a:r>
            <a:r>
              <a:rPr lang="en-GB" sz="1400" b="1" dirty="0">
                <a:solidFill>
                  <a:srgbClr val="000000"/>
                </a:solidFill>
                <a:effectLst/>
              </a:rPr>
              <a:t> </a:t>
            </a:r>
            <a:r>
              <a:rPr lang="en-GB" sz="1400" dirty="0">
                <a:solidFill>
                  <a:srgbClr val="000000"/>
                </a:solidFill>
                <a:effectLst/>
              </a:rPr>
              <a:t>The user is provided with a success message, the amount </a:t>
            </a:r>
            <a:r>
              <a:rPr lang="en-GB" sz="1400" dirty="0">
                <a:solidFill>
                  <a:srgbClr val="000000"/>
                </a:solidFill>
              </a:rPr>
              <a:t>in </a:t>
            </a:r>
            <a:r>
              <a:rPr lang="en-GB" sz="1400" dirty="0" err="1">
                <a:solidFill>
                  <a:srgbClr val="000000"/>
                </a:solidFill>
              </a:rPr>
              <a:t>CapyBucks</a:t>
            </a:r>
            <a:r>
              <a:rPr lang="en-GB" sz="1400" dirty="0">
                <a:solidFill>
                  <a:srgbClr val="000000"/>
                </a:solidFill>
              </a:rPr>
              <a:t> is withdrawn and the one in Ether is received </a:t>
            </a:r>
          </a:p>
          <a:p>
            <a:r>
              <a:rPr lang="en-GB" sz="1400" b="1" u="sng" dirty="0">
                <a:solidFill>
                  <a:srgbClr val="000000"/>
                </a:solidFill>
                <a:effectLst/>
              </a:rPr>
              <a:t>Alternative fluxes:</a:t>
            </a:r>
          </a:p>
          <a:p>
            <a:pPr>
              <a:buFont typeface="Arial" panose="020B0604020202020204" pitchFamily="34" charset="0"/>
              <a:buChar char="•"/>
            </a:pPr>
            <a:r>
              <a:rPr lang="en-GB" sz="1400" dirty="0">
                <a:solidFill>
                  <a:srgbClr val="000000"/>
                </a:solidFill>
                <a:effectLst/>
              </a:rPr>
              <a:t>If in point 6 the system notices that no </a:t>
            </a:r>
            <a:r>
              <a:rPr lang="en-GB" sz="1400" dirty="0" err="1">
                <a:solidFill>
                  <a:srgbClr val="000000"/>
                </a:solidFill>
                <a:effectLst/>
              </a:rPr>
              <a:t>CapyBucks</a:t>
            </a:r>
            <a:r>
              <a:rPr lang="en-GB" sz="1400" dirty="0">
                <a:solidFill>
                  <a:srgbClr val="000000"/>
                </a:solidFill>
                <a:effectLst/>
              </a:rPr>
              <a:t> have been sent, the </a:t>
            </a:r>
            <a:r>
              <a:rPr lang="en-GB" sz="1400" dirty="0">
                <a:solidFill>
                  <a:srgbClr val="000000"/>
                </a:solidFill>
              </a:rPr>
              <a:t>transaction is </a:t>
            </a:r>
            <a:r>
              <a:rPr lang="en-GB" sz="1400" dirty="0" err="1">
                <a:solidFill>
                  <a:srgbClr val="000000"/>
                </a:solidFill>
              </a:rPr>
              <a:t>canceled</a:t>
            </a:r>
            <a:r>
              <a:rPr lang="en-GB" sz="1400" dirty="0">
                <a:solidFill>
                  <a:srgbClr val="000000"/>
                </a:solidFill>
              </a:rPr>
              <a:t> and the error</a:t>
            </a:r>
            <a:r>
              <a:rPr lang="en-GB" sz="1400" dirty="0">
                <a:solidFill>
                  <a:srgbClr val="000000"/>
                </a:solidFill>
                <a:effectLst/>
              </a:rPr>
              <a:t> “You must sell at least one token” is shown</a:t>
            </a:r>
          </a:p>
          <a:p>
            <a:pPr>
              <a:buFont typeface="Arial" panose="020B0604020202020204" pitchFamily="34" charset="0"/>
              <a:buChar char="•"/>
            </a:pPr>
            <a:r>
              <a:rPr lang="en-GB" sz="1400" dirty="0">
                <a:solidFill>
                  <a:srgbClr val="000000"/>
                </a:solidFill>
                <a:effectLst/>
              </a:rPr>
              <a:t>If in point 7 the system notices that there is no authorization for the </a:t>
            </a:r>
            <a:r>
              <a:rPr lang="en-GB" sz="1400" dirty="0" err="1">
                <a:solidFill>
                  <a:srgbClr val="000000"/>
                </a:solidFill>
                <a:effectLst/>
              </a:rPr>
              <a:t>CapyBucks</a:t>
            </a:r>
            <a:r>
              <a:rPr lang="en-GB" sz="1400" dirty="0">
                <a:solidFill>
                  <a:srgbClr val="000000"/>
                </a:solidFill>
                <a:effectLst/>
              </a:rPr>
              <a:t> amount to swap, the transaction is </a:t>
            </a:r>
            <a:r>
              <a:rPr lang="en-GB" sz="1400" dirty="0" err="1">
                <a:solidFill>
                  <a:srgbClr val="000000"/>
                </a:solidFill>
                <a:effectLst/>
              </a:rPr>
              <a:t>cancele</a:t>
            </a:r>
            <a:r>
              <a:rPr lang="en-GB" sz="1400" dirty="0" err="1">
                <a:solidFill>
                  <a:srgbClr val="000000"/>
                </a:solidFill>
              </a:rPr>
              <a:t>d</a:t>
            </a:r>
            <a:r>
              <a:rPr lang="en-GB" sz="1400" dirty="0">
                <a:solidFill>
                  <a:srgbClr val="000000"/>
                </a:solidFill>
              </a:rPr>
              <a:t> and the error </a:t>
            </a:r>
            <a:r>
              <a:rPr lang="en-GB" sz="1400" dirty="0">
                <a:solidFill>
                  <a:srgbClr val="000000"/>
                </a:solidFill>
                <a:effectLst/>
              </a:rPr>
              <a:t>“You did not give permission to spend your tokens” is shown</a:t>
            </a:r>
          </a:p>
          <a:p>
            <a:pPr>
              <a:buFont typeface="Arial" panose="020B0604020202020204" pitchFamily="34" charset="0"/>
              <a:buChar char="•"/>
            </a:pPr>
            <a:r>
              <a:rPr lang="en-GB" sz="1400" dirty="0">
                <a:solidFill>
                  <a:srgbClr val="000000"/>
                </a:solidFill>
                <a:effectLst/>
              </a:rPr>
              <a:t>If in point 8 the system notices that the user doesn’t </a:t>
            </a:r>
            <a:r>
              <a:rPr lang="en-GB" sz="1400" dirty="0">
                <a:solidFill>
                  <a:srgbClr val="000000"/>
                </a:solidFill>
              </a:rPr>
              <a:t>own the amount of </a:t>
            </a:r>
            <a:r>
              <a:rPr lang="en-GB" sz="1400" dirty="0" err="1">
                <a:solidFill>
                  <a:srgbClr val="000000"/>
                </a:solidFill>
                <a:effectLst/>
              </a:rPr>
              <a:t>CapyBucks</a:t>
            </a:r>
            <a:r>
              <a:rPr lang="en-GB" sz="1400" dirty="0">
                <a:solidFill>
                  <a:srgbClr val="000000"/>
                </a:solidFill>
              </a:rPr>
              <a:t> to swap</a:t>
            </a:r>
            <a:r>
              <a:rPr lang="en-GB" sz="1400" dirty="0">
                <a:solidFill>
                  <a:srgbClr val="000000"/>
                </a:solidFill>
                <a:effectLst/>
              </a:rPr>
              <a:t>, the transaction is </a:t>
            </a:r>
            <a:r>
              <a:rPr lang="en-GB" sz="1400" dirty="0" err="1">
                <a:solidFill>
                  <a:srgbClr val="000000"/>
                </a:solidFill>
                <a:effectLst/>
              </a:rPr>
              <a:t>canceled</a:t>
            </a:r>
            <a:r>
              <a:rPr lang="en-GB" sz="1400" dirty="0">
                <a:solidFill>
                  <a:srgbClr val="000000"/>
                </a:solidFill>
                <a:effectLst/>
              </a:rPr>
              <a:t> and the error “You don't have enough tokens to perform the exchange” is shown</a:t>
            </a:r>
          </a:p>
          <a:p>
            <a:pPr>
              <a:buFont typeface="+mj-lt"/>
              <a:buAutoNum type="arabicPeriod"/>
            </a:pPr>
            <a:endParaRPr lang="en-GB" sz="1400" dirty="0">
              <a:solidFill>
                <a:srgbClr val="000000"/>
              </a:solidFill>
              <a:effectLst/>
            </a:endParaRPr>
          </a:p>
        </p:txBody>
      </p:sp>
      <p:pic>
        <p:nvPicPr>
          <p:cNvPr id="7" name="Picture 6" descr="Diagram&#10;&#10;Description automatically generated with medium confidence">
            <a:extLst>
              <a:ext uri="{FF2B5EF4-FFF2-40B4-BE49-F238E27FC236}">
                <a16:creationId xmlns:a16="http://schemas.microsoft.com/office/drawing/2014/main" id="{BB52C83A-58EB-2460-C9AD-8C0E2031EB17}"/>
              </a:ext>
            </a:extLst>
          </p:cNvPr>
          <p:cNvPicPr>
            <a:picLocks noChangeAspect="1"/>
          </p:cNvPicPr>
          <p:nvPr/>
        </p:nvPicPr>
        <p:blipFill>
          <a:blip r:embed="rId3"/>
          <a:stretch>
            <a:fillRect/>
          </a:stretch>
        </p:blipFill>
        <p:spPr>
          <a:xfrm>
            <a:off x="5615218" y="65316"/>
            <a:ext cx="6121400" cy="3251200"/>
          </a:xfrm>
          <a:prstGeom prst="rect">
            <a:avLst/>
          </a:prstGeom>
        </p:spPr>
      </p:pic>
    </p:spTree>
    <p:extLst>
      <p:ext uri="{BB962C8B-B14F-4D97-AF65-F5344CB8AC3E}">
        <p14:creationId xmlns:p14="http://schemas.microsoft.com/office/powerpoint/2010/main" val="677697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rtlCol="0">
            <a:normAutofit/>
          </a:bodyPr>
          <a:lstStyle/>
          <a:p>
            <a:pPr rtl="0"/>
            <a:r>
              <a:rPr lang="en-GB" sz="5400" b="1" cap="all" spc="400" dirty="0">
                <a:solidFill>
                  <a:schemeClr val="bg1"/>
                </a:solidFill>
                <a:latin typeface="+mn-lt"/>
              </a:rPr>
              <a:t>Sequenc</a:t>
            </a:r>
            <a:r>
              <a:rPr lang="en-GB" sz="5400" spc="400" dirty="0">
                <a:latin typeface="+mn-lt"/>
              </a:rPr>
              <a:t>e </a:t>
            </a:r>
            <a:r>
              <a:rPr lang="en-GB" sz="5400" spc="400" dirty="0" err="1">
                <a:latin typeface="+mn-lt"/>
              </a:rPr>
              <a:t>diagramS</a:t>
            </a:r>
            <a:endParaRPr lang="en-GB" sz="5400" dirty="0"/>
          </a:p>
        </p:txBody>
      </p:sp>
    </p:spTree>
    <p:extLst>
      <p:ext uri="{BB962C8B-B14F-4D97-AF65-F5344CB8AC3E}">
        <p14:creationId xmlns:p14="http://schemas.microsoft.com/office/powerpoint/2010/main" val="175133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1" y="659170"/>
            <a:ext cx="9840137" cy="1179576"/>
          </a:xfrm>
        </p:spPr>
        <p:txBody>
          <a:bodyPr rtlCol="0">
            <a:normAutofit/>
          </a:bodyPr>
          <a:lstStyle/>
          <a:p>
            <a:r>
              <a:rPr lang="en-GB" sz="5400" dirty="0"/>
              <a:t>SD 01</a:t>
            </a:r>
            <a:r>
              <a:rPr lang="en-GB" dirty="0">
                <a:solidFill>
                  <a:srgbClr val="000000"/>
                </a:solidFill>
                <a:effectLst/>
                <a:latin typeface="Helvetica Neue" panose="02000503000000020004" pitchFamily="2" charset="0"/>
              </a:rPr>
              <a:t>: Ether-</a:t>
            </a:r>
            <a:r>
              <a:rPr lang="en-GB" dirty="0" err="1">
                <a:solidFill>
                  <a:srgbClr val="000000"/>
                </a:solidFill>
                <a:effectLst/>
                <a:latin typeface="Helvetica Neue" panose="02000503000000020004" pitchFamily="2" charset="0"/>
              </a:rPr>
              <a:t>CapyBucks</a:t>
            </a:r>
            <a:r>
              <a:rPr lang="en-GB" dirty="0">
                <a:solidFill>
                  <a:srgbClr val="000000"/>
                </a:solidFill>
                <a:effectLst/>
                <a:latin typeface="Helvetica Neue" panose="02000503000000020004" pitchFamily="2" charset="0"/>
              </a:rPr>
              <a:t> Swap</a:t>
            </a:r>
            <a:endParaRPr lang="en-GB"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n-GB" dirty="0"/>
              <a:t>SEQUENCE DIAGRAMs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GB" smtClean="0"/>
              <a:pPr rtl="0"/>
              <a:t>18</a:t>
            </a:fld>
            <a:endParaRPr lang="en-GB"/>
          </a:p>
        </p:txBody>
      </p:sp>
      <p:pic>
        <p:nvPicPr>
          <p:cNvPr id="13" name="Picture 12" descr="Graphical user interface, diagram&#10;&#10;Description automatically generated with medium confidence">
            <a:extLst>
              <a:ext uri="{FF2B5EF4-FFF2-40B4-BE49-F238E27FC236}">
                <a16:creationId xmlns:a16="http://schemas.microsoft.com/office/drawing/2014/main" id="{A23D63B1-A0AE-089E-E14F-712F4A2D1918}"/>
              </a:ext>
            </a:extLst>
          </p:cNvPr>
          <p:cNvPicPr>
            <a:picLocks noChangeAspect="1"/>
          </p:cNvPicPr>
          <p:nvPr/>
        </p:nvPicPr>
        <p:blipFill>
          <a:blip r:embed="rId3"/>
          <a:stretch>
            <a:fillRect/>
          </a:stretch>
        </p:blipFill>
        <p:spPr>
          <a:xfrm>
            <a:off x="1791390" y="1838746"/>
            <a:ext cx="8609220" cy="5588724"/>
          </a:xfrm>
          <a:prstGeom prst="rect">
            <a:avLst/>
          </a:prstGeom>
        </p:spPr>
      </p:pic>
    </p:spTree>
    <p:extLst>
      <p:ext uri="{BB962C8B-B14F-4D97-AF65-F5344CB8AC3E}">
        <p14:creationId xmlns:p14="http://schemas.microsoft.com/office/powerpoint/2010/main" val="2789497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1" y="659170"/>
            <a:ext cx="9840137" cy="1179576"/>
          </a:xfrm>
        </p:spPr>
        <p:txBody>
          <a:bodyPr rtlCol="0">
            <a:normAutofit/>
          </a:bodyPr>
          <a:lstStyle/>
          <a:p>
            <a:r>
              <a:rPr lang="en-GB" sz="5400" dirty="0"/>
              <a:t>SD 02</a:t>
            </a:r>
            <a:r>
              <a:rPr lang="en-GB" dirty="0">
                <a:solidFill>
                  <a:srgbClr val="000000"/>
                </a:solidFill>
                <a:effectLst/>
                <a:latin typeface="Helvetica Neue" panose="02000503000000020004" pitchFamily="2" charset="0"/>
              </a:rPr>
              <a:t>: </a:t>
            </a:r>
            <a:r>
              <a:rPr lang="en-GB" dirty="0" err="1">
                <a:solidFill>
                  <a:srgbClr val="000000"/>
                </a:solidFill>
                <a:effectLst/>
                <a:latin typeface="Helvetica Neue" panose="02000503000000020004" pitchFamily="2" charset="0"/>
              </a:rPr>
              <a:t>CapyBucks</a:t>
            </a:r>
            <a:r>
              <a:rPr lang="en-GB" dirty="0">
                <a:solidFill>
                  <a:srgbClr val="000000"/>
                </a:solidFill>
                <a:effectLst/>
                <a:latin typeface="Helvetica Neue" panose="02000503000000020004" pitchFamily="2" charset="0"/>
              </a:rPr>
              <a:t>-Ether Swap</a:t>
            </a:r>
            <a:endParaRPr lang="en-GB"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n-GB" dirty="0"/>
              <a:t>SEQUENCE DIAGRAMs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GB" smtClean="0"/>
              <a:pPr rtl="0"/>
              <a:t>19</a:t>
            </a:fld>
            <a:endParaRPr lang="en-GB"/>
          </a:p>
        </p:txBody>
      </p:sp>
      <p:pic>
        <p:nvPicPr>
          <p:cNvPr id="4" name="Picture 3" descr="Diagram&#10;&#10;Description automatically generated">
            <a:extLst>
              <a:ext uri="{FF2B5EF4-FFF2-40B4-BE49-F238E27FC236}">
                <a16:creationId xmlns:a16="http://schemas.microsoft.com/office/drawing/2014/main" id="{6C3FB6BC-C1B0-B68E-2498-469F78186C8F}"/>
              </a:ext>
            </a:extLst>
          </p:cNvPr>
          <p:cNvPicPr>
            <a:picLocks noChangeAspect="1"/>
          </p:cNvPicPr>
          <p:nvPr/>
        </p:nvPicPr>
        <p:blipFill>
          <a:blip r:embed="rId3"/>
          <a:stretch>
            <a:fillRect/>
          </a:stretch>
        </p:blipFill>
        <p:spPr>
          <a:xfrm>
            <a:off x="1064411" y="1876124"/>
            <a:ext cx="9308547" cy="5657850"/>
          </a:xfrm>
          <a:prstGeom prst="rect">
            <a:avLst/>
          </a:prstGeom>
        </p:spPr>
      </p:pic>
    </p:spTree>
    <p:extLst>
      <p:ext uri="{BB962C8B-B14F-4D97-AF65-F5344CB8AC3E}">
        <p14:creationId xmlns:p14="http://schemas.microsoft.com/office/powerpoint/2010/main" val="20826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1C14E-D1A3-478B-B411-8ED48B5A85A1}"/>
              </a:ext>
            </a:extLst>
          </p:cNvPr>
          <p:cNvSpPr>
            <a:spLocks noGrp="1"/>
          </p:cNvSpPr>
          <p:nvPr>
            <p:ph type="title"/>
          </p:nvPr>
        </p:nvSpPr>
        <p:spPr>
          <a:xfrm>
            <a:off x="804672" y="1335024"/>
            <a:ext cx="4989842" cy="1179576"/>
          </a:xfrm>
        </p:spPr>
        <p:txBody>
          <a:bodyPr>
            <a:normAutofit/>
          </a:bodyPr>
          <a:lstStyle/>
          <a:p>
            <a:r>
              <a:rPr lang="en-IT" dirty="0"/>
              <a:t>CapyBuck</a:t>
            </a:r>
          </a:p>
        </p:txBody>
      </p:sp>
      <p:sp>
        <p:nvSpPr>
          <p:cNvPr id="4" name="Content Placeholder 3">
            <a:extLst>
              <a:ext uri="{FF2B5EF4-FFF2-40B4-BE49-F238E27FC236}">
                <a16:creationId xmlns:a16="http://schemas.microsoft.com/office/drawing/2014/main" id="{DCD90EB9-15F8-C71E-180C-FDFEBBA20240}"/>
              </a:ext>
            </a:extLst>
          </p:cNvPr>
          <p:cNvSpPr>
            <a:spLocks noGrp="1"/>
          </p:cNvSpPr>
          <p:nvPr>
            <p:ph idx="1"/>
          </p:nvPr>
        </p:nvSpPr>
        <p:spPr>
          <a:xfrm>
            <a:off x="850392" y="2825496"/>
            <a:ext cx="4556495" cy="3346704"/>
          </a:xfrm>
        </p:spPr>
        <p:txBody>
          <a:bodyPr>
            <a:noAutofit/>
          </a:bodyPr>
          <a:lstStyle/>
          <a:p>
            <a:r>
              <a:rPr lang="en-US" b="0" i="0" u="none" strike="noStrike" dirty="0">
                <a:effectLst/>
              </a:rPr>
              <a:t>It's a new </a:t>
            </a:r>
            <a:r>
              <a:rPr lang="en-US" b="0" i="0" u="none" strike="noStrike" dirty="0" err="1">
                <a:effectLst/>
              </a:rPr>
              <a:t>memecoin</a:t>
            </a:r>
            <a:r>
              <a:rPr lang="en-US" b="0" i="0" u="none" strike="noStrike" dirty="0">
                <a:effectLst/>
              </a:rPr>
              <a:t> inspired by the sweetest and most relaxed animal on the planet: the Capybara. This cryptocurrency combines blockchain technology with the adorable imagery of this South American animal, creating a new online trading experience.</a:t>
            </a:r>
            <a:endParaRPr lang="en-IT" dirty="0"/>
          </a:p>
        </p:txBody>
      </p:sp>
      <p:sp>
        <p:nvSpPr>
          <p:cNvPr id="6" name="Footer Placeholder 5">
            <a:extLst>
              <a:ext uri="{FF2B5EF4-FFF2-40B4-BE49-F238E27FC236}">
                <a16:creationId xmlns:a16="http://schemas.microsoft.com/office/drawing/2014/main" id="{0B8199B9-EB9A-9AF3-42AC-109B553F961E}"/>
              </a:ext>
            </a:extLst>
          </p:cNvPr>
          <p:cNvSpPr>
            <a:spLocks noGrp="1"/>
          </p:cNvSpPr>
          <p:nvPr>
            <p:ph type="ftr" sz="quarter" idx="11"/>
          </p:nvPr>
        </p:nvSpPr>
        <p:spPr/>
        <p:txBody>
          <a:bodyPr/>
          <a:lstStyle/>
          <a:p>
            <a:pPr rtl="0"/>
            <a:r>
              <a:rPr lang="en-GB" noProof="0" dirty="0"/>
              <a:t>Introduction</a:t>
            </a:r>
          </a:p>
        </p:txBody>
      </p:sp>
      <p:sp>
        <p:nvSpPr>
          <p:cNvPr id="7" name="Slide Number Placeholder 6">
            <a:extLst>
              <a:ext uri="{FF2B5EF4-FFF2-40B4-BE49-F238E27FC236}">
                <a16:creationId xmlns:a16="http://schemas.microsoft.com/office/drawing/2014/main" id="{7BE0418E-97E6-AB8D-61A5-0F6D0B801333}"/>
              </a:ext>
            </a:extLst>
          </p:cNvPr>
          <p:cNvSpPr>
            <a:spLocks noGrp="1"/>
          </p:cNvSpPr>
          <p:nvPr>
            <p:ph type="sldNum" sz="quarter" idx="12"/>
          </p:nvPr>
        </p:nvSpPr>
        <p:spPr/>
        <p:txBody>
          <a:bodyPr/>
          <a:lstStyle/>
          <a:p>
            <a:pPr rtl="0"/>
            <a:fld id="{D8DA9DAA-006C-4F4B-980E-E3DF019B24E2}" type="slidenum">
              <a:rPr lang="en-GB" noProof="0" smtClean="0"/>
              <a:pPr rtl="0"/>
              <a:t>2</a:t>
            </a:fld>
            <a:endParaRPr lang="en-GB" noProof="0"/>
          </a:p>
        </p:txBody>
      </p:sp>
      <p:pic>
        <p:nvPicPr>
          <p:cNvPr id="5" name="Picture 4" descr="Shape&#10;&#10;Description automatically generated">
            <a:extLst>
              <a:ext uri="{FF2B5EF4-FFF2-40B4-BE49-F238E27FC236}">
                <a16:creationId xmlns:a16="http://schemas.microsoft.com/office/drawing/2014/main" id="{7F3B3282-BCD2-7B92-1657-CADCED33B391}"/>
              </a:ext>
            </a:extLst>
          </p:cNvPr>
          <p:cNvPicPr>
            <a:picLocks noChangeAspect="1"/>
          </p:cNvPicPr>
          <p:nvPr/>
        </p:nvPicPr>
        <p:blipFill>
          <a:blip r:embed="rId2"/>
          <a:stretch>
            <a:fillRect/>
          </a:stretch>
        </p:blipFill>
        <p:spPr>
          <a:xfrm>
            <a:off x="6117276" y="1570559"/>
            <a:ext cx="4604926" cy="4334048"/>
          </a:xfrm>
          <a:prstGeom prst="rect">
            <a:avLst/>
          </a:prstGeom>
        </p:spPr>
      </p:pic>
    </p:spTree>
    <p:extLst>
      <p:ext uri="{BB962C8B-B14F-4D97-AF65-F5344CB8AC3E}">
        <p14:creationId xmlns:p14="http://schemas.microsoft.com/office/powerpoint/2010/main" val="5588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en-GB" b="1" cap="all" spc="400" dirty="0">
                <a:solidFill>
                  <a:schemeClr val="bg1"/>
                </a:solidFill>
                <a:latin typeface="+mn-lt"/>
              </a:rPr>
              <a:t>TESTING</a:t>
            </a:r>
            <a:endParaRPr lang="en-GB" dirty="0"/>
          </a:p>
        </p:txBody>
      </p:sp>
    </p:spTree>
    <p:extLst>
      <p:ext uri="{BB962C8B-B14F-4D97-AF65-F5344CB8AC3E}">
        <p14:creationId xmlns:p14="http://schemas.microsoft.com/office/powerpoint/2010/main" val="3172437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1C14E-D1A3-478B-B411-8ED48B5A85A1}"/>
              </a:ext>
            </a:extLst>
          </p:cNvPr>
          <p:cNvSpPr>
            <a:spLocks noGrp="1"/>
          </p:cNvSpPr>
          <p:nvPr>
            <p:ph type="title"/>
          </p:nvPr>
        </p:nvSpPr>
        <p:spPr>
          <a:xfrm>
            <a:off x="839788" y="1357755"/>
            <a:ext cx="4508067" cy="1600200"/>
          </a:xfrm>
        </p:spPr>
        <p:txBody>
          <a:bodyPr anchor="b">
            <a:noAutofit/>
          </a:bodyPr>
          <a:lstStyle/>
          <a:p>
            <a:r>
              <a:rPr lang="it-IT" sz="5400" dirty="0"/>
              <a:t>Unit t</a:t>
            </a:r>
            <a:r>
              <a:rPr lang="en-IT" sz="5400" dirty="0"/>
              <a:t>est</a:t>
            </a:r>
            <a:r>
              <a:rPr lang="it-IT" sz="5400" dirty="0"/>
              <a:t>s</a:t>
            </a:r>
            <a:r>
              <a:rPr lang="en-IT" sz="5400" dirty="0"/>
              <a:t> </a:t>
            </a:r>
            <a:r>
              <a:rPr lang="it-IT" sz="5400" dirty="0"/>
              <a:t>with </a:t>
            </a:r>
            <a:r>
              <a:rPr lang="en-IT" sz="5400" dirty="0"/>
              <a:t>Chai</a:t>
            </a:r>
          </a:p>
        </p:txBody>
      </p:sp>
      <p:pic>
        <p:nvPicPr>
          <p:cNvPr id="5" name="Picture 4">
            <a:extLst>
              <a:ext uri="{FF2B5EF4-FFF2-40B4-BE49-F238E27FC236}">
                <a16:creationId xmlns:a16="http://schemas.microsoft.com/office/drawing/2014/main" id="{E2BA1D75-C935-4656-F60B-FEFBDCBAD63A}"/>
              </a:ext>
            </a:extLst>
          </p:cNvPr>
          <p:cNvPicPr>
            <a:picLocks noChangeAspect="1"/>
          </p:cNvPicPr>
          <p:nvPr/>
        </p:nvPicPr>
        <p:blipFill>
          <a:blip r:embed="rId2"/>
          <a:stretch>
            <a:fillRect/>
          </a:stretch>
        </p:blipFill>
        <p:spPr>
          <a:xfrm>
            <a:off x="5711826" y="1500219"/>
            <a:ext cx="5433217" cy="3979831"/>
          </a:xfrm>
          <a:prstGeom prst="rect">
            <a:avLst/>
          </a:prstGeom>
          <a:noFill/>
        </p:spPr>
      </p:pic>
      <p:sp>
        <p:nvSpPr>
          <p:cNvPr id="4" name="Content Placeholder 3">
            <a:extLst>
              <a:ext uri="{FF2B5EF4-FFF2-40B4-BE49-F238E27FC236}">
                <a16:creationId xmlns:a16="http://schemas.microsoft.com/office/drawing/2014/main" id="{DCD90EB9-15F8-C71E-180C-FDFEBBA20240}"/>
              </a:ext>
            </a:extLst>
          </p:cNvPr>
          <p:cNvSpPr>
            <a:spLocks noGrp="1"/>
          </p:cNvSpPr>
          <p:nvPr>
            <p:ph type="body" sz="half" idx="2"/>
          </p:nvPr>
        </p:nvSpPr>
        <p:spPr>
          <a:xfrm>
            <a:off x="839788" y="3041075"/>
            <a:ext cx="3932237" cy="3811588"/>
          </a:xfrm>
        </p:spPr>
        <p:txBody>
          <a:bodyPr>
            <a:normAutofit/>
          </a:bodyPr>
          <a:lstStyle/>
          <a:p>
            <a:r>
              <a:rPr lang="en-US" sz="2000" dirty="0"/>
              <a:t>Unit tests have been conducted for both the "</a:t>
            </a:r>
            <a:r>
              <a:rPr lang="en-US" sz="2000" dirty="0" err="1"/>
              <a:t>CapySwap</a:t>
            </a:r>
            <a:r>
              <a:rPr lang="en-US" sz="2000" dirty="0"/>
              <a:t>" and "</a:t>
            </a:r>
            <a:r>
              <a:rPr lang="en-US" sz="2000" dirty="0" err="1"/>
              <a:t>CapyBucks</a:t>
            </a:r>
            <a:r>
              <a:rPr lang="en-US" sz="2000" dirty="0"/>
              <a:t>" contracts. The most significant tests are related to the "buy" and "sell" functionalities. All predefined error scenarios have been tested for both.</a:t>
            </a:r>
            <a:endParaRPr lang="en-IT" sz="2000" dirty="0"/>
          </a:p>
        </p:txBody>
      </p:sp>
      <p:sp>
        <p:nvSpPr>
          <p:cNvPr id="6" name="Footer Placeholder 5">
            <a:extLst>
              <a:ext uri="{FF2B5EF4-FFF2-40B4-BE49-F238E27FC236}">
                <a16:creationId xmlns:a16="http://schemas.microsoft.com/office/drawing/2014/main" id="{0B8199B9-EB9A-9AF3-42AC-109B553F961E}"/>
              </a:ext>
            </a:extLst>
          </p:cNvPr>
          <p:cNvSpPr>
            <a:spLocks noGrp="1"/>
          </p:cNvSpPr>
          <p:nvPr>
            <p:ph type="ftr" sz="quarter" idx="11"/>
          </p:nvPr>
        </p:nvSpPr>
        <p:spPr>
          <a:xfrm>
            <a:off x="4038600" y="6356350"/>
            <a:ext cx="4114800" cy="365125"/>
          </a:xfrm>
        </p:spPr>
        <p:txBody>
          <a:bodyPr anchor="ctr">
            <a:normAutofit/>
          </a:bodyPr>
          <a:lstStyle/>
          <a:p>
            <a:pPr rtl="0">
              <a:spcAft>
                <a:spcPts val="600"/>
              </a:spcAft>
            </a:pPr>
            <a:r>
              <a:rPr lang="en-GB" noProof="0" dirty="0"/>
              <a:t>Testing</a:t>
            </a:r>
            <a:endParaRPr lang="en-GB" noProof="0"/>
          </a:p>
        </p:txBody>
      </p:sp>
      <p:sp>
        <p:nvSpPr>
          <p:cNvPr id="7" name="Slide Number Placeholder 6">
            <a:extLst>
              <a:ext uri="{FF2B5EF4-FFF2-40B4-BE49-F238E27FC236}">
                <a16:creationId xmlns:a16="http://schemas.microsoft.com/office/drawing/2014/main" id="{7BE0418E-97E6-AB8D-61A5-0F6D0B80133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en-GB" noProof="0" smtClean="0"/>
              <a:pPr rtl="0">
                <a:spcAft>
                  <a:spcPts val="600"/>
                </a:spcAft>
              </a:pPr>
              <a:t>21</a:t>
            </a:fld>
            <a:endParaRPr lang="en-GB" noProof="0"/>
          </a:p>
        </p:txBody>
      </p:sp>
    </p:spTree>
    <p:extLst>
      <p:ext uri="{BB962C8B-B14F-4D97-AF65-F5344CB8AC3E}">
        <p14:creationId xmlns:p14="http://schemas.microsoft.com/office/powerpoint/2010/main" val="108735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776057" y="1506509"/>
            <a:ext cx="10967514" cy="3941956"/>
          </a:xfrm>
        </p:spPr>
        <p:txBody>
          <a:bodyPr rtlCol="0">
            <a:noAutofit/>
          </a:bodyPr>
          <a:lstStyle/>
          <a:p>
            <a:endParaRPr lang="it-IT" sz="2400" dirty="0"/>
          </a:p>
          <a:p>
            <a:endParaRPr lang="it-IT" sz="2400" dirty="0"/>
          </a:p>
          <a:p>
            <a:endParaRPr lang="it-IT" sz="2400" dirty="0"/>
          </a:p>
          <a:p>
            <a:r>
              <a:rPr lang="en-US" sz="2400" dirty="0"/>
              <a:t>Associated with this cryptocurrency is </a:t>
            </a:r>
            <a:r>
              <a:rPr lang="en-US" sz="2400" dirty="0" err="1"/>
              <a:t>CapySwap</a:t>
            </a:r>
            <a:r>
              <a:rPr lang="en-US" sz="2400" dirty="0"/>
              <a:t>, a software application that allows users to exchange the cryptocurrency Ether (ETH) for </a:t>
            </a:r>
            <a:r>
              <a:rPr lang="en-US" sz="2400" dirty="0" err="1"/>
              <a:t>CapyBuck</a:t>
            </a:r>
            <a:r>
              <a:rPr lang="en-US" sz="2400" dirty="0"/>
              <a:t> (CPB) and vice versa.</a:t>
            </a:r>
          </a:p>
          <a:p>
            <a:endParaRPr lang="en-US" sz="2400" dirty="0"/>
          </a:p>
          <a:p>
            <a:r>
              <a:rPr lang="en-US" sz="2400" dirty="0"/>
              <a:t>The exchange is designed to provide users with a simple, secure, and fast trading experience, letting them buy and sell </a:t>
            </a:r>
            <a:r>
              <a:rPr lang="en-US" sz="2400" dirty="0" err="1"/>
              <a:t>CapyBucks</a:t>
            </a:r>
            <a:r>
              <a:rPr lang="en-US" sz="2400" dirty="0"/>
              <a:t> without having to go through multiple platforms or interfaces.</a:t>
            </a:r>
            <a:endParaRPr lang="it-IT" sz="2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3</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pic>
        <p:nvPicPr>
          <p:cNvPr id="6" name="Picture 5">
            <a:extLst>
              <a:ext uri="{FF2B5EF4-FFF2-40B4-BE49-F238E27FC236}">
                <a16:creationId xmlns:a16="http://schemas.microsoft.com/office/drawing/2014/main" id="{9F13F2F8-B920-F28F-34A6-214A99B9CEB1}"/>
              </a:ext>
            </a:extLst>
          </p:cNvPr>
          <p:cNvPicPr>
            <a:picLocks noChangeAspect="1"/>
          </p:cNvPicPr>
          <p:nvPr/>
        </p:nvPicPr>
        <p:blipFill>
          <a:blip r:embed="rId3"/>
          <a:stretch>
            <a:fillRect/>
          </a:stretch>
        </p:blipFill>
        <p:spPr>
          <a:xfrm>
            <a:off x="2373614" y="802163"/>
            <a:ext cx="7772400" cy="1667191"/>
          </a:xfrm>
          <a:prstGeom prst="rect">
            <a:avLst/>
          </a:prstGeom>
          <a:effectLst>
            <a:softEdge rad="127000"/>
          </a:effectLst>
        </p:spPr>
      </p:pic>
    </p:spTree>
    <p:extLst>
      <p:ext uri="{BB962C8B-B14F-4D97-AF65-F5344CB8AC3E}">
        <p14:creationId xmlns:p14="http://schemas.microsoft.com/office/powerpoint/2010/main" val="132344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773758"/>
            <a:ext cx="9144000" cy="2340864"/>
          </a:xfrm>
        </p:spPr>
        <p:txBody>
          <a:bodyPr rtlCol="0"/>
          <a:lstStyle/>
          <a:p>
            <a:pPr rtl="0"/>
            <a:r>
              <a:rPr lang="en-GB" b="1" cap="all" spc="400" dirty="0">
                <a:solidFill>
                  <a:schemeClr val="bg1"/>
                </a:solidFill>
                <a:latin typeface="+mn-lt"/>
              </a:rPr>
              <a:t>Functional </a:t>
            </a:r>
            <a:br>
              <a:rPr lang="en-GB" b="1" cap="all" spc="400" dirty="0">
                <a:solidFill>
                  <a:schemeClr val="bg1"/>
                </a:solidFill>
                <a:latin typeface="+mn-lt"/>
              </a:rPr>
            </a:br>
            <a:r>
              <a:rPr lang="en-GB" b="1" cap="all" spc="400" dirty="0">
                <a:solidFill>
                  <a:schemeClr val="bg1"/>
                </a:solidFill>
                <a:latin typeface="+mn-lt"/>
              </a:rPr>
              <a:t>requirements</a:t>
            </a:r>
            <a:endParaRPr lang="en-GB" dirty="0"/>
          </a:p>
        </p:txBody>
      </p:sp>
    </p:spTree>
    <p:extLst>
      <p:ext uri="{BB962C8B-B14F-4D97-AF65-F5344CB8AC3E}">
        <p14:creationId xmlns:p14="http://schemas.microsoft.com/office/powerpoint/2010/main" val="374725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811567" y="1367967"/>
            <a:ext cx="10967514" cy="3941956"/>
          </a:xfrm>
        </p:spPr>
        <p:txBody>
          <a:bodyPr rtlCol="0">
            <a:noAutofit/>
          </a:bodyPr>
          <a:lstStyle/>
          <a:p>
            <a:pPr marL="342900" indent="-342900">
              <a:buFont typeface="Wingdings" pitchFamily="2" charset="2"/>
              <a:buChar char="q"/>
            </a:pPr>
            <a:r>
              <a:rPr lang="it-IT" sz="2400" dirty="0">
                <a:solidFill>
                  <a:srgbClr val="000000"/>
                </a:solidFill>
              </a:rPr>
              <a:t>FR 1 – The system must </a:t>
            </a:r>
            <a:r>
              <a:rPr lang="it-IT" sz="2400" dirty="0" err="1">
                <a:solidFill>
                  <a:srgbClr val="000000"/>
                </a:solidFill>
              </a:rPr>
              <a:t>allow</a:t>
            </a:r>
            <a:r>
              <a:rPr lang="it-IT" sz="2400" dirty="0">
                <a:solidFill>
                  <a:srgbClr val="000000"/>
                </a:solidFill>
              </a:rPr>
              <a:t> for the sale of ETH for CPB. </a:t>
            </a:r>
            <a:r>
              <a:rPr lang="it-IT" sz="2400" b="1" dirty="0" err="1">
                <a:solidFill>
                  <a:srgbClr val="000000"/>
                </a:solidFill>
              </a:rPr>
              <a:t>Priority</a:t>
            </a:r>
            <a:r>
              <a:rPr lang="it-IT" sz="2400" b="1" dirty="0">
                <a:solidFill>
                  <a:srgbClr val="000000"/>
                </a:solidFill>
              </a:rPr>
              <a:t>: High</a:t>
            </a:r>
          </a:p>
          <a:p>
            <a:endParaRPr lang="it-IT" sz="2000" b="1" dirty="0">
              <a:solidFill>
                <a:srgbClr val="000000"/>
              </a:solidFill>
            </a:endParaRPr>
          </a:p>
          <a:p>
            <a:pPr marL="342900" indent="-342900">
              <a:buFont typeface="Wingdings" pitchFamily="2" charset="2"/>
              <a:buChar char="q"/>
            </a:pPr>
            <a:r>
              <a:rPr lang="it-IT" sz="2400" dirty="0">
                <a:solidFill>
                  <a:srgbClr val="000000"/>
                </a:solidFill>
              </a:rPr>
              <a:t>FR 2 – The system must </a:t>
            </a:r>
            <a:r>
              <a:rPr lang="it-IT" sz="2400" dirty="0" err="1">
                <a:solidFill>
                  <a:srgbClr val="000000"/>
                </a:solidFill>
              </a:rPr>
              <a:t>allow</a:t>
            </a:r>
            <a:r>
              <a:rPr lang="it-IT" sz="2400" dirty="0">
                <a:solidFill>
                  <a:srgbClr val="000000"/>
                </a:solidFill>
              </a:rPr>
              <a:t> for the sale of CPB for ETH. </a:t>
            </a:r>
            <a:r>
              <a:rPr lang="it-IT" sz="2400" b="1" dirty="0" err="1">
                <a:solidFill>
                  <a:srgbClr val="000000"/>
                </a:solidFill>
              </a:rPr>
              <a:t>Priority</a:t>
            </a:r>
            <a:r>
              <a:rPr lang="it-IT" sz="2400" b="1" dirty="0">
                <a:solidFill>
                  <a:srgbClr val="000000"/>
                </a:solidFill>
              </a:rPr>
              <a:t>: High</a:t>
            </a:r>
          </a:p>
          <a:p>
            <a:endParaRPr lang="it-IT" sz="2000" dirty="0">
              <a:solidFill>
                <a:srgbClr val="000000"/>
              </a:solidFill>
            </a:endParaRPr>
          </a:p>
          <a:p>
            <a:pPr marL="342900" indent="-342900">
              <a:buFont typeface="Wingdings" pitchFamily="2" charset="2"/>
              <a:buChar char="q"/>
            </a:pPr>
            <a:r>
              <a:rPr lang="it-IT" sz="2400" dirty="0">
                <a:solidFill>
                  <a:srgbClr val="000000"/>
                </a:solidFill>
              </a:rPr>
              <a:t>FR 3 – The system must </a:t>
            </a:r>
            <a:r>
              <a:rPr lang="it-IT" sz="2400" dirty="0" err="1">
                <a:solidFill>
                  <a:srgbClr val="000000"/>
                </a:solidFill>
              </a:rPr>
              <a:t>allow</a:t>
            </a:r>
            <a:r>
              <a:rPr lang="it-IT" sz="2400" dirty="0">
                <a:solidFill>
                  <a:srgbClr val="000000"/>
                </a:solidFill>
              </a:rPr>
              <a:t> the user to </a:t>
            </a:r>
            <a:r>
              <a:rPr lang="it-IT" sz="2400" dirty="0" err="1">
                <a:solidFill>
                  <a:srgbClr val="000000"/>
                </a:solidFill>
              </a:rPr>
              <a:t>connect</a:t>
            </a:r>
            <a:r>
              <a:rPr lang="it-IT" sz="2400" dirty="0">
                <a:solidFill>
                  <a:srgbClr val="000000"/>
                </a:solidFill>
              </a:rPr>
              <a:t> an </a:t>
            </a:r>
            <a:r>
              <a:rPr lang="it-IT" sz="2400" dirty="0" err="1">
                <a:solidFill>
                  <a:srgbClr val="000000"/>
                </a:solidFill>
              </a:rPr>
              <a:t>Ethereum</a:t>
            </a:r>
            <a:r>
              <a:rPr lang="it-IT" sz="2400" dirty="0">
                <a:solidFill>
                  <a:srgbClr val="000000"/>
                </a:solidFill>
              </a:rPr>
              <a:t> </a:t>
            </a:r>
            <a:r>
              <a:rPr lang="it-IT" sz="2400" dirty="0" err="1">
                <a:solidFill>
                  <a:srgbClr val="000000"/>
                </a:solidFill>
              </a:rPr>
              <a:t>wallet</a:t>
            </a:r>
            <a:r>
              <a:rPr lang="it-IT" sz="2400" dirty="0">
                <a:solidFill>
                  <a:srgbClr val="000000"/>
                </a:solidFill>
              </a:rPr>
              <a:t>. </a:t>
            </a:r>
            <a:r>
              <a:rPr lang="it-IT" sz="2400" b="1" dirty="0" err="1">
                <a:solidFill>
                  <a:srgbClr val="000000"/>
                </a:solidFill>
              </a:rPr>
              <a:t>Priority</a:t>
            </a:r>
            <a:r>
              <a:rPr lang="it-IT" sz="2400" b="1" dirty="0">
                <a:solidFill>
                  <a:srgbClr val="000000"/>
                </a:solidFill>
              </a:rPr>
              <a:t>: High</a:t>
            </a:r>
          </a:p>
          <a:p>
            <a:endParaRPr lang="it-IT" sz="2000" b="1" dirty="0">
              <a:solidFill>
                <a:srgbClr val="000000"/>
              </a:solidFill>
            </a:endParaRPr>
          </a:p>
          <a:p>
            <a:pPr marL="342900" indent="-342900">
              <a:buFont typeface="Wingdings" pitchFamily="2" charset="2"/>
              <a:buChar char="q"/>
            </a:pPr>
            <a:r>
              <a:rPr lang="it-IT" sz="2400" dirty="0">
                <a:solidFill>
                  <a:srgbClr val="000000"/>
                </a:solidFill>
              </a:rPr>
              <a:t>FR 4 – The system must </a:t>
            </a:r>
            <a:r>
              <a:rPr lang="it-IT" sz="2400" dirty="0" err="1">
                <a:solidFill>
                  <a:srgbClr val="000000"/>
                </a:solidFill>
              </a:rPr>
              <a:t>allow</a:t>
            </a:r>
            <a:r>
              <a:rPr lang="it-IT" sz="2400" dirty="0">
                <a:solidFill>
                  <a:srgbClr val="000000"/>
                </a:solidFill>
              </a:rPr>
              <a:t> the user to </a:t>
            </a:r>
            <a:r>
              <a:rPr lang="it-IT" sz="2400" dirty="0" err="1">
                <a:solidFill>
                  <a:srgbClr val="000000"/>
                </a:solidFill>
              </a:rPr>
              <a:t>view</a:t>
            </a:r>
            <a:r>
              <a:rPr lang="it-IT" sz="2400" dirty="0">
                <a:solidFill>
                  <a:srgbClr val="000000"/>
                </a:solidFill>
              </a:rPr>
              <a:t> </a:t>
            </a:r>
            <a:r>
              <a:rPr lang="it-IT" sz="2400" dirty="0" err="1">
                <a:solidFill>
                  <a:srgbClr val="000000"/>
                </a:solidFill>
              </a:rPr>
              <a:t>previous</a:t>
            </a:r>
            <a:r>
              <a:rPr lang="it-IT" sz="2400" dirty="0">
                <a:solidFill>
                  <a:srgbClr val="000000"/>
                </a:solidFill>
              </a:rPr>
              <a:t> </a:t>
            </a:r>
            <a:r>
              <a:rPr lang="it-IT" sz="2400" dirty="0" err="1">
                <a:solidFill>
                  <a:srgbClr val="000000"/>
                </a:solidFill>
              </a:rPr>
              <a:t>transactions</a:t>
            </a:r>
            <a:r>
              <a:rPr lang="it-IT" sz="2400" dirty="0">
                <a:solidFill>
                  <a:srgbClr val="000000"/>
                </a:solidFill>
              </a:rPr>
              <a:t>, with </a:t>
            </a:r>
            <a:r>
              <a:rPr lang="it-IT" sz="2400" dirty="0" err="1">
                <a:solidFill>
                  <a:srgbClr val="000000"/>
                </a:solidFill>
              </a:rPr>
              <a:t>details</a:t>
            </a:r>
            <a:r>
              <a:rPr lang="it-IT" sz="2400" dirty="0">
                <a:solidFill>
                  <a:srgbClr val="000000"/>
                </a:solidFill>
              </a:rPr>
              <a:t> on the </a:t>
            </a:r>
            <a:r>
              <a:rPr lang="it-IT" sz="2400" dirty="0" err="1">
                <a:solidFill>
                  <a:srgbClr val="000000"/>
                </a:solidFill>
              </a:rPr>
              <a:t>amount</a:t>
            </a:r>
            <a:r>
              <a:rPr lang="it-IT" sz="2400" dirty="0">
                <a:solidFill>
                  <a:srgbClr val="000000"/>
                </a:solidFill>
              </a:rPr>
              <a:t> of </a:t>
            </a:r>
            <a:r>
              <a:rPr lang="it-IT" sz="2400" dirty="0" err="1">
                <a:solidFill>
                  <a:srgbClr val="000000"/>
                </a:solidFill>
              </a:rPr>
              <a:t>swapped</a:t>
            </a:r>
            <a:r>
              <a:rPr lang="it-IT" sz="2400" dirty="0">
                <a:solidFill>
                  <a:srgbClr val="000000"/>
                </a:solidFill>
              </a:rPr>
              <a:t> </a:t>
            </a:r>
            <a:r>
              <a:rPr lang="it-IT" sz="2400" dirty="0" err="1">
                <a:solidFill>
                  <a:srgbClr val="000000"/>
                </a:solidFill>
              </a:rPr>
              <a:t>cryptocurrencies</a:t>
            </a:r>
            <a:r>
              <a:rPr lang="it-IT" sz="2400" dirty="0">
                <a:solidFill>
                  <a:srgbClr val="000000"/>
                </a:solidFill>
              </a:rPr>
              <a:t> and </a:t>
            </a:r>
            <a:r>
              <a:rPr lang="it-IT" sz="2400" dirty="0" err="1">
                <a:solidFill>
                  <a:srgbClr val="000000"/>
                </a:solidFill>
              </a:rPr>
              <a:t>applied</a:t>
            </a:r>
            <a:r>
              <a:rPr lang="it-IT" sz="2400" dirty="0">
                <a:solidFill>
                  <a:srgbClr val="000000"/>
                </a:solidFill>
              </a:rPr>
              <a:t> </a:t>
            </a:r>
            <a:r>
              <a:rPr lang="it-IT" sz="2400" dirty="0" err="1">
                <a:solidFill>
                  <a:srgbClr val="000000"/>
                </a:solidFill>
              </a:rPr>
              <a:t>exchange</a:t>
            </a:r>
            <a:r>
              <a:rPr lang="it-IT" sz="2400" dirty="0">
                <a:solidFill>
                  <a:srgbClr val="000000"/>
                </a:solidFill>
              </a:rPr>
              <a:t> rate. </a:t>
            </a:r>
            <a:r>
              <a:rPr lang="it-IT" sz="2400" b="1" dirty="0" err="1">
                <a:solidFill>
                  <a:srgbClr val="000000"/>
                </a:solidFill>
              </a:rPr>
              <a:t>Priority</a:t>
            </a:r>
            <a:r>
              <a:rPr lang="it-IT" sz="2400" b="1" dirty="0">
                <a:solidFill>
                  <a:srgbClr val="000000"/>
                </a:solidFill>
              </a:rPr>
              <a:t>: Low</a:t>
            </a:r>
            <a:endParaRPr lang="it-IT" sz="2400" dirty="0">
              <a:solidFill>
                <a:srgbClr val="000000"/>
              </a:solidFill>
            </a:endParaRPr>
          </a:p>
          <a:p>
            <a:endParaRPr lang="it-IT" sz="1400" dirty="0">
              <a:solidFill>
                <a:srgbClr val="000000"/>
              </a:solidFill>
            </a:endParaRPr>
          </a:p>
          <a:p>
            <a:pPr rtl="0"/>
            <a:endParaRPr lang="en-GB" sz="1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5</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46109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738248"/>
            <a:ext cx="9144000" cy="2340864"/>
          </a:xfrm>
        </p:spPr>
        <p:txBody>
          <a:bodyPr rtlCol="0"/>
          <a:lstStyle/>
          <a:p>
            <a:pPr rtl="0"/>
            <a:r>
              <a:rPr lang="en-GB" b="1" cap="all" spc="400" dirty="0">
                <a:solidFill>
                  <a:schemeClr val="bg1"/>
                </a:solidFill>
                <a:latin typeface="+mn-lt"/>
              </a:rPr>
              <a:t>Non-functional requirements</a:t>
            </a:r>
            <a:endParaRPr lang="en-GB" dirty="0"/>
          </a:p>
        </p:txBody>
      </p:sp>
    </p:spTree>
    <p:extLst>
      <p:ext uri="{BB962C8B-B14F-4D97-AF65-F5344CB8AC3E}">
        <p14:creationId xmlns:p14="http://schemas.microsoft.com/office/powerpoint/2010/main" val="83092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797279" y="494667"/>
            <a:ext cx="10967514" cy="3941956"/>
          </a:xfrm>
        </p:spPr>
        <p:txBody>
          <a:bodyPr rtlCol="0">
            <a:noAutofit/>
          </a:bodyPr>
          <a:lstStyle/>
          <a:p>
            <a:r>
              <a:rPr lang="it-IT" sz="2400" b="1" dirty="0">
                <a:solidFill>
                  <a:srgbClr val="000000"/>
                </a:solidFill>
              </a:rPr>
              <a:t>USABILITY</a:t>
            </a:r>
          </a:p>
          <a:p>
            <a:r>
              <a:rPr lang="it-IT" sz="2000" dirty="0">
                <a:solidFill>
                  <a:srgbClr val="000000"/>
                </a:solidFill>
              </a:rPr>
              <a:t>NFR 1 – The system must </a:t>
            </a:r>
            <a:r>
              <a:rPr lang="it-IT" sz="2000" dirty="0" err="1">
                <a:solidFill>
                  <a:srgbClr val="000000"/>
                </a:solidFill>
              </a:rPr>
              <a:t>provide</a:t>
            </a:r>
            <a:r>
              <a:rPr lang="it-IT" sz="2000" dirty="0">
                <a:solidFill>
                  <a:srgbClr val="000000"/>
                </a:solidFill>
              </a:rPr>
              <a:t> a graphic </a:t>
            </a:r>
            <a:r>
              <a:rPr lang="it-IT" sz="2000" dirty="0" err="1">
                <a:solidFill>
                  <a:srgbClr val="000000"/>
                </a:solidFill>
              </a:rPr>
              <a:t>interface</a:t>
            </a:r>
            <a:r>
              <a:rPr lang="it-IT" sz="2000" dirty="0">
                <a:solidFill>
                  <a:srgbClr val="000000"/>
                </a:solidFill>
              </a:rPr>
              <a:t>. </a:t>
            </a:r>
            <a:r>
              <a:rPr lang="it-IT" sz="2000" b="1" dirty="0" err="1">
                <a:solidFill>
                  <a:srgbClr val="000000"/>
                </a:solidFill>
              </a:rPr>
              <a:t>Priority</a:t>
            </a:r>
            <a:r>
              <a:rPr lang="it-IT" sz="2000" b="1" dirty="0">
                <a:solidFill>
                  <a:srgbClr val="000000"/>
                </a:solidFill>
              </a:rPr>
              <a:t>: High</a:t>
            </a:r>
          </a:p>
          <a:p>
            <a:r>
              <a:rPr lang="it-IT" sz="2000" dirty="0">
                <a:solidFill>
                  <a:srgbClr val="000000"/>
                </a:solidFill>
              </a:rPr>
              <a:t>NFR 2 – The </a:t>
            </a:r>
            <a:r>
              <a:rPr lang="it-IT" sz="2000" dirty="0" err="1">
                <a:solidFill>
                  <a:srgbClr val="000000"/>
                </a:solidFill>
              </a:rPr>
              <a:t>system’s</a:t>
            </a:r>
            <a:r>
              <a:rPr lang="it-IT" sz="2000" dirty="0">
                <a:solidFill>
                  <a:srgbClr val="000000"/>
                </a:solidFill>
              </a:rPr>
              <a:t> </a:t>
            </a:r>
            <a:r>
              <a:rPr lang="it-IT" sz="2000" dirty="0" err="1">
                <a:solidFill>
                  <a:srgbClr val="000000"/>
                </a:solidFill>
              </a:rPr>
              <a:t>interface</a:t>
            </a:r>
            <a:r>
              <a:rPr lang="it-IT" sz="2000" dirty="0">
                <a:solidFill>
                  <a:srgbClr val="000000"/>
                </a:solidFill>
              </a:rPr>
              <a:t> must be responsive, </a:t>
            </a:r>
            <a:r>
              <a:rPr lang="it-IT" sz="2000" dirty="0" err="1">
                <a:solidFill>
                  <a:srgbClr val="000000"/>
                </a:solidFill>
              </a:rPr>
              <a:t>capable</a:t>
            </a:r>
            <a:r>
              <a:rPr lang="it-IT" sz="2000" dirty="0">
                <a:solidFill>
                  <a:srgbClr val="000000"/>
                </a:solidFill>
              </a:rPr>
              <a:t> of </a:t>
            </a:r>
            <a:r>
              <a:rPr lang="it-IT" sz="2000" dirty="0" err="1">
                <a:solidFill>
                  <a:srgbClr val="000000"/>
                </a:solidFill>
              </a:rPr>
              <a:t>adapting</a:t>
            </a:r>
            <a:r>
              <a:rPr lang="it-IT" sz="2000" dirty="0">
                <a:solidFill>
                  <a:srgbClr val="000000"/>
                </a:solidFill>
              </a:rPr>
              <a:t> to PC, </a:t>
            </a:r>
            <a:r>
              <a:rPr lang="it-IT" sz="2000" dirty="0" err="1">
                <a:solidFill>
                  <a:srgbClr val="000000"/>
                </a:solidFill>
              </a:rPr>
              <a:t>smarphones</a:t>
            </a:r>
            <a:r>
              <a:rPr lang="it-IT" sz="2000" dirty="0">
                <a:solidFill>
                  <a:srgbClr val="000000"/>
                </a:solidFill>
              </a:rPr>
              <a:t> and tablet screens. </a:t>
            </a:r>
            <a:r>
              <a:rPr lang="it-IT" sz="2000" b="1" dirty="0" err="1">
                <a:solidFill>
                  <a:srgbClr val="000000"/>
                </a:solidFill>
              </a:rPr>
              <a:t>Priority</a:t>
            </a:r>
            <a:r>
              <a:rPr lang="it-IT" sz="2000" b="1" dirty="0">
                <a:solidFill>
                  <a:srgbClr val="000000"/>
                </a:solidFill>
              </a:rPr>
              <a:t>: Medium</a:t>
            </a:r>
          </a:p>
          <a:p>
            <a:r>
              <a:rPr lang="it-IT" sz="2000" dirty="0">
                <a:solidFill>
                  <a:srgbClr val="000000"/>
                </a:solidFill>
              </a:rPr>
              <a:t>NFR 3 – The system must show a preview of the </a:t>
            </a:r>
            <a:r>
              <a:rPr lang="it-IT" sz="2000" dirty="0" err="1">
                <a:solidFill>
                  <a:srgbClr val="000000"/>
                </a:solidFill>
              </a:rPr>
              <a:t>transaction</a:t>
            </a:r>
            <a:r>
              <a:rPr lang="it-IT" sz="2000" dirty="0">
                <a:solidFill>
                  <a:srgbClr val="000000"/>
                </a:solidFill>
              </a:rPr>
              <a:t> with the </a:t>
            </a:r>
            <a:r>
              <a:rPr lang="it-IT" sz="2000" dirty="0" err="1">
                <a:solidFill>
                  <a:srgbClr val="000000"/>
                </a:solidFill>
              </a:rPr>
              <a:t>amount</a:t>
            </a:r>
            <a:r>
              <a:rPr lang="it-IT" sz="2000" dirty="0">
                <a:solidFill>
                  <a:srgbClr val="000000"/>
                </a:solidFill>
              </a:rPr>
              <a:t> </a:t>
            </a:r>
            <a:r>
              <a:rPr lang="it-IT" sz="2000" dirty="0" err="1">
                <a:solidFill>
                  <a:srgbClr val="000000"/>
                </a:solidFill>
              </a:rPr>
              <a:t>inserted</a:t>
            </a:r>
            <a:r>
              <a:rPr lang="it-IT" sz="2000" dirty="0">
                <a:solidFill>
                  <a:srgbClr val="000000"/>
                </a:solidFill>
              </a:rPr>
              <a:t> and the </a:t>
            </a:r>
            <a:r>
              <a:rPr lang="it-IT" sz="2000" dirty="0" err="1">
                <a:solidFill>
                  <a:srgbClr val="000000"/>
                </a:solidFill>
              </a:rPr>
              <a:t>exchange</a:t>
            </a:r>
            <a:r>
              <a:rPr lang="it-IT" sz="2000" dirty="0">
                <a:solidFill>
                  <a:srgbClr val="000000"/>
                </a:solidFill>
              </a:rPr>
              <a:t> rate. </a:t>
            </a:r>
            <a:r>
              <a:rPr lang="it-IT" sz="2000" b="1" dirty="0" err="1">
                <a:solidFill>
                  <a:srgbClr val="000000"/>
                </a:solidFill>
              </a:rPr>
              <a:t>Priority</a:t>
            </a:r>
            <a:r>
              <a:rPr lang="it-IT" sz="2000" b="1" dirty="0">
                <a:solidFill>
                  <a:srgbClr val="000000"/>
                </a:solidFill>
              </a:rPr>
              <a:t>: High</a:t>
            </a:r>
            <a:endParaRPr lang="it-IT" sz="2000" dirty="0">
              <a:solidFill>
                <a:srgbClr val="000000"/>
              </a:solidFill>
            </a:endParaRPr>
          </a:p>
          <a:p>
            <a:r>
              <a:rPr lang="it-IT" sz="2000" dirty="0">
                <a:solidFill>
                  <a:srgbClr val="000000"/>
                </a:solidFill>
              </a:rPr>
              <a:t>NFR 4 – The system must show the </a:t>
            </a:r>
            <a:r>
              <a:rPr lang="it-IT" sz="2000" dirty="0" err="1">
                <a:solidFill>
                  <a:srgbClr val="000000"/>
                </a:solidFill>
              </a:rPr>
              <a:t>transaction</a:t>
            </a:r>
            <a:r>
              <a:rPr lang="it-IT" sz="2000" dirty="0">
                <a:solidFill>
                  <a:srgbClr val="000000"/>
                </a:solidFill>
              </a:rPr>
              <a:t> success with a </a:t>
            </a:r>
            <a:r>
              <a:rPr lang="it-IT" sz="2000" dirty="0" err="1">
                <a:solidFill>
                  <a:srgbClr val="000000"/>
                </a:solidFill>
              </a:rPr>
              <a:t>message</a:t>
            </a:r>
            <a:r>
              <a:rPr lang="it-IT" sz="2000" dirty="0">
                <a:solidFill>
                  <a:srgbClr val="000000"/>
                </a:solidFill>
              </a:rPr>
              <a:t>. </a:t>
            </a:r>
            <a:r>
              <a:rPr lang="it-IT" sz="2000" b="1" dirty="0" err="1">
                <a:solidFill>
                  <a:srgbClr val="000000"/>
                </a:solidFill>
              </a:rPr>
              <a:t>Priority</a:t>
            </a:r>
            <a:r>
              <a:rPr lang="it-IT" sz="2000" b="1" dirty="0">
                <a:solidFill>
                  <a:srgbClr val="000000"/>
                </a:solidFill>
              </a:rPr>
              <a:t>: High</a:t>
            </a:r>
            <a:endParaRPr lang="it-IT" sz="2000" dirty="0">
              <a:solidFill>
                <a:srgbClr val="000000"/>
              </a:solidFill>
            </a:endParaRPr>
          </a:p>
          <a:p>
            <a:r>
              <a:rPr lang="it-IT" sz="2000" dirty="0">
                <a:solidFill>
                  <a:srgbClr val="000000"/>
                </a:solidFill>
              </a:rPr>
              <a:t>NFR 5 – The system must </a:t>
            </a:r>
            <a:r>
              <a:rPr lang="it-IT" sz="2000" dirty="0" err="1">
                <a:solidFill>
                  <a:srgbClr val="000000"/>
                </a:solidFill>
              </a:rPr>
              <a:t>provide</a:t>
            </a:r>
            <a:r>
              <a:rPr lang="it-IT" sz="2000" dirty="0">
                <a:solidFill>
                  <a:srgbClr val="000000"/>
                </a:solidFill>
              </a:rPr>
              <a:t> an </a:t>
            </a:r>
            <a:r>
              <a:rPr lang="it-IT" sz="2000" dirty="0" err="1">
                <a:solidFill>
                  <a:srgbClr val="000000"/>
                </a:solidFill>
              </a:rPr>
              <a:t>error</a:t>
            </a:r>
            <a:r>
              <a:rPr lang="it-IT" sz="2000" dirty="0">
                <a:solidFill>
                  <a:srgbClr val="000000"/>
                </a:solidFill>
              </a:rPr>
              <a:t> </a:t>
            </a:r>
            <a:r>
              <a:rPr lang="it-IT" sz="2000" dirty="0" err="1">
                <a:solidFill>
                  <a:srgbClr val="000000"/>
                </a:solidFill>
              </a:rPr>
              <a:t>message</a:t>
            </a:r>
            <a:r>
              <a:rPr lang="it-IT" sz="2000" dirty="0">
                <a:solidFill>
                  <a:srgbClr val="000000"/>
                </a:solidFill>
              </a:rPr>
              <a:t> in case of </a:t>
            </a:r>
            <a:r>
              <a:rPr lang="it-IT" sz="2000" dirty="0" err="1">
                <a:solidFill>
                  <a:srgbClr val="000000"/>
                </a:solidFill>
              </a:rPr>
              <a:t>failed</a:t>
            </a:r>
            <a:r>
              <a:rPr lang="it-IT" sz="2000" dirty="0">
                <a:solidFill>
                  <a:srgbClr val="000000"/>
                </a:solidFill>
              </a:rPr>
              <a:t> </a:t>
            </a:r>
            <a:r>
              <a:rPr lang="it-IT" sz="2000" dirty="0" err="1">
                <a:solidFill>
                  <a:srgbClr val="000000"/>
                </a:solidFill>
              </a:rPr>
              <a:t>transaction</a:t>
            </a:r>
            <a:r>
              <a:rPr lang="it-IT" sz="2000" dirty="0">
                <a:solidFill>
                  <a:srgbClr val="000000"/>
                </a:solidFill>
              </a:rPr>
              <a:t>. </a:t>
            </a:r>
            <a:r>
              <a:rPr lang="it-IT" sz="2000" b="1" dirty="0" err="1">
                <a:solidFill>
                  <a:srgbClr val="000000"/>
                </a:solidFill>
              </a:rPr>
              <a:t>Priority</a:t>
            </a:r>
            <a:r>
              <a:rPr lang="it-IT" sz="2000" b="1" dirty="0">
                <a:solidFill>
                  <a:srgbClr val="000000"/>
                </a:solidFill>
              </a:rPr>
              <a:t>: Medium</a:t>
            </a:r>
          </a:p>
          <a:p>
            <a:endParaRPr lang="it-IT" sz="2400" b="1" dirty="0">
              <a:solidFill>
                <a:srgbClr val="000000"/>
              </a:solidFill>
            </a:endParaRPr>
          </a:p>
          <a:p>
            <a:r>
              <a:rPr lang="it-IT" sz="2400" b="1" dirty="0">
                <a:solidFill>
                  <a:srgbClr val="000000"/>
                </a:solidFill>
              </a:rPr>
              <a:t>TRUSTABILITY</a:t>
            </a:r>
            <a:endParaRPr lang="it-IT" sz="2400" dirty="0">
              <a:solidFill>
                <a:srgbClr val="000000"/>
              </a:solidFill>
            </a:endParaRPr>
          </a:p>
          <a:p>
            <a:r>
              <a:rPr lang="it-IT" sz="2000" dirty="0">
                <a:solidFill>
                  <a:srgbClr val="000000"/>
                </a:solidFill>
              </a:rPr>
              <a:t>NFR 7 – The system must </a:t>
            </a:r>
            <a:r>
              <a:rPr lang="it-IT" sz="2000" dirty="0" err="1">
                <a:solidFill>
                  <a:srgbClr val="000000"/>
                </a:solidFill>
              </a:rPr>
              <a:t>perform</a:t>
            </a:r>
            <a:r>
              <a:rPr lang="it-IT" sz="2000" dirty="0">
                <a:solidFill>
                  <a:srgbClr val="000000"/>
                </a:solidFill>
              </a:rPr>
              <a:t> </a:t>
            </a:r>
            <a:r>
              <a:rPr lang="it-IT" sz="2000" dirty="0" err="1">
                <a:solidFill>
                  <a:srgbClr val="000000"/>
                </a:solidFill>
              </a:rPr>
              <a:t>all</a:t>
            </a:r>
            <a:r>
              <a:rPr lang="it-IT" sz="2000" dirty="0">
                <a:solidFill>
                  <a:srgbClr val="000000"/>
                </a:solidFill>
              </a:rPr>
              <a:t> the security checks to </a:t>
            </a:r>
            <a:r>
              <a:rPr lang="it-IT" sz="2000" dirty="0" err="1">
                <a:solidFill>
                  <a:srgbClr val="000000"/>
                </a:solidFill>
              </a:rPr>
              <a:t>assure</a:t>
            </a:r>
            <a:r>
              <a:rPr lang="it-IT" sz="2000" dirty="0">
                <a:solidFill>
                  <a:srgbClr val="000000"/>
                </a:solidFill>
              </a:rPr>
              <a:t> </a:t>
            </a:r>
            <a:r>
              <a:rPr lang="it-IT" sz="2000" dirty="0" err="1">
                <a:solidFill>
                  <a:srgbClr val="000000"/>
                </a:solidFill>
              </a:rPr>
              <a:t>honest</a:t>
            </a:r>
            <a:r>
              <a:rPr lang="it-IT" sz="2000" dirty="0">
                <a:solidFill>
                  <a:srgbClr val="000000"/>
                </a:solidFill>
              </a:rPr>
              <a:t>, complete and </a:t>
            </a:r>
            <a:r>
              <a:rPr lang="it-IT" sz="2000" dirty="0" err="1">
                <a:solidFill>
                  <a:srgbClr val="000000"/>
                </a:solidFill>
              </a:rPr>
              <a:t>correct</a:t>
            </a:r>
            <a:r>
              <a:rPr lang="it-IT" sz="2000" dirty="0">
                <a:solidFill>
                  <a:srgbClr val="000000"/>
                </a:solidFill>
              </a:rPr>
              <a:t> </a:t>
            </a:r>
            <a:r>
              <a:rPr lang="it-IT" sz="2000" dirty="0" err="1">
                <a:solidFill>
                  <a:srgbClr val="000000"/>
                </a:solidFill>
              </a:rPr>
              <a:t>transactions</a:t>
            </a:r>
            <a:r>
              <a:rPr lang="it-IT" sz="2000" dirty="0">
                <a:solidFill>
                  <a:srgbClr val="000000"/>
                </a:solidFill>
              </a:rPr>
              <a:t> for </a:t>
            </a:r>
            <a:r>
              <a:rPr lang="it-IT" sz="2000" dirty="0" err="1">
                <a:solidFill>
                  <a:srgbClr val="000000"/>
                </a:solidFill>
              </a:rPr>
              <a:t>both</a:t>
            </a:r>
            <a:r>
              <a:rPr lang="it-IT" sz="2000" dirty="0">
                <a:solidFill>
                  <a:srgbClr val="000000"/>
                </a:solidFill>
              </a:rPr>
              <a:t> parts. </a:t>
            </a:r>
            <a:r>
              <a:rPr lang="it-IT" sz="2000" b="1" dirty="0" err="1">
                <a:solidFill>
                  <a:srgbClr val="000000"/>
                </a:solidFill>
              </a:rPr>
              <a:t>Priority</a:t>
            </a:r>
            <a:r>
              <a:rPr lang="it-IT" sz="2000" b="1" dirty="0">
                <a:solidFill>
                  <a:srgbClr val="000000"/>
                </a:solidFill>
              </a:rPr>
              <a:t>: High</a:t>
            </a:r>
          </a:p>
          <a:p>
            <a:r>
              <a:rPr lang="it-IT" sz="2000" dirty="0">
                <a:solidFill>
                  <a:srgbClr val="000000"/>
                </a:solidFill>
              </a:rPr>
              <a:t>NFR 8 – The </a:t>
            </a:r>
            <a:r>
              <a:rPr lang="it-IT" sz="2000" dirty="0" err="1">
                <a:solidFill>
                  <a:srgbClr val="000000"/>
                </a:solidFill>
              </a:rPr>
              <a:t>application</a:t>
            </a:r>
            <a:r>
              <a:rPr lang="it-IT" sz="2000" dirty="0">
                <a:solidFill>
                  <a:srgbClr val="000000"/>
                </a:solidFill>
              </a:rPr>
              <a:t> must be </a:t>
            </a:r>
            <a:r>
              <a:rPr lang="it-IT" sz="2000" dirty="0" err="1">
                <a:solidFill>
                  <a:srgbClr val="000000"/>
                </a:solidFill>
              </a:rPr>
              <a:t>able</a:t>
            </a:r>
            <a:r>
              <a:rPr lang="it-IT" sz="2000" dirty="0">
                <a:solidFill>
                  <a:srgbClr val="000000"/>
                </a:solidFill>
              </a:rPr>
              <a:t> to </a:t>
            </a:r>
            <a:r>
              <a:rPr lang="it-IT" sz="2000" dirty="0" err="1">
                <a:solidFill>
                  <a:srgbClr val="000000"/>
                </a:solidFill>
              </a:rPr>
              <a:t>discard</a:t>
            </a:r>
            <a:r>
              <a:rPr lang="it-IT" sz="2000" dirty="0">
                <a:solidFill>
                  <a:srgbClr val="000000"/>
                </a:solidFill>
              </a:rPr>
              <a:t> </a:t>
            </a:r>
            <a:r>
              <a:rPr lang="it-IT" sz="2000" dirty="0" err="1">
                <a:solidFill>
                  <a:srgbClr val="000000"/>
                </a:solidFill>
              </a:rPr>
              <a:t>wrong</a:t>
            </a:r>
            <a:r>
              <a:rPr lang="it-IT" sz="2000" dirty="0">
                <a:solidFill>
                  <a:srgbClr val="000000"/>
                </a:solidFill>
              </a:rPr>
              <a:t> data. In case, </a:t>
            </a:r>
            <a:r>
              <a:rPr lang="it-IT" sz="2000" dirty="0" err="1">
                <a:solidFill>
                  <a:srgbClr val="000000"/>
                </a:solidFill>
              </a:rPr>
              <a:t>it</a:t>
            </a:r>
            <a:r>
              <a:rPr lang="it-IT" sz="2000" dirty="0">
                <a:solidFill>
                  <a:srgbClr val="000000"/>
                </a:solidFill>
              </a:rPr>
              <a:t> must </a:t>
            </a:r>
            <a:r>
              <a:rPr lang="it-IT" sz="2000" dirty="0" err="1">
                <a:solidFill>
                  <a:srgbClr val="000000"/>
                </a:solidFill>
              </a:rPr>
              <a:t>not</a:t>
            </a:r>
            <a:r>
              <a:rPr lang="it-IT" sz="2000" dirty="0">
                <a:solidFill>
                  <a:srgbClr val="000000"/>
                </a:solidFill>
              </a:rPr>
              <a:t> crash and </a:t>
            </a:r>
            <a:r>
              <a:rPr lang="it-IT" sz="2000" dirty="0" err="1">
                <a:solidFill>
                  <a:srgbClr val="000000"/>
                </a:solidFill>
              </a:rPr>
              <a:t>respond</a:t>
            </a:r>
            <a:r>
              <a:rPr lang="it-IT" sz="2000" dirty="0">
                <a:solidFill>
                  <a:srgbClr val="000000"/>
                </a:solidFill>
              </a:rPr>
              <a:t> </a:t>
            </a:r>
            <a:r>
              <a:rPr lang="it-IT" sz="2000" dirty="0" err="1">
                <a:solidFill>
                  <a:srgbClr val="000000"/>
                </a:solidFill>
              </a:rPr>
              <a:t>accordingly</a:t>
            </a:r>
            <a:r>
              <a:rPr lang="it-IT" sz="2000" dirty="0">
                <a:solidFill>
                  <a:srgbClr val="000000"/>
                </a:solidFill>
              </a:rPr>
              <a:t>. </a:t>
            </a:r>
            <a:r>
              <a:rPr lang="it-IT" sz="2000" b="1" dirty="0" err="1">
                <a:solidFill>
                  <a:srgbClr val="000000"/>
                </a:solidFill>
              </a:rPr>
              <a:t>Priority</a:t>
            </a:r>
            <a:r>
              <a:rPr lang="it-IT" sz="2000" b="1" dirty="0">
                <a:solidFill>
                  <a:srgbClr val="000000"/>
                </a:solidFill>
              </a:rPr>
              <a:t>: Low</a:t>
            </a:r>
          </a:p>
          <a:p>
            <a:endParaRPr lang="it-IT" sz="1400" b="1" dirty="0">
              <a:solidFill>
                <a:srgbClr val="000000"/>
              </a:solidFill>
            </a:endParaRPr>
          </a:p>
          <a:p>
            <a:endParaRPr lang="it-IT" sz="2000" b="1" dirty="0">
              <a:solidFill>
                <a:srgbClr val="000000"/>
              </a:solidFill>
            </a:endParaRPr>
          </a:p>
          <a:p>
            <a:endParaRPr lang="it-IT" sz="1400" b="1" dirty="0">
              <a:solidFill>
                <a:srgbClr val="000000"/>
              </a:solidFill>
            </a:endParaRPr>
          </a:p>
          <a:p>
            <a:endParaRPr lang="it-IT" sz="1400" dirty="0">
              <a:solidFill>
                <a:srgbClr val="000000"/>
              </a:solidFill>
            </a:endParaRPr>
          </a:p>
          <a:p>
            <a:endParaRPr lang="it-IT" sz="1400" dirty="0">
              <a:solidFill>
                <a:srgbClr val="000000"/>
              </a:solidFill>
            </a:endParaRPr>
          </a:p>
          <a:p>
            <a:pPr rtl="0"/>
            <a:endParaRPr lang="en-GB" sz="1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7</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401926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type="body" sz="half" idx="2"/>
          </p:nvPr>
        </p:nvSpPr>
        <p:spPr>
          <a:xfrm>
            <a:off x="797279" y="494667"/>
            <a:ext cx="10967514" cy="3941956"/>
          </a:xfrm>
        </p:spPr>
        <p:txBody>
          <a:bodyPr rtlCol="0">
            <a:noAutofit/>
          </a:bodyPr>
          <a:lstStyle/>
          <a:p>
            <a:endParaRPr lang="it-IT" sz="2400" b="1" dirty="0">
              <a:solidFill>
                <a:srgbClr val="000000"/>
              </a:solidFill>
            </a:endParaRPr>
          </a:p>
          <a:p>
            <a:endParaRPr lang="it-IT" sz="2400" b="1" dirty="0">
              <a:solidFill>
                <a:srgbClr val="000000"/>
              </a:solidFill>
            </a:endParaRPr>
          </a:p>
          <a:p>
            <a:r>
              <a:rPr lang="it-IT" sz="2400" b="1" dirty="0">
                <a:solidFill>
                  <a:srgbClr val="000000"/>
                </a:solidFill>
              </a:rPr>
              <a:t>PERFORMANCES</a:t>
            </a:r>
            <a:endParaRPr lang="it-IT" sz="2400" dirty="0">
              <a:solidFill>
                <a:srgbClr val="000000"/>
              </a:solidFill>
            </a:endParaRPr>
          </a:p>
          <a:p>
            <a:r>
              <a:rPr lang="it-IT" sz="2000" dirty="0">
                <a:solidFill>
                  <a:srgbClr val="000000"/>
                </a:solidFill>
              </a:rPr>
              <a:t>NFR 9 – The system must </a:t>
            </a:r>
            <a:r>
              <a:rPr lang="it-IT" sz="2000" dirty="0" err="1">
                <a:solidFill>
                  <a:srgbClr val="000000"/>
                </a:solidFill>
              </a:rPr>
              <a:t>perform</a:t>
            </a:r>
            <a:r>
              <a:rPr lang="it-IT" sz="2000" dirty="0">
                <a:solidFill>
                  <a:srgbClr val="000000"/>
                </a:solidFill>
              </a:rPr>
              <a:t> a </a:t>
            </a:r>
            <a:r>
              <a:rPr lang="it-IT" sz="2000" dirty="0" err="1">
                <a:solidFill>
                  <a:srgbClr val="000000"/>
                </a:solidFill>
              </a:rPr>
              <a:t>transaction</a:t>
            </a:r>
            <a:r>
              <a:rPr lang="it-IT" sz="2000" dirty="0">
                <a:solidFill>
                  <a:srgbClr val="000000"/>
                </a:solidFill>
              </a:rPr>
              <a:t> in 2 seconds </a:t>
            </a:r>
            <a:r>
              <a:rPr lang="it-IT" sz="2000" dirty="0" err="1">
                <a:solidFill>
                  <a:srgbClr val="000000"/>
                </a:solidFill>
              </a:rPr>
              <a:t>at</a:t>
            </a:r>
            <a:r>
              <a:rPr lang="it-IT" sz="2000" dirty="0">
                <a:solidFill>
                  <a:srgbClr val="000000"/>
                </a:solidFill>
              </a:rPr>
              <a:t> </a:t>
            </a:r>
            <a:r>
              <a:rPr lang="it-IT" sz="2000" dirty="0" err="1">
                <a:solidFill>
                  <a:srgbClr val="000000"/>
                </a:solidFill>
              </a:rPr>
              <a:t>most</a:t>
            </a:r>
            <a:r>
              <a:rPr lang="it-IT" sz="2000" dirty="0">
                <a:solidFill>
                  <a:srgbClr val="000000"/>
                </a:solidFill>
              </a:rPr>
              <a:t>. </a:t>
            </a:r>
            <a:r>
              <a:rPr lang="it-IT" sz="2000" b="1" dirty="0" err="1">
                <a:solidFill>
                  <a:srgbClr val="000000"/>
                </a:solidFill>
              </a:rPr>
              <a:t>Priority</a:t>
            </a:r>
            <a:r>
              <a:rPr lang="it-IT" sz="2000" b="1" dirty="0">
                <a:solidFill>
                  <a:srgbClr val="000000"/>
                </a:solidFill>
              </a:rPr>
              <a:t>: High</a:t>
            </a:r>
          </a:p>
          <a:p>
            <a:r>
              <a:rPr lang="it-IT" sz="2000" dirty="0">
                <a:solidFill>
                  <a:srgbClr val="000000"/>
                </a:solidFill>
              </a:rPr>
              <a:t>NFR 10 – The system must support an user load of </a:t>
            </a:r>
            <a:r>
              <a:rPr lang="it-IT" sz="2000" dirty="0" err="1">
                <a:solidFill>
                  <a:srgbClr val="000000"/>
                </a:solidFill>
              </a:rPr>
              <a:t>at</a:t>
            </a:r>
            <a:r>
              <a:rPr lang="it-IT" sz="2000" dirty="0">
                <a:solidFill>
                  <a:srgbClr val="000000"/>
                </a:solidFill>
              </a:rPr>
              <a:t> </a:t>
            </a:r>
            <a:r>
              <a:rPr lang="it-IT" sz="2000" dirty="0" err="1">
                <a:solidFill>
                  <a:srgbClr val="000000"/>
                </a:solidFill>
              </a:rPr>
              <a:t>least</a:t>
            </a:r>
            <a:r>
              <a:rPr lang="it-IT" sz="2000" dirty="0">
                <a:solidFill>
                  <a:srgbClr val="000000"/>
                </a:solidFill>
              </a:rPr>
              <a:t> 1000. </a:t>
            </a:r>
            <a:r>
              <a:rPr lang="it-IT" sz="2000" b="1" dirty="0" err="1">
                <a:solidFill>
                  <a:srgbClr val="000000"/>
                </a:solidFill>
              </a:rPr>
              <a:t>Priority</a:t>
            </a:r>
            <a:r>
              <a:rPr lang="it-IT" sz="2000" b="1" dirty="0">
                <a:solidFill>
                  <a:srgbClr val="000000"/>
                </a:solidFill>
              </a:rPr>
              <a:t>: High</a:t>
            </a:r>
          </a:p>
          <a:p>
            <a:endParaRPr lang="it-IT" sz="2000" b="1" dirty="0">
              <a:solidFill>
                <a:srgbClr val="000000"/>
              </a:solidFill>
            </a:endParaRPr>
          </a:p>
          <a:p>
            <a:endParaRPr lang="it-IT" sz="2000" b="1" dirty="0">
              <a:solidFill>
                <a:srgbClr val="000000"/>
              </a:solidFill>
            </a:endParaRPr>
          </a:p>
          <a:p>
            <a:r>
              <a:rPr lang="it-IT" sz="2400" b="1" dirty="0">
                <a:solidFill>
                  <a:srgbClr val="000000"/>
                </a:solidFill>
              </a:rPr>
              <a:t>MAINTAINABILITY</a:t>
            </a:r>
            <a:endParaRPr lang="it-IT" sz="2400" dirty="0">
              <a:solidFill>
                <a:srgbClr val="000000"/>
              </a:solidFill>
            </a:endParaRPr>
          </a:p>
          <a:p>
            <a:r>
              <a:rPr lang="it-IT" sz="2000" dirty="0">
                <a:solidFill>
                  <a:srgbClr val="000000"/>
                </a:solidFill>
              </a:rPr>
              <a:t>NFR 11 – The code must </a:t>
            </a:r>
            <a:r>
              <a:rPr lang="it-IT" sz="2000" dirty="0" err="1">
                <a:solidFill>
                  <a:srgbClr val="000000"/>
                </a:solidFill>
              </a:rPr>
              <a:t>have</a:t>
            </a:r>
            <a:r>
              <a:rPr lang="it-IT" sz="2000" dirty="0">
                <a:solidFill>
                  <a:srgbClr val="000000"/>
                </a:solidFill>
              </a:rPr>
              <a:t> </a:t>
            </a:r>
            <a:r>
              <a:rPr lang="it-IT" sz="2000" dirty="0" err="1">
                <a:solidFill>
                  <a:srgbClr val="000000"/>
                </a:solidFill>
              </a:rPr>
              <a:t>comments</a:t>
            </a:r>
            <a:r>
              <a:rPr lang="it-IT" sz="2000" dirty="0">
                <a:solidFill>
                  <a:srgbClr val="000000"/>
                </a:solidFill>
              </a:rPr>
              <a:t> to </a:t>
            </a:r>
            <a:r>
              <a:rPr lang="it-IT" sz="2000" dirty="0" err="1">
                <a:solidFill>
                  <a:srgbClr val="000000"/>
                </a:solidFill>
              </a:rPr>
              <a:t>describe</a:t>
            </a:r>
            <a:r>
              <a:rPr lang="it-IT" sz="2000" dirty="0">
                <a:solidFill>
                  <a:srgbClr val="000000"/>
                </a:solidFill>
              </a:rPr>
              <a:t> the </a:t>
            </a:r>
            <a:r>
              <a:rPr lang="it-IT" sz="2000" dirty="0" err="1">
                <a:solidFill>
                  <a:srgbClr val="000000"/>
                </a:solidFill>
              </a:rPr>
              <a:t>different</a:t>
            </a:r>
            <a:r>
              <a:rPr lang="it-IT" sz="2000" dirty="0">
                <a:solidFill>
                  <a:srgbClr val="000000"/>
                </a:solidFill>
              </a:rPr>
              <a:t> system features. </a:t>
            </a:r>
            <a:r>
              <a:rPr lang="it-IT" sz="2000" b="1" dirty="0" err="1">
                <a:solidFill>
                  <a:srgbClr val="000000"/>
                </a:solidFill>
              </a:rPr>
              <a:t>Priority</a:t>
            </a:r>
            <a:r>
              <a:rPr lang="it-IT" sz="2000" b="1" dirty="0">
                <a:solidFill>
                  <a:srgbClr val="000000"/>
                </a:solidFill>
              </a:rPr>
              <a:t>: Medium</a:t>
            </a:r>
          </a:p>
          <a:p>
            <a:pPr algn="just"/>
            <a:endParaRPr lang="it-IT" sz="1400" dirty="0">
              <a:solidFill>
                <a:srgbClr val="000000"/>
              </a:solidFill>
            </a:endParaRPr>
          </a:p>
          <a:p>
            <a:endParaRPr lang="it-IT" sz="1400" dirty="0">
              <a:solidFill>
                <a:srgbClr val="000000"/>
              </a:solidFill>
            </a:endParaRPr>
          </a:p>
          <a:p>
            <a:endParaRPr lang="it-IT" sz="1400" dirty="0">
              <a:solidFill>
                <a:srgbClr val="000000"/>
              </a:solidFill>
            </a:endParaRPr>
          </a:p>
          <a:p>
            <a:pPr rtl="0"/>
            <a:endParaRPr lang="en-GB" sz="14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8</a:t>
            </a:fld>
            <a:endParaRPr lang="en-GB"/>
          </a:p>
        </p:txBody>
      </p:sp>
      <p:sp>
        <p:nvSpPr>
          <p:cNvPr id="15" name="Content Placeholder 3">
            <a:extLst>
              <a:ext uri="{FF2B5EF4-FFF2-40B4-BE49-F238E27FC236}">
                <a16:creationId xmlns:a16="http://schemas.microsoft.com/office/drawing/2014/main" id="{5A2D8889-CB76-B606-EF76-781A085B5C8A}"/>
              </a:ext>
            </a:extLst>
          </p:cNvPr>
          <p:cNvSpPr txBox="1">
            <a:spLocks/>
          </p:cNvSpPr>
          <p:nvPr/>
        </p:nvSpPr>
        <p:spPr>
          <a:xfrm>
            <a:off x="5981697" y="2923297"/>
            <a:ext cx="5975326" cy="39419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219702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en-GB" b="1" cap="all" spc="400" dirty="0" err="1">
                <a:solidFill>
                  <a:schemeClr val="bg1"/>
                </a:solidFill>
                <a:latin typeface="+mn-lt"/>
              </a:rPr>
              <a:t>scenariOS</a:t>
            </a:r>
            <a:endParaRPr lang="en-GB" dirty="0"/>
          </a:p>
        </p:txBody>
      </p:sp>
    </p:spTree>
    <p:extLst>
      <p:ext uri="{BB962C8B-B14F-4D97-AF65-F5344CB8AC3E}">
        <p14:creationId xmlns:p14="http://schemas.microsoft.com/office/powerpoint/2010/main" val="2898573263"/>
      </p:ext>
    </p:extLst>
  </p:cSld>
  <p:clrMapOvr>
    <a:masterClrMapping/>
  </p:clrMapOvr>
</p:sld>
</file>

<file path=ppt/theme/theme1.xml><?xml version="1.0" encoding="utf-8"?>
<a:theme xmlns:a="http://schemas.openxmlformats.org/drawingml/2006/main" name="GradientUniver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GradientUnivers</Template>
  <TotalTime>2015</TotalTime>
  <Words>1286</Words>
  <Application>Microsoft Office PowerPoint</Application>
  <PresentationFormat>Widescreen</PresentationFormat>
  <Paragraphs>138</Paragraphs>
  <Slides>21</Slides>
  <Notes>17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Arial</vt:lpstr>
      <vt:lpstr>Calibri</vt:lpstr>
      <vt:lpstr>Century Gothic</vt:lpstr>
      <vt:lpstr>Helvetica Neue</vt:lpstr>
      <vt:lpstr>Univers</vt:lpstr>
      <vt:lpstr>Wingdings</vt:lpstr>
      <vt:lpstr>GradientUnivers</vt:lpstr>
      <vt:lpstr>Presentazione standard di PowerPoint</vt:lpstr>
      <vt:lpstr>CapyBuck</vt:lpstr>
      <vt:lpstr>Presentazione standard di PowerPoint</vt:lpstr>
      <vt:lpstr>Functional  requirements</vt:lpstr>
      <vt:lpstr>Presentazione standard di PowerPoint</vt:lpstr>
      <vt:lpstr>Non-functional requirements</vt:lpstr>
      <vt:lpstr>Presentazione standard di PowerPoint</vt:lpstr>
      <vt:lpstr>Presentazione standard di PowerPoint</vt:lpstr>
      <vt:lpstr>scenariOS</vt:lpstr>
      <vt:lpstr>EX_1 Scambio cryptovalute</vt:lpstr>
      <vt:lpstr>Presentazione standard di PowerPoint</vt:lpstr>
      <vt:lpstr>Presentazione standard di PowerPoint</vt:lpstr>
      <vt:lpstr>Target environment</vt:lpstr>
      <vt:lpstr>USE CASES</vt:lpstr>
      <vt:lpstr>UC 01 : Ether-CapyBucks Swap</vt:lpstr>
      <vt:lpstr>UC 02 : CapyBucks-Ether Swap</vt:lpstr>
      <vt:lpstr>Sequence diagramS</vt:lpstr>
      <vt:lpstr>SD 01: Ether-CapyBucks Swap</vt:lpstr>
      <vt:lpstr>SD 02: CapyBucks-Ether Swap</vt:lpstr>
      <vt:lpstr>TESTING</vt:lpstr>
      <vt:lpstr>Unit tests with Chai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CapySwap</dc:title>
  <dc:creator>ALESSANDRO PENNA</dc:creator>
  <cp:lastModifiedBy>RICCARDO NAPOLI</cp:lastModifiedBy>
  <cp:revision>23</cp:revision>
  <dcterms:created xsi:type="dcterms:W3CDTF">2023-02-14T13:58:55Z</dcterms:created>
  <dcterms:modified xsi:type="dcterms:W3CDTF">2023-09-14T11:40:30Z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