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313" r:id="rId32"/>
    <p:sldId id="314" r:id="rId33"/>
    <p:sldId id="315" r:id="rId34"/>
    <p:sldId id="316" r:id="rId35"/>
    <p:sldId id="317" r:id="rId36"/>
    <p:sldId id="296" r:id="rId37"/>
    <p:sldId id="297" r:id="rId38"/>
    <p:sldId id="298" r:id="rId39"/>
    <p:sldId id="299" r:id="rId40"/>
    <p:sldId id="300" r:id="rId41"/>
    <p:sldId id="318" r:id="rId42"/>
    <p:sldId id="319" r:id="rId43"/>
    <p:sldId id="320" r:id="rId44"/>
    <p:sldId id="321" r:id="rId45"/>
    <p:sldId id="301" r:id="rId46"/>
    <p:sldId id="302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258" r:id="rId5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avio Viotti" initials="FV" lastIdx="1" clrIdx="0">
    <p:extLst>
      <p:ext uri="{19B8F6BF-5375-455C-9EA6-DF929625EA0E}">
        <p15:presenceInfo xmlns:p15="http://schemas.microsoft.com/office/powerpoint/2012/main" userId="Flavio Viott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7116" autoAdjust="0"/>
  </p:normalViewPr>
  <p:slideViewPr>
    <p:cSldViewPr snapToGrid="0">
      <p:cViewPr varScale="1">
        <p:scale>
          <a:sx n="65" d="100"/>
          <a:sy n="65" d="100"/>
        </p:scale>
        <p:origin x="6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68D5D-8D4A-4DB3-BF88-F4F7ABA25A4D}" type="datetimeFigureOut">
              <a:rPr lang="pt-BR" smtClean="0"/>
              <a:t>25/01/2018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4D0FC-F8FD-4223-ADDB-8EC5749C7B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686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4D0FC-F8FD-4223-ADDB-8EC5749C7BA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523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58F8A9-1B82-422C-B731-7A532B9EB756}" type="slidenum">
              <a:rPr lang="pt-BR" altLang="pt-BR"/>
              <a:pPr/>
              <a:t>28</a:t>
            </a:fld>
            <a:endParaRPr lang="pt-BR" altLang="pt-BR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2156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4BC535-3382-4FD8-946B-7FCE2FFE9E91}" type="slidenum">
              <a:rPr lang="pt-BR" altLang="pt-BR"/>
              <a:pPr/>
              <a:t>29</a:t>
            </a:fld>
            <a:endParaRPr lang="pt-BR" altLang="pt-BR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43175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83307B-B9CF-4548-ACED-725FD659F972}" type="slidenum">
              <a:rPr lang="pt-BR" altLang="pt-BR"/>
              <a:pPr/>
              <a:t>30</a:t>
            </a:fld>
            <a:endParaRPr lang="pt-BR" altLang="pt-BR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6925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6A7C6E-7B9E-448D-ABEB-D33A052CB03A}" type="slidenum">
              <a:rPr lang="pt-BR" altLang="pt-BR"/>
              <a:pPr/>
              <a:t>36</a:t>
            </a:fld>
            <a:endParaRPr lang="pt-BR" altLang="pt-BR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57093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0BE22-E4B6-467D-A736-522DA4766022}" type="slidenum">
              <a:rPr lang="pt-BR" altLang="pt-BR"/>
              <a:pPr/>
              <a:t>37</a:t>
            </a:fld>
            <a:endParaRPr lang="pt-BR" altLang="pt-BR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81348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C9DD4B-DB80-414A-9092-1246310EF8DA}" type="slidenum">
              <a:rPr lang="pt-BR" altLang="pt-BR"/>
              <a:pPr/>
              <a:t>38</a:t>
            </a:fld>
            <a:endParaRPr lang="pt-BR" altLang="pt-BR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088486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970C3B-CE28-41BB-9257-58E41DE83977}" type="slidenum">
              <a:rPr lang="pt-BR" altLang="pt-BR"/>
              <a:pPr/>
              <a:t>39</a:t>
            </a:fld>
            <a:endParaRPr lang="pt-BR" altLang="pt-BR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67809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C0B664-3E8F-46B4-8489-A6480EFB08DE}" type="slidenum">
              <a:rPr lang="pt-BR" altLang="pt-BR"/>
              <a:pPr/>
              <a:t>40</a:t>
            </a:fld>
            <a:endParaRPr lang="pt-BR" altLang="pt-BR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11808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381A6-B2A8-46A9-8B4A-5299688C6E5A}" type="slidenum">
              <a:rPr lang="pt-BR" altLang="pt-BR"/>
              <a:pPr/>
              <a:t>45</a:t>
            </a:fld>
            <a:endParaRPr lang="pt-BR" altLang="pt-BR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513919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06ED5B-5504-42C4-8A56-1FFCBA651491}" type="slidenum">
              <a:rPr lang="pt-BR" altLang="pt-BR"/>
              <a:pPr/>
              <a:t>46</a:t>
            </a:fld>
            <a:endParaRPr lang="pt-BR" altLang="pt-BR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54575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Letra C = números pares maiores que 0</a:t>
            </a:r>
            <a:r>
              <a:rPr lang="pt-BR" baseline="0" dirty="0" smtClean="0"/>
              <a:t> e menores que 8</a:t>
            </a:r>
          </a:p>
          <a:p>
            <a:r>
              <a:rPr lang="pt-BR" baseline="0" dirty="0" smtClean="0"/>
              <a:t>Acrescentar exercícios do livro azul pag. </a:t>
            </a:r>
            <a:r>
              <a:rPr lang="pt-BR" baseline="0" smtClean="0"/>
              <a:t>26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4D0FC-F8FD-4223-ADDB-8EC5749C7BA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045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A17D3A-79D5-4AB0-8EAA-7225F764588D}" type="slidenum">
              <a:rPr lang="pt-BR" altLang="pt-BR"/>
              <a:pPr/>
              <a:t>47</a:t>
            </a:fld>
            <a:endParaRPr lang="pt-BR" altLang="pt-BR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164634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50F8EB-CE30-4836-A68C-2418A01B321F}" type="slidenum">
              <a:rPr lang="pt-BR" altLang="pt-BR"/>
              <a:pPr/>
              <a:t>48</a:t>
            </a:fld>
            <a:endParaRPr lang="pt-BR" altLang="pt-BR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982668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77790C-BE64-40F9-A3F6-DA2C89764F84}" type="slidenum">
              <a:rPr lang="pt-BR" altLang="pt-BR"/>
              <a:pPr/>
              <a:t>49</a:t>
            </a:fld>
            <a:endParaRPr lang="pt-BR" altLang="pt-BR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805469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2D9044-9578-4A20-9436-BD9D26AFA145}" type="slidenum">
              <a:rPr lang="pt-BR" altLang="pt-BR"/>
              <a:pPr/>
              <a:t>50</a:t>
            </a:fld>
            <a:endParaRPr lang="pt-BR" altLang="pt-BR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389167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19691F-A607-4267-88D0-645D84BBA969}" type="slidenum">
              <a:rPr lang="pt-BR" altLang="pt-BR"/>
              <a:pPr/>
              <a:t>51</a:t>
            </a:fld>
            <a:endParaRPr lang="pt-BR" altLang="pt-BR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500663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6995A0-9984-4938-AA44-765899804692}" type="slidenum">
              <a:rPr lang="pt-BR" altLang="pt-BR"/>
              <a:pPr/>
              <a:t>52</a:t>
            </a:fld>
            <a:endParaRPr lang="pt-BR" altLang="pt-BR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303960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47D5FB-94D7-4967-A033-B3F338E74784}" type="slidenum">
              <a:rPr lang="pt-BR" altLang="pt-BR"/>
              <a:pPr/>
              <a:t>53</a:t>
            </a:fld>
            <a:endParaRPr lang="pt-BR" altLang="pt-BR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336450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F150DE-9BD8-4D56-86BB-688D1E1C996C}" type="slidenum">
              <a:rPr lang="pt-BR" altLang="pt-BR"/>
              <a:pPr/>
              <a:t>54</a:t>
            </a:fld>
            <a:endParaRPr lang="pt-BR" altLang="pt-BR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3622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9D9012-13E1-4258-B6B0-0A1340EB360F}" type="slidenum">
              <a:rPr lang="pt-BR" altLang="pt-BR"/>
              <a:pPr/>
              <a:t>21</a:t>
            </a:fld>
            <a:endParaRPr lang="pt-BR" altLang="pt-BR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47071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7B0210-CA5B-44C8-853B-BD174FD96A57}" type="slidenum">
              <a:rPr lang="pt-BR" altLang="pt-BR"/>
              <a:pPr/>
              <a:t>22</a:t>
            </a:fld>
            <a:endParaRPr lang="pt-BR" altLang="pt-BR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07362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0AED16-5A83-443F-9C90-B45E82E60D02}" type="slidenum">
              <a:rPr lang="pt-BR" altLang="pt-BR"/>
              <a:pPr/>
              <a:t>23</a:t>
            </a:fld>
            <a:endParaRPr lang="pt-BR" altLang="pt-BR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83539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1B51A2-C660-46B3-BAF5-5A0E0C46D59F}" type="slidenum">
              <a:rPr lang="pt-BR" altLang="pt-BR"/>
              <a:pPr/>
              <a:t>24</a:t>
            </a:fld>
            <a:endParaRPr lang="pt-BR" altLang="pt-BR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61768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BBC2F2-9B54-46F6-95CB-9E982EE4446D}" type="slidenum">
              <a:rPr lang="pt-BR" altLang="pt-BR"/>
              <a:pPr/>
              <a:t>25</a:t>
            </a:fld>
            <a:endParaRPr lang="pt-BR" altLang="pt-BR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348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3E14F3-FE00-442C-8A0C-4FF8460F4FEA}" type="slidenum">
              <a:rPr lang="pt-BR" altLang="pt-BR"/>
              <a:pPr/>
              <a:t>26</a:t>
            </a:fld>
            <a:endParaRPr lang="pt-BR" altLang="pt-BR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33383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0ED118-B241-4825-8B65-02E47EFF6FFD}" type="slidenum">
              <a:rPr lang="pt-BR" altLang="pt-BR"/>
              <a:pPr/>
              <a:t>27</a:t>
            </a:fld>
            <a:endParaRPr lang="pt-BR" altLang="pt-BR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4340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E837-8209-4C83-B86E-06CC024FFD39}" type="datetime1">
              <a:rPr lang="pt-BR" smtClean="0"/>
              <a:t>25/01/2018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5B1CBB9-14D4-4DBE-B861-52A6BE028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3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2545-CBC4-4A09-AB8F-AE208EA6DD69}" type="datetime1">
              <a:rPr lang="pt-BR" smtClean="0"/>
              <a:t>25/01/2018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5B1CBB9-14D4-4DBE-B861-52A6BE028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72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C6A5-1413-41E1-874E-136C45A82884}" type="datetime1">
              <a:rPr lang="pt-BR" smtClean="0"/>
              <a:t>25/01/2018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5B1CBB9-14D4-4DBE-B861-52A6BE02876F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7509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2781-D9E5-4E18-A1C8-01B66051B38C}" type="datetime1">
              <a:rPr lang="pt-BR" smtClean="0"/>
              <a:t>25/01/2018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5B1CBB9-14D4-4DBE-B861-52A6BE028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497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9D33-F56E-4803-AE44-5AD30F757707}" type="datetime1">
              <a:rPr lang="pt-BR" smtClean="0"/>
              <a:t>25/01/2018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5B1CBB9-14D4-4DBE-B861-52A6BE02876F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176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CDB7-D334-4138-9002-51CED0593CB3}" type="datetime1">
              <a:rPr lang="pt-BR" smtClean="0"/>
              <a:t>25/01/2018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5B1CBB9-14D4-4DBE-B861-52A6BE028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2712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4050-D2BD-47BF-A90F-C71A7BDAF63D}" type="datetime1">
              <a:rPr lang="pt-BR" smtClean="0"/>
              <a:t>25/01/2018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130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B37B-4B5E-4B64-98DF-735403EBC732}" type="datetime1">
              <a:rPr lang="pt-BR" smtClean="0"/>
              <a:t>25/01/2018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55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2890"/>
          </a:xfrm>
        </p:spPr>
        <p:txBody>
          <a:bodyPr/>
          <a:lstStyle/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32467"/>
            <a:ext cx="8915400" cy="437875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40EB-0808-4660-9BB0-C0790EDAE251}" type="datetime1">
              <a:rPr lang="pt-BR" smtClean="0"/>
              <a:t>25/01/2018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Conector reto 8"/>
          <p:cNvCxnSpPr/>
          <p:nvPr userDrawn="1"/>
        </p:nvCxnSpPr>
        <p:spPr>
          <a:xfrm>
            <a:off x="207818" y="1459730"/>
            <a:ext cx="119841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79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4F38-9F82-4555-9FEE-77E37F0D9EE5}" type="datetime1">
              <a:rPr lang="pt-BR" smtClean="0"/>
              <a:t>25/01/2018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5B1CBB9-14D4-4DBE-B861-52A6BE028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74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A78B-7923-42F8-B097-389F237D8F79}" type="datetime1">
              <a:rPr lang="pt-BR" smtClean="0"/>
              <a:t>25/01/2018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5B1CBB9-14D4-4DBE-B861-52A6BE028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04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95AD5-0AAD-4952-BC77-B50581D45D68}" type="datetime1">
              <a:rPr lang="pt-BR" smtClean="0"/>
              <a:t>25/01/2018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5B1CBB9-14D4-4DBE-B861-52A6BE028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09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D54E-56E5-4EA9-8186-A42F062E0BA5}" type="datetime1">
              <a:rPr lang="pt-BR" smtClean="0"/>
              <a:t>25/01/2018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73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2AFA-4685-4843-B6A9-91B679267CB0}" type="datetime1">
              <a:rPr lang="pt-BR" smtClean="0"/>
              <a:t>25/01/2018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01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B287-4874-4A23-8CA7-1FEB4BA9D94F}" type="datetime1">
              <a:rPr lang="pt-BR" smtClean="0"/>
              <a:t>25/01/2018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77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E97A-D591-45D9-9F77-E4F7D369DBB3}" type="datetime1">
              <a:rPr lang="pt-BR" smtClean="0"/>
              <a:t>25/01/2018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5B1CBB9-14D4-4DBE-B861-52A6BE028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36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9B0C-7768-4DFF-8FDC-61F695E2CCEE}" type="datetime1">
              <a:rPr lang="pt-BR" smtClean="0"/>
              <a:t>25/01/2018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Prof. MSC Flávio Viotti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5B1CBB9-14D4-4DBE-B861-52A6BE028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370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Linguagens Formais e Autômatos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Fundamentos da Matemática</a:t>
            </a:r>
            <a:endParaRPr lang="pt-BR" sz="3600" dirty="0">
              <a:solidFill>
                <a:srgbClr val="FF0000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75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Conjuntos </a:t>
            </a:r>
            <a:r>
              <a:rPr lang="pt-BR" dirty="0" smtClean="0"/>
              <a:t>(7)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Exemplos: Sejam os conjuntos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0,1,2,3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2,3,4</m:t>
                        </m:r>
                      </m:e>
                    </m:d>
                  </m:oMath>
                </a14:m>
                <a:r>
                  <a:rPr lang="pt-BR" dirty="0" smtClean="0"/>
                  <a:t>. Então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pt-BR" dirty="0" smtClean="0"/>
                  <a:t>;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pt-BR" dirty="0" smtClean="0"/>
                  <a:t>;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pt-BR" dirty="0" smtClean="0"/>
                  <a:t>;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={0,1,2,3,4}</m:t>
                    </m:r>
                  </m:oMath>
                </a14:m>
                <a:r>
                  <a:rPr lang="pt-BR" dirty="0" smtClean="0"/>
                  <a:t>;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={2,3}</m:t>
                    </m:r>
                  </m:oMath>
                </a14:m>
                <a:r>
                  <a:rPr lang="pt-BR" dirty="0"/>
                  <a:t>;</a:t>
                </a:r>
                <a:endParaRPr lang="pt-BR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={0,1}</m:t>
                    </m:r>
                  </m:oMath>
                </a14:m>
                <a:r>
                  <a:rPr lang="pt-BR" dirty="0"/>
                  <a:t>;</a:t>
                </a:r>
                <a:endParaRPr lang="pt-BR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dirty="0"/>
                  <a:t>;</a:t>
                </a:r>
                <a:endParaRPr lang="pt-BR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pt-BR" dirty="0" smtClean="0"/>
                  <a:t>;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t-BR" dirty="0" smtClean="0"/>
                  <a:t>;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pt-BR" dirty="0" smtClean="0"/>
                  <a:t>;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≥4}</m:t>
                    </m:r>
                  </m:oMath>
                </a14:m>
                <a:r>
                  <a:rPr lang="pt-BR" dirty="0" smtClean="0"/>
                  <a:t>;</a:t>
                </a:r>
                <a:endParaRPr lang="pt-BR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 t="-20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72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11</a:t>
            </a:fld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532467"/>
                <a:ext cx="8915400" cy="4378755"/>
              </a:xfrm>
            </p:spPr>
            <p:txBody>
              <a:bodyPr/>
              <a:lstStyle/>
              <a:p>
                <a:pPr>
                  <a:buFont typeface="+mj-lt"/>
                  <a:buAutoNum type="arabicPeriod"/>
                </a:pPr>
                <a:r>
                  <a:rPr lang="pt-BR" dirty="0" smtClean="0"/>
                  <a:t>Sejam os conjuntos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≤8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−5≤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≤5</m:t>
                        </m:r>
                      </m:e>
                    </m:d>
                  </m:oMath>
                </a14:m>
                <a:endParaRPr lang="pt-BR" dirty="0" smtClean="0"/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pt-BR" sz="2800" b="0" dirty="0" smtClean="0"/>
                  <a:t>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pt-BR" sz="2800" b="0" dirty="0" smtClean="0">
                  <a:ea typeface="Cambria Math" panose="02040503050406030204" pitchFamily="18" charset="0"/>
                </a:endParaRP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pt-BR" sz="2800" b="0" dirty="0" smtClean="0"/>
                  <a:t>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𝑝𝑎𝑟𝑎</m:t>
                    </m:r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𝑎𝑙𝑔𝑢𝑚</m:t>
                    </m:r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};</m:t>
                    </m:r>
                  </m:oMath>
                </a14:m>
                <a:endParaRPr lang="pt-BR" sz="2800" b="0" dirty="0" smtClean="0">
                  <a:ea typeface="Cambria Math" panose="02040503050406030204" pitchFamily="18" charset="0"/>
                </a:endParaRP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pt-BR" sz="2800" b="0" dirty="0" smtClean="0"/>
                  <a:t>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pt-BR" sz="2800" b="0" dirty="0" smtClean="0">
                  <a:ea typeface="Cambria Math" panose="02040503050406030204" pitchFamily="18" charset="0"/>
                </a:endParaRP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pt-BR" sz="28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pt-B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pt-B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pt-B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pt-B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</m:d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pt-B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pt-B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pt-B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pt-B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d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2800" b="0" dirty="0" smtClean="0">
                  <a:ea typeface="Cambria Math" panose="02040503050406030204" pitchFamily="18" charset="0"/>
                </a:endParaRPr>
              </a:p>
              <a:p>
                <a:pPr marL="400050">
                  <a:buFont typeface="+mj-lt"/>
                  <a:buAutoNum type="arabicPeriod"/>
                </a:pPr>
                <a:r>
                  <a:rPr lang="pt-BR" dirty="0" smtClean="0"/>
                  <a:t>Que condição os conjuntos A e B devem satisfazer para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 smtClean="0"/>
                  <a:t>e para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pt-BR" dirty="0" smtClean="0"/>
                  <a:t>?</a:t>
                </a:r>
                <a:endParaRPr lang="pt-BR" dirty="0"/>
              </a:p>
            </p:txBody>
          </p:sp>
        </mc:Choice>
        <mc:Fallback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532467"/>
                <a:ext cx="8915400" cy="4378755"/>
              </a:xfrm>
              <a:blipFill>
                <a:blip r:embed="rId3"/>
                <a:stretch>
                  <a:fillRect l="-1094" r="-19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349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Grafos (1)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12</a:t>
            </a:fld>
            <a:endParaRPr lang="pt-BR"/>
          </a:p>
        </p:txBody>
      </p:sp>
      <p:pic>
        <p:nvPicPr>
          <p:cNvPr id="1026" name="Picture 2" descr="Resultado de imagem para graf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661" y="1532467"/>
            <a:ext cx="5071096" cy="217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graf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480" y="1621586"/>
            <a:ext cx="30670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graf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652" y="4080414"/>
            <a:ext cx="323850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97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Grafos </a:t>
            </a:r>
            <a:r>
              <a:rPr lang="pt-BR" dirty="0" smtClean="0"/>
              <a:t>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Definição: “Grafo é uma estrutura matemática que contém dois tipos de entidades: </a:t>
            </a:r>
            <a:r>
              <a:rPr lang="pt-BR" b="1" dirty="0" smtClean="0">
                <a:solidFill>
                  <a:srgbClr val="FF0000"/>
                </a:solidFill>
              </a:rPr>
              <a:t>Vértices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/>
              <a:t>e </a:t>
            </a:r>
            <a:r>
              <a:rPr lang="pt-BR" b="1" dirty="0" smtClean="0">
                <a:solidFill>
                  <a:srgbClr val="FF0000"/>
                </a:solidFill>
              </a:rPr>
              <a:t>Arestas</a:t>
            </a:r>
            <a:r>
              <a:rPr lang="pt-BR" dirty="0" smtClean="0"/>
              <a:t>. Existem dois tipos de Grafos: </a:t>
            </a:r>
            <a:r>
              <a:rPr lang="pt-BR" b="1" dirty="0" smtClean="0">
                <a:solidFill>
                  <a:srgbClr val="0070C0"/>
                </a:solidFill>
              </a:rPr>
              <a:t>Dirigidos</a:t>
            </a:r>
            <a:r>
              <a:rPr lang="pt-BR" dirty="0" smtClean="0">
                <a:solidFill>
                  <a:srgbClr val="0070C0"/>
                </a:solidFill>
              </a:rPr>
              <a:t> </a:t>
            </a:r>
            <a:r>
              <a:rPr lang="pt-BR" dirty="0" smtClean="0"/>
              <a:t>e </a:t>
            </a:r>
            <a:r>
              <a:rPr lang="pt-BR" b="1" dirty="0" smtClean="0">
                <a:solidFill>
                  <a:srgbClr val="0070C0"/>
                </a:solidFill>
              </a:rPr>
              <a:t>não Dirigidos</a:t>
            </a:r>
            <a:r>
              <a:rPr lang="pt-BR" dirty="0" smtClean="0"/>
              <a:t>”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13</a:t>
            </a:fld>
            <a:endParaRPr lang="pt-BR"/>
          </a:p>
        </p:txBody>
      </p:sp>
      <p:pic>
        <p:nvPicPr>
          <p:cNvPr id="6" name="Picture 2" descr="Resultado de imagem para graf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579" y="2903992"/>
            <a:ext cx="5071096" cy="2171308"/>
          </a:xfrm>
          <a:prstGeom prst="rect">
            <a:avLst/>
          </a:prstGeom>
          <a:noFill/>
          <a:effectLst>
            <a:innerShdw blurRad="114300">
              <a:prstClr val="black"/>
            </a:inn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m para graf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369" y="2837121"/>
            <a:ext cx="3067050" cy="230505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9163559" y="5210767"/>
            <a:ext cx="1040670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70C0"/>
                </a:solidFill>
              </a:rPr>
              <a:t>Dirigido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086307" y="5210767"/>
            <a:ext cx="1576072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70C0"/>
                </a:solidFill>
              </a:rPr>
              <a:t>Não Dirigido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12" name="Texto explicativo retangular 11"/>
          <p:cNvSpPr/>
          <p:nvPr/>
        </p:nvSpPr>
        <p:spPr>
          <a:xfrm>
            <a:off x="6671778" y="5566377"/>
            <a:ext cx="914400" cy="344845"/>
          </a:xfrm>
          <a:prstGeom prst="wedgeRectCallout">
            <a:avLst>
              <a:gd name="adj1" fmla="val -147095"/>
              <a:gd name="adj2" fmla="val -44059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Aresta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3" name="Texto explicativo retangular 12"/>
          <p:cNvSpPr/>
          <p:nvPr/>
        </p:nvSpPr>
        <p:spPr>
          <a:xfrm>
            <a:off x="6786570" y="3493206"/>
            <a:ext cx="1169835" cy="372913"/>
          </a:xfrm>
          <a:prstGeom prst="wedgeRectCallout">
            <a:avLst>
              <a:gd name="adj1" fmla="val -164836"/>
              <a:gd name="adj2" fmla="val -14038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Vértice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0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Grafos </a:t>
            </a:r>
            <a:r>
              <a:rPr lang="pt-BR" dirty="0" smtClean="0"/>
              <a:t>(3)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Sintetizando um Grafo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pt-BR" sz="2400" b="0" dirty="0" smtClean="0"/>
              </a:p>
              <a:p>
                <a:pPr marL="0" indent="0">
                  <a:buNone/>
                </a:pPr>
                <a:r>
                  <a:rPr lang="pt-BR" dirty="0" smtClean="0"/>
                  <a:t>	V = Conjunto de vértices,</a:t>
                </a:r>
              </a:p>
              <a:p>
                <a:pPr marL="0" indent="0">
                  <a:buNone/>
                </a:pPr>
                <a:r>
                  <a:rPr lang="pt-BR" dirty="0" smtClean="0"/>
                  <a:t>	A = Conjunto de arestas</a:t>
                </a:r>
              </a:p>
              <a:p>
                <a:r>
                  <a:rPr lang="pt-BR" dirty="0" smtClean="0"/>
                  <a:t>Exemplo 1: (desenhar o grafo)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pt-BR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b="0" dirty="0" smtClean="0"/>
              </a:p>
              <a:p>
                <a:r>
                  <a:rPr lang="pt-BR" dirty="0"/>
                  <a:t>Exemplo </a:t>
                </a:r>
                <a:r>
                  <a:rPr lang="pt-BR" dirty="0" smtClean="0"/>
                  <a:t>2: </a:t>
                </a:r>
                <a:r>
                  <a:rPr lang="pt-BR" dirty="0"/>
                  <a:t>(desenhar o grafo)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𝐴𝑟𝑔𝑒𝑛𝑡𝑖𝑛𝑎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𝐵𝑜𝑙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𝑣𝑖𝑎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𝐵𝑟𝑎𝑠𝑖𝑙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𝐶h𝑖𝑙𝑒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𝑃𝑎𝑟𝑎𝑔𝑢𝑎𝑖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𝑈𝑟𝑢𝑔𝑢𝑎𝑖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𝐴𝑟𝑔𝑒𝑛𝑡𝑖𝑛𝑎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𝐵𝑜𝑙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𝑣𝑖𝑎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𝐴𝑟𝑔𝑒𝑛𝑡𝑖𝑎𝑛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𝐵𝑟𝑎𝑠𝑖𝑙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𝐴𝑟𝑔𝑒𝑛𝑡𝑖𝑛𝑎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𝐶h𝑖𝑙𝑒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𝐴𝑟𝑔𝑒𝑛𝑡𝑖𝑛𝑎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𝑃𝑎𝑟𝑎𝑔𝑢𝑎𝑖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𝐴𝑟𝑔𝑒𝑛𝑡𝑖𝑛𝑎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𝑈𝑟𝑢𝑔𝑢𝑎𝑖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𝐵𝑜𝑙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𝑣𝑖𝑎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𝐶h𝑖𝑙𝑒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𝐵𝑜𝑙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𝑣𝑖𝑎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𝑃𝑎𝑟𝑎𝑔𝑢𝑎𝑖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𝐵𝑟𝑎𝑠𝑖𝑙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𝑃𝑎𝑟𝑎𝑔𝑢𝑎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𝐵𝑟𝑎𝑠𝑖𝑙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𝑈𝑟𝑢𝑔𝑢𝑎𝑖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84" t="-13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66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Grafos </a:t>
            </a:r>
            <a:r>
              <a:rPr lang="pt-BR" dirty="0" smtClean="0"/>
              <a:t>(4)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Um Grafo Dirigido Rotulado e uma tripla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pt-BR" dirty="0" smtClean="0"/>
                  <a:t> em que: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pt-BR" dirty="0" smtClean="0"/>
                  <a:t> é um conjunto finito de vértices;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pt-BR" dirty="0" smtClean="0"/>
                  <a:t> é um conjunto de arestas(rotuladas); e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t-BR" dirty="0" smtClean="0"/>
                  <a:t> é um conjunto de rótulos</a:t>
                </a:r>
              </a:p>
              <a:p>
                <a:r>
                  <a:rPr lang="pt-BR" dirty="0"/>
                  <a:t>Exemplo 1: (desenhar o grafo)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,9,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,4,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,3,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,6,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,7,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,8,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,5,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Os vértices de uma aresta são ditos </a:t>
                </a:r>
                <a:r>
                  <a:rPr lang="pt-BR" i="1" dirty="0" smtClean="0">
                    <a:solidFill>
                      <a:srgbClr val="00B0F0"/>
                    </a:solidFill>
                  </a:rPr>
                  <a:t>Adjacentes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O </a:t>
                </a:r>
                <a:r>
                  <a:rPr lang="pt-BR" dirty="0" smtClean="0">
                    <a:solidFill>
                      <a:srgbClr val="00B0F0"/>
                    </a:solidFill>
                  </a:rPr>
                  <a:t>Grau</a:t>
                </a:r>
                <a:r>
                  <a:rPr lang="pt-BR" dirty="0" smtClean="0"/>
                  <a:t> de um vértice é o número de arestas que o contêm.</a:t>
                </a:r>
              </a:p>
              <a:p>
                <a:r>
                  <a:rPr lang="pt-BR" dirty="0" smtClean="0"/>
                  <a:t>Em um </a:t>
                </a:r>
                <a:r>
                  <a:rPr lang="pt-BR" dirty="0" smtClean="0">
                    <a:solidFill>
                      <a:srgbClr val="FF0000"/>
                    </a:solidFill>
                  </a:rPr>
                  <a:t>grafo dirigido</a:t>
                </a:r>
                <a:r>
                  <a:rPr lang="pt-BR" dirty="0" smtClean="0"/>
                  <a:t>, o </a:t>
                </a:r>
                <a:r>
                  <a:rPr lang="pt-BR" dirty="0" smtClean="0">
                    <a:solidFill>
                      <a:srgbClr val="00B0F0"/>
                    </a:solidFill>
                  </a:rPr>
                  <a:t>grau de entrada</a:t>
                </a:r>
                <a:r>
                  <a:rPr lang="pt-BR" dirty="0" smtClean="0"/>
                  <a:t>, é o numero de arestas que entram nele, e o grau de saída, e o número de arestas que saem dele.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21" t="-2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043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(1/2)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16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972" y="2981325"/>
            <a:ext cx="2571750" cy="3876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212437" y="1577026"/>
                <a:ext cx="10091448" cy="4378755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+mj-lt"/>
                  <a:buAutoNum type="arabicPeriod"/>
                </a:pPr>
                <a:r>
                  <a:rPr lang="pt-BR" dirty="0" smtClean="0"/>
                  <a:t>Desenhe a representação geométrica do seguinte grafo: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1,2,3,4,5,6</m:t>
                          </m:r>
                        </m:e>
                      </m:d>
                    </m:oMath>
                  </m:oMathPara>
                </a14:m>
                <a:endParaRPr lang="pt-BR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3,6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5,3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5,1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5,6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4,6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4,5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6,1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6,2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3,4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pt-BR" b="0" dirty="0" smtClean="0"/>
              </a:p>
              <a:p>
                <a:pPr>
                  <a:buFont typeface="+mj-lt"/>
                  <a:buAutoNum type="arabicPeriod" startAt="2"/>
                </a:pPr>
                <a:r>
                  <a:rPr lang="pt-BR" dirty="0" smtClean="0"/>
                  <a:t>Dado o grafo de aeroportos abaixo, defina sua escrita formal, do tipo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é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𝑢𝑚𝑎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𝑐𝑖𝑑𝑎𝑑𝑒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𝑐𝑜𝑚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𝑎𝑒𝑟𝑜𝑝𝑜𝑟𝑡𝑜</m:t>
                          </m:r>
                        </m:e>
                      </m:d>
                    </m:oMath>
                  </m:oMathPara>
                </a14:m>
                <a:endParaRPr lang="pt-BR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á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𝑙𝑖𝑛h𝑎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𝑟𝑒𝑎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𝑙𝑖𝑔𝑎𝑛𝑑𝑜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𝑠𝑒𝑛𝑑𝑜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𝑡𝑒𝑚𝑝𝑜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𝑒𝑠𝑝𝑒𝑟𝑎</m:t>
                          </m:r>
                        </m:e>
                      </m:d>
                    </m:oMath>
                  </m:oMathPara>
                </a14:m>
                <a:endParaRPr lang="pt-BR" b="0" dirty="0" smtClean="0"/>
              </a:p>
              <a:p>
                <a:pPr>
                  <a:buFont typeface="+mj-lt"/>
                  <a:buAutoNum type="arabicPeriod" startAt="3"/>
                </a:pPr>
                <a:r>
                  <a:rPr lang="pt-BR" dirty="0" smtClean="0"/>
                  <a:t> Informe todos os possíveis tempos de espera de quem </a:t>
                </a:r>
              </a:p>
              <a:p>
                <a:pPr marL="0" indent="0">
                  <a:buNone/>
                </a:pPr>
                <a:r>
                  <a:rPr lang="pt-BR" dirty="0" smtClean="0"/>
                  <a:t>vai de São Paulo para Porto Alegre</a:t>
                </a:r>
              </a:p>
              <a:p>
                <a:pPr>
                  <a:buFont typeface="+mj-lt"/>
                  <a:buAutoNum type="arabicPeriod" startAt="4"/>
                </a:pPr>
                <a:r>
                  <a:rPr lang="pt-BR" dirty="0"/>
                  <a:t>Pesquise sobre “Matriz de adjacência” e construa essa </a:t>
                </a:r>
                <a:r>
                  <a:rPr lang="pt-BR" dirty="0" smtClean="0"/>
                  <a:t>matriz</a:t>
                </a:r>
              </a:p>
              <a:p>
                <a:pPr marL="0" indent="0">
                  <a:buNone/>
                </a:pPr>
                <a:r>
                  <a:rPr lang="pt-BR" dirty="0" smtClean="0"/>
                  <a:t> para  </a:t>
                </a:r>
                <a:r>
                  <a:rPr lang="pt-BR" dirty="0"/>
                  <a:t>os exercícios anteriores.</a:t>
                </a:r>
              </a:p>
              <a:p>
                <a:pPr marL="0" indent="0">
                  <a:buNone/>
                </a:pPr>
                <a:endParaRPr lang="pt-BR" dirty="0" smtClean="0"/>
              </a:p>
              <a:p>
                <a:pPr>
                  <a:buFont typeface="+mj-lt"/>
                  <a:buAutoNum type="arabicPeriod" startAt="2"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2437" y="1577026"/>
                <a:ext cx="10091448" cy="4378755"/>
              </a:xfrm>
              <a:blipFill>
                <a:blip r:embed="rId3"/>
                <a:stretch>
                  <a:fillRect l="-785" t="-1811" r="-9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31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</a:t>
            </a:r>
            <a:r>
              <a:rPr lang="pt-BR" dirty="0" smtClean="0"/>
              <a:t>(2/2</a:t>
            </a:r>
            <a:r>
              <a:rPr lang="pt-BR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buFont typeface="+mj-lt"/>
                  <a:buAutoNum type="arabicPeriod" startAt="5"/>
                </a:pPr>
                <a:r>
                  <a:rPr lang="pt-BR" dirty="0" smtClean="0"/>
                  <a:t>Seja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é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h𝑜𝑚𝑒𝑚</m:t>
                          </m:r>
                        </m:e>
                      </m:d>
                    </m:oMath>
                  </m:oMathPara>
                </a14:m>
                <a:endParaRPr lang="pt-BR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é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𝑢𝑚𝑎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𝑚𝑢𝑙h𝑒𝑟</m:t>
                          </m:r>
                        </m:e>
                      </m:d>
                    </m:oMath>
                  </m:oMathPara>
                </a14:m>
                <a:endParaRPr lang="pt-BR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pt-BR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pt-BR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𝑓𝑜𝑖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𝑛𝑎𝑚𝑜𝑟𝑎𝑑𝑜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pt-BR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𝑀𝑎𝑟𝑖𝑎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𝑃𝑒𝑑𝑟𝑜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𝐽𝑜𝑎𝑛𝑎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𝐿𝑢𝑖𝑧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𝐶𝑎𝑟𝑙𝑎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𝑃𝑒𝑑𝑟𝑜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b="0" dirty="0" smtClean="0"/>
              </a:p>
              <a:p>
                <a:pPr marL="0" indent="0">
                  <a:buNone/>
                </a:pPr>
                <a:r>
                  <a:rPr lang="pt-BR" dirty="0" smtClean="0"/>
                  <a:t>Desenhe o grafo não direcionado acima, e indique os conjuntos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9" t="-8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65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Cadeias e Linguagens Formais (1)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Principais letras gregas usadas: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18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6102064"/>
                  </p:ext>
                </p:extLst>
              </p:nvPr>
            </p:nvGraphicFramePr>
            <p:xfrm>
              <a:off x="2982912" y="2206722"/>
              <a:ext cx="8127999" cy="2687320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Letra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Maiúscula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Minúscula 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Gama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</m:oMath>
                            </m:oMathPara>
                          </a14:m>
                          <a:endParaRPr lang="pt-BR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pt-BR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Épsilon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Ε</m:t>
                                </m:r>
                              </m:oMath>
                            </m:oMathPara>
                          </a14:m>
                          <a:endParaRPr lang="pt-BR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| </m:t>
                                </m:r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pt-BR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Lambda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Λ</m:t>
                                </m:r>
                              </m:oMath>
                            </m:oMathPara>
                          </a14:m>
                          <a:endParaRPr lang="pt-BR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pt-BR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Sigma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oMath>
                            </m:oMathPara>
                          </a14:m>
                          <a:endParaRPr lang="pt-BR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pt-BR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6102064"/>
                  </p:ext>
                </p:extLst>
              </p:nvPr>
            </p:nvGraphicFramePr>
            <p:xfrm>
              <a:off x="2982912" y="2206722"/>
              <a:ext cx="8127999" cy="2687320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2709333"/>
                    <a:gridCol w="2709333"/>
                    <a:gridCol w="270933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Letra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Maiúscula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Minúscula 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Gama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76" t="-69474" r="-100676" b="-3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25" t="-69474" r="-449" b="-303158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Épsilon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76" t="-169474" r="-100676" b="-2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25" t="-169474" r="-449" b="-203158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Lambda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76" t="-266667" r="-100676" b="-101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25" t="-266667" r="-449" b="-101042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Sigma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76" t="-370526" r="-100676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25" t="-370526" r="-449" b="-21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2798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Cadeias e Linguagens Formais </a:t>
            </a:r>
            <a:r>
              <a:rPr lang="pt-BR" dirty="0" smtClean="0"/>
              <a:t>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O Dicionário Aurélio define linguagem como “o uso de palavra articulada ou escrita como meio de expressão e comunicação entre pessoas”. Entretanto, esta definição não é suficientemente precisa para permitir o desenvolvimento matemático de uma teoria sobre linguagens.</a:t>
            </a:r>
          </a:p>
          <a:p>
            <a:endParaRPr lang="pt-BR" dirty="0" smtClean="0"/>
          </a:p>
          <a:p>
            <a:r>
              <a:rPr lang="pt-BR" dirty="0" smtClean="0"/>
              <a:t>Definição de linguagem formal: “Uma Linguagem formal, ao contrário de uma linguagem natural, é tal que:</a:t>
            </a:r>
          </a:p>
          <a:p>
            <a:pPr lvl="1">
              <a:buFont typeface="+mj-lt"/>
              <a:buAutoNum type="alphaLcParenR"/>
            </a:pPr>
            <a:r>
              <a:rPr lang="pt-BR" dirty="0" smtClean="0"/>
              <a:t>tem uma sintaxe bem definida, de forma que, dada uma sentença, seja sempre possível saber se ela pertence ou não à linguagem; e</a:t>
            </a:r>
          </a:p>
          <a:p>
            <a:pPr lvl="1">
              <a:buFont typeface="+mj-lt"/>
              <a:buAutoNum type="alphaLcParenR"/>
            </a:pPr>
            <a:r>
              <a:rPr lang="pt-BR" dirty="0"/>
              <a:t>t</a:t>
            </a:r>
            <a:r>
              <a:rPr lang="pt-BR" dirty="0" smtClean="0"/>
              <a:t>em uma semântica precisa, de modo que não contenha sentenças sem significado ou ambíguas.”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81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Conjuntos</a:t>
            </a:r>
          </a:p>
          <a:p>
            <a:pPr lvl="1"/>
            <a:r>
              <a:rPr lang="pt-BR" dirty="0" smtClean="0"/>
              <a:t>[1] – Item 1.3</a:t>
            </a:r>
          </a:p>
          <a:p>
            <a:pPr lvl="1"/>
            <a:r>
              <a:rPr lang="pt-BR" dirty="0" smtClean="0"/>
              <a:t>[3] – Pag. 4</a:t>
            </a:r>
          </a:p>
          <a:p>
            <a:r>
              <a:rPr lang="pt-BR" dirty="0"/>
              <a:t>Grafos</a:t>
            </a:r>
          </a:p>
          <a:p>
            <a:pPr lvl="1"/>
            <a:r>
              <a:rPr lang="pt-BR" dirty="0"/>
              <a:t>[1] – Item 1.9</a:t>
            </a:r>
          </a:p>
          <a:p>
            <a:r>
              <a:rPr lang="pt-BR" dirty="0" smtClean="0"/>
              <a:t>Cadeias e Linguagens Formais</a:t>
            </a:r>
          </a:p>
          <a:p>
            <a:pPr lvl="1"/>
            <a:r>
              <a:rPr lang="pt-BR" dirty="0" smtClean="0"/>
              <a:t>[1] – Itens 1.10 e 1.11</a:t>
            </a:r>
          </a:p>
          <a:p>
            <a:pPr lvl="1"/>
            <a:r>
              <a:rPr lang="pt-BR" dirty="0" smtClean="0"/>
              <a:t>[2] – item 1.5</a:t>
            </a:r>
          </a:p>
          <a:p>
            <a:pPr lvl="1"/>
            <a:r>
              <a:rPr lang="pt-BR" dirty="0" smtClean="0"/>
              <a:t>[3] – Pag. 13/14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Cadeias e Linguagens Formais </a:t>
            </a:r>
            <a:r>
              <a:rPr lang="pt-BR" dirty="0" smtClean="0"/>
              <a:t>(3)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20</a:t>
            </a:fld>
            <a:endParaRPr lang="pt-BR"/>
          </a:p>
        </p:txBody>
      </p:sp>
      <p:pic>
        <p:nvPicPr>
          <p:cNvPr id="6" name="Picture 4" descr="Resultado de imagem para linguag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313094"/>
            <a:ext cx="371475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m para linguagem de computad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314" y="2476196"/>
            <a:ext cx="4841298" cy="233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3718663" y="5106037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Linguagem</a:t>
            </a:r>
            <a:endParaRPr lang="pt-BR" dirty="0"/>
          </a:p>
        </p:txBody>
      </p:sp>
      <p:sp>
        <p:nvSpPr>
          <p:cNvPr id="9" name="Espaço Reservado para Conteúdo 8"/>
          <p:cNvSpPr txBox="1">
            <a:spLocks noGrp="1"/>
          </p:cNvSpPr>
          <p:nvPr>
            <p:ph idx="1"/>
          </p:nvPr>
        </p:nvSpPr>
        <p:spPr>
          <a:xfrm>
            <a:off x="2589212" y="153246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8356039" y="5098575"/>
            <a:ext cx="22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Linguagem Formal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822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925" y="235390"/>
            <a:ext cx="8911687" cy="1161610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Cadeias e Linguagens Formais </a:t>
            </a:r>
            <a:r>
              <a:rPr lang="pt-BR" sz="4000" dirty="0" smtClean="0"/>
              <a:t>(5) Alfabeto e Palavras</a:t>
            </a:r>
            <a:endParaRPr lang="pt-BR" alt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4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pt-BR" altLang="pt-BR" sz="2400" b="1" i="1" dirty="0">
                    <a:solidFill>
                      <a:srgbClr val="FF0000"/>
                    </a:solidFill>
                  </a:rPr>
                  <a:t>Alfabeto</a:t>
                </a:r>
                <a:r>
                  <a:rPr lang="pt-BR" altLang="pt-BR" sz="2400" dirty="0"/>
                  <a:t>: é um conjunto (finito e não vazio) de </a:t>
                </a:r>
                <a:r>
                  <a:rPr lang="pt-BR" altLang="pt-BR" sz="2400" dirty="0" smtClean="0"/>
                  <a:t>Símbolos, representado pela letra grega </a:t>
                </a:r>
                <a:r>
                  <a:rPr lang="pt-BR" altLang="pt-BR" sz="2400" dirty="0" smtClean="0">
                    <a:solidFill>
                      <a:srgbClr val="00B0F0"/>
                    </a:solidFill>
                  </a:rPr>
                  <a:t>Sigma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pt-BR" sz="24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pt-BR" altLang="pt-BR" sz="2400" dirty="0" smtClean="0">
                    <a:solidFill>
                      <a:srgbClr val="00B0F0"/>
                    </a:solidFill>
                  </a:rPr>
                  <a:t>)</a:t>
                </a:r>
                <a:endParaRPr lang="pt-BR" altLang="pt-BR" sz="2400" dirty="0"/>
              </a:p>
              <a:p>
                <a:pPr>
                  <a:lnSpc>
                    <a:spcPct val="90000"/>
                  </a:lnSpc>
                </a:pPr>
                <a:r>
                  <a:rPr lang="pt-BR" altLang="pt-BR" sz="2400" b="1" i="1" dirty="0">
                    <a:solidFill>
                      <a:srgbClr val="FF0000"/>
                    </a:solidFill>
                  </a:rPr>
                  <a:t>Símbolo (ou caractere) </a:t>
                </a:r>
                <a:r>
                  <a:rPr lang="en-US" altLang="pt-BR" sz="2400" dirty="0"/>
                  <a:t>é </a:t>
                </a:r>
                <a:r>
                  <a:rPr lang="en-US" altLang="pt-BR" sz="2400" dirty="0" err="1"/>
                  <a:t>uma</a:t>
                </a:r>
                <a:r>
                  <a:rPr lang="en-US" altLang="pt-BR" sz="2400" dirty="0"/>
                  <a:t> </a:t>
                </a:r>
                <a:r>
                  <a:rPr lang="en-US" altLang="pt-BR" sz="2400" dirty="0" err="1"/>
                  <a:t>entidade</a:t>
                </a:r>
                <a:r>
                  <a:rPr lang="en-US" altLang="pt-BR" sz="2400" dirty="0"/>
                  <a:t> </a:t>
                </a:r>
                <a:r>
                  <a:rPr lang="en-US" altLang="pt-BR" sz="2400" dirty="0" err="1"/>
                  <a:t>abstrata</a:t>
                </a:r>
                <a:r>
                  <a:rPr lang="en-US" altLang="pt-BR" sz="2400" dirty="0"/>
                  <a:t> </a:t>
                </a:r>
                <a:r>
                  <a:rPr lang="en-US" altLang="pt-BR" sz="2400" i="1" dirty="0" err="1"/>
                  <a:t>básica</a:t>
                </a:r>
                <a:r>
                  <a:rPr lang="en-US" altLang="pt-BR" sz="2400" dirty="0"/>
                  <a:t>, a </a:t>
                </a:r>
                <a:r>
                  <a:rPr lang="en-US" altLang="pt-BR" sz="2400" dirty="0" err="1"/>
                  <a:t>qual</a:t>
                </a:r>
                <a:r>
                  <a:rPr lang="en-US" altLang="pt-BR" sz="2400" dirty="0"/>
                  <a:t> </a:t>
                </a:r>
                <a:r>
                  <a:rPr lang="en-US" altLang="pt-BR" sz="2400" dirty="0" err="1"/>
                  <a:t>não</a:t>
                </a:r>
                <a:r>
                  <a:rPr lang="en-US" altLang="pt-BR" sz="2400" dirty="0"/>
                  <a:t> é </a:t>
                </a:r>
                <a:r>
                  <a:rPr lang="en-US" altLang="pt-BR" sz="2400" dirty="0" err="1"/>
                  <a:t>definida</a:t>
                </a:r>
                <a:r>
                  <a:rPr lang="en-US" altLang="pt-BR" sz="2400" dirty="0"/>
                  <a:t> </a:t>
                </a:r>
                <a:r>
                  <a:rPr lang="en-US" altLang="pt-BR" sz="2400" dirty="0" err="1"/>
                  <a:t>formalmente</a:t>
                </a:r>
                <a:endParaRPr lang="en-US" altLang="pt-BR" sz="2400" dirty="0"/>
              </a:p>
              <a:p>
                <a:pPr>
                  <a:lnSpc>
                    <a:spcPct val="90000"/>
                  </a:lnSpc>
                </a:pPr>
                <a:r>
                  <a:rPr lang="en-US" altLang="pt-BR" sz="2400" dirty="0" err="1"/>
                  <a:t>Exemplos</a:t>
                </a:r>
                <a:endParaRPr lang="en-US" altLang="pt-BR" sz="2400" dirty="0"/>
              </a:p>
              <a:p>
                <a:pPr lvl="1">
                  <a:lnSpc>
                    <a:spcPct val="90000"/>
                  </a:lnSpc>
                </a:pPr>
                <a:r>
                  <a:rPr lang="en-US" altLang="pt-BR" dirty="0">
                    <a:sym typeface="Symbol" panose="05050102010706020507" pitchFamily="18" charset="2"/>
                  </a:rPr>
                  <a:t></a:t>
                </a:r>
                <a:r>
                  <a:rPr lang="en-US" altLang="pt-BR" dirty="0"/>
                  <a:t> = {0, 1}, o </a:t>
                </a:r>
                <a:r>
                  <a:rPr lang="en-US" altLang="pt-BR" dirty="0" err="1"/>
                  <a:t>alfabeto</a:t>
                </a:r>
                <a:r>
                  <a:rPr lang="en-US" altLang="pt-BR" dirty="0"/>
                  <a:t> </a:t>
                </a:r>
                <a:r>
                  <a:rPr lang="en-US" altLang="pt-BR" dirty="0" err="1"/>
                  <a:t>binário</a:t>
                </a:r>
                <a:endParaRPr lang="pt-BR" altLang="pt-BR" dirty="0"/>
              </a:p>
              <a:p>
                <a:pPr lvl="1">
                  <a:lnSpc>
                    <a:spcPct val="90000"/>
                  </a:lnSpc>
                </a:pPr>
                <a:r>
                  <a:rPr lang="pt-BR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</a:t>
                </a:r>
                <a:r>
                  <a:rPr lang="pt-BR" altLang="pt-BR" dirty="0">
                    <a:cs typeface="Times New Roman" panose="02020603050405020304" pitchFamily="18" charset="0"/>
                  </a:rPr>
                  <a:t> = {a, b, c, ..., z}, o conjunto de todas as letras minúsculas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pt-BR" dirty="0">
                    <a:cs typeface="Times New Roman" panose="02020603050405020304" pitchFamily="18" charset="0"/>
                  </a:rPr>
                  <a:t>O </a:t>
                </a:r>
                <a:r>
                  <a:rPr lang="en-US" altLang="pt-BR" dirty="0" err="1">
                    <a:cs typeface="Times New Roman" panose="02020603050405020304" pitchFamily="18" charset="0"/>
                  </a:rPr>
                  <a:t>conjunto</a:t>
                </a:r>
                <a:r>
                  <a:rPr lang="en-US" altLang="pt-BR" dirty="0">
                    <a:cs typeface="Times New Roman" panose="02020603050405020304" pitchFamily="18" charset="0"/>
                  </a:rPr>
                  <a:t> de </a:t>
                </a:r>
                <a:r>
                  <a:rPr lang="en-US" altLang="pt-BR" dirty="0" err="1"/>
                  <a:t>todos</a:t>
                </a:r>
                <a:r>
                  <a:rPr lang="en-US" altLang="pt-BR" dirty="0"/>
                  <a:t> </a:t>
                </a:r>
                <a:r>
                  <a:rPr lang="en-US" altLang="pt-BR" dirty="0" err="1"/>
                  <a:t>os</a:t>
                </a:r>
                <a:r>
                  <a:rPr lang="en-US" altLang="pt-BR" dirty="0"/>
                  <a:t> </a:t>
                </a:r>
                <a:r>
                  <a:rPr lang="en-US" altLang="pt-BR" dirty="0" err="1"/>
                  <a:t>caracteres</a:t>
                </a:r>
                <a:r>
                  <a:rPr lang="en-US" altLang="pt-BR" dirty="0"/>
                  <a:t> ASCII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pt-BR" dirty="0">
                    <a:cs typeface="Times New Roman" panose="02020603050405020304" pitchFamily="18" charset="0"/>
                  </a:rPr>
                  <a:t>O </a:t>
                </a:r>
                <a:r>
                  <a:rPr lang="en-US" altLang="pt-BR" dirty="0" err="1" smtClean="0"/>
                  <a:t>conjunto</a:t>
                </a:r>
                <a:r>
                  <a:rPr lang="en-US" altLang="pt-BR" dirty="0" smtClean="0"/>
                  <a:t> </a:t>
                </a:r>
                <a:r>
                  <a:rPr lang="en-US" altLang="pt-BR" dirty="0" err="1"/>
                  <a:t>vazio</a:t>
                </a:r>
                <a:r>
                  <a:rPr lang="en-US" altLang="pt-BR" dirty="0"/>
                  <a:t> </a:t>
                </a:r>
                <a:r>
                  <a:rPr lang="pt-BR" altLang="pt-BR" dirty="0">
                    <a:sym typeface="Symbol" panose="05050102010706020507" pitchFamily="18" charset="2"/>
                  </a:rPr>
                  <a:t></a:t>
                </a:r>
                <a:endParaRPr lang="pt-BR" altLang="pt-BR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6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958" t="-1947" r="-17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47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925" y="280657"/>
            <a:ext cx="8911687" cy="1116343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Cadeias e Linguagens Formais </a:t>
            </a:r>
            <a:r>
              <a:rPr lang="pt-BR" sz="4000" dirty="0" smtClean="0"/>
              <a:t>(6) </a:t>
            </a:r>
            <a:r>
              <a:rPr lang="pt-BR" sz="4000" dirty="0"/>
              <a:t>Alfabeto e Palavras</a:t>
            </a:r>
            <a:endParaRPr lang="pt-BR" altLang="pt-BR" sz="400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 sz="2800" dirty="0"/>
              <a:t>O </a:t>
            </a:r>
            <a:r>
              <a:rPr lang="en-US" altLang="pt-BR" sz="2800" dirty="0" err="1"/>
              <a:t>alfabeto</a:t>
            </a:r>
            <a:r>
              <a:rPr lang="en-US" altLang="pt-BR" sz="2800" dirty="0"/>
              <a:t> da </a:t>
            </a:r>
            <a:r>
              <a:rPr lang="pt-BR" altLang="pt-BR" sz="2800" dirty="0"/>
              <a:t>linguagem Pascal é o conjunto de todos os símbolos (letras, dígitos, caracteres especiais, espaços) usados na construção da linguagem</a:t>
            </a:r>
            <a:endParaRPr lang="en-US" altLang="pt-BR" sz="2800" dirty="0"/>
          </a:p>
          <a:p>
            <a:r>
              <a:rPr lang="en-US" altLang="pt-BR" sz="2800" dirty="0" err="1"/>
              <a:t>Os</a:t>
            </a:r>
            <a:r>
              <a:rPr lang="en-US" altLang="pt-BR" sz="2800" dirty="0"/>
              <a:t> </a:t>
            </a:r>
            <a:r>
              <a:rPr lang="en-US" altLang="pt-BR" sz="2800" dirty="0" err="1"/>
              <a:t>seguintes</a:t>
            </a:r>
            <a:r>
              <a:rPr lang="en-US" altLang="pt-BR" sz="2800" dirty="0"/>
              <a:t> </a:t>
            </a:r>
            <a:r>
              <a:rPr lang="en-US" altLang="pt-BR" sz="2800" dirty="0" err="1"/>
              <a:t>conjuntos</a:t>
            </a:r>
            <a:r>
              <a:rPr lang="en-US" altLang="pt-BR" sz="2800" dirty="0"/>
              <a:t> </a:t>
            </a:r>
            <a:r>
              <a:rPr lang="en-US" altLang="pt-BR" sz="2800" dirty="0" err="1">
                <a:solidFill>
                  <a:srgbClr val="F31F29"/>
                </a:solidFill>
              </a:rPr>
              <a:t>não</a:t>
            </a:r>
            <a:r>
              <a:rPr lang="en-US" altLang="pt-BR" sz="2800" dirty="0">
                <a:solidFill>
                  <a:srgbClr val="F31F29"/>
                </a:solidFill>
              </a:rPr>
              <a:t> </a:t>
            </a:r>
            <a:r>
              <a:rPr lang="en-US" altLang="pt-BR" sz="2800" dirty="0" err="1">
                <a:solidFill>
                  <a:srgbClr val="F31F29"/>
                </a:solidFill>
              </a:rPr>
              <a:t>são</a:t>
            </a:r>
            <a:r>
              <a:rPr lang="en-US" altLang="pt-BR" sz="2800" dirty="0"/>
              <a:t> </a:t>
            </a:r>
            <a:r>
              <a:rPr lang="en-US" altLang="pt-BR" sz="2800" dirty="0" err="1"/>
              <a:t>exemplos</a:t>
            </a:r>
            <a:r>
              <a:rPr lang="en-US" altLang="pt-BR" sz="2800" dirty="0"/>
              <a:t> de </a:t>
            </a:r>
            <a:r>
              <a:rPr lang="en-US" altLang="pt-BR" sz="2800" dirty="0" err="1"/>
              <a:t>alfabetos</a:t>
            </a:r>
            <a:endParaRPr lang="pt-BR" altLang="pt-BR" sz="2800" dirty="0"/>
          </a:p>
          <a:p>
            <a:pPr lvl="1"/>
            <a:r>
              <a:rPr lang="en-US" altLang="pt-BR" dirty="0">
                <a:cs typeface="Times New Roman" panose="02020603050405020304" pitchFamily="18" charset="0"/>
                <a:sym typeface="Symbol" panose="05050102010706020507" pitchFamily="18" charset="2"/>
              </a:rPr>
              <a:t></a:t>
            </a:r>
            <a:r>
              <a:rPr lang="en-US" altLang="pt-BR" dirty="0"/>
              <a:t> </a:t>
            </a:r>
            <a:r>
              <a:rPr lang="en-US" altLang="pt-BR" dirty="0" err="1"/>
              <a:t>conjunto</a:t>
            </a:r>
            <a:r>
              <a:rPr lang="en-US" altLang="pt-BR" dirty="0"/>
              <a:t> dos </a:t>
            </a:r>
            <a:r>
              <a:rPr lang="en-US" altLang="pt-BR" dirty="0" err="1"/>
              <a:t>números</a:t>
            </a:r>
            <a:r>
              <a:rPr lang="en-US" altLang="pt-BR" dirty="0"/>
              <a:t> </a:t>
            </a:r>
            <a:r>
              <a:rPr lang="en-US" altLang="pt-BR" dirty="0" err="1"/>
              <a:t>naturais</a:t>
            </a:r>
            <a:endParaRPr lang="pt-BR" altLang="pt-BR" dirty="0"/>
          </a:p>
          <a:p>
            <a:pPr lvl="1"/>
            <a:r>
              <a:rPr lang="pt-BR" altLang="pt-BR" dirty="0">
                <a:cs typeface="Times New Roman" panose="02020603050405020304" pitchFamily="18" charset="0"/>
              </a:rPr>
              <a:t>{a, b, aa, </a:t>
            </a:r>
            <a:r>
              <a:rPr lang="pt-BR" altLang="pt-BR" dirty="0" err="1">
                <a:cs typeface="Times New Roman" panose="02020603050405020304" pitchFamily="18" charset="0"/>
              </a:rPr>
              <a:t>ba</a:t>
            </a:r>
            <a:r>
              <a:rPr lang="pt-BR" altLang="pt-BR" dirty="0">
                <a:cs typeface="Times New Roman" panose="02020603050405020304" pitchFamily="18" charset="0"/>
              </a:rPr>
              <a:t>, </a:t>
            </a:r>
            <a:r>
              <a:rPr lang="pt-BR" altLang="pt-BR" dirty="0" err="1">
                <a:cs typeface="Times New Roman" panose="02020603050405020304" pitchFamily="18" charset="0"/>
              </a:rPr>
              <a:t>bb</a:t>
            </a:r>
            <a:r>
              <a:rPr lang="pt-BR" altLang="pt-BR" dirty="0">
                <a:cs typeface="Times New Roman" panose="02020603050405020304" pitchFamily="18" charset="0"/>
              </a:rPr>
              <a:t>, </a:t>
            </a:r>
            <a:r>
              <a:rPr lang="pt-BR" altLang="pt-BR" dirty="0" err="1">
                <a:cs typeface="Times New Roman" panose="02020603050405020304" pitchFamily="18" charset="0"/>
              </a:rPr>
              <a:t>aaa</a:t>
            </a:r>
            <a:r>
              <a:rPr lang="pt-BR" altLang="pt-BR" dirty="0">
                <a:cs typeface="Times New Roman" panose="02020603050405020304" pitchFamily="18" charset="0"/>
              </a:rPr>
              <a:t>, ...}</a:t>
            </a:r>
          </a:p>
          <a:p>
            <a:endParaRPr lang="pt-BR" altLang="pt-BR" sz="2800" dirty="0"/>
          </a:p>
        </p:txBody>
      </p:sp>
      <p:sp>
        <p:nvSpPr>
          <p:cNvPr id="2" name="Texto explicativo em forma de nuvem 1"/>
          <p:cNvSpPr/>
          <p:nvPr/>
        </p:nvSpPr>
        <p:spPr>
          <a:xfrm>
            <a:off x="8608290" y="4876800"/>
            <a:ext cx="2410691" cy="1265382"/>
          </a:xfrm>
          <a:prstGeom prst="cloudCallout">
            <a:avLst>
              <a:gd name="adj1" fmla="val -118326"/>
              <a:gd name="adj2" fmla="val -501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Tem que ser FINITO!!!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804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925" y="289711"/>
            <a:ext cx="8911687" cy="1107289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Cadeias e Linguagens Formais </a:t>
            </a:r>
            <a:r>
              <a:rPr lang="pt-BR" sz="4000" dirty="0" smtClean="0"/>
              <a:t>(7) </a:t>
            </a:r>
            <a:r>
              <a:rPr lang="pt-BR" sz="4000" dirty="0"/>
              <a:t>Alfabeto e Palavras</a:t>
            </a:r>
            <a:endParaRPr lang="pt-BR" altLang="pt-BR" sz="4000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sz="2800" dirty="0"/>
              <a:t>Uma </a:t>
            </a:r>
            <a:r>
              <a:rPr lang="pt-BR" altLang="pt-BR" sz="2800" dirty="0" err="1">
                <a:solidFill>
                  <a:srgbClr val="FF0000"/>
                </a:solidFill>
              </a:rPr>
              <a:t>String</a:t>
            </a:r>
            <a:r>
              <a:rPr lang="pt-BR" altLang="pt-BR" sz="2800" dirty="0"/>
              <a:t>, (ou </a:t>
            </a:r>
            <a:r>
              <a:rPr lang="pt-BR" altLang="pt-BR" sz="2800" dirty="0" smtClean="0">
                <a:solidFill>
                  <a:srgbClr val="FF0000"/>
                </a:solidFill>
              </a:rPr>
              <a:t>P</a:t>
            </a:r>
            <a:r>
              <a:rPr lang="pt-BR" altLang="pt-BR" sz="2800" i="1" dirty="0" smtClean="0">
                <a:solidFill>
                  <a:srgbClr val="FF0000"/>
                </a:solidFill>
              </a:rPr>
              <a:t>alavra</a:t>
            </a:r>
            <a:r>
              <a:rPr lang="pt-BR" altLang="pt-BR" sz="2800" i="1" dirty="0"/>
              <a:t>, Cadeia de Caracteres </a:t>
            </a:r>
            <a:r>
              <a:rPr lang="pt-BR" altLang="pt-BR" sz="2800" dirty="0"/>
              <a:t>ou</a:t>
            </a:r>
            <a:r>
              <a:rPr lang="pt-BR" altLang="pt-BR" sz="2800" i="1" dirty="0"/>
              <a:t> Sentença) </a:t>
            </a:r>
            <a:r>
              <a:rPr lang="pt-BR" altLang="pt-BR" sz="2800" dirty="0"/>
              <a:t> é uma </a:t>
            </a:r>
            <a:r>
              <a:rPr lang="pt-BR" altLang="pt-BR" sz="2800" dirty="0" smtClean="0"/>
              <a:t>sequência </a:t>
            </a:r>
            <a:r>
              <a:rPr lang="pt-BR" altLang="pt-BR" sz="2800" dirty="0"/>
              <a:t>finita de símbolos escolhidos de algum alfabeto. </a:t>
            </a:r>
          </a:p>
          <a:p>
            <a:r>
              <a:rPr lang="en-US" altLang="pt-BR" sz="2800" dirty="0" err="1">
                <a:cs typeface="Times New Roman" panose="02020603050405020304" pitchFamily="18" charset="0"/>
                <a:sym typeface="Symbol" panose="05050102010706020507" pitchFamily="18" charset="2"/>
              </a:rPr>
              <a:t>Exemplos</a:t>
            </a:r>
            <a:endParaRPr lang="en-US" altLang="pt-BR" sz="28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/>
            <a:r>
              <a:rPr lang="en-US" altLang="pt-BR" dirty="0">
                <a:cs typeface="Times New Roman" panose="02020603050405020304" pitchFamily="18" charset="0"/>
                <a:sym typeface="Symbol" panose="05050102010706020507" pitchFamily="18" charset="2"/>
              </a:rPr>
              <a:t>01101 é </a:t>
            </a:r>
            <a:r>
              <a:rPr lang="en-US" altLang="pt-BR" dirty="0" err="1">
                <a:cs typeface="Times New Roman" panose="02020603050405020304" pitchFamily="18" charset="0"/>
                <a:sym typeface="Symbol" panose="05050102010706020507" pitchFamily="18" charset="2"/>
              </a:rPr>
              <a:t>uma</a:t>
            </a:r>
            <a:r>
              <a:rPr lang="en-US" altLang="pt-BR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pt-BR" dirty="0" err="1" smtClean="0">
                <a:cs typeface="Times New Roman" panose="02020603050405020304" pitchFamily="18" charset="0"/>
                <a:sym typeface="Symbol" panose="05050102010706020507" pitchFamily="18" charset="2"/>
              </a:rPr>
              <a:t>palavra</a:t>
            </a:r>
            <a:r>
              <a:rPr lang="en-US" altLang="pt-BR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do </a:t>
            </a:r>
            <a:r>
              <a:rPr lang="en-US" altLang="pt-BR" dirty="0" err="1">
                <a:cs typeface="Times New Roman" panose="02020603050405020304" pitchFamily="18" charset="0"/>
                <a:sym typeface="Symbol" panose="05050102010706020507" pitchFamily="18" charset="2"/>
              </a:rPr>
              <a:t>alfabeto</a:t>
            </a:r>
            <a:r>
              <a:rPr lang="en-US" altLang="pt-BR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pt-BR" dirty="0" err="1">
                <a:cs typeface="Times New Roman" panose="02020603050405020304" pitchFamily="18" charset="0"/>
                <a:sym typeface="Symbol" panose="05050102010706020507" pitchFamily="18" charset="2"/>
              </a:rPr>
              <a:t>binário</a:t>
            </a:r>
            <a:r>
              <a:rPr lang="en-US" altLang="pt-BR" dirty="0">
                <a:cs typeface="Times New Roman" panose="02020603050405020304" pitchFamily="18" charset="0"/>
                <a:sym typeface="Symbol" panose="05050102010706020507" pitchFamily="18" charset="2"/>
              </a:rPr>
              <a:t>    = {0, 1}</a:t>
            </a:r>
            <a:endParaRPr lang="pt-BR" altLang="pt-BR" dirty="0"/>
          </a:p>
          <a:p>
            <a:pPr lvl="1"/>
            <a:r>
              <a:rPr lang="en-US" altLang="pt-BR" dirty="0">
                <a:cs typeface="Times New Roman" panose="02020603050405020304" pitchFamily="18" charset="0"/>
              </a:rPr>
              <a:t>A </a:t>
            </a:r>
            <a:r>
              <a:rPr lang="en-US" altLang="pt-BR" dirty="0" err="1" smtClean="0">
                <a:cs typeface="Times New Roman" panose="02020603050405020304" pitchFamily="18" charset="0"/>
              </a:rPr>
              <a:t>palavra</a:t>
            </a:r>
            <a:r>
              <a:rPr lang="en-US" altLang="pt-BR" dirty="0" smtClean="0">
                <a:cs typeface="Times New Roman" panose="02020603050405020304" pitchFamily="18" charset="0"/>
              </a:rPr>
              <a:t> 111 </a:t>
            </a:r>
            <a:r>
              <a:rPr lang="en-US" altLang="pt-BR" dirty="0">
                <a:cs typeface="Times New Roman" panose="02020603050405020304" pitchFamily="18" charset="0"/>
              </a:rPr>
              <a:t>é </a:t>
            </a:r>
            <a:r>
              <a:rPr lang="en-US" altLang="pt-BR" dirty="0" err="1">
                <a:cs typeface="Times New Roman" panose="02020603050405020304" pitchFamily="18" charset="0"/>
              </a:rPr>
              <a:t>outra</a:t>
            </a:r>
            <a:r>
              <a:rPr lang="en-US" altLang="pt-BR" dirty="0">
                <a:cs typeface="Times New Roman" panose="02020603050405020304" pitchFamily="18" charset="0"/>
              </a:rPr>
              <a:t> </a:t>
            </a:r>
            <a:r>
              <a:rPr lang="en-US" altLang="pt-BR" dirty="0" err="1" smtClean="0">
                <a:cs typeface="Times New Roman" panose="02020603050405020304" pitchFamily="18" charset="0"/>
              </a:rPr>
              <a:t>palavbra</a:t>
            </a:r>
            <a:r>
              <a:rPr lang="en-US" altLang="pt-BR" dirty="0" smtClean="0">
                <a:cs typeface="Times New Roman" panose="02020603050405020304" pitchFamily="18" charset="0"/>
              </a:rPr>
              <a:t> </a:t>
            </a:r>
            <a:r>
              <a:rPr lang="en-US" altLang="pt-BR" dirty="0" err="1" smtClean="0">
                <a:cs typeface="Times New Roman" panose="02020603050405020304" pitchFamily="18" charset="0"/>
              </a:rPr>
              <a:t>escolhida</a:t>
            </a:r>
            <a:r>
              <a:rPr lang="en-US" altLang="pt-BR" dirty="0" smtClean="0">
                <a:cs typeface="Times New Roman" panose="02020603050405020304" pitchFamily="18" charset="0"/>
              </a:rPr>
              <a:t> </a:t>
            </a:r>
            <a:r>
              <a:rPr lang="en-US" altLang="pt-BR" dirty="0" err="1">
                <a:cs typeface="Times New Roman" panose="02020603050405020304" pitchFamily="18" charset="0"/>
              </a:rPr>
              <a:t>nesse</a:t>
            </a:r>
            <a:r>
              <a:rPr lang="en-US" altLang="pt-BR" dirty="0">
                <a:cs typeface="Times New Roman" panose="02020603050405020304" pitchFamily="18" charset="0"/>
              </a:rPr>
              <a:t> </a:t>
            </a:r>
            <a:r>
              <a:rPr lang="en-US" altLang="pt-BR" dirty="0" err="1">
                <a:cs typeface="Times New Roman" panose="02020603050405020304" pitchFamily="18" charset="0"/>
              </a:rPr>
              <a:t>alfabeto</a:t>
            </a:r>
            <a:endParaRPr lang="en-US" altLang="pt-BR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1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925" y="262550"/>
            <a:ext cx="8911687" cy="1134450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Cadeias e Linguagens Formais </a:t>
            </a:r>
            <a:r>
              <a:rPr lang="pt-BR" sz="4000" dirty="0" smtClean="0"/>
              <a:t>(8) </a:t>
            </a:r>
            <a:r>
              <a:rPr lang="pt-BR" sz="4000" dirty="0"/>
              <a:t>Alfabeto e Palavras</a:t>
            </a:r>
            <a:endParaRPr lang="pt-BR" alt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71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pt-BR" dirty="0"/>
                  <a:t>A </a:t>
                </a:r>
                <a:r>
                  <a:rPr lang="en-US" altLang="pt-BR" dirty="0" smtClean="0"/>
                  <a:t>string </a:t>
                </a:r>
                <a:r>
                  <a:rPr lang="en-US" altLang="pt-BR" dirty="0" err="1" smtClean="0"/>
                  <a:t>vazia</a:t>
                </a:r>
                <a:r>
                  <a:rPr lang="en-US" altLang="pt-BR" dirty="0"/>
                  <a:t>, </a:t>
                </a:r>
                <a:r>
                  <a:rPr lang="en-US" altLang="pt-BR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denotado</a:t>
                </a: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pt-BR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por</a:t>
                </a: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pt-BR" dirty="0" smtClean="0"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pt-BR" dirty="0" err="1" smtClean="0">
                    <a:cs typeface="Times New Roman" panose="02020603050405020304" pitchFamily="18" charset="0"/>
                    <a:sym typeface="Symbol" panose="05050102010706020507" pitchFamily="18" charset="2"/>
                  </a:rPr>
                  <a:t>Épsilon</a:t>
                </a:r>
                <a:r>
                  <a:rPr lang="en-US" altLang="pt-BR" dirty="0" smtClean="0"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,</a:t>
                </a:r>
                <a:r>
                  <a:rPr lang="en-US" altLang="pt-BR" dirty="0"/>
                  <a:t> é a string com zero </a:t>
                </a:r>
                <a:r>
                  <a:rPr lang="en-US" altLang="pt-BR" dirty="0" err="1"/>
                  <a:t>ocorrência</a:t>
                </a:r>
                <a:r>
                  <a:rPr lang="en-US" altLang="pt-BR" dirty="0"/>
                  <a:t> de </a:t>
                </a:r>
                <a:r>
                  <a:rPr lang="en-US" altLang="pt-BR" dirty="0" err="1"/>
                  <a:t>símbolos</a:t>
                </a:r>
                <a:r>
                  <a:rPr lang="en-US" altLang="pt-BR" dirty="0"/>
                  <a:t>. </a:t>
                </a:r>
                <a:r>
                  <a:rPr lang="en-US" altLang="pt-BR" i="1" u="sng" dirty="0" smtClean="0">
                    <a:solidFill>
                      <a:srgbClr val="FF0000"/>
                    </a:solidFill>
                  </a:rPr>
                  <a:t>** </a:t>
                </a:r>
                <a:r>
                  <a:rPr lang="en-US" altLang="pt-BR" i="1" u="sng" dirty="0" err="1" smtClean="0">
                    <a:solidFill>
                      <a:srgbClr val="FF0000"/>
                    </a:solidFill>
                  </a:rPr>
                  <a:t>Algumas</a:t>
                </a:r>
                <a:r>
                  <a:rPr lang="en-US" altLang="pt-BR" i="1" u="sng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pt-BR" i="1" u="sng" dirty="0" err="1" smtClean="0">
                    <a:solidFill>
                      <a:srgbClr val="FF0000"/>
                    </a:solidFill>
                  </a:rPr>
                  <a:t>literaturas</a:t>
                </a:r>
                <a:r>
                  <a:rPr lang="en-US" altLang="pt-BR" i="1" u="sng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pt-BR" i="1" u="sng" dirty="0" err="1" smtClean="0">
                    <a:solidFill>
                      <a:srgbClr val="FF0000"/>
                    </a:solidFill>
                  </a:rPr>
                  <a:t>usam</a:t>
                </a:r>
                <a:r>
                  <a:rPr lang="en-US" altLang="pt-BR" i="1" u="sng" dirty="0" smtClean="0">
                    <a:solidFill>
                      <a:srgbClr val="FF0000"/>
                    </a:solidFill>
                  </a:rPr>
                  <a:t> o </a:t>
                </a:r>
                <a:r>
                  <a:rPr lang="en-US" altLang="pt-BR" i="1" u="sng" dirty="0" err="1" smtClean="0">
                    <a:solidFill>
                      <a:srgbClr val="FF0000"/>
                    </a:solidFill>
                  </a:rPr>
                  <a:t>símbolo</a:t>
                </a:r>
                <a:r>
                  <a:rPr lang="en-US" altLang="pt-BR" i="1" u="sng" dirty="0" smtClean="0">
                    <a:solidFill>
                      <a:srgbClr val="FF0000"/>
                    </a:solidFill>
                  </a:rPr>
                  <a:t> (</a:t>
                </a:r>
                <a:r>
                  <a:rPr lang="en-US" altLang="pt-BR" i="1" u="sng" dirty="0" err="1" smtClean="0">
                    <a:solidFill>
                      <a:srgbClr val="FF0000"/>
                    </a:solidFill>
                  </a:rPr>
                  <a:t>Lâmbda</a:t>
                </a:r>
                <a:r>
                  <a:rPr lang="en-US" altLang="pt-BR" i="1" u="sng" dirty="0" smtClean="0">
                    <a:solidFill>
                      <a:srgbClr val="FF000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pt-BR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altLang="pt-BR" i="1" u="sng" dirty="0" smtClean="0">
                    <a:solidFill>
                      <a:srgbClr val="FF0000"/>
                    </a:solidFill>
                  </a:rPr>
                  <a:t> **</a:t>
                </a:r>
                <a:endParaRPr lang="pt-BR" altLang="pt-BR" i="1" u="sng" dirty="0"/>
              </a:p>
              <a:p>
                <a:pPr>
                  <a:lnSpc>
                    <a:spcPct val="90000"/>
                  </a:lnSpc>
                </a:pP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Essa </a:t>
                </a:r>
                <a:r>
                  <a:rPr lang="en-US" altLang="pt-BR" dirty="0" smtClean="0">
                    <a:cs typeface="Times New Roman" panose="02020603050405020304" pitchFamily="18" charset="0"/>
                    <a:sym typeface="Symbol" panose="05050102010706020507" pitchFamily="18" charset="2"/>
                  </a:rPr>
                  <a:t>string </a:t>
                </a:r>
                <a:r>
                  <a:rPr lang="en-US" altLang="pt-BR" dirty="0" err="1" smtClean="0">
                    <a:cs typeface="Times New Roman" panose="02020603050405020304" pitchFamily="18" charset="0"/>
                    <a:sym typeface="Symbol" panose="05050102010706020507" pitchFamily="18" charset="2"/>
                  </a:rPr>
                  <a:t>pode</a:t>
                </a:r>
                <a:r>
                  <a:rPr lang="en-US" altLang="pt-BR" dirty="0" smtClean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pt-BR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ser</a:t>
                </a: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pt-BR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escolhida</a:t>
                </a: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de </a:t>
                </a:r>
                <a:r>
                  <a:rPr lang="en-US" altLang="pt-BR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qualquer</a:t>
                </a: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pt-BR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alfabeto</a:t>
                </a:r>
                <a:endParaRPr lang="en-US" altLang="pt-BR" dirty="0"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pt-BR" altLang="pt-BR" dirty="0" smtClean="0">
                    <a:cs typeface="Times New Roman" panose="02020603050405020304" pitchFamily="18" charset="0"/>
                    <a:sym typeface="Symbol" panose="05050102010706020507" pitchFamily="18" charset="2"/>
                  </a:rPr>
                  <a:t>Comprimento</a:t>
                </a:r>
                <a:r>
                  <a:rPr lang="en-US" altLang="pt-BR" dirty="0" smtClean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de </a:t>
                </a:r>
                <a:r>
                  <a:rPr lang="en-US" altLang="pt-BR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uma</a:t>
                </a: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pt-BR" dirty="0" smtClean="0">
                    <a:cs typeface="Times New Roman" panose="02020603050405020304" pitchFamily="18" charset="0"/>
                    <a:sym typeface="Symbol" panose="05050102010706020507" pitchFamily="18" charset="2"/>
                  </a:rPr>
                  <a:t>string: </a:t>
                </a:r>
                <a:r>
                  <a:rPr lang="en-US" altLang="pt-BR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número</a:t>
                </a: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de </a:t>
                </a:r>
                <a:r>
                  <a:rPr lang="en-US" altLang="pt-BR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posições</a:t>
                </a: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para </a:t>
                </a:r>
                <a:r>
                  <a:rPr lang="en-US" altLang="pt-BR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símbolos</a:t>
                </a: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pt-BR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na</a:t>
                </a: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string</a:t>
                </a:r>
                <a:endParaRPr lang="pt-BR" altLang="pt-BR" dirty="0"/>
              </a:p>
              <a:p>
                <a:pPr>
                  <a:lnSpc>
                    <a:spcPct val="90000"/>
                  </a:lnSpc>
                </a:pPr>
                <a:r>
                  <a:rPr lang="en-US" altLang="pt-BR" dirty="0">
                    <a:cs typeface="Times New Roman" panose="02020603050405020304" pitchFamily="18" charset="0"/>
                  </a:rPr>
                  <a:t>|</a:t>
                </a: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|</a:t>
                </a:r>
                <a:r>
                  <a:rPr lang="en-US" altLang="pt-BR" dirty="0">
                    <a:cs typeface="Times New Roman" panose="02020603050405020304" pitchFamily="18" charset="0"/>
                  </a:rPr>
                  <a:t> </a:t>
                </a:r>
                <a:r>
                  <a:rPr lang="en-US" altLang="pt-BR" dirty="0" err="1">
                    <a:cs typeface="Times New Roman" panose="02020603050405020304" pitchFamily="18" charset="0"/>
                  </a:rPr>
                  <a:t>denota</a:t>
                </a:r>
                <a:r>
                  <a:rPr lang="en-US" altLang="pt-BR" dirty="0">
                    <a:cs typeface="Times New Roman" panose="02020603050405020304" pitchFamily="18" charset="0"/>
                  </a:rPr>
                  <a:t> o </a:t>
                </a:r>
                <a:r>
                  <a:rPr lang="en-US" altLang="pt-BR" dirty="0" err="1">
                    <a:cs typeface="Times New Roman" panose="02020603050405020304" pitchFamily="18" charset="0"/>
                  </a:rPr>
                  <a:t>comprimento</a:t>
                </a:r>
                <a:r>
                  <a:rPr lang="en-US" altLang="pt-BR" dirty="0">
                    <a:cs typeface="Times New Roman" panose="02020603050405020304" pitchFamily="18" charset="0"/>
                  </a:rPr>
                  <a:t> de string </a:t>
                </a: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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|0110| = 4, || = 0</a:t>
                </a:r>
                <a:r>
                  <a:rPr lang="en-US" altLang="pt-BR" dirty="0">
                    <a:cs typeface="Times New Roman" panose="02020603050405020304" pitchFamily="18" charset="0"/>
                  </a:rPr>
                  <a:t> </a:t>
                </a:r>
                <a:endParaRPr lang="pt-BR" altLang="pt-BR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57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958" t="-1947" r="-6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652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925" y="271604"/>
            <a:ext cx="8911687" cy="1125396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Cadeias e Linguagens Formais </a:t>
            </a:r>
            <a:r>
              <a:rPr lang="pt-BR" sz="4000" dirty="0" smtClean="0"/>
              <a:t>(9) </a:t>
            </a:r>
            <a:r>
              <a:rPr lang="pt-BR" sz="4000" dirty="0"/>
              <a:t>Alfabeto e Palavras</a:t>
            </a:r>
            <a:endParaRPr lang="pt-BR" alt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73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pt-BR" altLang="pt-BR" sz="2800" dirty="0" smtClean="0"/>
                  <a:t>Se </a:t>
                </a:r>
                <a:r>
                  <a:rPr lang="pt-BR" altLang="pt-BR" sz="2800" dirty="0">
                    <a:sym typeface="Symbol" panose="05050102010706020507" pitchFamily="18" charset="2"/>
                  </a:rPr>
                  <a:t></a:t>
                </a:r>
                <a:r>
                  <a:rPr lang="pt-BR" altLang="pt-BR" sz="2800" dirty="0"/>
                  <a:t> representa um alfabeto, então </a:t>
                </a:r>
                <a:r>
                  <a:rPr lang="pt-BR" altLang="pt-BR" sz="2800" dirty="0">
                    <a:sym typeface="Symbol" panose="05050102010706020507" pitchFamily="18" charset="2"/>
                  </a:rPr>
                  <a:t></a:t>
                </a:r>
                <a:r>
                  <a:rPr lang="pt-BR" altLang="pt-BR" sz="2800" dirty="0"/>
                  <a:t>* denota o conjunto de todas as palavras possíveis sobre </a:t>
                </a:r>
                <a:r>
                  <a:rPr lang="pt-BR" altLang="pt-BR" sz="2800" dirty="0">
                    <a:sym typeface="Symbol" panose="05050102010706020507" pitchFamily="18" charset="2"/>
                  </a:rPr>
                  <a:t></a:t>
                </a:r>
                <a:r>
                  <a:rPr lang="pt-BR" altLang="pt-BR" sz="2800" dirty="0"/>
                  <a:t>.</a:t>
                </a:r>
              </a:p>
              <a:p>
                <a:r>
                  <a:rPr lang="pt-BR" altLang="pt-BR" sz="2800" dirty="0"/>
                  <a:t>Analogamente, </a:t>
                </a:r>
                <a:r>
                  <a:rPr lang="pt-BR" altLang="pt-BR" sz="2800" dirty="0">
                    <a:sym typeface="Symbol" panose="05050102010706020507" pitchFamily="18" charset="2"/>
                  </a:rPr>
                  <a:t></a:t>
                </a:r>
                <a:r>
                  <a:rPr lang="pt-BR" altLang="pt-BR" sz="2800" baseline="30000" dirty="0">
                    <a:sym typeface="Symbol" panose="05050102010706020507" pitchFamily="18" charset="2"/>
                  </a:rPr>
                  <a:t>+</a:t>
                </a:r>
                <a:r>
                  <a:rPr lang="pt-BR" altLang="pt-BR" sz="2800" dirty="0"/>
                  <a:t> representa o conjunto de todas as palavras sobre </a:t>
                </a:r>
                <a:r>
                  <a:rPr lang="pt-BR" altLang="pt-BR" sz="2800" dirty="0">
                    <a:sym typeface="Symbol" panose="05050102010706020507" pitchFamily="18" charset="2"/>
                  </a:rPr>
                  <a:t></a:t>
                </a:r>
                <a:r>
                  <a:rPr lang="pt-BR" altLang="pt-BR" sz="2800" dirty="0"/>
                  <a:t> excetuando-se a palavra vazia, ou seja, </a:t>
                </a:r>
                <a:r>
                  <a:rPr lang="pt-BR" altLang="pt-BR" sz="2800" dirty="0">
                    <a:sym typeface="Symbol" panose="05050102010706020507" pitchFamily="18" charset="2"/>
                  </a:rPr>
                  <a:t></a:t>
                </a:r>
                <a:r>
                  <a:rPr lang="pt-BR" altLang="pt-BR" sz="2800" baseline="30000" dirty="0">
                    <a:sym typeface="Symbol" panose="05050102010706020507" pitchFamily="18" charset="2"/>
                  </a:rPr>
                  <a:t>+</a:t>
                </a:r>
                <a:r>
                  <a:rPr lang="pt-BR" altLang="pt-BR" sz="2800" dirty="0"/>
                  <a:t> = </a:t>
                </a:r>
                <a:r>
                  <a:rPr lang="pt-BR" altLang="pt-BR" sz="2800" dirty="0">
                    <a:sym typeface="Symbol" panose="05050102010706020507" pitchFamily="18" charset="2"/>
                  </a:rPr>
                  <a:t></a:t>
                </a:r>
                <a:r>
                  <a:rPr lang="pt-BR" altLang="pt-BR" sz="2800" dirty="0"/>
                  <a:t> * - {</a:t>
                </a:r>
                <a:r>
                  <a:rPr lang="pt-BR" altLang="pt-BR" sz="2800" dirty="0">
                    <a:sym typeface="Symbol" panose="05050102010706020507" pitchFamily="18" charset="2"/>
                  </a:rPr>
                  <a:t></a:t>
                </a:r>
                <a:r>
                  <a:rPr lang="pt-BR" altLang="pt-BR" sz="2800" dirty="0" smtClean="0"/>
                  <a:t>}.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pt-BR" alt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alt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alt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pt-BR" alt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</m:oMath>
                </a14:m>
                <a:endParaRPr lang="pt-BR" altLang="pt-BR" sz="28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alt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pt-BR" alt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t-BR" alt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alt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alt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pt-BR" alt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,0,1,00,11,10,01,…</m:t>
                        </m:r>
                      </m:e>
                    </m:d>
                  </m:oMath>
                </a14:m>
                <a:endParaRPr lang="pt-BR" altLang="pt-BR" sz="2800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alt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pt-BR" alt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pt-BR" alt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alt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alt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0,1,00,11,10,01,…</m:t>
                        </m:r>
                      </m:e>
                    </m:d>
                  </m:oMath>
                </a14:m>
                <a:endParaRPr lang="pt-BR" altLang="pt-BR" sz="280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pt-BR" alt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altLang="pt-BR" sz="28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pt-BR" alt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pt-BR" altLang="pt-B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alt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pt-BR" altLang="pt-BR" sz="2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pt-BR" alt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1≤</m:t>
                    </m:r>
                    <m:r>
                      <a:rPr lang="pt-BR" alt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pt-BR" alt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pt-BR" alt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pt-BR" alt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≤5}</m:t>
                    </m:r>
                  </m:oMath>
                </a14:m>
                <a:r>
                  <a:rPr lang="pt-BR" altLang="pt-BR" sz="2800" dirty="0" smtClean="0"/>
                  <a:t>Contém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pt-BR" altLang="pt-BR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t-BR" altLang="pt-BR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pt-BR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altLang="pt-BR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sSup>
                          <m:sSupPr>
                            <m:ctrlPr>
                              <a:rPr lang="pt-BR" alt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altLang="pt-B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altLang="pt-BR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pt-BR" altLang="pt-BR" sz="2800" b="0" i="1" smtClean="0">
                        <a:latin typeface="Cambria Math" panose="02040503050406030204" pitchFamily="18" charset="0"/>
                      </a:rPr>
                      <m:t>𝑝𝑎𝑙𝑎𝑣𝑟𝑎𝑠</m:t>
                    </m:r>
                  </m:oMath>
                </a14:m>
                <a:endParaRPr lang="pt-BR" altLang="pt-BR" sz="2800" dirty="0" smtClean="0"/>
              </a:p>
              <a:p>
                <a14:m>
                  <m:oMath xmlns:m="http://schemas.openxmlformats.org/officeDocument/2006/math">
                    <m:r>
                      <a:rPr lang="pt-BR" altLang="pt-BR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altLang="pt-BR" sz="2800" b="0" i="1" smtClean="0">
                        <a:latin typeface="Cambria Math" panose="02040503050406030204" pitchFamily="18" charset="0"/>
                      </a:rPr>
                      <m:t>=1 </m:t>
                    </m:r>
                    <m:d>
                      <m:dPr>
                        <m:begChr m:val="{"/>
                        <m:endChr m:val="}"/>
                        <m:ctrlPr>
                          <a:rPr lang="pt-BR" alt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altLang="pt-BR" sz="28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pt-BR" altLang="pt-BR" sz="2800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pt-BR" altLang="pt-BR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altLang="pt-BR" sz="2800" b="0" i="1" smtClean="0">
                        <a:latin typeface="Cambria Math" panose="02040503050406030204" pitchFamily="18" charset="0"/>
                      </a:rPr>
                      <m:t>=2 </m:t>
                    </m:r>
                    <m:d>
                      <m:dPr>
                        <m:begChr m:val="{"/>
                        <m:ctrlPr>
                          <a:rPr lang="pt-BR" alt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altLang="pt-BR" sz="2800" b="0" i="1" smtClean="0">
                            <a:latin typeface="Cambria Math" panose="02040503050406030204" pitchFamily="18" charset="0"/>
                          </a:rPr>
                          <m:t>00,11,01,10</m:t>
                        </m:r>
                      </m:e>
                    </m:d>
                    <m:r>
                      <a:rPr lang="pt-BR" altLang="pt-BR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pt-BR" altLang="pt-BR" sz="2800" dirty="0"/>
              </a:p>
              <a:p>
                <a:endParaRPr lang="pt-BR" altLang="pt-BR" sz="2800" dirty="0"/>
              </a:p>
            </p:txBody>
          </p:sp>
        </mc:Choice>
        <mc:Fallback xmlns="">
          <p:sp>
            <p:nvSpPr>
              <p:cNvPr id="1167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094" t="-3060" r="-13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90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925" y="289711"/>
            <a:ext cx="8911687" cy="1107289"/>
          </a:xfrm>
        </p:spPr>
        <p:txBody>
          <a:bodyPr>
            <a:normAutofit fontScale="90000"/>
          </a:bodyPr>
          <a:lstStyle/>
          <a:p>
            <a:r>
              <a:rPr lang="pt-BR" dirty="0"/>
              <a:t>Cadeias e Linguagens Formais </a:t>
            </a:r>
            <a:r>
              <a:rPr lang="pt-BR" dirty="0" smtClean="0"/>
              <a:t>(10) </a:t>
            </a:r>
            <a:br>
              <a:rPr lang="pt-BR" dirty="0" smtClean="0"/>
            </a:br>
            <a:r>
              <a:rPr lang="pt-BR" altLang="pt-BR" dirty="0" smtClean="0"/>
              <a:t>Prefixo</a:t>
            </a:r>
            <a:r>
              <a:rPr lang="pt-BR" altLang="pt-BR" dirty="0"/>
              <a:t>, Sufixo e Subpalavra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altLang="pt-BR" sz="2800" dirty="0"/>
              <a:t>Um Prefixo de uma palavra é qualquer </a:t>
            </a:r>
            <a:r>
              <a:rPr lang="pt-BR" altLang="pt-BR" sz="2800" dirty="0" smtClean="0"/>
              <a:t>sequência </a:t>
            </a:r>
            <a:r>
              <a:rPr lang="pt-BR" altLang="pt-BR" sz="2800" dirty="0"/>
              <a:t>de símbolos inicial da palavra.</a:t>
            </a:r>
          </a:p>
          <a:p>
            <a:pPr>
              <a:lnSpc>
                <a:spcPct val="90000"/>
              </a:lnSpc>
            </a:pPr>
            <a:r>
              <a:rPr lang="pt-BR" altLang="pt-BR" sz="2800" dirty="0"/>
              <a:t>Um Sufixo de uma palavra é qualquer </a:t>
            </a:r>
            <a:r>
              <a:rPr lang="pt-BR" altLang="pt-BR" sz="2800" dirty="0" smtClean="0"/>
              <a:t>sequência </a:t>
            </a:r>
            <a:r>
              <a:rPr lang="pt-BR" altLang="pt-BR" sz="2800" dirty="0"/>
              <a:t>de símbolos final da palavra.</a:t>
            </a:r>
          </a:p>
          <a:p>
            <a:pPr>
              <a:lnSpc>
                <a:spcPct val="90000"/>
              </a:lnSpc>
            </a:pPr>
            <a:r>
              <a:rPr lang="pt-BR" altLang="pt-BR" sz="2800" dirty="0"/>
              <a:t> Uma Subpalavra de uma palavra é qualquer </a:t>
            </a:r>
            <a:r>
              <a:rPr lang="pt-BR" altLang="pt-BR" sz="2800" dirty="0" smtClean="0"/>
              <a:t>sequência </a:t>
            </a:r>
            <a:r>
              <a:rPr lang="pt-BR" altLang="pt-BR" sz="2800" dirty="0"/>
              <a:t>de símbolos contígua da palavra.</a:t>
            </a:r>
          </a:p>
        </p:txBody>
      </p:sp>
    </p:spTree>
    <p:extLst>
      <p:ext uri="{BB962C8B-B14F-4D97-AF65-F5344CB8AC3E}">
        <p14:creationId xmlns:p14="http://schemas.microsoft.com/office/powerpoint/2010/main" val="147733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925" y="334978"/>
            <a:ext cx="8911687" cy="1062022"/>
          </a:xfrm>
        </p:spPr>
        <p:txBody>
          <a:bodyPr>
            <a:normAutofit fontScale="90000"/>
          </a:bodyPr>
          <a:lstStyle/>
          <a:p>
            <a:r>
              <a:rPr lang="pt-BR" dirty="0"/>
              <a:t>Cadeias e Linguagens Formais (</a:t>
            </a:r>
            <a:r>
              <a:rPr lang="pt-BR" dirty="0" smtClean="0"/>
              <a:t>11) </a:t>
            </a:r>
            <a:r>
              <a:rPr lang="pt-BR" dirty="0"/>
              <a:t/>
            </a:r>
            <a:br>
              <a:rPr lang="pt-BR" dirty="0"/>
            </a:br>
            <a:r>
              <a:rPr lang="pt-BR" altLang="pt-BR" dirty="0"/>
              <a:t>Prefixo, Sufixo e Subpalavra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pt-BR">
                <a:cs typeface="Times New Roman" panose="02020603050405020304" pitchFamily="18" charset="0"/>
                <a:sym typeface="Symbol" panose="05050102010706020507" pitchFamily="18" charset="2"/>
              </a:rPr>
              <a:t>Exemplo: abcb é uma string sobre o alfabeto {a, b, c}</a:t>
            </a:r>
            <a:endParaRPr lang="pt-BR" altLang="pt-BR"/>
          </a:p>
          <a:p>
            <a:pPr lvl="1">
              <a:lnSpc>
                <a:spcPct val="90000"/>
              </a:lnSpc>
            </a:pPr>
            <a:r>
              <a:rPr lang="en-US" altLang="pt-BR" sz="3200">
                <a:cs typeface="Times New Roman" panose="02020603050405020304" pitchFamily="18" charset="0"/>
                <a:sym typeface="Symbol" panose="05050102010706020507" pitchFamily="18" charset="2"/>
              </a:rPr>
              <a:t>, a, ab, abc, abcb são prefixos</a:t>
            </a:r>
          </a:p>
          <a:p>
            <a:pPr lvl="1">
              <a:lnSpc>
                <a:spcPct val="90000"/>
              </a:lnSpc>
            </a:pPr>
            <a:r>
              <a:rPr lang="en-US" altLang="pt-BR" sz="3200">
                <a:cs typeface="Times New Roman" panose="02020603050405020304" pitchFamily="18" charset="0"/>
                <a:sym typeface="Symbol" panose="05050102010706020507" pitchFamily="18" charset="2"/>
              </a:rPr>
              <a:t>, b, cb, bcb, abcb são os respectivos sufixos</a:t>
            </a:r>
          </a:p>
          <a:p>
            <a:pPr lvl="1">
              <a:lnSpc>
                <a:spcPct val="90000"/>
              </a:lnSpc>
            </a:pPr>
            <a:r>
              <a:rPr lang="en-US" altLang="pt-BR" sz="3200">
                <a:cs typeface="Times New Roman" panose="02020603050405020304" pitchFamily="18" charset="0"/>
                <a:sym typeface="Symbol" panose="05050102010706020507" pitchFamily="18" charset="2"/>
              </a:rPr>
              <a:t>Qualquer prefixo ou sufixo de uma string é uma substring.</a:t>
            </a:r>
          </a:p>
          <a:p>
            <a:pPr lvl="1">
              <a:lnSpc>
                <a:spcPct val="90000"/>
              </a:lnSpc>
            </a:pPr>
            <a:endParaRPr lang="pt-BR" altLang="pt-BR" sz="3200"/>
          </a:p>
        </p:txBody>
      </p:sp>
    </p:spTree>
    <p:extLst>
      <p:ext uri="{BB962C8B-B14F-4D97-AF65-F5344CB8AC3E}">
        <p14:creationId xmlns:p14="http://schemas.microsoft.com/office/powerpoint/2010/main" val="394892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925" y="316871"/>
            <a:ext cx="8911687" cy="1080129"/>
          </a:xfrm>
        </p:spPr>
        <p:txBody>
          <a:bodyPr>
            <a:normAutofit fontScale="90000"/>
          </a:bodyPr>
          <a:lstStyle/>
          <a:p>
            <a:r>
              <a:rPr lang="pt-BR" dirty="0"/>
              <a:t>Cadeias e Linguagens Formais (</a:t>
            </a:r>
            <a:r>
              <a:rPr lang="pt-BR" dirty="0" smtClean="0"/>
              <a:t>12) </a:t>
            </a:r>
            <a:r>
              <a:rPr lang="pt-BR" dirty="0"/>
              <a:t/>
            </a:r>
            <a:br>
              <a:rPr lang="pt-BR" dirty="0"/>
            </a:br>
            <a:r>
              <a:rPr lang="pt-BR" altLang="pt-BR" dirty="0" smtClean="0"/>
              <a:t>Potência </a:t>
            </a:r>
            <a:r>
              <a:rPr lang="pt-BR" altLang="pt-BR" dirty="0"/>
              <a:t>de um alfabeto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 dirty="0">
                <a:sym typeface="Symbol" panose="05050102010706020507" pitchFamily="18" charset="2"/>
              </a:rPr>
              <a:t></a:t>
            </a:r>
            <a:r>
              <a:rPr lang="en-US" altLang="pt-BR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pt-BR" baseline="30000" dirty="0">
                <a:sym typeface="Symbol" panose="05050102010706020507" pitchFamily="18" charset="2"/>
              </a:rPr>
              <a:t> </a:t>
            </a:r>
            <a:r>
              <a:rPr lang="en-US" altLang="pt-BR" dirty="0"/>
              <a:t> = </a:t>
            </a:r>
            <a:r>
              <a:rPr lang="en-US" altLang="pt-BR" dirty="0" err="1"/>
              <a:t>conjunto</a:t>
            </a:r>
            <a:r>
              <a:rPr lang="en-US" altLang="pt-BR" dirty="0"/>
              <a:t> de string de </a:t>
            </a:r>
            <a:r>
              <a:rPr lang="en-US" altLang="pt-BR" dirty="0" err="1"/>
              <a:t>comprimento</a:t>
            </a:r>
            <a:r>
              <a:rPr lang="en-US" altLang="pt-BR" dirty="0"/>
              <a:t> </a:t>
            </a:r>
            <a:r>
              <a:rPr lang="en-US" altLang="pt-BR" i="1" dirty="0">
                <a:latin typeface="Times New Roman" panose="02020603050405020304" pitchFamily="18" charset="0"/>
              </a:rPr>
              <a:t>k</a:t>
            </a:r>
            <a:r>
              <a:rPr lang="en-US" altLang="pt-BR" dirty="0"/>
              <a:t>, e o </a:t>
            </a:r>
            <a:r>
              <a:rPr lang="en-US" altLang="pt-BR" dirty="0" err="1"/>
              <a:t>símbolo</a:t>
            </a:r>
            <a:r>
              <a:rPr lang="en-US" altLang="pt-BR" dirty="0"/>
              <a:t> de </a:t>
            </a:r>
            <a:r>
              <a:rPr lang="en-US" altLang="pt-BR" dirty="0" err="1"/>
              <a:t>cada</a:t>
            </a:r>
            <a:r>
              <a:rPr lang="en-US" altLang="pt-BR" dirty="0"/>
              <a:t> </a:t>
            </a:r>
            <a:r>
              <a:rPr lang="en-US" altLang="pt-BR" dirty="0" err="1"/>
              <a:t>uma</a:t>
            </a:r>
            <a:r>
              <a:rPr lang="en-US" altLang="pt-BR" dirty="0"/>
              <a:t> </a:t>
            </a:r>
            <a:r>
              <a:rPr lang="en-US" altLang="pt-BR" dirty="0" err="1"/>
              <a:t>dela</a:t>
            </a:r>
            <a:r>
              <a:rPr lang="en-US" altLang="pt-BR" dirty="0"/>
              <a:t> </a:t>
            </a:r>
            <a:r>
              <a:rPr lang="en-US" altLang="pt-BR" dirty="0" err="1"/>
              <a:t>está</a:t>
            </a:r>
            <a:r>
              <a:rPr lang="en-US" altLang="pt-BR" dirty="0"/>
              <a:t> </a:t>
            </a:r>
            <a:r>
              <a:rPr lang="en-US" altLang="pt-BR" dirty="0" err="1"/>
              <a:t>em</a:t>
            </a:r>
            <a:r>
              <a:rPr lang="en-US" altLang="pt-BR" dirty="0"/>
              <a:t> </a:t>
            </a:r>
            <a:r>
              <a:rPr lang="en-US" altLang="pt-BR" dirty="0">
                <a:sym typeface="Symbol" panose="05050102010706020507" pitchFamily="18" charset="2"/>
              </a:rPr>
              <a:t></a:t>
            </a:r>
            <a:r>
              <a:rPr lang="en-US" altLang="pt-BR" dirty="0"/>
              <a:t> </a:t>
            </a:r>
            <a:endParaRPr lang="pt-BR" altLang="pt-BR" dirty="0"/>
          </a:p>
          <a:p>
            <a:r>
              <a:rPr lang="en-US" altLang="pt-BR" dirty="0" err="1">
                <a:cs typeface="Times New Roman" panose="02020603050405020304" pitchFamily="18" charset="0"/>
                <a:sym typeface="Symbol" panose="05050102010706020507" pitchFamily="18" charset="2"/>
              </a:rPr>
              <a:t>Exemplo</a:t>
            </a:r>
            <a:r>
              <a:rPr lang="en-US" altLang="pt-BR" dirty="0">
                <a:cs typeface="Times New Roman" panose="02020603050405020304" pitchFamily="18" charset="0"/>
                <a:sym typeface="Symbol" panose="05050102010706020507" pitchFamily="18" charset="2"/>
              </a:rPr>
              <a:t>:  = {0, 1}</a:t>
            </a:r>
          </a:p>
          <a:p>
            <a:pPr lvl="1"/>
            <a:r>
              <a:rPr lang="en-US" altLang="pt-BR" sz="3200" dirty="0"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n-US" altLang="pt-BR" sz="3200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pt-BR" sz="3200" dirty="0">
                <a:cs typeface="Times New Roman" panose="02020603050405020304" pitchFamily="18" charset="0"/>
                <a:sym typeface="Symbol" panose="05050102010706020507" pitchFamily="18" charset="2"/>
              </a:rPr>
              <a:t> = {0, 1}</a:t>
            </a:r>
            <a:endParaRPr lang="en-US" altLang="pt-BR" sz="3200" dirty="0">
              <a:sym typeface="Symbol" panose="05050102010706020507" pitchFamily="18" charset="2"/>
            </a:endParaRPr>
          </a:p>
          <a:p>
            <a:pPr lvl="1"/>
            <a:r>
              <a:rPr lang="en-US" altLang="pt-BR" sz="3200" dirty="0"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n-US" altLang="pt-BR" sz="3200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pt-BR" sz="3200" dirty="0">
                <a:cs typeface="Times New Roman" panose="02020603050405020304" pitchFamily="18" charset="0"/>
                <a:sym typeface="Symbol" panose="05050102010706020507" pitchFamily="18" charset="2"/>
              </a:rPr>
              <a:t> = {00, 01, 10, 11}</a:t>
            </a:r>
          </a:p>
          <a:p>
            <a:pPr lvl="1"/>
            <a:r>
              <a:rPr lang="en-US" altLang="pt-BR" sz="3200" dirty="0"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n-US" altLang="pt-BR" sz="3200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pt-BR" sz="3200" dirty="0">
                <a:cs typeface="Times New Roman" panose="02020603050405020304" pitchFamily="18" charset="0"/>
                <a:sym typeface="Symbol" panose="05050102010706020507" pitchFamily="18" charset="2"/>
              </a:rPr>
              <a:t> = {}</a:t>
            </a:r>
            <a:r>
              <a:rPr lang="en-US" altLang="pt-BR" sz="3200" dirty="0"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21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925" y="371192"/>
            <a:ext cx="8911687" cy="1025808"/>
          </a:xfrm>
        </p:spPr>
        <p:txBody>
          <a:bodyPr>
            <a:normAutofit fontScale="90000"/>
          </a:bodyPr>
          <a:lstStyle/>
          <a:p>
            <a:r>
              <a:rPr lang="pt-BR" dirty="0"/>
              <a:t>Cadeias e Linguagens Formais (</a:t>
            </a:r>
            <a:r>
              <a:rPr lang="pt-BR" dirty="0" smtClean="0"/>
              <a:t>13) </a:t>
            </a:r>
            <a:r>
              <a:rPr lang="pt-BR" dirty="0"/>
              <a:t/>
            </a:r>
            <a:br>
              <a:rPr lang="pt-BR" dirty="0"/>
            </a:br>
            <a:r>
              <a:rPr lang="pt-BR" altLang="pt-BR" dirty="0"/>
              <a:t>Potência de um alfabeto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>
                <a:cs typeface="Times New Roman" panose="02020603050405020304" pitchFamily="18" charset="0"/>
                <a:sym typeface="Symbol" panose="05050102010706020507" pitchFamily="18" charset="2"/>
              </a:rPr>
              <a:t>O conjunto de todas as strings sobre um alfabeto  é denotado </a:t>
            </a:r>
            <a:r>
              <a:rPr lang="en-US" altLang="pt-BR" baseline="30000"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endParaRPr lang="en-US" altLang="pt-BR" sz="3600" baseline="3000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pt-BR"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n-US" altLang="pt-BR" baseline="30000">
                <a:cs typeface="Times New Roman" panose="02020603050405020304" pitchFamily="18" charset="0"/>
                <a:sym typeface="Symbol" panose="05050102010706020507" pitchFamily="18" charset="2"/>
              </a:rPr>
              <a:t>* </a:t>
            </a:r>
            <a:r>
              <a:rPr lang="en-US" altLang="pt-BR">
                <a:cs typeface="Times New Roman" panose="02020603050405020304" pitchFamily="18" charset="0"/>
                <a:sym typeface="Symbol" panose="05050102010706020507" pitchFamily="18" charset="2"/>
              </a:rPr>
              <a:t>= </a:t>
            </a:r>
            <a:r>
              <a:rPr lang="en-US" altLang="pt-BR" baseline="30000"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pt-BR">
                <a:cs typeface="Times New Roman" panose="02020603050405020304" pitchFamily="18" charset="0"/>
                <a:sym typeface="Symbol" panose="05050102010706020507" pitchFamily="18" charset="2"/>
              </a:rPr>
              <a:t>  </a:t>
            </a:r>
            <a:r>
              <a:rPr lang="en-US" altLang="pt-BR" baseline="3000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pt-BR">
                <a:cs typeface="Times New Roman" panose="02020603050405020304" pitchFamily="18" charset="0"/>
                <a:sym typeface="Symbol" panose="05050102010706020507" pitchFamily="18" charset="2"/>
              </a:rPr>
              <a:t>  </a:t>
            </a:r>
            <a:r>
              <a:rPr lang="en-US" altLang="pt-BR" baseline="3000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pt-BR">
                <a:cs typeface="Times New Roman" panose="02020603050405020304" pitchFamily="18" charset="0"/>
                <a:sym typeface="Symbol" panose="05050102010706020507" pitchFamily="18" charset="2"/>
              </a:rPr>
              <a:t>  …</a:t>
            </a:r>
          </a:p>
          <a:p>
            <a:r>
              <a:rPr lang="en-US" altLang="pt-BR"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n-US" altLang="pt-BR" baseline="30000">
                <a:cs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lang="en-US" altLang="pt-BR">
                <a:cs typeface="Times New Roman" panose="02020603050405020304" pitchFamily="18" charset="0"/>
                <a:sym typeface="Symbol" panose="05050102010706020507" pitchFamily="18" charset="2"/>
              </a:rPr>
              <a:t>=  </a:t>
            </a:r>
            <a:r>
              <a:rPr lang="en-US" altLang="pt-BR" baseline="3000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pt-BR">
                <a:cs typeface="Times New Roman" panose="02020603050405020304" pitchFamily="18" charset="0"/>
                <a:sym typeface="Symbol" panose="05050102010706020507" pitchFamily="18" charset="2"/>
              </a:rPr>
              <a:t>  </a:t>
            </a:r>
            <a:r>
              <a:rPr lang="en-US" altLang="pt-BR" baseline="3000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pt-BR">
                <a:cs typeface="Times New Roman" panose="02020603050405020304" pitchFamily="18" charset="0"/>
                <a:sym typeface="Symbol" panose="05050102010706020507" pitchFamily="18" charset="2"/>
              </a:rPr>
              <a:t>  …</a:t>
            </a:r>
          </a:p>
          <a:p>
            <a:r>
              <a:rPr lang="en-US" altLang="pt-BR"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n-US" altLang="pt-BR" baseline="30000">
                <a:cs typeface="Times New Roman" panose="02020603050405020304" pitchFamily="18" charset="0"/>
                <a:sym typeface="Symbol" panose="05050102010706020507" pitchFamily="18" charset="2"/>
              </a:rPr>
              <a:t>* </a:t>
            </a:r>
            <a:r>
              <a:rPr lang="en-US" altLang="pt-BR">
                <a:cs typeface="Times New Roman" panose="02020603050405020304" pitchFamily="18" charset="0"/>
                <a:sym typeface="Symbol" panose="05050102010706020507" pitchFamily="18" charset="2"/>
              </a:rPr>
              <a:t>= </a:t>
            </a:r>
            <a:r>
              <a:rPr lang="en-US" altLang="pt-BR" baseline="30000"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pt-BR">
                <a:cs typeface="Times New Roman" panose="02020603050405020304" pitchFamily="18" charset="0"/>
                <a:sym typeface="Symbol" panose="05050102010706020507" pitchFamily="18" charset="2"/>
              </a:rPr>
              <a:t>  {} …</a:t>
            </a:r>
          </a:p>
          <a:p>
            <a:pPr lvl="1"/>
            <a:endParaRPr lang="pt-BR" altLang="pt-BR" sz="3200"/>
          </a:p>
        </p:txBody>
      </p:sp>
    </p:spTree>
    <p:extLst>
      <p:ext uri="{BB962C8B-B14F-4D97-AF65-F5344CB8AC3E}">
        <p14:creationId xmlns:p14="http://schemas.microsoft.com/office/powerpoint/2010/main" val="161572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Teoria dos Autômatos</a:t>
            </a:r>
            <a:br>
              <a:rPr lang="pt-BR" dirty="0" smtClean="0"/>
            </a:br>
            <a:r>
              <a:rPr lang="pt-BR" sz="2800" dirty="0" smtClean="0">
                <a:solidFill>
                  <a:srgbClr val="0070C0"/>
                </a:solidFill>
              </a:rPr>
              <a:t>“O que é isso????”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A teoria dos autômatos lida com as definições e propriedades de modelos matemáticos de computação. Esses modelos desempenham um papel em diversas áreas aplicadas da ciência da computação.</a:t>
            </a:r>
          </a:p>
          <a:p>
            <a:r>
              <a:rPr lang="pt-BR" sz="2400" b="1" dirty="0" smtClean="0">
                <a:solidFill>
                  <a:srgbClr val="FF0000"/>
                </a:solidFill>
              </a:rPr>
              <a:t>Autômato Finito</a:t>
            </a:r>
            <a:r>
              <a:rPr lang="pt-BR" sz="2400" dirty="0" smtClean="0">
                <a:solidFill>
                  <a:srgbClr val="FF0000"/>
                </a:solidFill>
              </a:rPr>
              <a:t>:</a:t>
            </a:r>
            <a:r>
              <a:rPr lang="pt-BR" sz="2400" dirty="0" smtClean="0"/>
              <a:t> é usado em processamento de texto, compiladores e projeto de hardware</a:t>
            </a:r>
          </a:p>
          <a:p>
            <a:r>
              <a:rPr lang="pt-BR" sz="2400" b="1" dirty="0" smtClean="0">
                <a:solidFill>
                  <a:srgbClr val="FF0000"/>
                </a:solidFill>
              </a:rPr>
              <a:t>Gramática Livre de Contexto:</a:t>
            </a:r>
            <a:r>
              <a:rPr lang="pt-BR" sz="2400" dirty="0" smtClean="0"/>
              <a:t>  é usada em linguagens de programação e inteligência artificial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25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925" y="362139"/>
            <a:ext cx="8911687" cy="1034861"/>
          </a:xfrm>
        </p:spPr>
        <p:txBody>
          <a:bodyPr>
            <a:normAutofit fontScale="90000"/>
          </a:bodyPr>
          <a:lstStyle/>
          <a:p>
            <a:r>
              <a:rPr lang="pt-BR" dirty="0"/>
              <a:t>Cadeias e Linguagens Formais (</a:t>
            </a:r>
            <a:r>
              <a:rPr lang="pt-BR" dirty="0" smtClean="0"/>
              <a:t>14) </a:t>
            </a:r>
            <a:r>
              <a:rPr lang="pt-BR" altLang="pt-BR" dirty="0" smtClean="0"/>
              <a:t>Concatenação</a:t>
            </a:r>
            <a:endParaRPr lang="pt-BR" altLang="pt-BR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pt-BR" sz="2800">
                <a:cs typeface="Times New Roman" panose="02020603050405020304" pitchFamily="18" charset="0"/>
                <a:sym typeface="Symbol" panose="05050102010706020507" pitchFamily="18" charset="2"/>
              </a:rPr>
              <a:t>Se x e y são strings, então xy denota a concatenação de x e y, isto é a string formada tomando-se uma cópia de x e acrescentado-se a ela uma cópia de y </a:t>
            </a:r>
            <a:endParaRPr lang="en-US" altLang="pt-BR" baseline="3000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pt-BR" sz="2800">
                <a:cs typeface="Times New Roman" panose="02020603050405020304" pitchFamily="18" charset="0"/>
                <a:sym typeface="Symbol" panose="05050102010706020507" pitchFamily="18" charset="2"/>
              </a:rPr>
              <a:t>x = a</a:t>
            </a:r>
            <a:r>
              <a:rPr lang="en-US" altLang="pt-BR" sz="2800" baseline="-2500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pt-BR" sz="2800"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pt-BR" sz="2800" baseline="-2500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pt-BR" sz="2800">
                <a:cs typeface="Times New Roman" panose="02020603050405020304" pitchFamily="18" charset="0"/>
                <a:sym typeface="Symbol" panose="05050102010706020507" pitchFamily="18" charset="2"/>
              </a:rPr>
              <a:t> … a</a:t>
            </a:r>
            <a:r>
              <a:rPr lang="en-US" altLang="pt-BR" sz="2800" baseline="-2500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pt-BR" sz="2800">
                <a:cs typeface="Times New Roman" panose="02020603050405020304" pitchFamily="18" charset="0"/>
                <a:sym typeface="Symbol" panose="05050102010706020507" pitchFamily="18" charset="2"/>
              </a:rPr>
              <a:t>, y = b</a:t>
            </a:r>
            <a:r>
              <a:rPr lang="en-US" altLang="pt-BR" sz="2800" baseline="-2500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pt-BR" sz="2800"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pt-BR" sz="2800" baseline="-2500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pt-BR" sz="2800">
                <a:cs typeface="Times New Roman" panose="02020603050405020304" pitchFamily="18" charset="0"/>
                <a:sym typeface="Symbol" panose="05050102010706020507" pitchFamily="18" charset="2"/>
              </a:rPr>
              <a:t> … b</a:t>
            </a:r>
            <a:r>
              <a:rPr lang="en-US" altLang="pt-BR" sz="2800" baseline="-25000"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</a:p>
          <a:p>
            <a:pPr>
              <a:lnSpc>
                <a:spcPct val="90000"/>
              </a:lnSpc>
            </a:pPr>
            <a:r>
              <a:rPr lang="en-US" altLang="pt-BR" sz="2800">
                <a:cs typeface="Times New Roman" panose="02020603050405020304" pitchFamily="18" charset="0"/>
                <a:sym typeface="Symbol" panose="05050102010706020507" pitchFamily="18" charset="2"/>
              </a:rPr>
              <a:t>xy = a</a:t>
            </a:r>
            <a:r>
              <a:rPr lang="en-US" altLang="pt-BR" sz="2800" baseline="-2500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pt-BR" sz="2800"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pt-BR" sz="2800" baseline="-2500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pt-BR" sz="2800">
                <a:cs typeface="Times New Roman" panose="02020603050405020304" pitchFamily="18" charset="0"/>
                <a:sym typeface="Symbol" panose="05050102010706020507" pitchFamily="18" charset="2"/>
              </a:rPr>
              <a:t> … a</a:t>
            </a:r>
            <a:r>
              <a:rPr lang="en-US" altLang="pt-BR" sz="2800" baseline="-25000">
                <a:cs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pt-BR" sz="2800"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pt-BR" sz="2800" baseline="-2500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pt-BR" sz="2800"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pt-BR" sz="2800" baseline="-2500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pt-BR" sz="2800">
                <a:cs typeface="Times New Roman" panose="02020603050405020304" pitchFamily="18" charset="0"/>
                <a:sym typeface="Symbol" panose="05050102010706020507" pitchFamily="18" charset="2"/>
              </a:rPr>
              <a:t> … b</a:t>
            </a:r>
            <a:r>
              <a:rPr lang="en-US" altLang="pt-BR" sz="2800" baseline="-25000"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</a:p>
          <a:p>
            <a:pPr>
              <a:lnSpc>
                <a:spcPct val="90000"/>
              </a:lnSpc>
            </a:pPr>
            <a:r>
              <a:rPr lang="en-US" altLang="pt-BR" sz="2800">
                <a:cs typeface="Times New Roman" panose="02020603050405020304" pitchFamily="18" charset="0"/>
                <a:sym typeface="Symbol" panose="05050102010706020507" pitchFamily="18" charset="2"/>
              </a:rPr>
              <a:t>Exemplo</a:t>
            </a:r>
          </a:p>
          <a:p>
            <a:pPr lvl="1">
              <a:lnSpc>
                <a:spcPct val="90000"/>
              </a:lnSpc>
            </a:pPr>
            <a:r>
              <a:rPr lang="en-US" altLang="pt-BR">
                <a:cs typeface="Times New Roman" panose="02020603050405020304" pitchFamily="18" charset="0"/>
                <a:sym typeface="Symbol" panose="05050102010706020507" pitchFamily="18" charset="2"/>
              </a:rPr>
              <a:t>x = 01101, y = 110, xy = 01101110</a:t>
            </a:r>
          </a:p>
          <a:p>
            <a:pPr>
              <a:lnSpc>
                <a:spcPct val="90000"/>
              </a:lnSpc>
            </a:pPr>
            <a:r>
              <a:rPr lang="en-US" altLang="pt-BR" sz="2800">
                <a:cs typeface="Times New Roman" panose="02020603050405020304" pitchFamily="18" charset="0"/>
                <a:sym typeface="Symbol" panose="05050102010706020507" pitchFamily="18" charset="2"/>
              </a:rPr>
              <a:t>Note: para qualquer string x</a:t>
            </a:r>
          </a:p>
          <a:p>
            <a:pPr lvl="1">
              <a:lnSpc>
                <a:spcPct val="90000"/>
              </a:lnSpc>
            </a:pPr>
            <a:r>
              <a:rPr lang="en-US" altLang="pt-BR" sz="2400">
                <a:cs typeface="Times New Roman" panose="02020603050405020304" pitchFamily="18" charset="0"/>
                <a:sym typeface="Symbol" panose="05050102010706020507" pitchFamily="18" charset="2"/>
              </a:rPr>
              <a:t>x = x = x</a:t>
            </a: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7505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325925"/>
            <a:ext cx="8911687" cy="1071075"/>
          </a:xfrm>
        </p:spPr>
        <p:txBody>
          <a:bodyPr>
            <a:normAutofit fontScale="90000"/>
          </a:bodyPr>
          <a:lstStyle/>
          <a:p>
            <a:r>
              <a:rPr lang="pt-BR" dirty="0"/>
              <a:t>Cadeias e Linguagens Formais (</a:t>
            </a:r>
            <a:r>
              <a:rPr lang="pt-BR" dirty="0" smtClean="0"/>
              <a:t>15) </a:t>
            </a:r>
            <a:r>
              <a:rPr lang="pt-BR" altLang="pt-BR" dirty="0"/>
              <a:t>Concatenação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O reverso de uma palavra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é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então é dito que a </a:t>
                </a:r>
                <a:r>
                  <a:rPr lang="pt-BR" dirty="0" err="1" smtClean="0"/>
                  <a:t>string</a:t>
                </a:r>
                <a:r>
                  <a:rPr lang="pt-BR" dirty="0" smtClean="0"/>
                  <a:t> é um </a:t>
                </a:r>
                <a:r>
                  <a:rPr lang="pt-BR" b="1" i="1" dirty="0" smtClean="0"/>
                  <a:t>Palíndromo </a:t>
                </a:r>
              </a:p>
              <a:p>
                <a:r>
                  <a:rPr lang="pt-BR" dirty="0" smtClean="0"/>
                  <a:t>Exemplo: Seja o alfabeto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pt-BR" dirty="0" smtClean="0"/>
                  <a:t> todas as </a:t>
                </a:r>
                <a:r>
                  <a:rPr lang="pt-BR" dirty="0" err="1" smtClean="0"/>
                  <a:t>strings</a:t>
                </a:r>
                <a:r>
                  <a:rPr lang="pt-BR" dirty="0" smtClean="0"/>
                  <a:t> a seguir são </a:t>
                </a:r>
                <a:r>
                  <a:rPr lang="pt-BR" dirty="0" err="1" smtClean="0"/>
                  <a:t>strings</a:t>
                </a:r>
                <a:r>
                  <a:rPr lang="pt-BR" dirty="0" smtClean="0"/>
                  <a:t> sobre tal alfabeto.</a:t>
                </a:r>
              </a:p>
              <a:p>
                <a:pPr lvl="1"/>
                <a:r>
                  <a:rPr lang="pt-BR" dirty="0" smtClean="0"/>
                  <a:t>Exemplos de concatenação: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𝑎𝑏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𝑎𝑏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𝑎𝑏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𝑎𝑏𝑐</m:t>
                        </m:r>
                      </m:e>
                    </m:d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𝑎𝑎𝑏𝑏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𝑎𝑏𝑐𝑎𝑎𝑏𝑏</m:t>
                    </m:r>
                  </m:oMath>
                </a14:m>
                <a:endParaRPr lang="pt-BR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pt-BR" dirty="0" smtClean="0"/>
                  <a:t>São reversos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𝑎𝑏𝑐𝑎𝑎𝑏𝑏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bbaacba</m:t>
                    </m:r>
                  </m:oMath>
                </a14:m>
                <a:endParaRPr lang="pt-BR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pt-BR" dirty="0" smtClean="0"/>
                  <a:t>Os prefixos de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𝑎𝑏𝑐</m:t>
                    </m:r>
                  </m:oMath>
                </a14:m>
                <a:r>
                  <a:rPr lang="pt-BR" dirty="0" smtClean="0"/>
                  <a:t> são: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𝑎𝑏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𝑎𝑏𝑐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dirty="0" smtClean="0"/>
                  <a:t> Os sufixos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𝑎𝑏𝑐</m:t>
                    </m:r>
                  </m:oMath>
                </a14:m>
                <a:r>
                  <a:rPr lang="pt-BR" dirty="0" smtClean="0"/>
                  <a:t> são: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𝑏𝑐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𝑎𝑏𝑐</m:t>
                    </m:r>
                  </m:oMath>
                </a14:m>
                <a:endParaRPr lang="pt-BR" dirty="0" smtClean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8" t="-11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77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289711"/>
            <a:ext cx="8911687" cy="1107289"/>
          </a:xfrm>
        </p:spPr>
        <p:txBody>
          <a:bodyPr>
            <a:normAutofit fontScale="90000"/>
          </a:bodyPr>
          <a:lstStyle/>
          <a:p>
            <a:r>
              <a:rPr lang="pt-BR" dirty="0"/>
              <a:t>Cadeias e Linguagens Formais (</a:t>
            </a:r>
            <a:r>
              <a:rPr lang="pt-BR" dirty="0" smtClean="0"/>
              <a:t>16) </a:t>
            </a:r>
            <a:r>
              <a:rPr lang="pt-BR" altLang="pt-BR" dirty="0"/>
              <a:t>Concatenação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 concatenação de duas </a:t>
                </a:r>
                <a:r>
                  <a:rPr lang="pt-BR" dirty="0" err="1" smtClean="0"/>
                  <a:t>string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 é dada por: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{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0" dirty="0" smtClean="0"/>
              </a:p>
              <a:p>
                <a:r>
                  <a:rPr lang="pt-BR" dirty="0" smtClean="0"/>
                  <a:t>Exemplo: Sejam as linguagens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=5}</m:t>
                    </m:r>
                  </m:oMath>
                </a14:m>
                <a:r>
                  <a:rPr lang="pt-BR" dirty="0" smtClean="0"/>
                  <a:t> e a linguagem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dirty="0" smtClean="0"/>
                  <a:t>. Então: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=10};</m:t>
                    </m:r>
                  </m:oMath>
                </a14:m>
                <a:endParaRPr lang="pt-B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𝑠𝑒𝑥𝑡𝑜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í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𝑚𝑏𝑜𝑙𝑜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é 0};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𝑐𝑜𝑚𝑒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ç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𝑐𝑜𝑚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0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≥6}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𝑐𝑜𝑛𝑡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é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í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𝑢𝑚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0};</m:t>
                    </m:r>
                  </m:oMath>
                </a14:m>
                <a:endParaRPr lang="pt-BR" dirty="0"/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8" t="-1113" r="-10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42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353085"/>
            <a:ext cx="8911687" cy="1043915"/>
          </a:xfrm>
        </p:spPr>
        <p:txBody>
          <a:bodyPr>
            <a:normAutofit fontScale="90000"/>
          </a:bodyPr>
          <a:lstStyle/>
          <a:p>
            <a:r>
              <a:rPr lang="pt-BR" dirty="0"/>
              <a:t>Cadeias e Linguagens Formais (</a:t>
            </a:r>
            <a:r>
              <a:rPr lang="pt-BR" dirty="0" smtClean="0"/>
              <a:t>17) </a:t>
            </a:r>
            <a:r>
              <a:rPr lang="pt-BR" altLang="pt-BR" dirty="0" smtClean="0"/>
              <a:t>Concatenação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Fecho de </a:t>
                </a:r>
                <a:r>
                  <a:rPr lang="pt-BR" dirty="0" err="1" smtClean="0"/>
                  <a:t>Kleene</a:t>
                </a:r>
                <a:r>
                  <a:rPr lang="pt-BR" dirty="0" smtClean="0"/>
                  <a:t> de uma linguagem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dirty="0" smtClean="0"/>
                  <a:t>, pode ser definida recursivamente assim:</a:t>
                </a:r>
              </a:p>
              <a:p>
                <a:pPr marL="857250" lvl="1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dirty="0" smtClean="0"/>
                  <a:t>;</a:t>
                </a:r>
              </a:p>
              <a:p>
                <a:pPr marL="857250" lvl="1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𝑠𝑒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𝑒𝑛𝑡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ã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partir dessa definição de concatenação de linguagens, pode-se verificar que: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nary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/>
                  <a:t>	</a:t>
                </a:r>
                <a:r>
                  <a:rPr lang="pt-BR" dirty="0" smtClean="0"/>
                  <a:t>ou seja,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LL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−{0}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dirty="0" smtClean="0"/>
                  <a:t>=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pt-BR" dirty="0" smtClean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84" t="-1391" r="-547" b="-20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10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325925"/>
            <a:ext cx="8911687" cy="1071075"/>
          </a:xfrm>
        </p:spPr>
        <p:txBody>
          <a:bodyPr>
            <a:normAutofit fontScale="90000"/>
          </a:bodyPr>
          <a:lstStyle/>
          <a:p>
            <a:r>
              <a:rPr lang="pt-BR" dirty="0"/>
              <a:t>Cadeias e Linguagens Formais (</a:t>
            </a:r>
            <a:r>
              <a:rPr lang="pt-BR" dirty="0" smtClean="0"/>
              <a:t>18) </a:t>
            </a:r>
            <a:r>
              <a:rPr lang="pt-BR" altLang="pt-BR" dirty="0" smtClean="0"/>
              <a:t>Exercícios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pt-BR" dirty="0" smtClean="0"/>
                  <a:t>Descreva mas formalmente as seguintes linguagens sobre o alfabeto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t-BR" dirty="0" smtClean="0"/>
              </a:p>
              <a:p>
                <a:pPr marL="857250" lvl="1" indent="-457200">
                  <a:buFont typeface="+mj-lt"/>
                  <a:buAutoNum type="alphaLcParenR"/>
                </a:pPr>
                <a:r>
                  <a:rPr lang="pt-BR" dirty="0" smtClean="0"/>
                  <a:t>O conjunto das palavras com, no mínimo, um 0;</a:t>
                </a:r>
              </a:p>
              <a:p>
                <a:pPr marL="857250" lvl="1" indent="-457200">
                  <a:buFont typeface="+mj-lt"/>
                  <a:buAutoNum type="alphaLcParenR"/>
                </a:pPr>
                <a:r>
                  <a:rPr lang="pt-BR" dirty="0" smtClean="0"/>
                  <a:t>O conjunto das palavras de tamanho ímpar;</a:t>
                </a:r>
              </a:p>
              <a:p>
                <a:pPr marL="857250" lvl="1" indent="-457200">
                  <a:buFont typeface="+mj-lt"/>
                  <a:buAutoNum type="alphaLcParenR"/>
                </a:pPr>
                <a:r>
                  <a:rPr lang="pt-BR" dirty="0" smtClean="0"/>
                  <a:t>O conjunto das palavras com um prefixo de um ou mais 0s seguido (imediatamente) de um sufixo de zero ou mais 1s;</a:t>
                </a:r>
              </a:p>
              <a:p>
                <a:pPr marL="857250" lvl="1" indent="-457200">
                  <a:buFont typeface="+mj-lt"/>
                  <a:buAutoNum type="alphaLcParenR"/>
                </a:pPr>
                <a:r>
                  <a:rPr lang="pt-BR" dirty="0" smtClean="0"/>
                  <a:t>O conjunto de palíndromos que não tenham símbolos consecutivos idênticos;</a:t>
                </a:r>
              </a:p>
              <a:p>
                <a:pPr marL="857250" lvl="1" indent="-457200">
                  <a:buFont typeface="+mj-lt"/>
                  <a:buAutoNum type="alphaLcParenR"/>
                </a:pPr>
                <a:r>
                  <a:rPr lang="pt-BR" dirty="0" smtClean="0"/>
                  <a:t>O conjunto das palavras de tamanho par cuja primeira metade é idêntica a segunda.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4" t="-11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04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289711"/>
            <a:ext cx="8911687" cy="1107289"/>
          </a:xfrm>
        </p:spPr>
        <p:txBody>
          <a:bodyPr>
            <a:normAutofit fontScale="90000"/>
          </a:bodyPr>
          <a:lstStyle/>
          <a:p>
            <a:r>
              <a:rPr lang="pt-BR" dirty="0"/>
              <a:t>Cadeias e Linguagens Formais (</a:t>
            </a:r>
            <a:r>
              <a:rPr lang="pt-BR" dirty="0" smtClean="0"/>
              <a:t>19) </a:t>
            </a:r>
            <a:r>
              <a:rPr lang="pt-BR" altLang="pt-BR" dirty="0"/>
              <a:t>Exercícios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 startAt="2"/>
                </a:pPr>
                <a:r>
                  <a:rPr lang="pt-BR" dirty="0" smtClean="0"/>
                  <a:t>Expresse as linguagens a seguir utilizando as operações sobre conjuntos finitos de palavras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dirty="0" smtClean="0"/>
                  <a:t>. Considere o alfabeto como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 smtClean="0"/>
              </a:p>
              <a:p>
                <a:pPr marL="857250" lvl="1" indent="-457200">
                  <a:buFont typeface="+mj-lt"/>
                  <a:buAutoNum type="alphaLcParenR"/>
                </a:pPr>
                <a:r>
                  <a:rPr lang="pt-BR" dirty="0" smtClean="0"/>
                  <a:t>O conjunto das palavras de 10 símbolos;</a:t>
                </a:r>
              </a:p>
              <a:p>
                <a:pPr marL="857250" lvl="1" indent="-457200">
                  <a:buFont typeface="+mj-lt"/>
                  <a:buAutoNum type="alphaLcParenR"/>
                </a:pPr>
                <a:r>
                  <a:rPr lang="pt-BR" dirty="0" smtClean="0"/>
                  <a:t>O conjunto das palavras que têm 1 a 200 símbolos;</a:t>
                </a:r>
              </a:p>
              <a:p>
                <a:pPr marL="857250" lvl="1" indent="-457200">
                  <a:buFont typeface="+mj-lt"/>
                  <a:buAutoNum type="alphaLcParenR"/>
                </a:pPr>
                <a:r>
                  <a:rPr lang="pt-BR" dirty="0" smtClean="0"/>
                  <a:t>O conjunto das palavras que não têm 00 como prefixo, mas tem 00 como sufixo;</a:t>
                </a:r>
              </a:p>
              <a:p>
                <a:pPr marL="857250" lvl="1" indent="-457200">
                  <a:buFont typeface="+mj-lt"/>
                  <a:buAutoNum type="alphaLcParenR"/>
                </a:pPr>
                <a:r>
                  <a:rPr lang="pt-BR" dirty="0" smtClean="0"/>
                  <a:t>O conjunto das palavras em que todo 0 é seguido de dois 1s consecutivos; exemplos: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1, 1011111, 11011101111;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4" t="-1113" r="-10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925" y="367990"/>
            <a:ext cx="8911687" cy="1029010"/>
          </a:xfrm>
        </p:spPr>
        <p:txBody>
          <a:bodyPr>
            <a:normAutofit fontScale="90000"/>
          </a:bodyPr>
          <a:lstStyle/>
          <a:p>
            <a:r>
              <a:rPr lang="pt-BR" dirty="0"/>
              <a:t>Cadeias e Linguagens Formais </a:t>
            </a:r>
            <a:r>
              <a:rPr lang="pt-BR" dirty="0" smtClean="0"/>
              <a:t>(20) </a:t>
            </a:r>
            <a:r>
              <a:rPr lang="pt-BR" altLang="pt-BR" dirty="0" smtClean="0"/>
              <a:t>Linguagem </a:t>
            </a:r>
            <a:r>
              <a:rPr lang="pt-BR" altLang="pt-BR" dirty="0"/>
              <a:t>Formal</a:t>
            </a:r>
            <a:endParaRPr lang="en-US" altLang="pt-BR" dirty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pt-BR" sz="2800" dirty="0">
                <a:cs typeface="Times New Roman" panose="02020603050405020304" pitchFamily="18" charset="0"/>
                <a:sym typeface="Symbol" panose="05050102010706020507" pitchFamily="18" charset="2"/>
              </a:rPr>
              <a:t>O </a:t>
            </a:r>
            <a:r>
              <a:rPr lang="en-US" altLang="pt-BR" sz="2800" dirty="0" err="1">
                <a:cs typeface="Times New Roman" panose="02020603050405020304" pitchFamily="18" charset="0"/>
                <a:sym typeface="Symbol" panose="05050102010706020507" pitchFamily="18" charset="2"/>
              </a:rPr>
              <a:t>conjunto</a:t>
            </a:r>
            <a:r>
              <a:rPr lang="en-US" altLang="pt-BR" sz="2800" dirty="0">
                <a:cs typeface="Times New Roman" panose="02020603050405020304" pitchFamily="18" charset="0"/>
                <a:sym typeface="Symbol" panose="05050102010706020507" pitchFamily="18" charset="2"/>
              </a:rPr>
              <a:t> de strings com </a:t>
            </a:r>
            <a:r>
              <a:rPr lang="en-US" altLang="pt-BR" sz="2800" dirty="0" err="1">
                <a:cs typeface="Times New Roman" panose="02020603050405020304" pitchFamily="18" charset="0"/>
                <a:sym typeface="Symbol" panose="05050102010706020507" pitchFamily="18" charset="2"/>
              </a:rPr>
              <a:t>número</a:t>
            </a:r>
            <a:r>
              <a:rPr lang="en-US" altLang="pt-BR" sz="28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pt-BR" sz="2800" dirty="0" err="1">
                <a:cs typeface="Times New Roman" panose="02020603050405020304" pitchFamily="18" charset="0"/>
                <a:sym typeface="Symbol" panose="05050102010706020507" pitchFamily="18" charset="2"/>
              </a:rPr>
              <a:t>igual</a:t>
            </a:r>
            <a:r>
              <a:rPr lang="en-US" altLang="pt-BR" sz="2800" dirty="0">
                <a:cs typeface="Times New Roman" panose="02020603050405020304" pitchFamily="18" charset="0"/>
                <a:sym typeface="Symbol" panose="05050102010706020507" pitchFamily="18" charset="2"/>
              </a:rPr>
              <a:t> de 0’s e 1’s</a:t>
            </a:r>
          </a:p>
          <a:p>
            <a:pPr lvl="1">
              <a:lnSpc>
                <a:spcPct val="80000"/>
              </a:lnSpc>
            </a:pPr>
            <a:r>
              <a:rPr lang="en-US" altLang="pt-BR" dirty="0">
                <a:cs typeface="Times New Roman" panose="02020603050405020304" pitchFamily="18" charset="0"/>
                <a:sym typeface="Symbol" panose="05050102010706020507" pitchFamily="18" charset="2"/>
              </a:rPr>
              <a:t>{,01,10,0011, 0101,1001, …}</a:t>
            </a:r>
            <a:endParaRPr lang="en-US" altLang="pt-BR" sz="2400" baseline="-250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r>
              <a:rPr lang="en-US" altLang="pt-BR" sz="2800" i="1" dirty="0" err="1">
                <a:cs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lang="en-US" altLang="pt-BR" sz="2800" i="1" baseline="-25000" dirty="0" err="1">
                <a:cs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altLang="pt-BR" sz="2800" dirty="0">
                <a:cs typeface="Arial" panose="020B0604020202020204" pitchFamily="34" charset="0"/>
                <a:sym typeface="Symbol" panose="05050102010706020507" pitchFamily="18" charset="2"/>
              </a:rPr>
              <a:t> = o </a:t>
            </a:r>
            <a:r>
              <a:rPr lang="en-US" altLang="pt-BR" sz="2800" dirty="0" err="1">
                <a:cs typeface="Arial" panose="020B0604020202020204" pitchFamily="34" charset="0"/>
                <a:sym typeface="Symbol" panose="05050102010706020507" pitchFamily="18" charset="2"/>
              </a:rPr>
              <a:t>conjunto</a:t>
            </a:r>
            <a:r>
              <a:rPr lang="en-US" altLang="pt-BR" sz="2800" dirty="0">
                <a:cs typeface="Arial" panose="020B0604020202020204" pitchFamily="34" charset="0"/>
                <a:sym typeface="Symbol" panose="05050102010706020507" pitchFamily="18" charset="2"/>
              </a:rPr>
              <a:t> de </a:t>
            </a:r>
            <a:r>
              <a:rPr lang="en-US" altLang="pt-BR" sz="2800" dirty="0" err="1">
                <a:cs typeface="Arial" panose="020B0604020202020204" pitchFamily="34" charset="0"/>
                <a:sym typeface="Symbol" panose="05050102010706020507" pitchFamily="18" charset="2"/>
              </a:rPr>
              <a:t>números</a:t>
            </a:r>
            <a:r>
              <a:rPr lang="en-US" altLang="pt-BR" sz="28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pt-BR" sz="2800" dirty="0" err="1">
                <a:cs typeface="Arial" panose="020B0604020202020204" pitchFamily="34" charset="0"/>
                <a:sym typeface="Symbol" panose="05050102010706020507" pitchFamily="18" charset="2"/>
              </a:rPr>
              <a:t>binários</a:t>
            </a:r>
            <a:r>
              <a:rPr lang="en-US" altLang="pt-BR" sz="28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pt-BR" sz="2800" dirty="0" err="1">
                <a:cs typeface="Arial" panose="020B0604020202020204" pitchFamily="34" charset="0"/>
                <a:sym typeface="Symbol" panose="05050102010706020507" pitchFamily="18" charset="2"/>
              </a:rPr>
              <a:t>cujo</a:t>
            </a:r>
            <a:r>
              <a:rPr lang="en-US" altLang="pt-BR" sz="2800" dirty="0">
                <a:cs typeface="Arial" panose="020B0604020202020204" pitchFamily="34" charset="0"/>
                <a:sym typeface="Symbol" panose="05050102010706020507" pitchFamily="18" charset="2"/>
              </a:rPr>
              <a:t> valor é </a:t>
            </a:r>
            <a:r>
              <a:rPr lang="en-US" altLang="pt-BR" sz="2800" dirty="0" err="1">
                <a:cs typeface="Arial" panose="020B0604020202020204" pitchFamily="34" charset="0"/>
                <a:sym typeface="Symbol" panose="05050102010706020507" pitchFamily="18" charset="2"/>
              </a:rPr>
              <a:t>número</a:t>
            </a:r>
            <a:r>
              <a:rPr lang="en-US" altLang="pt-BR" sz="2800" dirty="0">
                <a:cs typeface="Arial" panose="020B0604020202020204" pitchFamily="34" charset="0"/>
                <a:sym typeface="Symbol" panose="05050102010706020507" pitchFamily="18" charset="2"/>
              </a:rPr>
              <a:t> primo</a:t>
            </a:r>
            <a:endParaRPr lang="en-US" altLang="pt-BR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</a:pPr>
            <a:r>
              <a:rPr lang="en-US" altLang="pt-BR" dirty="0">
                <a:cs typeface="Times New Roman" panose="02020603050405020304" pitchFamily="18" charset="0"/>
                <a:sym typeface="Symbol" panose="05050102010706020507" pitchFamily="18" charset="2"/>
              </a:rPr>
              <a:t>{10,11,101,111,1011, …}</a:t>
            </a:r>
          </a:p>
        </p:txBody>
      </p:sp>
    </p:spTree>
    <p:extLst>
      <p:ext uri="{BB962C8B-B14F-4D97-AF65-F5344CB8AC3E}">
        <p14:creationId xmlns:p14="http://schemas.microsoft.com/office/powerpoint/2010/main" val="165006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925" y="345688"/>
            <a:ext cx="8911687" cy="1051312"/>
          </a:xfrm>
        </p:spPr>
        <p:txBody>
          <a:bodyPr>
            <a:normAutofit fontScale="90000"/>
          </a:bodyPr>
          <a:lstStyle/>
          <a:p>
            <a:r>
              <a:rPr lang="pt-BR" dirty="0"/>
              <a:t>Cadeias e Linguagens Formais (</a:t>
            </a:r>
            <a:r>
              <a:rPr lang="pt-BR" dirty="0" smtClean="0"/>
              <a:t>21) </a:t>
            </a:r>
            <a:r>
              <a:rPr lang="pt-BR" altLang="pt-BR" dirty="0"/>
              <a:t>Linguagem Formal</a:t>
            </a:r>
            <a:endParaRPr lang="en-US" altLang="pt-BR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altLang="pt-BR" sz="2800"/>
              <a:t>Uma Linguagem Formal ou simplesmente Linguagem é um conjunto de palavras sobre um alfabeto ou </a:t>
            </a:r>
          </a:p>
          <a:p>
            <a:pPr>
              <a:lnSpc>
                <a:spcPct val="80000"/>
              </a:lnSpc>
            </a:pPr>
            <a:r>
              <a:rPr lang="en-US" altLang="pt-BR" sz="2800">
                <a:cs typeface="Times New Roman" panose="02020603050405020304" pitchFamily="18" charset="0"/>
                <a:sym typeface="Symbol" panose="05050102010706020507" pitchFamily="18" charset="2"/>
              </a:rPr>
              <a:t>Se  é um alfabeto, e </a:t>
            </a:r>
            <a:r>
              <a:rPr lang="en-US" altLang="pt-BR" sz="2800" i="1">
                <a:cs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lang="en-US" altLang="pt-BR" sz="2800">
                <a:cs typeface="Arial" panose="020B0604020202020204" pitchFamily="34" charset="0"/>
                <a:sym typeface="Symbol" panose="05050102010706020507" pitchFamily="18" charset="2"/>
              </a:rPr>
              <a:t>  </a:t>
            </a:r>
            <a:r>
              <a:rPr lang="en-US" altLang="pt-BR" sz="2800">
                <a:cs typeface="Times New Roman" panose="02020603050405020304" pitchFamily="18" charset="0"/>
                <a:sym typeface="Symbol" panose="05050102010706020507" pitchFamily="18" charset="2"/>
              </a:rPr>
              <a:t>* então </a:t>
            </a:r>
            <a:r>
              <a:rPr lang="en-US" altLang="pt-BR" sz="2800" i="1">
                <a:cs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lang="en-US" altLang="pt-BR" sz="2800">
                <a:cs typeface="Times New Roman" panose="02020603050405020304" pitchFamily="18" charset="0"/>
                <a:sym typeface="Symbol" panose="05050102010706020507" pitchFamily="18" charset="2"/>
              </a:rPr>
              <a:t> é uma linguagem sobre </a:t>
            </a:r>
            <a:endParaRPr lang="en-US" altLang="pt-BR" sz="2800" baseline="-2500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r>
              <a:rPr lang="en-US" altLang="pt-BR" sz="2800">
                <a:cs typeface="Times New Roman" panose="02020603050405020304" pitchFamily="18" charset="0"/>
                <a:sym typeface="Symbol" panose="05050102010706020507" pitchFamily="18" charset="2"/>
              </a:rPr>
              <a:t>Exemplos de linguagens</a:t>
            </a:r>
          </a:p>
          <a:p>
            <a:pPr lvl="1">
              <a:lnSpc>
                <a:spcPct val="80000"/>
              </a:lnSpc>
            </a:pPr>
            <a:r>
              <a:rPr lang="en-US" altLang="pt-BR">
                <a:cs typeface="Times New Roman" panose="02020603050405020304" pitchFamily="18" charset="0"/>
                <a:sym typeface="Symbol" panose="05050102010706020507" pitchFamily="18" charset="2"/>
              </a:rPr>
              <a:t>O conjunto de palavras válidas em Inglês </a:t>
            </a:r>
          </a:p>
          <a:p>
            <a:pPr lvl="1">
              <a:lnSpc>
                <a:spcPct val="80000"/>
              </a:lnSpc>
            </a:pPr>
            <a:r>
              <a:rPr lang="en-US" altLang="pt-BR">
                <a:cs typeface="Times New Roman" panose="02020603050405020304" pitchFamily="18" charset="0"/>
                <a:sym typeface="Symbol" panose="05050102010706020507" pitchFamily="18" charset="2"/>
              </a:rPr>
              <a:t>O conjunto de programas válidos de C</a:t>
            </a:r>
          </a:p>
          <a:p>
            <a:pPr lvl="1">
              <a:lnSpc>
                <a:spcPct val="80000"/>
              </a:lnSpc>
            </a:pPr>
            <a:r>
              <a:rPr lang="en-US" altLang="pt-BR">
                <a:cs typeface="Times New Roman" panose="02020603050405020304" pitchFamily="18" charset="0"/>
                <a:sym typeface="Symbol" panose="05050102010706020507" pitchFamily="18" charset="2"/>
              </a:rPr>
              <a:t>O conjunto de strings que consistem em n 0’s seguidos por n 1’s, para algum n ≥ 0</a:t>
            </a:r>
          </a:p>
          <a:p>
            <a:pPr lvl="2">
              <a:lnSpc>
                <a:spcPct val="80000"/>
              </a:lnSpc>
            </a:pPr>
            <a:r>
              <a:rPr lang="en-US" altLang="pt-BR" sz="2800">
                <a:cs typeface="Times New Roman" panose="02020603050405020304" pitchFamily="18" charset="0"/>
                <a:sym typeface="Symbol" panose="05050102010706020507" pitchFamily="18" charset="2"/>
              </a:rPr>
              <a:t>{,01,0011,000111, …}</a:t>
            </a:r>
          </a:p>
        </p:txBody>
      </p:sp>
    </p:spTree>
    <p:extLst>
      <p:ext uri="{BB962C8B-B14F-4D97-AF65-F5344CB8AC3E}">
        <p14:creationId xmlns:p14="http://schemas.microsoft.com/office/powerpoint/2010/main" val="257141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925" y="356839"/>
            <a:ext cx="8911687" cy="1040161"/>
          </a:xfrm>
        </p:spPr>
        <p:txBody>
          <a:bodyPr>
            <a:normAutofit fontScale="90000"/>
          </a:bodyPr>
          <a:lstStyle/>
          <a:p>
            <a:r>
              <a:rPr lang="pt-BR" dirty="0"/>
              <a:t>Cadeias e Linguagens Formais (</a:t>
            </a:r>
            <a:r>
              <a:rPr lang="pt-BR" dirty="0" smtClean="0"/>
              <a:t>22) </a:t>
            </a:r>
            <a:r>
              <a:rPr lang="pt-BR" altLang="pt-BR" dirty="0"/>
              <a:t>Linguagem Formal</a:t>
            </a:r>
            <a:endParaRPr lang="en-US" altLang="pt-BR" dirty="0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pt-BR" dirty="0"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pt-BR" dirty="0" err="1">
                <a:cs typeface="Times New Roman" panose="02020603050405020304" pitchFamily="18" charset="0"/>
                <a:sym typeface="Symbol" panose="05050102010706020507" pitchFamily="18" charset="2"/>
              </a:rPr>
              <a:t>linguagem</a:t>
            </a:r>
            <a:r>
              <a:rPr lang="en-US" altLang="pt-BR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pt-BR" dirty="0" err="1">
                <a:cs typeface="Times New Roman" panose="02020603050405020304" pitchFamily="18" charset="0"/>
                <a:sym typeface="Symbol" panose="05050102010706020507" pitchFamily="18" charset="2"/>
              </a:rPr>
              <a:t>vazia</a:t>
            </a:r>
            <a:r>
              <a:rPr lang="en-US" altLang="pt-BR" sz="36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pt-BR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Ø</a:t>
            </a:r>
          </a:p>
          <a:p>
            <a:pPr>
              <a:lnSpc>
                <a:spcPct val="80000"/>
              </a:lnSpc>
            </a:pPr>
            <a:r>
              <a:rPr lang="en-US" altLang="pt-BR" dirty="0"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pt-BR" dirty="0" err="1">
                <a:cs typeface="Times New Roman" panose="02020603050405020304" pitchFamily="18" charset="0"/>
                <a:sym typeface="Symbol" panose="05050102010706020507" pitchFamily="18" charset="2"/>
              </a:rPr>
              <a:t>linguagem</a:t>
            </a:r>
            <a:r>
              <a:rPr lang="en-US" altLang="pt-BR" dirty="0">
                <a:cs typeface="Times New Roman" panose="02020603050405020304" pitchFamily="18" charset="0"/>
                <a:sym typeface="Symbol" panose="05050102010706020507" pitchFamily="18" charset="2"/>
              </a:rPr>
              <a:t> {} que </a:t>
            </a:r>
            <a:r>
              <a:rPr lang="en-US" altLang="pt-BR" dirty="0" err="1">
                <a:cs typeface="Times New Roman" panose="02020603050405020304" pitchFamily="18" charset="0"/>
                <a:sym typeface="Symbol" panose="05050102010706020507" pitchFamily="18" charset="2"/>
              </a:rPr>
              <a:t>consiste</a:t>
            </a:r>
            <a:r>
              <a:rPr lang="en-US" altLang="pt-BR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pt-BR" dirty="0" err="1">
                <a:cs typeface="Times New Roman" panose="02020603050405020304" pitchFamily="18" charset="0"/>
                <a:sym typeface="Symbol" panose="05050102010706020507" pitchFamily="18" charset="2"/>
              </a:rPr>
              <a:t>apenas</a:t>
            </a:r>
            <a:r>
              <a:rPr lang="en-US" altLang="pt-BR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pt-BR" dirty="0" err="1">
                <a:cs typeface="Times New Roman" panose="02020603050405020304" pitchFamily="18" charset="0"/>
                <a:sym typeface="Symbol" panose="05050102010706020507" pitchFamily="18" charset="2"/>
              </a:rPr>
              <a:t>na</a:t>
            </a:r>
            <a:r>
              <a:rPr lang="en-US" altLang="pt-BR" dirty="0">
                <a:cs typeface="Times New Roman" panose="02020603050405020304" pitchFamily="18" charset="0"/>
                <a:sym typeface="Symbol" panose="05050102010706020507" pitchFamily="18" charset="2"/>
              </a:rPr>
              <a:t> string </a:t>
            </a:r>
            <a:r>
              <a:rPr lang="en-US" altLang="pt-BR" dirty="0" err="1">
                <a:cs typeface="Times New Roman" panose="02020603050405020304" pitchFamily="18" charset="0"/>
                <a:sym typeface="Symbol" panose="05050102010706020507" pitchFamily="18" charset="2"/>
              </a:rPr>
              <a:t>vazia</a:t>
            </a:r>
            <a:r>
              <a:rPr lang="en-US" altLang="pt-BR" dirty="0"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en-US" altLang="pt-BR" dirty="0" err="1">
                <a:cs typeface="Times New Roman" panose="02020603050405020304" pitchFamily="18" charset="0"/>
                <a:sym typeface="Symbol" panose="05050102010706020507" pitchFamily="18" charset="2"/>
              </a:rPr>
              <a:t>Observar</a:t>
            </a:r>
            <a:r>
              <a:rPr lang="en-US" altLang="pt-BR" dirty="0">
                <a:cs typeface="Times New Roman" panose="02020603050405020304" pitchFamily="18" charset="0"/>
                <a:sym typeface="Symbol" panose="05050102010706020507" pitchFamily="18" charset="2"/>
              </a:rPr>
              <a:t> que </a:t>
            </a:r>
            <a:r>
              <a:rPr lang="en-US" altLang="pt-BR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Ø  </a:t>
            </a:r>
            <a:r>
              <a:rPr lang="en-US" altLang="pt-BR" dirty="0">
                <a:cs typeface="Times New Roman" panose="02020603050405020304" pitchFamily="18" charset="0"/>
                <a:sym typeface="Symbol" panose="05050102010706020507" pitchFamily="18" charset="2"/>
              </a:rPr>
              <a:t>{} </a:t>
            </a:r>
          </a:p>
          <a:p>
            <a:pPr>
              <a:lnSpc>
                <a:spcPct val="80000"/>
              </a:lnSpc>
            </a:pPr>
            <a:endParaRPr lang="en-US" altLang="pt-BR" sz="3600" dirty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9506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925" y="367990"/>
            <a:ext cx="8911687" cy="1029010"/>
          </a:xfrm>
        </p:spPr>
        <p:txBody>
          <a:bodyPr>
            <a:normAutofit fontScale="90000"/>
          </a:bodyPr>
          <a:lstStyle/>
          <a:p>
            <a:r>
              <a:rPr lang="pt-BR" dirty="0"/>
              <a:t>Cadeias e Linguagens Formais (</a:t>
            </a:r>
            <a:r>
              <a:rPr lang="pt-BR" dirty="0" smtClean="0"/>
              <a:t>23) </a:t>
            </a:r>
            <a:r>
              <a:rPr lang="pt-BR" altLang="pt-BR" dirty="0" smtClean="0"/>
              <a:t>Linguagem </a:t>
            </a:r>
            <a:r>
              <a:rPr lang="pt-BR" altLang="pt-BR" dirty="0"/>
              <a:t>- Definições </a:t>
            </a:r>
            <a:endParaRPr lang="en-US" altLang="pt-BR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pt-BR" sz="2800" dirty="0">
                <a:cs typeface="Times New Roman" panose="02020603050405020304" pitchFamily="18" charset="0"/>
                <a:sym typeface="Symbol" panose="05050102010706020507" pitchFamily="18" charset="2"/>
              </a:rPr>
              <a:t>Note: o </a:t>
            </a:r>
            <a:r>
              <a:rPr lang="en-US" altLang="pt-BR" sz="2800" dirty="0" err="1">
                <a:cs typeface="Times New Roman" panose="02020603050405020304" pitchFamily="18" charset="0"/>
                <a:sym typeface="Symbol" panose="05050102010706020507" pitchFamily="18" charset="2"/>
              </a:rPr>
              <a:t>alfabeto</a:t>
            </a:r>
            <a:r>
              <a:rPr lang="en-US" altLang="pt-BR" sz="2800" dirty="0">
                <a:cs typeface="Times New Roman" panose="02020603050405020304" pitchFamily="18" charset="0"/>
                <a:sym typeface="Symbol" panose="05050102010706020507" pitchFamily="18" charset="2"/>
              </a:rPr>
              <a:t>  é </a:t>
            </a:r>
            <a:r>
              <a:rPr lang="en-US" altLang="pt-BR" sz="2800" dirty="0" err="1">
                <a:cs typeface="Times New Roman" panose="02020603050405020304" pitchFamily="18" charset="0"/>
                <a:sym typeface="Symbol" panose="05050102010706020507" pitchFamily="18" charset="2"/>
              </a:rPr>
              <a:t>sempre</a:t>
            </a:r>
            <a:r>
              <a:rPr lang="en-US" altLang="pt-BR" sz="28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pt-BR" sz="2800" dirty="0" err="1">
                <a:cs typeface="Times New Roman" panose="02020603050405020304" pitchFamily="18" charset="0"/>
                <a:sym typeface="Symbol" panose="05050102010706020507" pitchFamily="18" charset="2"/>
              </a:rPr>
              <a:t>finito</a:t>
            </a:r>
            <a:r>
              <a:rPr lang="en-US" altLang="pt-BR" sz="28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pt-BR" sz="2800" dirty="0" err="1">
                <a:cs typeface="Times New Roman" panose="02020603050405020304" pitchFamily="18" charset="0"/>
                <a:sym typeface="Symbol" panose="05050102010706020507" pitchFamily="18" charset="2"/>
              </a:rPr>
              <a:t>enquanto</a:t>
            </a:r>
            <a:r>
              <a:rPr lang="en-US" altLang="pt-BR" sz="2800" dirty="0">
                <a:cs typeface="Times New Roman" panose="02020603050405020304" pitchFamily="18" charset="0"/>
                <a:sym typeface="Symbol" panose="05050102010706020507" pitchFamily="18" charset="2"/>
              </a:rPr>
              <a:t> que a </a:t>
            </a:r>
            <a:r>
              <a:rPr lang="en-US" altLang="pt-BR" sz="2800" dirty="0" err="1">
                <a:cs typeface="Times New Roman" panose="02020603050405020304" pitchFamily="18" charset="0"/>
                <a:sym typeface="Symbol" panose="05050102010706020507" pitchFamily="18" charset="2"/>
              </a:rPr>
              <a:t>Linguagem</a:t>
            </a:r>
            <a:r>
              <a:rPr lang="en-US" altLang="pt-BR" sz="28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pt-BR" sz="2800" dirty="0" err="1">
                <a:cs typeface="Times New Roman" panose="02020603050405020304" pitchFamily="18" charset="0"/>
                <a:sym typeface="Symbol" panose="05050102010706020507" pitchFamily="18" charset="2"/>
              </a:rPr>
              <a:t>pode</a:t>
            </a:r>
            <a:r>
              <a:rPr lang="en-US" altLang="pt-BR" sz="28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pt-BR" sz="2800" dirty="0" err="1">
                <a:cs typeface="Times New Roman" panose="02020603050405020304" pitchFamily="18" charset="0"/>
                <a:sym typeface="Symbol" panose="05050102010706020507" pitchFamily="18" charset="2"/>
              </a:rPr>
              <a:t>ser</a:t>
            </a:r>
            <a:r>
              <a:rPr lang="en-US" altLang="pt-BR" sz="28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pt-BR" sz="2800" dirty="0" err="1">
                <a:cs typeface="Times New Roman" panose="02020603050405020304" pitchFamily="18" charset="0"/>
                <a:sym typeface="Symbol" panose="05050102010706020507" pitchFamily="18" charset="2"/>
              </a:rPr>
              <a:t>infinita</a:t>
            </a:r>
            <a:r>
              <a:rPr lang="en-US" altLang="pt-BR" sz="2800" dirty="0">
                <a:cs typeface="Times New Roman" panose="02020603050405020304" pitchFamily="18" charset="0"/>
                <a:sym typeface="Symbol" panose="05050102010706020507" pitchFamily="18" charset="2"/>
              </a:rPr>
              <a:t> e </a:t>
            </a:r>
            <a:r>
              <a:rPr lang="en-US" altLang="pt-BR" sz="2800" dirty="0" err="1">
                <a:cs typeface="Times New Roman" panose="02020603050405020304" pitchFamily="18" charset="0"/>
                <a:sym typeface="Symbol" panose="05050102010706020507" pitchFamily="18" charset="2"/>
              </a:rPr>
              <a:t>uma</a:t>
            </a:r>
            <a:r>
              <a:rPr lang="en-US" altLang="pt-BR" sz="2800" dirty="0">
                <a:cs typeface="Times New Roman" panose="02020603050405020304" pitchFamily="18" charset="0"/>
                <a:sym typeface="Symbol" panose="05050102010706020507" pitchFamily="18" charset="2"/>
              </a:rPr>
              <a:t> forma de </a:t>
            </a:r>
            <a:r>
              <a:rPr lang="en-US" altLang="pt-BR" sz="2800" dirty="0" err="1">
                <a:cs typeface="Times New Roman" panose="02020603050405020304" pitchFamily="18" charset="0"/>
                <a:sym typeface="Symbol" panose="05050102010706020507" pitchFamily="18" charset="2"/>
              </a:rPr>
              <a:t>especificar</a:t>
            </a:r>
            <a:r>
              <a:rPr lang="en-US" altLang="pt-BR" sz="2800" dirty="0">
                <a:cs typeface="Times New Roman" panose="02020603050405020304" pitchFamily="18" charset="0"/>
                <a:sym typeface="Symbol" panose="05050102010706020507" pitchFamily="18" charset="2"/>
              </a:rPr>
              <a:t> de forma </a:t>
            </a:r>
            <a:r>
              <a:rPr lang="en-US" altLang="pt-BR" sz="2800" dirty="0" err="1">
                <a:cs typeface="Times New Roman" panose="02020603050405020304" pitchFamily="18" charset="0"/>
                <a:sym typeface="Symbol" panose="05050102010706020507" pitchFamily="18" charset="2"/>
              </a:rPr>
              <a:t>finita</a:t>
            </a:r>
            <a:r>
              <a:rPr lang="en-US" altLang="pt-BR" sz="28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pt-BR" sz="2800" dirty="0" err="1">
                <a:cs typeface="Times New Roman" panose="02020603050405020304" pitchFamily="18" charset="0"/>
                <a:sym typeface="Symbol" panose="05050102010706020507" pitchFamily="18" charset="2"/>
              </a:rPr>
              <a:t>linguagens</a:t>
            </a:r>
            <a:r>
              <a:rPr lang="en-US" altLang="pt-BR" sz="2800" dirty="0"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pt-BR" sz="2800" dirty="0" err="1">
                <a:cs typeface="Times New Roman" panose="02020603050405020304" pitchFamily="18" charset="0"/>
                <a:sym typeface="Symbol" panose="05050102010706020507" pitchFamily="18" charset="2"/>
              </a:rPr>
              <a:t>eventualmente</a:t>
            </a:r>
            <a:r>
              <a:rPr lang="en-US" altLang="pt-BR" sz="2800" dirty="0"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pt-BR" altLang="pt-BR" sz="2800" dirty="0">
                <a:cs typeface="Times New Roman" panose="02020603050405020304" pitchFamily="18" charset="0"/>
                <a:sym typeface="Symbol" panose="05050102010706020507" pitchFamily="18" charset="2"/>
              </a:rPr>
              <a:t>infinitas</a:t>
            </a:r>
            <a:r>
              <a:rPr lang="en-US" altLang="pt-BR" sz="2800" dirty="0">
                <a:cs typeface="Times New Roman" panose="02020603050405020304" pitchFamily="18" charset="0"/>
                <a:sym typeface="Symbol" panose="05050102010706020507" pitchFamily="18" charset="2"/>
              </a:rPr>
              <a:t> é </a:t>
            </a:r>
            <a:r>
              <a:rPr lang="en-US" altLang="pt-BR" sz="2800" dirty="0" err="1">
                <a:cs typeface="Times New Roman" panose="02020603050405020304" pitchFamily="18" charset="0"/>
                <a:sym typeface="Symbol" panose="05050102010706020507" pitchFamily="18" charset="2"/>
              </a:rPr>
              <a:t>usando</a:t>
            </a:r>
            <a:r>
              <a:rPr lang="en-US" altLang="pt-BR" sz="2800" dirty="0">
                <a:cs typeface="Times New Roman" panose="02020603050405020304" pitchFamily="18" charset="0"/>
                <a:sym typeface="Symbol" panose="05050102010706020507" pitchFamily="18" charset="2"/>
              </a:rPr>
              <a:t> o </a:t>
            </a:r>
            <a:r>
              <a:rPr lang="en-US" altLang="pt-BR" sz="2800" dirty="0" err="1">
                <a:cs typeface="Times New Roman" panose="02020603050405020304" pitchFamily="18" charset="0"/>
                <a:sym typeface="Symbol" panose="05050102010706020507" pitchFamily="18" charset="2"/>
              </a:rPr>
              <a:t>formalismo</a:t>
            </a:r>
            <a:r>
              <a:rPr lang="en-US" altLang="pt-BR" sz="28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pt-BR" sz="2800" dirty="0" err="1">
                <a:cs typeface="Times New Roman" panose="02020603050405020304" pitchFamily="18" charset="0"/>
                <a:sym typeface="Symbol" panose="05050102010706020507" pitchFamily="18" charset="2"/>
              </a:rPr>
              <a:t>Gramático</a:t>
            </a:r>
            <a:r>
              <a:rPr lang="en-US" altLang="pt-BR" sz="2800" dirty="0"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pt-BR" altLang="pt-BR" sz="2400" dirty="0">
                <a:sym typeface="Symbol" panose="05050102010706020507" pitchFamily="18" charset="2"/>
              </a:rPr>
              <a:t>Como representar L?</a:t>
            </a:r>
          </a:p>
          <a:p>
            <a:pPr lvl="2">
              <a:lnSpc>
                <a:spcPct val="80000"/>
              </a:lnSpc>
            </a:pPr>
            <a:r>
              <a:rPr lang="pt-BR" altLang="pt-BR" dirty="0">
                <a:sym typeface="Symbol" panose="05050102010706020507" pitchFamily="18" charset="2"/>
              </a:rPr>
              <a:t>Se L é </a:t>
            </a:r>
            <a:r>
              <a:rPr lang="pt-BR" altLang="pt-BR" u="sng" dirty="0">
                <a:sym typeface="Symbol" panose="05050102010706020507" pitchFamily="18" charset="2"/>
              </a:rPr>
              <a:t>finito</a:t>
            </a:r>
            <a:r>
              <a:rPr lang="pt-BR" altLang="pt-BR" dirty="0">
                <a:sym typeface="Symbol" panose="05050102010706020507" pitchFamily="18" charset="2"/>
              </a:rPr>
              <a:t>, basta listar todas as cadeias.</a:t>
            </a:r>
          </a:p>
          <a:p>
            <a:pPr lvl="2">
              <a:lnSpc>
                <a:spcPct val="80000"/>
              </a:lnSpc>
            </a:pPr>
            <a:r>
              <a:rPr lang="pt-BR" altLang="pt-BR" dirty="0">
                <a:sym typeface="Symbol" panose="05050102010706020507" pitchFamily="18" charset="2"/>
              </a:rPr>
              <a:t>Se L é </a:t>
            </a:r>
            <a:r>
              <a:rPr lang="pt-BR" altLang="pt-BR" u="sng" dirty="0">
                <a:sym typeface="Symbol" panose="05050102010706020507" pitchFamily="18" charset="2"/>
              </a:rPr>
              <a:t>infinito</a:t>
            </a:r>
            <a:r>
              <a:rPr lang="pt-BR" altLang="pt-BR" dirty="0">
                <a:sym typeface="Symbol" panose="05050102010706020507" pitchFamily="18" charset="2"/>
              </a:rPr>
              <a:t>, existem 2 sistemas principais para representação de linguagens:</a:t>
            </a:r>
          </a:p>
          <a:p>
            <a:pPr lvl="3">
              <a:lnSpc>
                <a:spcPct val="80000"/>
              </a:lnSpc>
            </a:pPr>
            <a:r>
              <a:rPr lang="pt-BR" altLang="pt-BR" sz="2400" dirty="0">
                <a:sym typeface="Symbol" panose="05050102010706020507" pitchFamily="18" charset="2"/>
              </a:rPr>
              <a:t>O sistema gerador:		</a:t>
            </a:r>
            <a:r>
              <a:rPr lang="pt-BR" altLang="pt-BR" sz="2400" b="1" dirty="0">
                <a:solidFill>
                  <a:srgbClr val="FF0000"/>
                </a:solidFill>
                <a:sym typeface="Symbol" panose="05050102010706020507" pitchFamily="18" charset="2"/>
              </a:rPr>
              <a:t>Gramática</a:t>
            </a:r>
            <a:endParaRPr lang="pt-BR" altLang="pt-BR" sz="24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3">
              <a:lnSpc>
                <a:spcPct val="80000"/>
              </a:lnSpc>
            </a:pPr>
            <a:r>
              <a:rPr lang="pt-BR" altLang="pt-BR" sz="2400" dirty="0">
                <a:sym typeface="Symbol" panose="05050102010706020507" pitchFamily="18" charset="2"/>
              </a:rPr>
              <a:t>O sistema reconhecedor:	</a:t>
            </a:r>
            <a:r>
              <a:rPr lang="pt-BR" altLang="pt-BR" sz="2400" b="1" dirty="0">
                <a:solidFill>
                  <a:srgbClr val="0070C0"/>
                </a:solidFill>
                <a:sym typeface="Symbol" panose="05050102010706020507" pitchFamily="18" charset="2"/>
              </a:rPr>
              <a:t>Autômato</a:t>
            </a:r>
            <a:endParaRPr lang="en-US" altLang="pt-BR" sz="2400" dirty="0">
              <a:solidFill>
                <a:srgbClr val="0070C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3588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Conjuntos (1)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Um </a:t>
                </a:r>
                <a:r>
                  <a:rPr lang="pt-BR" b="1" i="1" dirty="0" smtClean="0"/>
                  <a:t>Conjunto</a:t>
                </a:r>
                <a:r>
                  <a:rPr lang="pt-BR" dirty="0" smtClean="0"/>
                  <a:t> é uma abstração matemática que captura o conceito de uma coleção de objetos;</a:t>
                </a:r>
              </a:p>
              <a:p>
                <a:r>
                  <a:rPr lang="pt-BR" dirty="0" smtClean="0"/>
                  <a:t>Os </a:t>
                </a:r>
                <a:r>
                  <a:rPr lang="pt-BR" b="1" i="1" dirty="0" smtClean="0"/>
                  <a:t>Objetos</a:t>
                </a:r>
                <a:r>
                  <a:rPr lang="pt-BR" dirty="0" smtClean="0"/>
                  <a:t> de um Conjunto, são chamados de </a:t>
                </a:r>
                <a:r>
                  <a:rPr lang="pt-BR" b="1" dirty="0" smtClean="0"/>
                  <a:t>Elementos </a:t>
                </a:r>
                <a:r>
                  <a:rPr lang="pt-BR" dirty="0" smtClean="0"/>
                  <a:t>ou </a:t>
                </a:r>
                <a:r>
                  <a:rPr lang="pt-BR" b="1" dirty="0" smtClean="0"/>
                  <a:t>Membros </a:t>
                </a:r>
                <a:r>
                  <a:rPr lang="pt-BR" dirty="0" smtClean="0"/>
                  <a:t>de um Conjunto;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Para dizer que um objeto </a:t>
                </a:r>
                <a:r>
                  <a:rPr lang="pt-BR" b="1" i="1" dirty="0" smtClean="0"/>
                  <a:t>pertence a</a:t>
                </a:r>
                <a:r>
                  <a:rPr lang="pt-BR" dirty="0" smtClean="0"/>
                  <a:t> um conjunto A: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sz="32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sz="3200" b="1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pt-BR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endParaRPr lang="pt-BR" sz="3200" b="1" dirty="0" smtClean="0"/>
              </a:p>
              <a:p>
                <a:endParaRPr lang="pt-BR" dirty="0" smtClean="0"/>
              </a:p>
              <a:p>
                <a:r>
                  <a:rPr lang="pt-BR" dirty="0"/>
                  <a:t>Para dizer que um objeto </a:t>
                </a:r>
                <a:r>
                  <a:rPr lang="pt-BR" b="1" i="1" dirty="0" smtClean="0"/>
                  <a:t>não pertence </a:t>
                </a:r>
                <a:r>
                  <a:rPr lang="pt-BR" b="1" i="1" dirty="0"/>
                  <a:t>a</a:t>
                </a:r>
                <a:r>
                  <a:rPr lang="pt-BR" dirty="0"/>
                  <a:t> um conjunto A: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sz="32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sz="3200" b="1" i="1">
                        <a:latin typeface="Cambria Math" panose="02040503050406030204" pitchFamily="18" charset="0"/>
                      </a:rPr>
                      <m:t> ∉</m:t>
                    </m:r>
                    <m:r>
                      <a:rPr lang="pt-BR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endParaRPr lang="pt-BR" sz="3200" b="1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21" t="-1669" r="-9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86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925" y="312234"/>
            <a:ext cx="8911687" cy="1084766"/>
          </a:xfrm>
        </p:spPr>
        <p:txBody>
          <a:bodyPr>
            <a:normAutofit fontScale="90000"/>
          </a:bodyPr>
          <a:lstStyle/>
          <a:p>
            <a:r>
              <a:rPr lang="pt-BR" dirty="0"/>
              <a:t>Cadeias e Linguagens Formais (</a:t>
            </a:r>
            <a:r>
              <a:rPr lang="pt-BR" dirty="0" smtClean="0"/>
              <a:t>24) </a:t>
            </a:r>
            <a:br>
              <a:rPr lang="pt-BR" dirty="0" smtClean="0"/>
            </a:br>
            <a:r>
              <a:rPr lang="pt-BR" altLang="pt-BR" dirty="0" smtClean="0"/>
              <a:t>Gramática </a:t>
            </a:r>
            <a:r>
              <a:rPr lang="pt-BR" altLang="pt-BR" dirty="0"/>
              <a:t>- Definições</a:t>
            </a:r>
            <a:endParaRPr lang="en-US" alt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93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pt-BR" sz="2800" dirty="0" smtClean="0">
                    <a:cs typeface="Times New Roman" panose="02020603050405020304" pitchFamily="18" charset="0"/>
                    <a:sym typeface="Symbol" panose="05050102010706020507" pitchFamily="18" charset="2"/>
                  </a:rPr>
                  <a:t>Uma </a:t>
                </a:r>
                <a:r>
                  <a:rPr lang="en-US" altLang="pt-BR" sz="2800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gramática</a:t>
                </a:r>
                <a:r>
                  <a:rPr lang="en-US" altLang="pt-BR" sz="28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é, </a:t>
                </a:r>
                <a:r>
                  <a:rPr lang="en-US" altLang="pt-BR" sz="2800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basicamente</a:t>
                </a:r>
                <a:r>
                  <a:rPr lang="en-US" altLang="pt-BR" sz="28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en-US" altLang="pt-BR" sz="2800" dirty="0">
                    <a:solidFill>
                      <a:srgbClr val="FF0000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um </a:t>
                </a:r>
                <a:r>
                  <a:rPr lang="en-US" altLang="pt-BR" sz="2800" dirty="0" err="1">
                    <a:solidFill>
                      <a:srgbClr val="FF0000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conjunto</a:t>
                </a:r>
                <a:r>
                  <a:rPr lang="en-US" altLang="pt-BR" sz="2800" dirty="0">
                    <a:solidFill>
                      <a:srgbClr val="FF0000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de </a:t>
                </a:r>
                <a:r>
                  <a:rPr lang="en-US" altLang="pt-BR" sz="2800" dirty="0" err="1">
                    <a:solidFill>
                      <a:srgbClr val="FF0000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regras</a:t>
                </a:r>
                <a:r>
                  <a:rPr lang="en-US" altLang="pt-BR" sz="28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as </a:t>
                </a:r>
                <a:r>
                  <a:rPr lang="en-US" altLang="pt-BR" sz="2800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quais</a:t>
                </a:r>
                <a:r>
                  <a:rPr lang="en-US" altLang="pt-BR" sz="28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en-US" altLang="pt-BR" sz="2800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quando</a:t>
                </a:r>
                <a:r>
                  <a:rPr lang="en-US" altLang="pt-BR" sz="28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pt-BR" sz="2800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aplicadas</a:t>
                </a:r>
                <a:r>
                  <a:rPr lang="en-US" altLang="pt-BR" sz="28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pt-BR" sz="2800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sucessivamente</a:t>
                </a:r>
                <a:r>
                  <a:rPr lang="en-US" altLang="pt-BR" sz="28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en-US" altLang="pt-BR" sz="2800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geram</a:t>
                </a:r>
                <a:r>
                  <a:rPr lang="en-US" altLang="pt-BR" sz="28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pt-BR" sz="2800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palavras</a:t>
                </a:r>
                <a:r>
                  <a:rPr lang="en-US" altLang="pt-BR" sz="28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. </a:t>
                </a:r>
                <a:endParaRPr lang="en-US" altLang="pt-BR" sz="2800" dirty="0" smtClean="0"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pt-BR" sz="2800" dirty="0" smtClean="0">
                    <a:cs typeface="Times New Roman" panose="02020603050405020304" pitchFamily="18" charset="0"/>
                    <a:sym typeface="Symbol" panose="05050102010706020507" pitchFamily="18" charset="2"/>
                  </a:rPr>
                  <a:t>Uma </a:t>
                </a:r>
                <a:r>
                  <a:rPr lang="en-US" altLang="pt-BR" sz="2800" dirty="0" err="1" smtClean="0">
                    <a:cs typeface="Times New Roman" panose="02020603050405020304" pitchFamily="18" charset="0"/>
                    <a:sym typeface="Symbol" panose="05050102010706020507" pitchFamily="18" charset="2"/>
                  </a:rPr>
                  <a:t>regra</a:t>
                </a:r>
                <a:r>
                  <a:rPr lang="en-US" altLang="pt-BR" sz="28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pt-BR" sz="2800" dirty="0" smtClean="0">
                    <a:cs typeface="Times New Roman" panose="02020603050405020304" pitchFamily="18" charset="0"/>
                    <a:sym typeface="Symbol" panose="05050102010706020507" pitchFamily="18" charset="2"/>
                  </a:rPr>
                  <a:t>é um par </a:t>
                </a:r>
                <a:r>
                  <a:rPr lang="en-US" altLang="pt-BR" sz="2800" dirty="0" err="1" smtClean="0">
                    <a:cs typeface="Times New Roman" panose="02020603050405020304" pitchFamily="18" charset="0"/>
                    <a:sym typeface="Symbol" panose="05050102010706020507" pitchFamily="18" charset="2"/>
                  </a:rPr>
                  <a:t>ordenado</a:t>
                </a:r>
                <a:r>
                  <a:rPr lang="en-US" altLang="pt-BR" sz="28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pt-BR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pt-BR" altLang="pt-BR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pt-BR" altLang="pt-BR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pt-BR" altLang="pt-BR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pt-BR" altLang="pt-BR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pt-BR" sz="2800" dirty="0" smtClean="0"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en-US" altLang="pt-BR" sz="2800" dirty="0" err="1" smtClean="0">
                    <a:cs typeface="Times New Roman" panose="02020603050405020304" pitchFamily="18" charset="0"/>
                    <a:sym typeface="Symbol" panose="05050102010706020507" pitchFamily="18" charset="2"/>
                  </a:rPr>
                  <a:t>tradicionalmente</a:t>
                </a:r>
                <a:r>
                  <a:rPr lang="en-US" altLang="pt-BR" sz="2800" dirty="0" smtClean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pt-BR" sz="2800" dirty="0" err="1" smtClean="0">
                    <a:cs typeface="Times New Roman" panose="02020603050405020304" pitchFamily="18" charset="0"/>
                    <a:sym typeface="Symbol" panose="05050102010706020507" pitchFamily="18" charset="2"/>
                  </a:rPr>
                  <a:t>escrito</a:t>
                </a:r>
                <a:r>
                  <a:rPr lang="en-US" altLang="pt-BR" sz="2800" dirty="0" smtClean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pt-BR" sz="2800" dirty="0" err="1" smtClean="0">
                    <a:cs typeface="Times New Roman" panose="02020603050405020304" pitchFamily="18" charset="0"/>
                    <a:sym typeface="Symbol" panose="05050102010706020507" pitchFamily="18" charset="2"/>
                  </a:rPr>
                  <a:t>na</a:t>
                </a:r>
                <a:r>
                  <a:rPr lang="en-US" altLang="pt-BR" sz="2800" dirty="0" smtClean="0">
                    <a:cs typeface="Times New Roman" panose="02020603050405020304" pitchFamily="18" charset="0"/>
                    <a:sym typeface="Symbol" panose="05050102010706020507" pitchFamily="18" charset="2"/>
                  </a:rPr>
                  <a:t> forma </a:t>
                </a:r>
                <a14:m>
                  <m:oMath xmlns:m="http://schemas.openxmlformats.org/officeDocument/2006/math">
                    <m:r>
                      <a:rPr lang="pt-BR" altLang="pt-BR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pt-BR" alt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pt-BR" alt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𝑣</m:t>
                    </m:r>
                  </m:oMath>
                </a14:m>
                <a:r>
                  <a:rPr lang="en-US" altLang="pt-BR" sz="2800" dirty="0" smtClean="0">
                    <a:cs typeface="Times New Roman" panose="02020603050405020304" pitchFamily="18" charset="0"/>
                    <a:sym typeface="Symbol" panose="05050102010706020507" pitchFamily="18" charset="2"/>
                  </a:rPr>
                  <a:t>, que </a:t>
                </a:r>
                <a:r>
                  <a:rPr lang="en-US" altLang="pt-BR" sz="2800" dirty="0" err="1" smtClean="0">
                    <a:cs typeface="Times New Roman" panose="02020603050405020304" pitchFamily="18" charset="0"/>
                    <a:sym typeface="Symbol" panose="05050102010706020507" pitchFamily="18" charset="2"/>
                  </a:rPr>
                  <a:t>pode</a:t>
                </a:r>
                <a:r>
                  <a:rPr lang="en-US" altLang="pt-BR" sz="2800" dirty="0" smtClean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pt-BR" sz="2800" dirty="0" err="1" smtClean="0">
                    <a:cs typeface="Times New Roman" panose="02020603050405020304" pitchFamily="18" charset="0"/>
                    <a:sym typeface="Symbol" panose="05050102010706020507" pitchFamily="18" charset="2"/>
                  </a:rPr>
                  <a:t>conter</a:t>
                </a:r>
                <a:r>
                  <a:rPr lang="en-US" altLang="pt-BR" sz="2800" dirty="0" smtClean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pt-BR" sz="2800" dirty="0" err="1" smtClean="0">
                    <a:cs typeface="Times New Roman" panose="02020603050405020304" pitchFamily="18" charset="0"/>
                    <a:sym typeface="Symbol" panose="05050102010706020507" pitchFamily="18" charset="2"/>
                  </a:rPr>
                  <a:t>símbolos</a:t>
                </a:r>
                <a:r>
                  <a:rPr lang="en-US" altLang="pt-BR" sz="2800" dirty="0" smtClean="0">
                    <a:cs typeface="Times New Roman" panose="02020603050405020304" pitchFamily="18" charset="0"/>
                    <a:sym typeface="Symbol" panose="05050102010706020507" pitchFamily="18" charset="2"/>
                  </a:rPr>
                  <a:t> de </a:t>
                </a:r>
                <a:r>
                  <a:rPr lang="en-US" altLang="pt-BR" sz="2800" dirty="0" err="1" smtClean="0">
                    <a:cs typeface="Times New Roman" panose="02020603050405020304" pitchFamily="18" charset="0"/>
                    <a:sym typeface="Symbol" panose="05050102010706020507" pitchFamily="18" charset="2"/>
                  </a:rPr>
                  <a:t>dois</a:t>
                </a:r>
                <a:r>
                  <a:rPr lang="en-US" altLang="pt-BR" sz="2800" dirty="0" smtClean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pt-BR" sz="2800" dirty="0" err="1" smtClean="0">
                    <a:cs typeface="Times New Roman" panose="02020603050405020304" pitchFamily="18" charset="0"/>
                    <a:sym typeface="Symbol" panose="05050102010706020507" pitchFamily="18" charset="2"/>
                  </a:rPr>
                  <a:t>alfabetos</a:t>
                </a:r>
                <a:endParaRPr lang="en-US" altLang="pt-BR" sz="2800" dirty="0" smtClean="0"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pt-BR" sz="2800" dirty="0" err="1" smtClean="0">
                    <a:cs typeface="Times New Roman" panose="02020603050405020304" pitchFamily="18" charset="0"/>
                    <a:sym typeface="Symbol" panose="05050102010706020507" pitchFamily="18" charset="2"/>
                  </a:rPr>
                  <a:t>Esses</a:t>
                </a:r>
                <a:r>
                  <a:rPr lang="en-US" altLang="pt-BR" sz="2800" dirty="0" smtClean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pt-BR" sz="2800" dirty="0" err="1" smtClean="0">
                    <a:cs typeface="Times New Roman" panose="02020603050405020304" pitchFamily="18" charset="0"/>
                    <a:sym typeface="Symbol" panose="05050102010706020507" pitchFamily="18" charset="2"/>
                  </a:rPr>
                  <a:t>símbolos</a:t>
                </a:r>
                <a:r>
                  <a:rPr lang="en-US" altLang="pt-BR" sz="2800" dirty="0" smtClean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pt-BR" sz="2800" dirty="0" err="1" smtClean="0">
                    <a:cs typeface="Times New Roman" panose="02020603050405020304" pitchFamily="18" charset="0"/>
                    <a:sym typeface="Symbol" panose="05050102010706020507" pitchFamily="18" charset="2"/>
                  </a:rPr>
                  <a:t>podem</a:t>
                </a:r>
                <a:r>
                  <a:rPr lang="en-US" altLang="pt-BR" sz="2800" dirty="0" smtClean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pt-BR" sz="2800" dirty="0" err="1" smtClean="0">
                    <a:cs typeface="Times New Roman" panose="02020603050405020304" pitchFamily="18" charset="0"/>
                    <a:sym typeface="Symbol" panose="05050102010706020507" pitchFamily="18" charset="2"/>
                  </a:rPr>
                  <a:t>ser</a:t>
                </a:r>
                <a:r>
                  <a:rPr lang="en-US" altLang="pt-BR" sz="2800" dirty="0" smtClean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pt-BR" sz="2800" dirty="0" err="1" smtClean="0">
                    <a:solidFill>
                      <a:srgbClr val="FF0000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variáveis</a:t>
                </a:r>
                <a:r>
                  <a:rPr lang="en-US" altLang="pt-BR" sz="2800" dirty="0" smtClean="0">
                    <a:solidFill>
                      <a:srgbClr val="FF0000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en-US" altLang="pt-BR" sz="2800" dirty="0" err="1" smtClean="0">
                    <a:solidFill>
                      <a:srgbClr val="FF0000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ou</a:t>
                </a:r>
                <a:r>
                  <a:rPr lang="en-US" altLang="pt-BR" sz="2800" dirty="0" smtClean="0">
                    <a:solidFill>
                      <a:srgbClr val="FF0000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pt-BR" sz="2800" dirty="0" err="1" smtClean="0">
                    <a:solidFill>
                      <a:srgbClr val="FF0000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não</a:t>
                </a:r>
                <a:r>
                  <a:rPr lang="en-US" altLang="pt-BR" sz="2800" dirty="0" smtClean="0">
                    <a:solidFill>
                      <a:srgbClr val="FF0000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pt-BR" sz="2800" dirty="0" err="1" smtClean="0">
                    <a:solidFill>
                      <a:srgbClr val="FF0000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terminais</a:t>
                </a:r>
                <a:r>
                  <a:rPr lang="en-US" altLang="pt-BR" sz="2800" dirty="0" smtClean="0">
                    <a:solidFill>
                      <a:schemeClr val="tx1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pt-BR" sz="2800" dirty="0" err="1" smtClean="0">
                    <a:solidFill>
                      <a:schemeClr val="tx1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letras</a:t>
                </a:r>
                <a:r>
                  <a:rPr lang="en-US" altLang="pt-BR" sz="2800" dirty="0" smtClean="0">
                    <a:solidFill>
                      <a:schemeClr val="tx1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pt-BR" sz="2800" dirty="0" err="1" smtClean="0">
                    <a:solidFill>
                      <a:schemeClr val="tx1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maiúsculas</a:t>
                </a:r>
                <a:r>
                  <a:rPr lang="en-US" altLang="pt-BR" sz="2800" dirty="0" smtClean="0">
                    <a:solidFill>
                      <a:schemeClr val="tx1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pt-BR" sz="2800" dirty="0" smtClean="0">
                    <a:cs typeface="Times New Roman" panose="02020603050405020304" pitchFamily="18" charset="0"/>
                    <a:sym typeface="Symbol" panose="05050102010706020507" pitchFamily="18" charset="2"/>
                  </a:rPr>
                  <a:t>, e </a:t>
                </a:r>
                <a:r>
                  <a:rPr lang="en-US" altLang="pt-BR" sz="2800" dirty="0" err="1" smtClean="0">
                    <a:solidFill>
                      <a:srgbClr val="FF0000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terminais</a:t>
                </a:r>
                <a:r>
                  <a:rPr lang="en-US" altLang="pt-BR" sz="2800" dirty="0" smtClean="0">
                    <a:solidFill>
                      <a:srgbClr val="FF0000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pt-BR" sz="2800" dirty="0" smtClean="0">
                    <a:solidFill>
                      <a:schemeClr val="tx1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pt-BR" sz="2800" dirty="0" err="1" smtClean="0">
                    <a:solidFill>
                      <a:schemeClr val="tx1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letras</a:t>
                </a:r>
                <a:r>
                  <a:rPr lang="en-US" altLang="pt-BR" sz="2800" dirty="0" smtClean="0">
                    <a:solidFill>
                      <a:schemeClr val="tx1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pt-BR" sz="2800" dirty="0" err="1" smtClean="0">
                    <a:solidFill>
                      <a:schemeClr val="tx1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minúsculas</a:t>
                </a:r>
                <a:r>
                  <a:rPr lang="en-US" altLang="pt-BR" sz="2800" dirty="0" smtClean="0">
                    <a:solidFill>
                      <a:schemeClr val="tx1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endParaRPr lang="en-US" altLang="pt-BR" sz="2800" dirty="0">
                  <a:solidFill>
                    <a:schemeClr val="tx1"/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1249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300" t="-2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07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323385"/>
            <a:ext cx="8911687" cy="1073615"/>
          </a:xfrm>
        </p:spPr>
        <p:txBody>
          <a:bodyPr>
            <a:normAutofit fontScale="90000"/>
          </a:bodyPr>
          <a:lstStyle/>
          <a:p>
            <a:r>
              <a:rPr lang="pt-BR" dirty="0"/>
              <a:t>Cadeias e Linguagens Formais (</a:t>
            </a:r>
            <a:r>
              <a:rPr lang="pt-BR" dirty="0" smtClean="0"/>
              <a:t>25) </a:t>
            </a:r>
            <a:r>
              <a:rPr lang="pt-BR" dirty="0"/>
              <a:t/>
            </a:r>
            <a:br>
              <a:rPr lang="pt-BR" dirty="0"/>
            </a:br>
            <a:r>
              <a:rPr lang="pt-BR" altLang="pt-BR" dirty="0"/>
              <a:t>Gramática - Definições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 smtClean="0"/>
                  <a:t>Exemplo: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𝑎𝐴𝐵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𝑏𝑎𝐴</m:t>
                      </m:r>
                    </m:oMath>
                  </m:oMathPara>
                </a14:m>
                <a:endParaRPr lang="pt-BR" b="0" dirty="0" smtClean="0">
                  <a:ea typeface="Cambria Math" panose="02040503050406030204" pitchFamily="18" charset="0"/>
                </a:endParaRPr>
              </a:p>
              <a:p>
                <a:r>
                  <a:rPr lang="pt-BR" dirty="0" smtClean="0"/>
                  <a:t>Essa regra especifica que: dada uma palavra que contenha a </a:t>
                </a:r>
                <a:r>
                  <a:rPr lang="pt-BR" dirty="0" err="1" smtClean="0"/>
                  <a:t>subpalavra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𝑎𝐴𝐵</m:t>
                    </m:r>
                  </m:oMath>
                </a14:m>
                <a:r>
                  <a:rPr lang="pt-BR" dirty="0" smtClean="0"/>
                  <a:t>, tal </a:t>
                </a:r>
                <a:r>
                  <a:rPr lang="pt-BR" dirty="0" err="1" smtClean="0"/>
                  <a:t>subpalavra</a:t>
                </a:r>
                <a:r>
                  <a:rPr lang="pt-BR" dirty="0" smtClean="0"/>
                  <a:t> pode ser substituída por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𝑏𝑎𝐴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partir da palavra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𝑎𝐴𝐵𝐵𝑎𝐴𝐵</m:t>
                    </m:r>
                  </m:oMath>
                </a14:m>
                <a:r>
                  <a:rPr lang="pt-BR" dirty="0" smtClean="0"/>
                  <a:t>, aplicando-se a regra é possível derivar/obter: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𝑎𝐴𝐵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𝐵𝑎𝐴𝐵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pt-BR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𝐵𝑎𝐴𝐵</m:t>
                      </m:r>
                    </m:oMath>
                  </m:oMathPara>
                </a14:m>
                <a:endParaRPr lang="pt-BR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 smtClean="0"/>
                  <a:t>             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𝑏𝑏𝑎𝐴</m:t>
                    </m:r>
                    <m:r>
                      <a:rPr lang="pt-BR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𝑎𝐴𝐵</m:t>
                    </m:r>
                  </m:oMath>
                </a14:m>
                <a:r>
                  <a:rPr lang="pt-BR" dirty="0" smtClean="0"/>
                  <a:t> </a:t>
                </a:r>
              </a:p>
              <a:p>
                <a:pPr marL="0" indent="0">
                  <a:buNone/>
                </a:pPr>
                <a:r>
                  <a:rPr lang="pt-BR" dirty="0" smtClean="0"/>
                  <a:t>               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𝑏𝑏𝑎𝐴</m:t>
                    </m:r>
                    <m:r>
                      <a:rPr lang="pt-BR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𝑏𝑎𝐴</m:t>
                    </m:r>
                  </m:oMath>
                </a14:m>
                <a:endParaRPr lang="pt-BR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8" t="-11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41</a:t>
            </a:fld>
            <a:endParaRPr lang="pt-BR"/>
          </a:p>
        </p:txBody>
      </p:sp>
      <p:sp>
        <p:nvSpPr>
          <p:cNvPr id="6" name="Explosão 1 5"/>
          <p:cNvSpPr/>
          <p:nvPr/>
        </p:nvSpPr>
        <p:spPr>
          <a:xfrm>
            <a:off x="6010507" y="4304371"/>
            <a:ext cx="5040352" cy="2397512"/>
          </a:xfrm>
          <a:prstGeom prst="irregularSeal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Não existe mais a </a:t>
            </a:r>
            <a:r>
              <a:rPr lang="pt-BR" dirty="0" err="1" smtClean="0"/>
              <a:t>subpalavra</a:t>
            </a:r>
            <a:r>
              <a:rPr lang="pt-BR" dirty="0" smtClean="0"/>
              <a:t> </a:t>
            </a:r>
            <a:r>
              <a:rPr lang="pt-BR" i="1" dirty="0" err="1" smtClean="0"/>
              <a:t>aAB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98300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304800"/>
            <a:ext cx="8911687" cy="1092200"/>
          </a:xfrm>
        </p:spPr>
        <p:txBody>
          <a:bodyPr>
            <a:normAutofit fontScale="90000"/>
          </a:bodyPr>
          <a:lstStyle/>
          <a:p>
            <a:r>
              <a:rPr lang="pt-BR" dirty="0"/>
              <a:t>Cadeias e Linguagens Formais </a:t>
            </a:r>
            <a:r>
              <a:rPr lang="pt-BR" dirty="0" smtClean="0"/>
              <a:t>(26) </a:t>
            </a:r>
            <a:r>
              <a:rPr lang="pt-BR" dirty="0"/>
              <a:t/>
            </a:r>
            <a:br>
              <a:rPr lang="pt-BR" dirty="0"/>
            </a:br>
            <a:r>
              <a:rPr lang="pt-BR" altLang="pt-BR" dirty="0"/>
              <a:t>Gramática - Definições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Uma forma sentencial sem variáveis é conhecida como </a:t>
                </a:r>
                <a:r>
                  <a:rPr lang="pt-BR" dirty="0" smtClean="0">
                    <a:solidFill>
                      <a:srgbClr val="FF0000"/>
                    </a:solidFill>
                  </a:rPr>
                  <a:t>Sentença</a:t>
                </a:r>
                <a:r>
                  <a:rPr lang="pt-BR" dirty="0" smtClean="0"/>
                  <a:t> </a:t>
                </a:r>
              </a:p>
              <a:p>
                <a:r>
                  <a:rPr lang="pt-BR" dirty="0" smtClean="0"/>
                  <a:t>A linguagem definida pela gramática, também dita </a:t>
                </a:r>
                <a:r>
                  <a:rPr lang="pt-BR" dirty="0" smtClean="0">
                    <a:solidFill>
                      <a:srgbClr val="FF0000"/>
                    </a:solidFill>
                  </a:rPr>
                  <a:t>Gerada</a:t>
                </a:r>
                <a:r>
                  <a:rPr lang="pt-BR" dirty="0" smtClean="0"/>
                  <a:t> pela gramática, é o conjunto de sentenças gerada pela gramática.</a:t>
                </a:r>
              </a:p>
              <a:p>
                <a:r>
                  <a:rPr lang="pt-BR" dirty="0" smtClean="0"/>
                  <a:t>Para uma gramática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pt-BR" dirty="0" smtClean="0"/>
                  <a:t>, a linguagem gerada por ela é denotada por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pt-BR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. 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58" t="-1113" r="-8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21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6111112" y="2498701"/>
            <a:ext cx="3442791" cy="90665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312276" y="2375338"/>
            <a:ext cx="2659117" cy="265911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268224"/>
            <a:ext cx="8911687" cy="1128776"/>
          </a:xfrm>
        </p:spPr>
        <p:txBody>
          <a:bodyPr>
            <a:normAutofit fontScale="90000"/>
          </a:bodyPr>
          <a:lstStyle/>
          <a:p>
            <a:r>
              <a:rPr lang="pt-BR" dirty="0"/>
              <a:t>Cadeias e Linguagens Formais </a:t>
            </a:r>
            <a:r>
              <a:rPr lang="pt-BR" dirty="0" smtClean="0"/>
              <a:t>(27) </a:t>
            </a:r>
            <a:r>
              <a:rPr lang="pt-BR" dirty="0"/>
              <a:t/>
            </a:r>
            <a:br>
              <a:rPr lang="pt-BR" dirty="0"/>
            </a:br>
            <a:r>
              <a:rPr lang="pt-BR" altLang="pt-BR" dirty="0"/>
              <a:t>Gramática - Definições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Exemplo: Seja a gramática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pt-BR" dirty="0" smtClean="0"/>
                  <a:t> construída pela variável de partida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pt-BR" dirty="0" smtClean="0"/>
                  <a:t> e pelas regras: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𝑎𝐴𝑏𝑐</m:t>
                    </m:r>
                  </m:oMath>
                </a14:m>
                <a:endParaRPr lang="pt-BR" b="0" dirty="0" smtClean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𝑎𝐴𝑏𝐶</m:t>
                    </m:r>
                  </m:oMath>
                </a14:m>
                <a:endParaRPr lang="pt-BR" b="0" dirty="0" smtClean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pt-BR" b="0" dirty="0" smtClean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𝐶𝑏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𝑏𝐶</m:t>
                    </m:r>
                  </m:oMath>
                </a14:m>
                <a:endParaRPr lang="pt-BR" b="0" dirty="0" smtClean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𝐶𝑐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𝑐𝑐</m:t>
                    </m:r>
                  </m:oMath>
                </a14:m>
                <a:endParaRPr lang="pt-BR" b="0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6" t="-11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43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6035846" y="2450592"/>
                <a:ext cx="546876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𝑎𝐴𝑏𝑐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(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𝑟𝑒𝑔𝑟𝑎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1)</m:t>
                      </m:r>
                    </m:oMath>
                  </m:oMathPara>
                </a14:m>
                <a:endParaRPr lang="pt-BR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𝑎𝑏𝑐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𝑟𝑒𝑔𝑟𝑎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3</m:t>
                          </m:r>
                        </m:e>
                      </m:d>
                    </m:oMath>
                  </m:oMathPara>
                </a14:m>
                <a:endParaRPr lang="pt-BR" sz="2400" dirty="0" smtClean="0"/>
              </a:p>
              <a:p>
                <a:endParaRPr lang="pt-BR" sz="2400" dirty="0"/>
              </a:p>
              <a:p>
                <a:r>
                  <a:rPr lang="pt-BR" sz="2400" dirty="0" smtClean="0">
                    <a:solidFill>
                      <a:schemeClr val="accent1"/>
                    </a:solidFill>
                  </a:rPr>
                  <a:t>Isso mostra que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𝑎𝑏𝑐</m:t>
                    </m:r>
                  </m:oMath>
                </a14:m>
                <a:r>
                  <a:rPr lang="pt-BR" sz="2400" dirty="0" smtClean="0">
                    <a:solidFill>
                      <a:schemeClr val="accent1"/>
                    </a:solidFill>
                  </a:rPr>
                  <a:t> é uma sentença da linguagem gerada por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pt-BR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pt-BR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𝑎𝑏𝑐</m:t>
                    </m:r>
                    <m:r>
                      <a:rPr lang="pt-BR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BR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pt-BR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pt-BR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846" y="2450592"/>
                <a:ext cx="5468766" cy="2308324"/>
              </a:xfrm>
              <a:prstGeom prst="rect">
                <a:avLst/>
              </a:prstGeom>
              <a:blipFill>
                <a:blip r:embed="rId3"/>
                <a:stretch>
                  <a:fillRect l="-1672" b="-50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2942896" y="5074375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Regras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9522533" y="2767361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Derivações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359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6111112" y="1621586"/>
            <a:ext cx="4098099" cy="340761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323707" y="1621587"/>
            <a:ext cx="2568334" cy="249321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341376"/>
            <a:ext cx="8911687" cy="1055624"/>
          </a:xfrm>
        </p:spPr>
        <p:txBody>
          <a:bodyPr>
            <a:normAutofit fontScale="90000"/>
          </a:bodyPr>
          <a:lstStyle/>
          <a:p>
            <a:r>
              <a:rPr lang="pt-BR" dirty="0"/>
              <a:t>Cadeias e Linguagens Formais (</a:t>
            </a:r>
            <a:r>
              <a:rPr lang="pt-BR" dirty="0" smtClean="0"/>
              <a:t>28) </a:t>
            </a:r>
            <a:r>
              <a:rPr lang="pt-BR" dirty="0"/>
              <a:t/>
            </a:r>
            <a:br>
              <a:rPr lang="pt-BR" dirty="0"/>
            </a:br>
            <a:r>
              <a:rPr lang="pt-BR" altLang="pt-BR" dirty="0"/>
              <a:t>Gramática - Definições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𝑎𝐴𝑏𝑐</m:t>
                    </m:r>
                  </m:oMath>
                </a14:m>
                <a:endParaRPr lang="pt-BR" dirty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𝑎𝐴𝑏𝐶</m:t>
                    </m:r>
                  </m:oMath>
                </a14:m>
                <a:endParaRPr lang="pt-BR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pt-BR" dirty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𝐶𝑏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𝑏𝐶</m:t>
                    </m:r>
                  </m:oMath>
                </a14:m>
                <a:endParaRPr lang="pt-BR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𝐶𝑐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𝑐𝑐</m:t>
                    </m:r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6" t="-8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44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6035846" y="1532467"/>
                <a:ext cx="5468766" cy="4614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𝑎𝐴𝑏𝑐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(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𝑟𝑒𝑔𝑟𝑎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1)</m:t>
                      </m:r>
                    </m:oMath>
                  </m:oMathPara>
                </a14:m>
                <a:endParaRPr lang="pt-BR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𝑎𝑎𝐴𝑏𝐶𝑏𝑐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𝑟𝑒𝑔𝑟𝑎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2</m:t>
                          </m:r>
                        </m:e>
                      </m:d>
                    </m:oMath>
                  </m:oMathPara>
                </a14:m>
                <a:endParaRPr lang="pt-BR" sz="2400" b="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⟹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𝑎𝑎𝑎𝐴𝑏𝐶𝑏𝐶𝑏𝑐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𝑟𝑒𝑔𝑟𝑎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2</m:t>
                          </m:r>
                        </m:e>
                      </m:d>
                    </m:oMath>
                  </m:oMathPara>
                </a14:m>
                <a:endParaRPr lang="pt-BR" sz="240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⟹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𝑎𝑎𝑎𝑏𝐶𝑏𝑏𝐶𝑏𝑐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𝑟𝑒𝑔𝑟𝑎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3</m:t>
                          </m:r>
                        </m:e>
                      </m:d>
                    </m:oMath>
                  </m:oMathPara>
                </a14:m>
                <a:endParaRPr lang="pt-BR" sz="240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⟹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𝑎𝑎𝑎𝑏𝑏𝐶𝐶𝑏𝑐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𝑟𝑒𝑔𝑟𝑎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4</m:t>
                          </m:r>
                        </m:e>
                      </m:d>
                    </m:oMath>
                  </m:oMathPara>
                </a14:m>
                <a:endParaRPr lang="pt-BR" sz="240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⟹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𝑎𝑎𝑎𝑏𝑏𝐶𝑏𝐶𝑐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𝑟𝑒𝑔𝑟𝑎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4</m:t>
                          </m:r>
                        </m:e>
                      </m:d>
                    </m:oMath>
                  </m:oMathPara>
                </a14:m>
                <a:endParaRPr lang="pt-BR" sz="240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⟹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𝑎𝑎𝑎𝑏𝑏𝐶𝑏𝑐𝑐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𝑟𝑒𝑔𝑟𝑎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5</m:t>
                          </m:r>
                        </m:e>
                      </m:d>
                    </m:oMath>
                  </m:oMathPara>
                </a14:m>
                <a:endParaRPr lang="pt-BR" sz="240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⟹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𝑎𝑎𝑎𝑏𝑏𝑏𝐶𝑐𝑐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𝑟𝑒𝑔𝑟𝑎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4</m:t>
                          </m:r>
                        </m:e>
                      </m:d>
                    </m:oMath>
                  </m:oMathPara>
                </a14:m>
                <a:endParaRPr lang="pt-BR" sz="240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⟹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𝑎𝑎𝑎𝑏𝑏𝑏𝑐𝑐𝑐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𝑟𝑒𝑔𝑟𝑎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5</m:t>
                          </m:r>
                        </m:e>
                      </m:d>
                    </m:oMath>
                  </m:oMathPara>
                </a14:m>
                <a:endParaRPr lang="pt-BR" sz="2400" dirty="0" smtClean="0"/>
              </a:p>
              <a:p>
                <a:endParaRPr lang="pt-BR" sz="2400" dirty="0"/>
              </a:p>
              <a:p>
                <a:r>
                  <a:rPr lang="pt-BR" sz="2400" dirty="0" smtClean="0">
                    <a:solidFill>
                      <a:schemeClr val="accent1"/>
                    </a:solidFill>
                  </a:rPr>
                  <a:t>Logo,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pt-BR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pt-BR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pt-BR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pt-BR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sz="24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BR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pt-BR" sz="2400" dirty="0" smtClean="0">
                    <a:solidFill>
                      <a:schemeClr val="accent1"/>
                    </a:solidFill>
                  </a:rPr>
                  <a:t>, formalmente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pt-BR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lang="pt-BR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pt-BR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pt-BR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pt-BR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pt-BR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pt-BR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pt-BR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≥1}</m:t>
                    </m:r>
                  </m:oMath>
                </a14:m>
                <a:endParaRPr lang="pt-BR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846" y="1532467"/>
                <a:ext cx="5468766" cy="4614020"/>
              </a:xfrm>
              <a:prstGeom prst="rect">
                <a:avLst/>
              </a:prstGeom>
              <a:blipFill>
                <a:blip r:embed="rId3"/>
                <a:stretch>
                  <a:fillRect l="-16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3034336" y="4154721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Regras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209211" y="3140727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Derivações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17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925" y="292608"/>
            <a:ext cx="8911687" cy="1104392"/>
          </a:xfrm>
        </p:spPr>
        <p:txBody>
          <a:bodyPr>
            <a:normAutofit fontScale="90000"/>
          </a:bodyPr>
          <a:lstStyle/>
          <a:p>
            <a:r>
              <a:rPr lang="pt-BR" dirty="0"/>
              <a:t>Cadeias e Linguagens Formais </a:t>
            </a:r>
            <a:r>
              <a:rPr lang="pt-BR" dirty="0" smtClean="0"/>
              <a:t>(29) </a:t>
            </a:r>
            <a:r>
              <a:rPr lang="pt-BR" dirty="0"/>
              <a:t/>
            </a:r>
            <a:br>
              <a:rPr lang="pt-BR" dirty="0"/>
            </a:br>
            <a:r>
              <a:rPr lang="pt-BR" altLang="pt-BR" dirty="0"/>
              <a:t>Gramática - Definições</a:t>
            </a:r>
            <a:endParaRPr lang="en-US" alt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38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pt-BR" dirty="0" smtClean="0">
                    <a:cs typeface="Times New Roman" panose="02020603050405020304" pitchFamily="18" charset="0"/>
                    <a:sym typeface="Symbol" panose="05050102010706020507" pitchFamily="18" charset="2"/>
                  </a:rPr>
                  <a:t>Por</a:t>
                </a: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pt-BR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definição</a:t>
                </a: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en-US" altLang="pt-BR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uma</a:t>
                </a: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pt-BR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gramática</a:t>
                </a: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é </a:t>
                </a:r>
                <a:r>
                  <a:rPr lang="en-US" altLang="pt-BR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uma</a:t>
                </a: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pt-BR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quádrupla</a:t>
                </a: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pt-BR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ordenada</a:t>
                </a: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pt-BR" altLang="pt-B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𝐺</m:t>
                    </m:r>
                    <m:r>
                      <a:rPr lang="pt-BR" altLang="pt-B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=(</m:t>
                    </m:r>
                    <m:r>
                      <a:rPr lang="pt-BR" alt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𝑉</m:t>
                    </m:r>
                    <m:r>
                      <a:rPr lang="pt-BR" altLang="pt-B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m:rPr>
                        <m:sty m:val="p"/>
                      </m:rPr>
                      <a:rPr lang="el-GR" altLang="pt-BR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Σ</m:t>
                    </m:r>
                    <m:r>
                      <a:rPr lang="pt-BR" alt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pt-BR" altLang="pt-BR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𝑃</m:t>
                    </m:r>
                    <m:r>
                      <a:rPr lang="pt-BR" alt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pt-BR" altLang="pt-BR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𝑆</m:t>
                    </m:r>
                    <m:r>
                      <a:rPr lang="pt-BR" alt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pt-BR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na</a:t>
                </a: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pt-BR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qual</a:t>
                </a:r>
                <a:endParaRPr lang="en-US" altLang="pt-BR" dirty="0"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pt-BR" dirty="0" smtClean="0">
                    <a:solidFill>
                      <a:srgbClr val="FF0000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pt-BR" dirty="0" smtClean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é um </a:t>
                </a:r>
                <a:r>
                  <a:rPr lang="en-US" altLang="pt-BR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conjunto</a:t>
                </a: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pt-BR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finito</a:t>
                </a: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de </a:t>
                </a:r>
                <a:r>
                  <a:rPr lang="en-US" altLang="pt-BR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símbolos</a:t>
                </a: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pt-BR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variáveis</a:t>
                </a: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pt-BR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ou</a:t>
                </a: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pt-BR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não-terminais</a:t>
                </a:r>
                <a:endParaRPr lang="en-US" altLang="pt-BR" dirty="0"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pt-BR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Σ</m:t>
                    </m:r>
                  </m:oMath>
                </a14:m>
                <a:r>
                  <a:rPr lang="en-US" altLang="pt-BR" dirty="0" smtClean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é um </a:t>
                </a:r>
                <a:r>
                  <a:rPr lang="en-US" altLang="pt-BR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conjunto</a:t>
                </a: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pt-BR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finito</a:t>
                </a: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de </a:t>
                </a:r>
                <a:r>
                  <a:rPr lang="en-US" altLang="pt-BR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símbolos</a:t>
                </a: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pt-BR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terminais</a:t>
                </a: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pt-BR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disjunto</a:t>
                </a: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de </a:t>
                </a:r>
                <a:r>
                  <a:rPr lang="en-US" altLang="pt-BR" dirty="0" smtClean="0">
                    <a:cs typeface="Times New Roman" panose="02020603050405020304" pitchFamily="18" charset="0"/>
                    <a:sym typeface="Symbol" panose="05050102010706020507" pitchFamily="18" charset="2"/>
                  </a:rPr>
                  <a:t>V. </a:t>
                </a:r>
                <a14:m>
                  <m:oMath xmlns:m="http://schemas.openxmlformats.org/officeDocument/2006/math">
                    <m:r>
                      <a:rPr lang="pt-BR" altLang="pt-B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𝑉</m:t>
                    </m:r>
                    <m:r>
                      <a:rPr lang="pt-BR" alt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∩</m:t>
                    </m:r>
                    <m:r>
                      <m:rPr>
                        <m:sty m:val="p"/>
                      </m:rPr>
                      <a:rPr lang="el-GR" alt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Σ</m:t>
                    </m:r>
                    <m:r>
                      <a:rPr lang="pt-BR" alt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=∅</m:t>
                    </m:r>
                  </m:oMath>
                </a14:m>
                <a:endParaRPr lang="en-US" altLang="pt-BR" dirty="0" smtClean="0"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pt-BR" altLang="pt-BR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𝑃</m:t>
                    </m:r>
                  </m:oMath>
                </a14:m>
                <a:r>
                  <a:rPr lang="en-US" altLang="pt-BR" dirty="0" smtClean="0">
                    <a:solidFill>
                      <a:schemeClr val="accent2">
                        <a:lumMod val="50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pt-BR" altLang="pt-BR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𝑅</m:t>
                    </m:r>
                    <m:r>
                      <a:rPr lang="pt-BR" alt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⊆</m:t>
                    </m:r>
                    <m:sSup>
                      <m:sSupPr>
                        <m:ctrlPr>
                          <a:rPr lang="pt-BR" alt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pt-BR" alt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pt-BR" alt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𝑉</m:t>
                        </m:r>
                        <m:r>
                          <a:rPr lang="pt-BR" alt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∪</m:t>
                        </m:r>
                        <m:r>
                          <m:rPr>
                            <m:sty m:val="p"/>
                          </m:rPr>
                          <a:rPr lang="el-GR" altLang="pt-B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Σ</m:t>
                        </m:r>
                        <m:r>
                          <a:rPr lang="pt-BR" alt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e>
                      <m:sup>
                        <m:r>
                          <a:rPr lang="pt-BR" alt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+</m:t>
                        </m:r>
                      </m:sup>
                    </m:sSup>
                    <m:r>
                      <a:rPr lang="pt-BR" alt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×</m:t>
                    </m:r>
                    <m:sSup>
                      <m:sSupPr>
                        <m:ctrlPr>
                          <a:rPr lang="pt-BR" alt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pt-BR" alt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pt-BR" alt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𝑉</m:t>
                        </m:r>
                        <m:r>
                          <a:rPr lang="pt-BR" alt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∪</m:t>
                        </m:r>
                        <m:r>
                          <m:rPr>
                            <m:sty m:val="p"/>
                          </m:rPr>
                          <a:rPr lang="el-GR" altLang="pt-B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Σ</m:t>
                        </m:r>
                        <m:r>
                          <a:rPr lang="pt-BR" alt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e>
                      <m:sup>
                        <m:r>
                          <a:rPr lang="pt-BR" alt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pt-BR" dirty="0" smtClean="0">
                    <a:solidFill>
                      <a:schemeClr val="accent2">
                        <a:lumMod val="50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é um </a:t>
                </a:r>
                <a:r>
                  <a:rPr lang="en-US" altLang="pt-BR" dirty="0" err="1" smtClean="0">
                    <a:cs typeface="Times New Roman" panose="02020603050405020304" pitchFamily="18" charset="0"/>
                    <a:sym typeface="Symbol" panose="05050102010706020507" pitchFamily="18" charset="2"/>
                  </a:rPr>
                  <a:t>conjunto</a:t>
                </a:r>
                <a:r>
                  <a:rPr lang="en-US" altLang="pt-BR" dirty="0" smtClean="0">
                    <a:cs typeface="Times New Roman" panose="02020603050405020304" pitchFamily="18" charset="0"/>
                    <a:sym typeface="Symbol" panose="05050102010706020507" pitchFamily="18" charset="2"/>
                  </a:rPr>
                  <a:t> finite de pares </a:t>
                </a:r>
                <a:r>
                  <a:rPr lang="en-US" altLang="pt-BR" dirty="0" err="1" smtClean="0">
                    <a:cs typeface="Times New Roman" panose="02020603050405020304" pitchFamily="18" charset="0"/>
                    <a:sym typeface="Symbol" panose="05050102010706020507" pitchFamily="18" charset="2"/>
                  </a:rPr>
                  <a:t>ordenados</a:t>
                </a:r>
                <a:r>
                  <a:rPr lang="en-US" altLang="pt-BR" dirty="0" smtClean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pt-BR" dirty="0" err="1" smtClean="0">
                    <a:cs typeface="Times New Roman" panose="02020603050405020304" pitchFamily="18" charset="0"/>
                    <a:sym typeface="Symbol" panose="05050102010706020507" pitchFamily="18" charset="2"/>
                  </a:rPr>
                  <a:t>chamados</a:t>
                </a:r>
                <a:r>
                  <a:rPr lang="en-US" altLang="pt-BR" dirty="0" smtClean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pt-BR" dirty="0" err="1" smtClean="0">
                    <a:cs typeface="Times New Roman" panose="02020603050405020304" pitchFamily="18" charset="0"/>
                    <a:sym typeface="Symbol" panose="05050102010706020507" pitchFamily="18" charset="2"/>
                  </a:rPr>
                  <a:t>regras</a:t>
                </a:r>
                <a:r>
                  <a:rPr lang="en-US" altLang="pt-BR" dirty="0" smtClean="0">
                    <a:cs typeface="Times New Roman" panose="02020603050405020304" pitchFamily="18" charset="0"/>
                    <a:sym typeface="Symbol" panose="05050102010706020507" pitchFamily="18" charset="2"/>
                  </a:rPr>
                  <a:t>; </a:t>
                </a:r>
                <a:endParaRPr lang="en-US" altLang="pt-BR" dirty="0"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pt-BR" dirty="0" smtClean="0">
                    <a:solidFill>
                      <a:srgbClr val="FFC000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S</a:t>
                </a:r>
                <a:r>
                  <a:rPr lang="en-US" altLang="pt-BR" dirty="0" smtClean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um </a:t>
                </a:r>
                <a:r>
                  <a:rPr lang="en-US" altLang="pt-BR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elemento</a:t>
                </a: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pt-BR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distinguído</a:t>
                </a: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de V </a:t>
                </a:r>
                <a:r>
                  <a:rPr lang="en-US" altLang="pt-BR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denominado</a:t>
                </a: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pt-BR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símbolo</a:t>
                </a: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pt-BR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inicial</a:t>
                </a: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pt-BR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ou</a:t>
                </a: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pt-BR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variável</a:t>
                </a: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pt-BR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inicial</a:t>
                </a:r>
                <a:r>
                  <a:rPr lang="en-US" altLang="pt-BR" dirty="0" smtClean="0">
                    <a:cs typeface="Times New Roman" panose="02020603050405020304" pitchFamily="18" charset="0"/>
                    <a:sym typeface="Symbol" panose="05050102010706020507" pitchFamily="18" charset="2"/>
                  </a:rPr>
                  <a:t>. </a:t>
                </a:r>
                <a14:m>
                  <m:oMath xmlns:m="http://schemas.openxmlformats.org/officeDocument/2006/math">
                    <m:r>
                      <a:rPr lang="pt-BR" altLang="pt-B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𝑆</m:t>
                    </m:r>
                    <m:r>
                      <a:rPr lang="pt-BR" alt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∈</m:t>
                    </m:r>
                    <m:r>
                      <a:rPr lang="pt-BR" alt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𝑉</m:t>
                    </m:r>
                  </m:oMath>
                </a14:m>
                <a:endParaRPr lang="en-US" altLang="pt-BR" dirty="0"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144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4"/>
                <a:stretch>
                  <a:fillRect l="-958" t="-1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056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925" y="357352"/>
            <a:ext cx="8911687" cy="1039648"/>
          </a:xfrm>
        </p:spPr>
        <p:txBody>
          <a:bodyPr>
            <a:normAutofit fontScale="90000"/>
          </a:bodyPr>
          <a:lstStyle/>
          <a:p>
            <a:r>
              <a:rPr lang="pt-BR" dirty="0"/>
              <a:t>Cadeias e Linguagens Formais </a:t>
            </a:r>
            <a:r>
              <a:rPr lang="pt-BR" dirty="0" smtClean="0"/>
              <a:t>(30) </a:t>
            </a:r>
            <a:r>
              <a:rPr lang="pt-BR" dirty="0"/>
              <a:t/>
            </a:r>
            <a:br>
              <a:rPr lang="pt-BR" dirty="0"/>
            </a:br>
            <a:r>
              <a:rPr lang="pt-BR" altLang="pt-BR" dirty="0"/>
              <a:t>Gramática - Definições</a:t>
            </a:r>
            <a:endParaRPr lang="en-US" alt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48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altLang="pt-BR" sz="28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Uma </a:t>
                </a:r>
                <a:r>
                  <a:rPr lang="en-US" altLang="pt-BR" sz="2800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regra</a:t>
                </a:r>
                <a:r>
                  <a:rPr lang="en-US" altLang="pt-BR" sz="28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de </a:t>
                </a:r>
                <a:r>
                  <a:rPr lang="en-US" altLang="pt-BR" sz="2800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produção</a:t>
                </a:r>
                <a:r>
                  <a:rPr lang="en-US" altLang="pt-BR" sz="28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pt-BR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pt-BR" altLang="pt-BR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</m:t>
                    </m:r>
                    <m:r>
                      <a:rPr lang="en-US" altLang="pt-BR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pt-BR" altLang="pt-BR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</m:t>
                    </m:r>
                    <m:r>
                      <a:rPr lang="en-US" altLang="pt-BR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 </m:t>
                    </m:r>
                  </m:oMath>
                </a14:m>
                <a:r>
                  <a:rPr lang="en-US" altLang="pt-BR" sz="28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é </a:t>
                </a:r>
                <a:r>
                  <a:rPr lang="en-US" altLang="pt-BR" sz="2800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representada</a:t>
                </a:r>
                <a:r>
                  <a:rPr lang="en-US" altLang="pt-BR" sz="28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pt-BR" sz="2800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como</a:t>
                </a:r>
                <a:r>
                  <a:rPr lang="en-US" altLang="pt-BR" sz="28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pt-BR" sz="28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</m:t>
                    </m:r>
                    <m:r>
                      <a:rPr lang="pt-BR" altLang="pt-BR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pt-BR" altLang="pt-BR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</m:t>
                    </m:r>
                  </m:oMath>
                </a14:m>
                <a:endParaRPr lang="pt-BR" altLang="pt-BR" sz="2800" dirty="0">
                  <a:sym typeface="Symbol" panose="05050102010706020507" pitchFamily="18" charset="2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pt-BR" altLang="pt-BR" sz="2800" dirty="0">
                    <a:sym typeface="Symbol" panose="05050102010706020507" pitchFamily="18" charset="2"/>
                  </a:rPr>
                  <a:t>E um grupo de regras de produções por</a:t>
                </a:r>
              </a:p>
              <a:p>
                <a:pPr>
                  <a:lnSpc>
                    <a:spcPct val="80000"/>
                  </a:lnSpc>
                </a:pPr>
                <a:r>
                  <a:rPr lang="pt-BR" altLang="pt-BR" sz="2800" dirty="0">
                    <a:sym typeface="Symbol" panose="05050102010706020507" pitchFamily="18" charset="2"/>
                  </a:rPr>
                  <a:t> </a:t>
                </a:r>
                <a14:m>
                  <m:oMath xmlns:m="http://schemas.openxmlformats.org/officeDocument/2006/math">
                    <m:r>
                      <a:rPr lang="pt-BR" altLang="pt-BR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pt-BR" altLang="pt-BR" sz="2800" dirty="0">
                    <a:sym typeface="Wingdings" panose="05000000000000000000" pitchFamily="2" charset="2"/>
                  </a:rPr>
                  <a:t> </a:t>
                </a:r>
                <a:r>
                  <a:rPr lang="pt-BR" altLang="pt-BR" sz="2800" dirty="0">
                    <a:sym typeface="Symbol" panose="05050102010706020507" pitchFamily="18" charset="2"/>
                  </a:rPr>
                  <a:t></a:t>
                </a:r>
                <a:r>
                  <a:rPr lang="pt-BR" altLang="pt-BR" sz="2800" baseline="-25000" dirty="0">
                    <a:sym typeface="Symbol" panose="05050102010706020507" pitchFamily="18" charset="2"/>
                  </a:rPr>
                  <a:t>1</a:t>
                </a:r>
                <a:r>
                  <a:rPr lang="pt-BR" altLang="pt-BR" sz="2800" dirty="0">
                    <a:sym typeface="Symbol" panose="05050102010706020507" pitchFamily="18" charset="2"/>
                  </a:rPr>
                  <a:t>,  </a:t>
                </a:r>
                <a14:m>
                  <m:oMath xmlns:m="http://schemas.openxmlformats.org/officeDocument/2006/math">
                    <m:r>
                      <a:rPr lang="pt-BR" altLang="pt-BR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pt-BR" altLang="pt-BR" sz="2800" dirty="0">
                    <a:sym typeface="Wingdings" panose="05000000000000000000" pitchFamily="2" charset="2"/>
                  </a:rPr>
                  <a:t> </a:t>
                </a:r>
                <a:r>
                  <a:rPr lang="pt-BR" altLang="pt-BR" sz="2800" dirty="0">
                    <a:sym typeface="Symbol" panose="05050102010706020507" pitchFamily="18" charset="2"/>
                  </a:rPr>
                  <a:t></a:t>
                </a:r>
                <a:r>
                  <a:rPr lang="pt-BR" altLang="pt-BR" sz="2800" baseline="-25000" dirty="0">
                    <a:sym typeface="Symbol" panose="05050102010706020507" pitchFamily="18" charset="2"/>
                  </a:rPr>
                  <a:t>2</a:t>
                </a:r>
                <a:r>
                  <a:rPr lang="pt-BR" altLang="pt-BR" sz="2800" dirty="0">
                    <a:sym typeface="Symbol" panose="05050102010706020507" pitchFamily="18" charset="2"/>
                  </a:rPr>
                  <a:t>, ...., </a:t>
                </a:r>
                <a:r>
                  <a:rPr lang="pt-BR" altLang="pt-BR" sz="2800" baseline="-25000" dirty="0">
                    <a:sym typeface="Symbol" panose="05050102010706020507" pitchFamily="18" charset="2"/>
                  </a:rPr>
                  <a:t> </a:t>
                </a:r>
                <a:r>
                  <a:rPr lang="pt-BR" altLang="pt-BR" sz="2800" dirty="0">
                    <a:sym typeface="Symbol" panose="05050102010706020507" pitchFamily="18" charset="2"/>
                  </a:rPr>
                  <a:t> </a:t>
                </a:r>
                <a14:m>
                  <m:oMath xmlns:m="http://schemas.openxmlformats.org/officeDocument/2006/math">
                    <m:r>
                      <a:rPr lang="pt-BR" altLang="pt-BR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pt-BR" altLang="pt-BR" sz="2800" dirty="0">
                    <a:sym typeface="Wingdings" panose="05000000000000000000" pitchFamily="2" charset="2"/>
                  </a:rPr>
                  <a:t> </a:t>
                </a:r>
                <a:r>
                  <a:rPr lang="pt-BR" altLang="pt-BR" sz="2800" dirty="0">
                    <a:sym typeface="Symbol" panose="05050102010706020507" pitchFamily="18" charset="2"/>
                  </a:rPr>
                  <a:t></a:t>
                </a:r>
                <a:r>
                  <a:rPr lang="pt-BR" altLang="pt-BR" sz="2800" baseline="-25000" dirty="0">
                    <a:sym typeface="Symbol" panose="05050102010706020507" pitchFamily="18" charset="2"/>
                  </a:rPr>
                  <a:t>n </a:t>
                </a:r>
                <a:r>
                  <a:rPr lang="pt-BR" altLang="pt-BR" sz="2800" dirty="0">
                    <a:sym typeface="Symbol" panose="05050102010706020507" pitchFamily="18" charset="2"/>
                  </a:rPr>
                  <a:t>ou </a:t>
                </a:r>
              </a:p>
              <a:p>
                <a:pPr>
                  <a:lnSpc>
                    <a:spcPct val="80000"/>
                  </a:lnSpc>
                </a:pPr>
                <a:r>
                  <a:rPr lang="pt-BR" altLang="pt-BR" sz="2800" dirty="0">
                    <a:sym typeface="Symbol" panose="05050102010706020507" pitchFamily="18" charset="2"/>
                  </a:rPr>
                  <a:t> |</a:t>
                </a:r>
                <a:r>
                  <a:rPr lang="pt-BR" altLang="pt-BR" sz="2800" baseline="-25000" dirty="0">
                    <a:sym typeface="Symbol" panose="05050102010706020507" pitchFamily="18" charset="2"/>
                  </a:rPr>
                  <a:t>1</a:t>
                </a:r>
                <a:r>
                  <a:rPr lang="pt-BR" altLang="pt-BR" sz="2800" dirty="0">
                    <a:sym typeface="Symbol" panose="05050102010706020507" pitchFamily="18" charset="2"/>
                  </a:rPr>
                  <a:t> | </a:t>
                </a:r>
                <a:r>
                  <a:rPr lang="pt-BR" altLang="pt-BR" sz="2800" baseline="-25000" dirty="0">
                    <a:sym typeface="Symbol" panose="05050102010706020507" pitchFamily="18" charset="2"/>
                  </a:rPr>
                  <a:t>2</a:t>
                </a:r>
                <a:r>
                  <a:rPr lang="pt-BR" altLang="pt-BR" sz="2800" dirty="0">
                    <a:sym typeface="Symbol" panose="05050102010706020507" pitchFamily="18" charset="2"/>
                  </a:rPr>
                  <a:t> | </a:t>
                </a:r>
                <a:r>
                  <a:rPr lang="pt-BR" altLang="pt-BR" sz="2800" baseline="-25000" dirty="0">
                    <a:sym typeface="Symbol" panose="05050102010706020507" pitchFamily="18" charset="2"/>
                  </a:rPr>
                  <a:t>n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pt-BR" sz="2800" dirty="0">
                    <a:sym typeface="Symbol" panose="05050102010706020507" pitchFamily="18" charset="2"/>
                  </a:rPr>
                  <a:t>As </a:t>
                </a:r>
                <a:r>
                  <a:rPr lang="en-US" altLang="pt-BR" sz="2800" dirty="0" err="1">
                    <a:sym typeface="Symbol" panose="05050102010706020507" pitchFamily="18" charset="2"/>
                  </a:rPr>
                  <a:t>regras</a:t>
                </a:r>
                <a:r>
                  <a:rPr lang="en-US" altLang="pt-BR" sz="2800" dirty="0">
                    <a:sym typeface="Symbol" panose="05050102010706020507" pitchFamily="18" charset="2"/>
                  </a:rPr>
                  <a:t> de </a:t>
                </a:r>
                <a:r>
                  <a:rPr lang="en-US" altLang="pt-BR" sz="2800" dirty="0" err="1">
                    <a:sym typeface="Symbol" panose="05050102010706020507" pitchFamily="18" charset="2"/>
                  </a:rPr>
                  <a:t>produções</a:t>
                </a:r>
                <a:r>
                  <a:rPr lang="en-US" altLang="pt-BR" sz="2800" dirty="0">
                    <a:sym typeface="Symbol" panose="05050102010706020507" pitchFamily="18" charset="2"/>
                  </a:rPr>
                  <a:t> </a:t>
                </a:r>
                <a:r>
                  <a:rPr lang="en-US" altLang="pt-BR" sz="2800" dirty="0" err="1">
                    <a:sym typeface="Symbol" panose="05050102010706020507" pitchFamily="18" charset="2"/>
                  </a:rPr>
                  <a:t>definem</a:t>
                </a:r>
                <a:r>
                  <a:rPr lang="en-US" altLang="pt-BR" sz="2800" dirty="0">
                    <a:sym typeface="Symbol" panose="05050102010706020507" pitchFamily="18" charset="2"/>
                  </a:rPr>
                  <a:t> as </a:t>
                </a:r>
                <a:r>
                  <a:rPr lang="en-US" altLang="pt-BR" sz="2800" dirty="0" err="1">
                    <a:sym typeface="Symbol" panose="05050102010706020507" pitchFamily="18" charset="2"/>
                  </a:rPr>
                  <a:t>condições</a:t>
                </a:r>
                <a:r>
                  <a:rPr lang="en-US" altLang="pt-BR" sz="2800" dirty="0">
                    <a:sym typeface="Symbol" panose="05050102010706020507" pitchFamily="18" charset="2"/>
                  </a:rPr>
                  <a:t> de </a:t>
                </a:r>
                <a:r>
                  <a:rPr lang="en-US" altLang="pt-BR" sz="2800" dirty="0" err="1">
                    <a:sym typeface="Symbol" panose="05050102010706020507" pitchFamily="18" charset="2"/>
                  </a:rPr>
                  <a:t>geração</a:t>
                </a:r>
                <a:r>
                  <a:rPr lang="en-US" altLang="pt-BR" sz="2800" dirty="0">
                    <a:sym typeface="Symbol" panose="05050102010706020507" pitchFamily="18" charset="2"/>
                  </a:rPr>
                  <a:t> das </a:t>
                </a:r>
                <a:r>
                  <a:rPr lang="en-US" altLang="pt-BR" sz="2800" dirty="0" err="1">
                    <a:sym typeface="Symbol" panose="05050102010706020507" pitchFamily="18" charset="2"/>
                  </a:rPr>
                  <a:t>palavras</a:t>
                </a:r>
                <a:r>
                  <a:rPr lang="en-US" altLang="pt-BR" sz="2800" dirty="0">
                    <a:sym typeface="Symbol" panose="05050102010706020507" pitchFamily="18" charset="2"/>
                  </a:rPr>
                  <a:t> da </a:t>
                </a:r>
                <a:r>
                  <a:rPr lang="en-US" altLang="pt-BR" sz="2800" dirty="0" err="1">
                    <a:sym typeface="Symbol" panose="05050102010706020507" pitchFamily="18" charset="2"/>
                  </a:rPr>
                  <a:t>linguagem</a:t>
                </a:r>
                <a:r>
                  <a:rPr lang="en-US" altLang="pt-BR" sz="2800" dirty="0">
                    <a:sym typeface="Symbol" panose="05050102010706020507" pitchFamily="18" charset="2"/>
                  </a:rPr>
                  <a:t>. E a </a:t>
                </a:r>
                <a:r>
                  <a:rPr lang="en-US" altLang="pt-BR" sz="2800" dirty="0" err="1">
                    <a:sym typeface="Symbol" panose="05050102010706020507" pitchFamily="18" charset="2"/>
                  </a:rPr>
                  <a:t>aplicação</a:t>
                </a:r>
                <a:r>
                  <a:rPr lang="en-US" altLang="pt-BR" sz="2800" dirty="0">
                    <a:sym typeface="Symbol" panose="05050102010706020507" pitchFamily="18" charset="2"/>
                  </a:rPr>
                  <a:t> de </a:t>
                </a:r>
                <a:r>
                  <a:rPr lang="en-US" altLang="pt-BR" sz="2800" dirty="0" err="1">
                    <a:sym typeface="Symbol" panose="05050102010706020507" pitchFamily="18" charset="2"/>
                  </a:rPr>
                  <a:t>uma</a:t>
                </a:r>
                <a:r>
                  <a:rPr lang="en-US" altLang="pt-BR" sz="2800" dirty="0">
                    <a:sym typeface="Symbol" panose="05050102010706020507" pitchFamily="18" charset="2"/>
                  </a:rPr>
                  <a:t> </a:t>
                </a:r>
                <a:r>
                  <a:rPr lang="en-US" altLang="pt-BR" sz="2800" dirty="0" err="1">
                    <a:sym typeface="Symbol" panose="05050102010706020507" pitchFamily="18" charset="2"/>
                  </a:rPr>
                  <a:t>regra</a:t>
                </a:r>
                <a:r>
                  <a:rPr lang="en-US" altLang="pt-BR" sz="2800" dirty="0">
                    <a:sym typeface="Symbol" panose="05050102010706020507" pitchFamily="18" charset="2"/>
                  </a:rPr>
                  <a:t> é </a:t>
                </a:r>
                <a:r>
                  <a:rPr lang="en-US" altLang="pt-BR" sz="2800" dirty="0" err="1">
                    <a:sym typeface="Symbol" panose="05050102010706020507" pitchFamily="18" charset="2"/>
                  </a:rPr>
                  <a:t>chamada</a:t>
                </a:r>
                <a:r>
                  <a:rPr lang="en-US" altLang="pt-BR" sz="2800" dirty="0">
                    <a:sym typeface="Symbol" panose="05050102010706020507" pitchFamily="18" charset="2"/>
                  </a:rPr>
                  <a:t> de </a:t>
                </a:r>
                <a:r>
                  <a:rPr lang="en-US" altLang="pt-BR" sz="2800" dirty="0" err="1">
                    <a:sym typeface="Symbol" panose="05050102010706020507" pitchFamily="18" charset="2"/>
                  </a:rPr>
                  <a:t>derivação</a:t>
                </a:r>
                <a:r>
                  <a:rPr lang="en-US" altLang="pt-BR" sz="2800" dirty="0">
                    <a:sym typeface="Symbol" panose="05050102010706020507" pitchFamily="18" charset="2"/>
                  </a:rPr>
                  <a:t> de </a:t>
                </a:r>
                <a:r>
                  <a:rPr lang="en-US" altLang="pt-BR" sz="2800" dirty="0" err="1">
                    <a:sym typeface="Symbol" panose="05050102010706020507" pitchFamily="18" charset="2"/>
                  </a:rPr>
                  <a:t>uma</a:t>
                </a:r>
                <a:r>
                  <a:rPr lang="en-US" altLang="pt-BR" sz="2800" dirty="0">
                    <a:sym typeface="Symbol" panose="05050102010706020507" pitchFamily="18" charset="2"/>
                  </a:rPr>
                  <a:t> </a:t>
                </a:r>
                <a:r>
                  <a:rPr lang="en-US" altLang="pt-BR" sz="2800" dirty="0" err="1">
                    <a:sym typeface="Symbol" panose="05050102010706020507" pitchFamily="18" charset="2"/>
                  </a:rPr>
                  <a:t>palavra</a:t>
                </a:r>
                <a:r>
                  <a:rPr lang="en-US" altLang="pt-BR" sz="2800" dirty="0">
                    <a:sym typeface="Symbol" panose="05050102010706020507" pitchFamily="18" charset="2"/>
                  </a:rPr>
                  <a:t> e é um par da </a:t>
                </a:r>
                <a:r>
                  <a:rPr lang="en-US" altLang="pt-BR" sz="2800" dirty="0" err="1">
                    <a:sym typeface="Symbol" panose="05050102010706020507" pitchFamily="18" charset="2"/>
                  </a:rPr>
                  <a:t>relação</a:t>
                </a:r>
                <a:r>
                  <a:rPr lang="en-US" altLang="pt-BR" sz="2800" dirty="0">
                    <a:sym typeface="Symbol" panose="05050102010706020507" pitchFamily="18" charset="2"/>
                  </a:rPr>
                  <a:t> de </a:t>
                </a:r>
                <a:r>
                  <a:rPr lang="en-US" altLang="pt-BR" sz="2800" dirty="0" err="1">
                    <a:sym typeface="Symbol" panose="05050102010706020507" pitchFamily="18" charset="2"/>
                  </a:rPr>
                  <a:t>derivação</a:t>
                </a:r>
                <a:r>
                  <a:rPr lang="en-US" altLang="pt-BR" sz="2800" dirty="0">
                    <a:sym typeface="Symbol" panose="05050102010706020507" pitchFamily="18" charset="2"/>
                  </a:rPr>
                  <a:t>. </a:t>
                </a:r>
              </a:p>
            </p:txBody>
          </p:sp>
        </mc:Choice>
        <mc:Fallback xmlns="">
          <p:sp>
            <p:nvSpPr>
              <p:cNvPr id="148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300" t="-33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638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925" y="354330"/>
            <a:ext cx="8911687" cy="1042670"/>
          </a:xfrm>
        </p:spPr>
        <p:txBody>
          <a:bodyPr>
            <a:normAutofit fontScale="90000"/>
          </a:bodyPr>
          <a:lstStyle/>
          <a:p>
            <a:r>
              <a:rPr lang="pt-BR" dirty="0"/>
              <a:t>Cadeias e Linguagens Formais (</a:t>
            </a:r>
            <a:r>
              <a:rPr lang="pt-BR" dirty="0" smtClean="0"/>
              <a:t>31) </a:t>
            </a:r>
            <a:r>
              <a:rPr lang="pt-BR" altLang="pt-BR" dirty="0" smtClean="0"/>
              <a:t>Gramática </a:t>
            </a:r>
            <a:r>
              <a:rPr lang="pt-BR" altLang="pt-BR" dirty="0"/>
              <a:t>– Linguagem Gerada</a:t>
            </a:r>
            <a:endParaRPr lang="en-US" alt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62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pt-BR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Linguagem</a:t>
                </a: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Gerda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pt-BR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Seja</a:t>
                </a: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pt-BR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𝐺</m:t>
                    </m:r>
                    <m:r>
                      <a:rPr lang="en-US" altLang="pt-BR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 (</m:t>
                    </m:r>
                    <m:r>
                      <a:rPr lang="en-US" altLang="pt-BR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𝑉</m:t>
                    </m:r>
                    <m:r>
                      <a:rPr lang="en-US" altLang="pt-BR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pt-BR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𝑇</m:t>
                    </m:r>
                    <m:r>
                      <a:rPr lang="en-US" altLang="pt-BR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pt-BR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𝑃</m:t>
                    </m:r>
                    <m:r>
                      <a:rPr lang="en-US" altLang="pt-BR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pt-BR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𝑆</m:t>
                    </m:r>
                    <m:r>
                      <a:rPr lang="en-US" altLang="pt-BR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 </m:t>
                    </m:r>
                  </m:oMath>
                </a14:m>
                <a:r>
                  <a:rPr lang="en-US" altLang="pt-BR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uma</a:t>
                </a: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pt-BR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gramática</a:t>
                </a: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. A </a:t>
                </a:r>
                <a:r>
                  <a:rPr lang="en-US" altLang="pt-BR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linguagem</a:t>
                </a: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pt-BR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gerada</a:t>
                </a: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pela </a:t>
                </a:r>
                <a:r>
                  <a:rPr lang="en-US" altLang="pt-BR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gramática</a:t>
                </a: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pt-BR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𝐺</m:t>
                    </m:r>
                  </m:oMath>
                </a14:m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é </a:t>
                </a:r>
                <a14:m>
                  <m:oMath xmlns:m="http://schemas.openxmlformats.org/officeDocument/2006/math">
                    <m:r>
                      <a:rPr lang="en-US" altLang="pt-BR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𝐿</m:t>
                    </m:r>
                    <m:r>
                      <a:rPr lang="en-US" altLang="pt-BR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pt-BR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𝐺</m:t>
                    </m:r>
                    <m:r>
                      <a:rPr lang="en-US" altLang="pt-BR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pt-BR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ou</a:t>
                </a: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pt-BR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𝐺𝐸𝑅𝐴</m:t>
                    </m:r>
                    <m:r>
                      <a:rPr lang="en-US" altLang="pt-BR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pt-BR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𝐺</m:t>
                    </m:r>
                    <m:r>
                      <a:rPr lang="en-US" altLang="pt-BR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, e é </a:t>
                </a:r>
                <a:r>
                  <a:rPr lang="en-US" altLang="pt-BR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composta</a:t>
                </a: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pt-BR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por</a:t>
                </a: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pt-BR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todas</a:t>
                </a: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as </a:t>
                </a:r>
                <a:r>
                  <a:rPr lang="en-US" altLang="pt-BR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palavras</a:t>
                </a: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de </a:t>
                </a:r>
                <a:r>
                  <a:rPr lang="en-US" altLang="pt-BR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símbolos</a:t>
                </a: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pt-BR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terminais</a:t>
                </a: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pt-BR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deriváveis</a:t>
                </a: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a </a:t>
                </a:r>
                <a:r>
                  <a:rPr lang="en-US" altLang="pt-BR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partir</a:t>
                </a: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do </a:t>
                </a:r>
                <a:r>
                  <a:rPr lang="en-US" altLang="pt-BR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símbolo</a:t>
                </a: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pt-BR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inicial</a:t>
                </a: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S, </a:t>
                </a:r>
                <a:r>
                  <a:rPr lang="en-US" altLang="pt-BR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ou</a:t>
                </a: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pt-BR" dirty="0" err="1">
                    <a:cs typeface="Times New Roman" panose="02020603050405020304" pitchFamily="18" charset="0"/>
                    <a:sym typeface="Symbol" panose="05050102010706020507" pitchFamily="18" charset="2"/>
                  </a:rPr>
                  <a:t>seja</a:t>
                </a:r>
                <a:r>
                  <a:rPr lang="en-US" altLang="pt-BR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: </a:t>
                </a:r>
                <a:endParaRPr lang="pt-BR" altLang="pt-BR" i="1" dirty="0" smtClean="0">
                  <a:latin typeface="Cambria Math" panose="020405030504060302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pt-BR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𝐿</m:t>
                      </m:r>
                      <m:r>
                        <a:rPr lang="en-US" altLang="pt-BR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US" altLang="pt-BR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𝐺</m:t>
                      </m:r>
                      <m:r>
                        <a:rPr lang="en-US" altLang="pt-BR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) = {</m:t>
                      </m:r>
                      <m:r>
                        <a:rPr lang="en-US" altLang="pt-BR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𝑤</m:t>
                      </m:r>
                      <m:r>
                        <a:rPr lang="pt-BR" altLang="pt-BR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</m:t>
                      </m:r>
                      <m:r>
                        <a:rPr lang="pt-BR" altLang="pt-BR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pt-BR" altLang="pt-BR" i="1" baseline="30000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∗ </m:t>
                      </m:r>
                      <m:r>
                        <a:rPr lang="pt-BR" altLang="pt-BR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| </m:t>
                      </m:r>
                      <m:r>
                        <a:rPr lang="pt-BR" altLang="pt-BR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𝑆</m:t>
                      </m:r>
                      <m:r>
                        <a:rPr lang="pt-BR" altLang="pt-BR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+ </m:t>
                      </m:r>
                      <m:r>
                        <a:rPr lang="pt-BR" altLang="pt-BR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𝑤</m:t>
                      </m:r>
                      <m:r>
                        <a:rPr lang="en-US" altLang="pt-BR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}</m:t>
                      </m:r>
                    </m:oMath>
                  </m:oMathPara>
                </a14:m>
                <a:endParaRPr lang="en-US" altLang="pt-BR" dirty="0"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1546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958" t="-1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722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altLang="pt-BR"/>
              <a:t>Gramática - Exemplos</a:t>
            </a:r>
            <a:endParaRPr lang="en-US" altLang="pt-BR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pt-BR">
                <a:cs typeface="Times New Roman" panose="02020603050405020304" pitchFamily="18" charset="0"/>
                <a:sym typeface="Symbol" panose="05050102010706020507" pitchFamily="18" charset="2"/>
              </a:rPr>
              <a:t>Exemplo 01:</a:t>
            </a:r>
          </a:p>
          <a:p>
            <a:pPr>
              <a:lnSpc>
                <a:spcPct val="80000"/>
              </a:lnSpc>
            </a:pPr>
            <a:r>
              <a:rPr lang="en-US" altLang="pt-BR">
                <a:cs typeface="Times New Roman" panose="02020603050405020304" pitchFamily="18" charset="0"/>
                <a:sym typeface="Symbol" panose="05050102010706020507" pitchFamily="18" charset="2"/>
              </a:rPr>
              <a:t>Definir uma gramática para gerar número natural válido em uma linguagem de programação.</a:t>
            </a:r>
          </a:p>
          <a:p>
            <a:pPr>
              <a:lnSpc>
                <a:spcPct val="80000"/>
              </a:lnSpc>
            </a:pPr>
            <a:r>
              <a:rPr lang="en-US" altLang="pt-BR">
                <a:cs typeface="Times New Roman" panose="02020603050405020304" pitchFamily="18" charset="0"/>
                <a:sym typeface="Symbol" panose="05050102010706020507" pitchFamily="18" charset="2"/>
              </a:rPr>
              <a:t>Então G= (V,T,P,N) onde</a:t>
            </a:r>
          </a:p>
          <a:p>
            <a:pPr>
              <a:lnSpc>
                <a:spcPct val="80000"/>
              </a:lnSpc>
            </a:pPr>
            <a:r>
              <a:rPr lang="en-US" altLang="pt-BR">
                <a:cs typeface="Times New Roman" panose="02020603050405020304" pitchFamily="18" charset="0"/>
                <a:sym typeface="Symbol" panose="05050102010706020507" pitchFamily="18" charset="2"/>
              </a:rPr>
              <a:t>P={N </a:t>
            </a:r>
            <a:r>
              <a:rPr lang="en-US" altLang="pt-BR">
                <a:cs typeface="Times New Roman" panose="02020603050405020304" pitchFamily="18" charset="0"/>
                <a:sym typeface="Wingdings" panose="05000000000000000000" pitchFamily="2" charset="2"/>
              </a:rPr>
              <a:t> D, N  DN</a:t>
            </a:r>
            <a:r>
              <a:rPr lang="en-US" altLang="pt-BR">
                <a:cs typeface="Times New Roman" panose="02020603050405020304" pitchFamily="18" charset="0"/>
                <a:sym typeface="Symbol" panose="05050102010706020507" pitchFamily="18" charset="2"/>
              </a:rPr>
              <a:t>, D </a:t>
            </a:r>
            <a:r>
              <a:rPr lang="en-US" altLang="pt-BR">
                <a:cs typeface="Times New Roman" panose="02020603050405020304" pitchFamily="18" charset="0"/>
                <a:sym typeface="Wingdings" panose="05000000000000000000" pitchFamily="2" charset="2"/>
              </a:rPr>
              <a:t> 0|1|2|…|9</a:t>
            </a:r>
            <a:r>
              <a:rPr lang="en-US" altLang="pt-BR"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altLang="pt-BR">
                <a:cs typeface="Times New Roman" panose="02020603050405020304" pitchFamily="18" charset="0"/>
                <a:sym typeface="Symbol" panose="05050102010706020507" pitchFamily="18" charset="2"/>
              </a:rPr>
              <a:t>V={N, D}</a:t>
            </a:r>
          </a:p>
          <a:p>
            <a:pPr>
              <a:lnSpc>
                <a:spcPct val="80000"/>
              </a:lnSpc>
            </a:pPr>
            <a:r>
              <a:rPr lang="en-US" altLang="pt-BR">
                <a:cs typeface="Times New Roman" panose="02020603050405020304" pitchFamily="18" charset="0"/>
                <a:sym typeface="Symbol" panose="05050102010706020507" pitchFamily="18" charset="2"/>
              </a:rPr>
              <a:t>T={0,1,2,…,9}</a:t>
            </a:r>
          </a:p>
          <a:p>
            <a:pPr>
              <a:lnSpc>
                <a:spcPct val="80000"/>
              </a:lnSpc>
            </a:pPr>
            <a:r>
              <a:rPr lang="en-US" altLang="pt-BR">
                <a:cs typeface="Times New Roman" panose="02020603050405020304" pitchFamily="18" charset="0"/>
                <a:sym typeface="Symbol" panose="05050102010706020507" pitchFamily="18" charset="2"/>
              </a:rPr>
              <a:t>Para gerar a palavra 243 temos:</a:t>
            </a:r>
          </a:p>
        </p:txBody>
      </p:sp>
    </p:spTree>
    <p:extLst>
      <p:ext uri="{BB962C8B-B14F-4D97-AF65-F5344CB8AC3E}">
        <p14:creationId xmlns:p14="http://schemas.microsoft.com/office/powerpoint/2010/main" val="103918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altLang="pt-BR"/>
              <a:t>Gramática - Exemplos</a:t>
            </a:r>
            <a:endParaRPr lang="en-US" altLang="pt-BR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pt-BR" sz="2800"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pt-BR" altLang="pt-BR" sz="2400">
                <a:sym typeface="Symbol" panose="05050102010706020507" pitchFamily="18" charset="2"/>
              </a:rPr>
              <a:t>			N </a:t>
            </a:r>
            <a:r>
              <a:rPr lang="pt-BR" altLang="pt-BR" sz="2400">
                <a:sym typeface="Wingdings" panose="05000000000000000000" pitchFamily="2" charset="2"/>
              </a:rPr>
              <a:t> DN</a:t>
            </a:r>
            <a:endParaRPr lang="pt-BR" altLang="pt-BR" sz="2400"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r>
              <a:rPr lang="en-US" altLang="pt-BR" sz="2800">
                <a:cs typeface="Times New Roman" panose="02020603050405020304" pitchFamily="18" charset="0"/>
                <a:sym typeface="Symbol" panose="05050102010706020507" pitchFamily="18" charset="2"/>
              </a:rPr>
              <a:t>DN </a:t>
            </a:r>
            <a:r>
              <a:rPr lang="pt-BR" altLang="pt-BR" sz="2400">
                <a:sym typeface="Symbol" panose="05050102010706020507" pitchFamily="18" charset="2"/>
              </a:rPr>
              <a:t>			 D </a:t>
            </a:r>
            <a:r>
              <a:rPr lang="pt-BR" altLang="pt-BR" sz="2400">
                <a:sym typeface="Wingdings" panose="05000000000000000000" pitchFamily="2" charset="2"/>
              </a:rPr>
              <a:t> 2</a:t>
            </a:r>
            <a:endParaRPr lang="en-US" altLang="pt-BR" sz="280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r>
              <a:rPr lang="en-US" altLang="pt-BR" sz="2800">
                <a:cs typeface="Times New Roman" panose="02020603050405020304" pitchFamily="18" charset="0"/>
                <a:sym typeface="Symbol" panose="05050102010706020507" pitchFamily="18" charset="2"/>
              </a:rPr>
              <a:t>2N </a:t>
            </a:r>
            <a:r>
              <a:rPr lang="pt-BR" altLang="pt-BR" sz="2400">
                <a:sym typeface="Symbol" panose="05050102010706020507" pitchFamily="18" charset="2"/>
              </a:rPr>
              <a:t> 			 N </a:t>
            </a:r>
            <a:r>
              <a:rPr lang="pt-BR" altLang="pt-BR" sz="2400">
                <a:sym typeface="Wingdings" panose="05000000000000000000" pitchFamily="2" charset="2"/>
              </a:rPr>
              <a:t> DN</a:t>
            </a:r>
            <a:endParaRPr lang="pt-BR" altLang="pt-BR" sz="2400"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r>
              <a:rPr lang="en-US" altLang="pt-BR" sz="2800">
                <a:cs typeface="Times New Roman" panose="02020603050405020304" pitchFamily="18" charset="0"/>
                <a:sym typeface="Symbol" panose="05050102010706020507" pitchFamily="18" charset="2"/>
              </a:rPr>
              <a:t>2DN </a:t>
            </a:r>
            <a:r>
              <a:rPr lang="pt-BR" altLang="pt-BR" sz="2400">
                <a:sym typeface="Symbol" panose="05050102010706020507" pitchFamily="18" charset="2"/>
              </a:rPr>
              <a:t>			 D </a:t>
            </a:r>
            <a:r>
              <a:rPr lang="pt-BR" altLang="pt-BR" sz="2400">
                <a:sym typeface="Wingdings" panose="05000000000000000000" pitchFamily="2" charset="2"/>
              </a:rPr>
              <a:t> 4</a:t>
            </a:r>
            <a:endParaRPr lang="pt-BR" altLang="pt-BR" sz="2400"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r>
              <a:rPr lang="en-US" altLang="pt-BR" sz="2800">
                <a:cs typeface="Times New Roman" panose="02020603050405020304" pitchFamily="18" charset="0"/>
                <a:sym typeface="Symbol" panose="05050102010706020507" pitchFamily="18" charset="2"/>
              </a:rPr>
              <a:t>24N </a:t>
            </a:r>
            <a:r>
              <a:rPr lang="pt-BR" altLang="pt-BR" sz="2400">
                <a:sym typeface="Symbol" panose="05050102010706020507" pitchFamily="18" charset="2"/>
              </a:rPr>
              <a:t>			 N </a:t>
            </a:r>
            <a:r>
              <a:rPr lang="pt-BR" altLang="pt-BR" sz="2400">
                <a:sym typeface="Wingdings" panose="05000000000000000000" pitchFamily="2" charset="2"/>
              </a:rPr>
              <a:t> D</a:t>
            </a:r>
            <a:endParaRPr lang="pt-BR" altLang="pt-BR" sz="2400"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r>
              <a:rPr lang="en-US" altLang="pt-BR" sz="2800">
                <a:cs typeface="Times New Roman" panose="02020603050405020304" pitchFamily="18" charset="0"/>
                <a:sym typeface="Symbol" panose="05050102010706020507" pitchFamily="18" charset="2"/>
              </a:rPr>
              <a:t>24D </a:t>
            </a:r>
            <a:r>
              <a:rPr lang="pt-BR" altLang="pt-BR" sz="2400">
                <a:sym typeface="Symbol" panose="05050102010706020507" pitchFamily="18" charset="2"/>
              </a:rPr>
              <a:t>			 D </a:t>
            </a:r>
            <a:r>
              <a:rPr lang="pt-BR" altLang="pt-BR" sz="2400">
                <a:sym typeface="Wingdings" panose="05000000000000000000" pitchFamily="2" charset="2"/>
              </a:rPr>
              <a:t> 3</a:t>
            </a:r>
            <a:endParaRPr lang="pt-BR" altLang="pt-BR" sz="2400"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r>
              <a:rPr lang="en-US" altLang="pt-BR" sz="2800">
                <a:cs typeface="Times New Roman" panose="02020603050405020304" pitchFamily="18" charset="0"/>
                <a:sym typeface="Symbol" panose="05050102010706020507" pitchFamily="18" charset="2"/>
              </a:rPr>
              <a:t>243 </a:t>
            </a:r>
            <a:r>
              <a:rPr lang="pt-BR" altLang="pt-BR" sz="2400">
                <a:sym typeface="Symbol" panose="05050102010706020507" pitchFamily="18" charset="2"/>
              </a:rPr>
              <a:t>			 </a:t>
            </a:r>
            <a:endParaRPr lang="pt-BR" altLang="pt-BR" sz="2400">
              <a:sym typeface="Wingdings" panose="05000000000000000000" pitchFamily="2" charset="2"/>
            </a:endParaRPr>
          </a:p>
          <a:p>
            <a:pPr>
              <a:lnSpc>
                <a:spcPct val="80000"/>
              </a:lnSpc>
            </a:pPr>
            <a:r>
              <a:rPr lang="pt-BR" altLang="pt-BR" sz="2400">
                <a:sym typeface="Wingdings" panose="05000000000000000000" pitchFamily="2" charset="2"/>
              </a:rPr>
              <a:t>Pode-se indicar: </a:t>
            </a:r>
          </a:p>
          <a:p>
            <a:pPr>
              <a:lnSpc>
                <a:spcPct val="80000"/>
              </a:lnSpc>
            </a:pPr>
            <a:r>
              <a:rPr lang="pt-BR" altLang="pt-BR">
                <a:sym typeface="Symbol" panose="05050102010706020507" pitchFamily="18" charset="2"/>
              </a:rPr>
              <a:t> </a:t>
            </a:r>
            <a:r>
              <a:rPr lang="pt-BR" altLang="pt-BR" sz="2800">
                <a:sym typeface="Symbol" panose="05050102010706020507" pitchFamily="18" charset="2"/>
              </a:rPr>
              <a:t>S </a:t>
            </a:r>
            <a:r>
              <a:rPr lang="pt-BR" altLang="pt-BR" sz="2800" baseline="30000">
                <a:sym typeface="Symbol" panose="05050102010706020507" pitchFamily="18" charset="2"/>
              </a:rPr>
              <a:t>* </a:t>
            </a:r>
            <a:r>
              <a:rPr lang="pt-BR" altLang="pt-BR" sz="2800">
                <a:sym typeface="Symbol" panose="05050102010706020507" pitchFamily="18" charset="2"/>
              </a:rPr>
              <a:t>243, </a:t>
            </a:r>
            <a:r>
              <a:rPr lang="pt-BR" altLang="pt-BR" sz="2800" baseline="30000">
                <a:sym typeface="Symbol" panose="05050102010706020507" pitchFamily="18" charset="2"/>
              </a:rPr>
              <a:t>+</a:t>
            </a:r>
            <a:r>
              <a:rPr lang="pt-BR" altLang="pt-BR" sz="2800">
                <a:sym typeface="Symbol" panose="05050102010706020507" pitchFamily="18" charset="2"/>
              </a:rPr>
              <a:t> 243, </a:t>
            </a:r>
            <a:r>
              <a:rPr lang="pt-BR" altLang="pt-BR" sz="2800" baseline="30000">
                <a:sym typeface="Symbol" panose="05050102010706020507" pitchFamily="18" charset="2"/>
              </a:rPr>
              <a:t>6  </a:t>
            </a:r>
            <a:r>
              <a:rPr lang="pt-BR" altLang="pt-BR" sz="2800">
                <a:sym typeface="Symbol" panose="05050102010706020507" pitchFamily="18" charset="2"/>
              </a:rPr>
              <a:t>243</a:t>
            </a:r>
            <a:endParaRPr lang="en-US" altLang="pt-BR" sz="280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3328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Conjuntos </a:t>
            </a:r>
            <a:r>
              <a:rPr lang="pt-BR" dirty="0" smtClean="0"/>
              <a:t>(2)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Alguns conjuntos </a:t>
                </a:r>
                <a:r>
                  <a:rPr lang="pt-BR" b="1" i="1" dirty="0" smtClean="0"/>
                  <a:t>finitos</a:t>
                </a:r>
                <a:r>
                  <a:rPr lang="pt-BR" dirty="0" smtClean="0"/>
                  <a:t> podem ser definidos listando-se seus elementos entre chaves;</a:t>
                </a:r>
              </a:p>
              <a:p>
                <a:r>
                  <a:rPr lang="pt-BR" dirty="0" smtClean="0"/>
                  <a:t>Exemplo de conjunto de objetos homogêneos </a:t>
                </a:r>
              </a:p>
              <a:p>
                <a:pPr marL="457200" lvl="1" indent="0">
                  <a:buNone/>
                </a:pPr>
                <a:r>
                  <a:rPr lang="pt-BR" sz="2400" i="1" dirty="0" smtClean="0"/>
                  <a:t>{Mercúrio, Vênus, Terra, Marte, Júpiter, Saturno}</a:t>
                </a:r>
                <a:endParaRPr lang="pt-BR" sz="2400" i="1" dirty="0"/>
              </a:p>
              <a:p>
                <a:r>
                  <a:rPr lang="pt-BR" dirty="0"/>
                  <a:t>Exemplo de conjunto </a:t>
                </a:r>
                <a:r>
                  <a:rPr lang="pt-BR" dirty="0" smtClean="0"/>
                  <a:t>de números, planetas e conjuntos</a:t>
                </a:r>
              </a:p>
              <a:p>
                <a:pPr marL="0" indent="0">
                  <a:buNone/>
                </a:pPr>
                <a:r>
                  <a:rPr lang="pt-BR" i="1" dirty="0" smtClean="0"/>
                  <a:t>	</a:t>
                </a:r>
                <a:r>
                  <a:rPr lang="pt-BR" sz="2400" i="1" dirty="0" smtClean="0"/>
                  <a:t>{10, Marte, {0}, {Terra, 1, 2, 3}}</a:t>
                </a:r>
                <a:endParaRPr lang="pt-BR" sz="2400" i="1" dirty="0"/>
              </a:p>
              <a:p>
                <a:r>
                  <a:rPr lang="pt-BR" dirty="0" smtClean="0"/>
                  <a:t>Os seguintes conjuntos são iguais</a:t>
                </a:r>
              </a:p>
              <a:p>
                <a:pPr marL="0" indent="0">
                  <a:buNone/>
                </a:pPr>
                <a:r>
                  <a:rPr lang="pt-BR" sz="2400" i="1" dirty="0" smtClean="0"/>
                  <a:t>	{1,2} = {2,1} = {1,2,1} = (2, 1+1, 2-1,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rad>
                  </m:oMath>
                </a14:m>
                <a:r>
                  <a:rPr lang="pt-BR" sz="2400" i="1" dirty="0" smtClean="0"/>
                  <a:t>}</a:t>
                </a:r>
                <a:endParaRPr lang="pt-BR" sz="2400" i="1" dirty="0"/>
              </a:p>
              <a:p>
                <a:r>
                  <a:rPr lang="pt-BR" dirty="0" smtClean="0"/>
                  <a:t>Conjunto que não possui membros, o </a:t>
                </a:r>
                <a:r>
                  <a:rPr lang="pt-BR" b="1" i="1" dirty="0" smtClean="0"/>
                  <a:t>conjunto vazio</a:t>
                </a:r>
              </a:p>
              <a:p>
                <a:pPr marL="457200" lvl="1" indent="0">
                  <a:buNone/>
                </a:pPr>
                <a:r>
                  <a:rPr lang="pt-BR" sz="2400" dirty="0" smtClean="0"/>
                  <a:t>Ø = {} </a:t>
                </a:r>
                <a:r>
                  <a:rPr lang="pt-BR" sz="1800" dirty="0" smtClean="0"/>
                  <a:t>que é diferente </a:t>
                </a:r>
                <a:r>
                  <a:rPr lang="pt-BR" sz="1800" dirty="0"/>
                  <a:t>de</a:t>
                </a:r>
                <a:r>
                  <a:rPr lang="pt-BR" sz="2400" dirty="0"/>
                  <a:t> </a:t>
                </a:r>
                <a:r>
                  <a:rPr lang="pt-BR" sz="2400" dirty="0" smtClean="0"/>
                  <a:t>{</a:t>
                </a:r>
                <a:r>
                  <a:rPr lang="pt-BR" sz="2400" dirty="0"/>
                  <a:t>Ø</a:t>
                </a:r>
                <a:r>
                  <a:rPr lang="pt-BR" sz="2400" dirty="0" smtClean="0"/>
                  <a:t>}</a:t>
                </a:r>
              </a:p>
              <a:p>
                <a:pPr marL="457200" lvl="1" indent="0">
                  <a:buNone/>
                </a:pPr>
                <a:endParaRPr lang="pt-BR" sz="2400" i="1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21" t="-16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38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altLang="pt-BR"/>
              <a:t>Gramática - Exemplos</a:t>
            </a:r>
            <a:endParaRPr lang="en-US" altLang="pt-BR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pt-BR" sz="2400">
                <a:cs typeface="Times New Roman" panose="02020603050405020304" pitchFamily="18" charset="0"/>
                <a:sym typeface="Symbol" panose="05050102010706020507" pitchFamily="18" charset="2"/>
              </a:rPr>
              <a:t>Exemplo 02:</a:t>
            </a:r>
          </a:p>
          <a:p>
            <a:pPr>
              <a:lnSpc>
                <a:spcPct val="90000"/>
              </a:lnSpc>
            </a:pPr>
            <a:r>
              <a:rPr lang="en-US" altLang="pt-BR" sz="2400">
                <a:cs typeface="Times New Roman" panose="02020603050405020304" pitchFamily="18" charset="0"/>
                <a:sym typeface="Symbol" panose="05050102010706020507" pitchFamily="18" charset="2"/>
              </a:rPr>
              <a:t>Definir uma gramática que gera a linguagem cujas palavras são tais que a primeira metade é igual à segunda metade {ww | w é palavra de {a,b}</a:t>
            </a:r>
            <a:r>
              <a:rPr lang="en-US" altLang="pt-BR" sz="2400" baseline="30000"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pt-BR" sz="2400">
                <a:cs typeface="Times New Roman" panose="02020603050405020304" pitchFamily="18" charset="0"/>
                <a:sym typeface="Symbol" panose="05050102010706020507" pitchFamily="18" charset="2"/>
              </a:rPr>
              <a:t> }</a:t>
            </a:r>
          </a:p>
          <a:p>
            <a:pPr>
              <a:lnSpc>
                <a:spcPct val="90000"/>
              </a:lnSpc>
            </a:pPr>
            <a:r>
              <a:rPr lang="en-US" altLang="pt-BR" sz="2800">
                <a:cs typeface="Times New Roman" panose="02020603050405020304" pitchFamily="18" charset="0"/>
                <a:sym typeface="Symbol" panose="05050102010706020507" pitchFamily="18" charset="2"/>
              </a:rPr>
              <a:t>Então G= (V,T,P,S) onde </a:t>
            </a:r>
          </a:p>
          <a:p>
            <a:pPr>
              <a:lnSpc>
                <a:spcPct val="90000"/>
              </a:lnSpc>
            </a:pPr>
            <a:r>
              <a:rPr lang="en-US" altLang="pt-BR" sz="2800">
                <a:cs typeface="Times New Roman" panose="02020603050405020304" pitchFamily="18" charset="0"/>
                <a:sym typeface="Symbol" panose="05050102010706020507" pitchFamily="18" charset="2"/>
              </a:rPr>
              <a:t>P = { S </a:t>
            </a:r>
            <a:r>
              <a:rPr lang="en-US" altLang="pt-BR" sz="2800">
                <a:cs typeface="Times New Roman" panose="02020603050405020304" pitchFamily="18" charset="0"/>
                <a:sym typeface="Wingdings" panose="05000000000000000000" pitchFamily="2" charset="2"/>
              </a:rPr>
              <a:t> XY, X  XaA | XbB | F, </a:t>
            </a:r>
          </a:p>
          <a:p>
            <a:pPr>
              <a:lnSpc>
                <a:spcPct val="90000"/>
              </a:lnSpc>
            </a:pPr>
            <a:r>
              <a:rPr lang="en-US" altLang="pt-BR" sz="2800">
                <a:cs typeface="Times New Roman" panose="02020603050405020304" pitchFamily="18" charset="0"/>
                <a:sym typeface="Wingdings" panose="05000000000000000000" pitchFamily="2" charset="2"/>
              </a:rPr>
              <a:t>Aa  aA, Ab  bA, AY  Ya,</a:t>
            </a:r>
          </a:p>
          <a:p>
            <a:pPr>
              <a:lnSpc>
                <a:spcPct val="90000"/>
              </a:lnSpc>
            </a:pPr>
            <a:r>
              <a:rPr lang="en-US" altLang="pt-BR" sz="2800">
                <a:cs typeface="Times New Roman" panose="02020603050405020304" pitchFamily="18" charset="0"/>
                <a:sym typeface="Wingdings" panose="05000000000000000000" pitchFamily="2" charset="2"/>
              </a:rPr>
              <a:t>Ba  aB, Bb  bB, BY  Yb,</a:t>
            </a:r>
          </a:p>
          <a:p>
            <a:pPr>
              <a:lnSpc>
                <a:spcPct val="90000"/>
              </a:lnSpc>
            </a:pPr>
            <a:r>
              <a:rPr lang="en-US" altLang="pt-BR" sz="2800">
                <a:cs typeface="Times New Roman" panose="02020603050405020304" pitchFamily="18" charset="0"/>
                <a:sym typeface="Wingdings" panose="05000000000000000000" pitchFamily="2" charset="2"/>
              </a:rPr>
              <a:t>Fa  aF, Fb  bF, FY  </a:t>
            </a:r>
            <a:r>
              <a:rPr lang="en-US" altLang="pt-BR" sz="2800">
                <a:cs typeface="Times New Roman" panose="02020603050405020304" pitchFamily="18" charset="0"/>
                <a:sym typeface="Symbol" panose="05050102010706020507" pitchFamily="18" charset="2"/>
              </a:rPr>
              <a:t>}</a:t>
            </a:r>
            <a:endParaRPr lang="en-US" altLang="pt-BR" sz="2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1979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altLang="pt-BR"/>
              <a:t>Gramática - Exemplos</a:t>
            </a:r>
            <a:endParaRPr lang="en-US" altLang="pt-BR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pt-BR" sz="2800">
                <a:cs typeface="Times New Roman" panose="02020603050405020304" pitchFamily="18" charset="0"/>
                <a:sym typeface="Symbol" panose="05050102010706020507" pitchFamily="18" charset="2"/>
              </a:rPr>
              <a:t>E para gerar a palavra baba temos:</a:t>
            </a:r>
          </a:p>
          <a:p>
            <a:r>
              <a:rPr lang="en-US" altLang="pt-BR" sz="2800">
                <a:cs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pt-BR" altLang="pt-BR" sz="2400">
                <a:sym typeface="Symbol" panose="05050102010706020507" pitchFamily="18" charset="2"/>
              </a:rPr>
              <a:t>			S </a:t>
            </a:r>
            <a:r>
              <a:rPr lang="pt-BR" altLang="pt-BR" sz="2400">
                <a:sym typeface="Wingdings" panose="05000000000000000000" pitchFamily="2" charset="2"/>
              </a:rPr>
              <a:t> XY</a:t>
            </a:r>
            <a:endParaRPr lang="pt-BR" altLang="pt-BR" sz="2400">
              <a:sym typeface="Symbol" panose="05050102010706020507" pitchFamily="18" charset="2"/>
            </a:endParaRPr>
          </a:p>
          <a:p>
            <a:r>
              <a:rPr lang="en-US" altLang="pt-BR" sz="2800">
                <a:cs typeface="Times New Roman" panose="02020603050405020304" pitchFamily="18" charset="0"/>
                <a:sym typeface="Symbol" panose="05050102010706020507" pitchFamily="18" charset="2"/>
              </a:rPr>
              <a:t>XY </a:t>
            </a:r>
            <a:r>
              <a:rPr lang="pt-BR" altLang="pt-BR" sz="2400">
                <a:sym typeface="Symbol" panose="05050102010706020507" pitchFamily="18" charset="2"/>
              </a:rPr>
              <a:t>			 X </a:t>
            </a:r>
            <a:r>
              <a:rPr lang="pt-BR" altLang="pt-BR" sz="2400">
                <a:sym typeface="Wingdings" panose="05000000000000000000" pitchFamily="2" charset="2"/>
              </a:rPr>
              <a:t> XaA</a:t>
            </a:r>
            <a:endParaRPr lang="en-US" altLang="pt-BR" sz="280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pt-BR" sz="2800">
                <a:cs typeface="Times New Roman" panose="02020603050405020304" pitchFamily="18" charset="0"/>
                <a:sym typeface="Symbol" panose="05050102010706020507" pitchFamily="18" charset="2"/>
              </a:rPr>
              <a:t>XaAY </a:t>
            </a:r>
            <a:r>
              <a:rPr lang="pt-BR" altLang="pt-BR" sz="2400">
                <a:sym typeface="Symbol" panose="05050102010706020507" pitchFamily="18" charset="2"/>
              </a:rPr>
              <a:t> 			 AY </a:t>
            </a:r>
            <a:r>
              <a:rPr lang="pt-BR" altLang="pt-BR" sz="2400">
                <a:sym typeface="Wingdings" panose="05000000000000000000" pitchFamily="2" charset="2"/>
              </a:rPr>
              <a:t> Ya</a:t>
            </a:r>
            <a:endParaRPr lang="pt-BR" altLang="pt-BR" sz="2400">
              <a:sym typeface="Symbol" panose="05050102010706020507" pitchFamily="18" charset="2"/>
            </a:endParaRPr>
          </a:p>
          <a:p>
            <a:r>
              <a:rPr lang="en-US" altLang="pt-BR" sz="2800">
                <a:cs typeface="Times New Roman" panose="02020603050405020304" pitchFamily="18" charset="0"/>
                <a:sym typeface="Symbol" panose="05050102010706020507" pitchFamily="18" charset="2"/>
              </a:rPr>
              <a:t>XaYa </a:t>
            </a:r>
            <a:r>
              <a:rPr lang="pt-BR" altLang="pt-BR" sz="2400">
                <a:sym typeface="Symbol" panose="05050102010706020507" pitchFamily="18" charset="2"/>
              </a:rPr>
              <a:t>			 X </a:t>
            </a:r>
            <a:r>
              <a:rPr lang="pt-BR" altLang="pt-BR" sz="2400">
                <a:sym typeface="Wingdings" panose="05000000000000000000" pitchFamily="2" charset="2"/>
              </a:rPr>
              <a:t> XbB</a:t>
            </a:r>
            <a:endParaRPr lang="pt-BR" altLang="pt-BR" sz="2400">
              <a:sym typeface="Symbol" panose="05050102010706020507" pitchFamily="18" charset="2"/>
            </a:endParaRPr>
          </a:p>
          <a:p>
            <a:r>
              <a:rPr lang="en-US" altLang="pt-BR" sz="2800">
                <a:cs typeface="Times New Roman" panose="02020603050405020304" pitchFamily="18" charset="0"/>
                <a:sym typeface="Symbol" panose="05050102010706020507" pitchFamily="18" charset="2"/>
              </a:rPr>
              <a:t>XbBaYa </a:t>
            </a:r>
            <a:r>
              <a:rPr lang="pt-BR" altLang="pt-BR" sz="2400">
                <a:sym typeface="Symbol" panose="05050102010706020507" pitchFamily="18" charset="2"/>
              </a:rPr>
              <a:t>		Ba </a:t>
            </a:r>
            <a:r>
              <a:rPr lang="pt-BR" altLang="pt-BR" sz="2400">
                <a:sym typeface="Wingdings" panose="05000000000000000000" pitchFamily="2" charset="2"/>
              </a:rPr>
              <a:t> aB</a:t>
            </a:r>
            <a:endParaRPr lang="pt-BR" altLang="pt-BR" sz="2400">
              <a:sym typeface="Symbol" panose="05050102010706020507" pitchFamily="18" charset="2"/>
            </a:endParaRPr>
          </a:p>
          <a:p>
            <a:r>
              <a:rPr lang="en-US" altLang="pt-BR" sz="2800">
                <a:cs typeface="Times New Roman" panose="02020603050405020304" pitchFamily="18" charset="0"/>
                <a:sym typeface="Symbol" panose="05050102010706020507" pitchFamily="18" charset="2"/>
              </a:rPr>
              <a:t>XbaBYa </a:t>
            </a:r>
            <a:r>
              <a:rPr lang="pt-BR" altLang="pt-BR" sz="2400">
                <a:sym typeface="Symbol" panose="05050102010706020507" pitchFamily="18" charset="2"/>
              </a:rPr>
              <a:t>		BY </a:t>
            </a:r>
            <a:r>
              <a:rPr lang="pt-BR" altLang="pt-BR" sz="2400">
                <a:sym typeface="Wingdings" panose="05000000000000000000" pitchFamily="2" charset="2"/>
              </a:rPr>
              <a:t> Yb</a:t>
            </a:r>
            <a:endParaRPr lang="pt-BR" altLang="pt-BR" sz="2400">
              <a:sym typeface="Symbol" panose="05050102010706020507" pitchFamily="18" charset="2"/>
            </a:endParaRPr>
          </a:p>
          <a:p>
            <a:r>
              <a:rPr lang="en-US" altLang="pt-BR" sz="2800">
                <a:cs typeface="Times New Roman" panose="02020603050405020304" pitchFamily="18" charset="0"/>
                <a:sym typeface="Symbol" panose="05050102010706020507" pitchFamily="18" charset="2"/>
              </a:rPr>
              <a:t>XbaYba  </a:t>
            </a:r>
            <a:r>
              <a:rPr lang="pt-BR" altLang="pt-BR" sz="2400">
                <a:sym typeface="Symbol" panose="05050102010706020507" pitchFamily="18" charset="2"/>
              </a:rPr>
              <a:t>		X </a:t>
            </a:r>
            <a:r>
              <a:rPr lang="pt-BR" altLang="pt-BR" sz="2400">
                <a:sym typeface="Wingdings" panose="05000000000000000000" pitchFamily="2" charset="2"/>
              </a:rPr>
              <a:t> F</a:t>
            </a:r>
            <a:r>
              <a:rPr lang="pt-BR" altLang="pt-BR" sz="2400">
                <a:sym typeface="Symbol" panose="05050102010706020507" pitchFamily="18" charset="2"/>
              </a:rPr>
              <a:t>	 </a:t>
            </a:r>
            <a:endParaRPr lang="pt-BR" altLang="pt-BR" sz="2400">
              <a:sym typeface="Wingdings" panose="05000000000000000000" pitchFamily="2" charset="2"/>
            </a:endParaRPr>
          </a:p>
          <a:p>
            <a:endParaRPr lang="en-US" altLang="pt-BR" sz="280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1967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altLang="pt-BR"/>
              <a:t>Gramática - Exemplos</a:t>
            </a:r>
            <a:endParaRPr lang="en-US" altLang="pt-BR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>
                <a:cs typeface="Times New Roman" panose="02020603050405020304" pitchFamily="18" charset="0"/>
                <a:sym typeface="Symbol" panose="05050102010706020507" pitchFamily="18" charset="2"/>
              </a:rPr>
              <a:t>FbaYba </a:t>
            </a:r>
            <a:r>
              <a:rPr lang="pt-BR" altLang="pt-BR" sz="2800">
                <a:sym typeface="Symbol" panose="05050102010706020507" pitchFamily="18" charset="2"/>
              </a:rPr>
              <a:t>			Fb </a:t>
            </a:r>
            <a:r>
              <a:rPr lang="pt-BR" altLang="pt-BR" sz="2800">
                <a:sym typeface="Wingdings" panose="05000000000000000000" pitchFamily="2" charset="2"/>
              </a:rPr>
              <a:t> bF</a:t>
            </a:r>
            <a:endParaRPr lang="pt-BR" altLang="pt-BR" sz="2800">
              <a:sym typeface="Symbol" panose="05050102010706020507" pitchFamily="18" charset="2"/>
            </a:endParaRPr>
          </a:p>
          <a:p>
            <a:r>
              <a:rPr lang="en-US" altLang="pt-BR">
                <a:cs typeface="Times New Roman" panose="02020603050405020304" pitchFamily="18" charset="0"/>
                <a:sym typeface="Symbol" panose="05050102010706020507" pitchFamily="18" charset="2"/>
              </a:rPr>
              <a:t>bFaYba </a:t>
            </a:r>
            <a:r>
              <a:rPr lang="pt-BR" altLang="pt-BR" sz="2800">
                <a:sym typeface="Symbol" panose="05050102010706020507" pitchFamily="18" charset="2"/>
              </a:rPr>
              <a:t>			 Fa </a:t>
            </a:r>
            <a:r>
              <a:rPr lang="pt-BR" altLang="pt-BR" sz="2800">
                <a:sym typeface="Wingdings" panose="05000000000000000000" pitchFamily="2" charset="2"/>
              </a:rPr>
              <a:t> aF</a:t>
            </a:r>
            <a:endParaRPr lang="en-US" altLang="pt-BR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pt-BR">
                <a:cs typeface="Times New Roman" panose="02020603050405020304" pitchFamily="18" charset="0"/>
                <a:sym typeface="Symbol" panose="05050102010706020507" pitchFamily="18" charset="2"/>
              </a:rPr>
              <a:t>baFYba </a:t>
            </a:r>
            <a:r>
              <a:rPr lang="pt-BR" altLang="pt-BR" sz="2800">
                <a:sym typeface="Symbol" panose="05050102010706020507" pitchFamily="18" charset="2"/>
              </a:rPr>
              <a:t> 			FY </a:t>
            </a:r>
            <a:r>
              <a:rPr lang="pt-BR" altLang="pt-BR" sz="2800">
                <a:sym typeface="Wingdings" panose="05000000000000000000" pitchFamily="2" charset="2"/>
              </a:rPr>
              <a:t> </a:t>
            </a:r>
            <a:r>
              <a:rPr lang="en-US" altLang="pt-BR" sz="3600"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pt-BR" altLang="pt-BR" sz="2800">
              <a:sym typeface="Symbol" panose="05050102010706020507" pitchFamily="18" charset="2"/>
            </a:endParaRPr>
          </a:p>
          <a:p>
            <a:r>
              <a:rPr lang="en-US" altLang="pt-BR">
                <a:cs typeface="Times New Roman" panose="02020603050405020304" pitchFamily="18" charset="0"/>
                <a:sym typeface="Symbol" panose="05050102010706020507" pitchFamily="18" charset="2"/>
              </a:rPr>
              <a:t>baba </a:t>
            </a:r>
            <a:r>
              <a:rPr lang="pt-BR" altLang="pt-BR" sz="2800">
                <a:sym typeface="Symbol" panose="05050102010706020507" pitchFamily="18" charset="2"/>
              </a:rPr>
              <a:t>			 	</a:t>
            </a:r>
          </a:p>
          <a:p>
            <a:r>
              <a:rPr lang="en-US" altLang="pt-BR">
                <a:cs typeface="Times New Roman" panose="02020603050405020304" pitchFamily="18" charset="0"/>
                <a:sym typeface="Symbol" panose="05050102010706020507" pitchFamily="18" charset="2"/>
              </a:rPr>
              <a:t>A gramática apresentada gera o primeiro w após X e o segundo w após Y, como segue:</a:t>
            </a:r>
          </a:p>
        </p:txBody>
      </p:sp>
    </p:spTree>
    <p:extLst>
      <p:ext uri="{BB962C8B-B14F-4D97-AF65-F5344CB8AC3E}">
        <p14:creationId xmlns:p14="http://schemas.microsoft.com/office/powerpoint/2010/main" val="230572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altLang="pt-BR"/>
              <a:t>Gramática - Exemplos</a:t>
            </a:r>
            <a:endParaRPr lang="en-US" altLang="pt-BR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pt-BR">
                <a:cs typeface="Times New Roman" panose="02020603050405020304" pitchFamily="18" charset="0"/>
                <a:sym typeface="Wingdings" panose="05000000000000000000" pitchFamily="2" charset="2"/>
              </a:rPr>
              <a:t>a cada simbolo terminal gerado após X, é gerada uma variável correspondente </a:t>
            </a:r>
          </a:p>
          <a:p>
            <a:pPr>
              <a:lnSpc>
                <a:spcPct val="90000"/>
              </a:lnSpc>
            </a:pPr>
            <a:r>
              <a:rPr lang="en-US" altLang="pt-BR">
                <a:cs typeface="Times New Roman" panose="02020603050405020304" pitchFamily="18" charset="0"/>
                <a:sym typeface="Wingdings" panose="05000000000000000000" pitchFamily="2" charset="2"/>
              </a:rPr>
              <a:t>esta variável “caminha” na palavra até passar por Y, quando deriva o correspondente terminal,</a:t>
            </a:r>
          </a:p>
          <a:p>
            <a:pPr>
              <a:lnSpc>
                <a:spcPct val="90000"/>
              </a:lnSpc>
            </a:pPr>
            <a:r>
              <a:rPr lang="en-US" altLang="pt-BR">
                <a:cs typeface="Times New Roman" panose="02020603050405020304" pitchFamily="18" charset="0"/>
                <a:sym typeface="Wingdings" panose="05000000000000000000" pitchFamily="2" charset="2"/>
              </a:rPr>
              <a:t>para encerrar, X deriva a variável F, a qual “caminha” até encontrar Y, quando FY deriva a palavra vazia.</a:t>
            </a:r>
          </a:p>
        </p:txBody>
      </p:sp>
    </p:spTree>
    <p:extLst>
      <p:ext uri="{BB962C8B-B14F-4D97-AF65-F5344CB8AC3E}">
        <p14:creationId xmlns:p14="http://schemas.microsoft.com/office/powerpoint/2010/main" val="247725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altLang="pt-BR"/>
              <a:t>Gramática – Gramáticas Equivalentes</a:t>
            </a:r>
            <a:endParaRPr lang="en-US" altLang="pt-BR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pt-BR" sz="2800">
                <a:cs typeface="Times New Roman" panose="02020603050405020304" pitchFamily="18" charset="0"/>
                <a:sym typeface="Symbol" panose="05050102010706020507" pitchFamily="18" charset="2"/>
              </a:rPr>
              <a:t>Duas gramáticas G</a:t>
            </a:r>
            <a:r>
              <a:rPr lang="en-US" altLang="pt-BR" sz="2800" baseline="-2500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pt-BR" sz="2800">
                <a:cs typeface="Times New Roman" panose="02020603050405020304" pitchFamily="18" charset="0"/>
                <a:sym typeface="Symbol" panose="05050102010706020507" pitchFamily="18" charset="2"/>
              </a:rPr>
              <a:t> e G</a:t>
            </a:r>
            <a:r>
              <a:rPr lang="en-US" altLang="pt-BR" sz="2800" baseline="-2500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pt-BR" sz="2800">
                <a:cs typeface="Times New Roman" panose="02020603050405020304" pitchFamily="18" charset="0"/>
                <a:sym typeface="Symbol" panose="05050102010706020507" pitchFamily="18" charset="2"/>
              </a:rPr>
              <a:t> são ditas equivalentes sse GERA(G</a:t>
            </a:r>
            <a:r>
              <a:rPr lang="en-US" altLang="pt-BR" sz="2800" baseline="-2500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pt-BR" sz="2800">
                <a:cs typeface="Times New Roman" panose="02020603050405020304" pitchFamily="18" charset="0"/>
                <a:sym typeface="Symbol" panose="05050102010706020507" pitchFamily="18" charset="2"/>
              </a:rPr>
              <a:t>) = GERA(G</a:t>
            </a:r>
            <a:r>
              <a:rPr lang="en-US" altLang="pt-BR" sz="2800" baseline="-2500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pt-BR" sz="2800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pt-BR" sz="2800">
                <a:cs typeface="Times New Roman" panose="02020603050405020304" pitchFamily="18" charset="0"/>
                <a:sym typeface="Symbol" panose="05050102010706020507" pitchFamily="18" charset="2"/>
              </a:rPr>
              <a:t>Convenções:</a:t>
            </a:r>
          </a:p>
          <a:p>
            <a:pPr>
              <a:lnSpc>
                <a:spcPct val="90000"/>
              </a:lnSpc>
            </a:pPr>
            <a:r>
              <a:rPr lang="en-US" altLang="pt-BR" sz="2800">
                <a:cs typeface="Times New Roman" panose="02020603050405020304" pitchFamily="18" charset="0"/>
                <a:sym typeface="Symbol" panose="05050102010706020507" pitchFamily="18" charset="2"/>
              </a:rPr>
              <a:t>A, B, C, . .., S, T para símbolos variáveis ou não terminais</a:t>
            </a:r>
          </a:p>
          <a:p>
            <a:pPr>
              <a:lnSpc>
                <a:spcPct val="90000"/>
              </a:lnSpc>
            </a:pPr>
            <a:r>
              <a:rPr lang="en-US" altLang="pt-BR" sz="2800">
                <a:cs typeface="Times New Roman" panose="02020603050405020304" pitchFamily="18" charset="0"/>
                <a:sym typeface="Symbol" panose="05050102010706020507" pitchFamily="18" charset="2"/>
              </a:rPr>
              <a:t>a, b, c, …, s, t  para símbolos terminais</a:t>
            </a:r>
          </a:p>
          <a:p>
            <a:pPr>
              <a:lnSpc>
                <a:spcPct val="90000"/>
              </a:lnSpc>
            </a:pPr>
            <a:r>
              <a:rPr lang="en-US" altLang="pt-BR" sz="2800">
                <a:cs typeface="Times New Roman" panose="02020603050405020304" pitchFamily="18" charset="0"/>
                <a:sym typeface="Symbol" panose="05050102010706020507" pitchFamily="18" charset="2"/>
              </a:rPr>
              <a:t>u, v, w, x, y, z para palavras de símbolos terminais</a:t>
            </a:r>
          </a:p>
          <a:p>
            <a:pPr>
              <a:lnSpc>
                <a:spcPct val="90000"/>
              </a:lnSpc>
            </a:pPr>
            <a:r>
              <a:rPr lang="pt-BR" altLang="pt-BR" sz="2800">
                <a:sym typeface="Symbol" panose="05050102010706020507" pitchFamily="18" charset="2"/>
              </a:rPr>
              <a:t>, , ... </a:t>
            </a:r>
            <a:r>
              <a:rPr lang="en-US" altLang="pt-BR" sz="2800">
                <a:cs typeface="Times New Roman" panose="02020603050405020304" pitchFamily="18" charset="0"/>
                <a:sym typeface="Symbol" panose="05050102010706020507" pitchFamily="18" charset="2"/>
              </a:rPr>
              <a:t>para palavras de símbolos variáveis</a:t>
            </a:r>
          </a:p>
        </p:txBody>
      </p:sp>
    </p:spTree>
    <p:extLst>
      <p:ext uri="{BB962C8B-B14F-4D97-AF65-F5344CB8AC3E}">
        <p14:creationId xmlns:p14="http://schemas.microsoft.com/office/powerpoint/2010/main" val="120097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 Bibliográfica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[1] – VIEIRA, N.J. </a:t>
            </a:r>
            <a:r>
              <a:rPr lang="pt-BR" b="1" dirty="0" smtClean="0"/>
              <a:t>Introdução aos fundamentos da computação : linguagens e máquinas.</a:t>
            </a:r>
            <a:r>
              <a:rPr lang="pt-BR" dirty="0" smtClean="0"/>
              <a:t> São Paulo: Pioneira Thomson Learning, 2006</a:t>
            </a:r>
          </a:p>
          <a:p>
            <a:pPr marL="0" indent="0">
              <a:buNone/>
            </a:pPr>
            <a:r>
              <a:rPr lang="pt-BR" dirty="0" smtClean="0"/>
              <a:t>[2] - </a:t>
            </a:r>
            <a:r>
              <a:rPr lang="pt-BR" dirty="0"/>
              <a:t>HOPCROFT, J. E.; ULLMAN, J. D.; MOTWANI, R. </a:t>
            </a:r>
            <a:r>
              <a:rPr lang="pt-BR" b="1" dirty="0"/>
              <a:t>Introdução à Teoria de Autômatos, linguagens e computação</a:t>
            </a:r>
            <a:r>
              <a:rPr lang="pt-BR" dirty="0"/>
              <a:t>. 2ª Ed. Rio de Janeiro: </a:t>
            </a:r>
            <a:r>
              <a:rPr lang="pt-BR" dirty="0" err="1"/>
              <a:t>Elsevier</a:t>
            </a:r>
            <a:r>
              <a:rPr lang="pt-BR" dirty="0"/>
              <a:t>, 2002.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[3] – SISPER, M. </a:t>
            </a:r>
            <a:r>
              <a:rPr lang="pt-BR" b="1" dirty="0" smtClean="0"/>
              <a:t>Introdução à teoria da computação. </a:t>
            </a:r>
            <a:r>
              <a:rPr lang="pt-BR" dirty="0" smtClean="0"/>
              <a:t>2ª Ed. São Paulo: </a:t>
            </a:r>
            <a:r>
              <a:rPr lang="pt-BR" dirty="0" err="1" smtClean="0"/>
              <a:t>Cengage</a:t>
            </a:r>
            <a:r>
              <a:rPr lang="pt-BR" dirty="0" smtClean="0"/>
              <a:t> Learning, 2012.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89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Conjuntos </a:t>
            </a:r>
            <a:r>
              <a:rPr lang="pt-BR" dirty="0" smtClean="0"/>
              <a:t>(3)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Existem alguns conjuntos especiais e infinitos:</a:t>
            </a:r>
          </a:p>
          <a:p>
            <a:endParaRPr lang="pt-BR" dirty="0"/>
          </a:p>
          <a:p>
            <a:r>
              <a:rPr lang="pt-BR" b="1" dirty="0" smtClean="0">
                <a:latin typeface="Bell MT" panose="02020503060305020303" pitchFamily="18" charset="0"/>
              </a:rPr>
              <a:t>N</a:t>
            </a:r>
            <a:r>
              <a:rPr lang="pt-BR" dirty="0" smtClean="0"/>
              <a:t>, o conjuntos dos números naturais (inteiros não negativos)</a:t>
            </a:r>
          </a:p>
          <a:p>
            <a:r>
              <a:rPr lang="pt-BR" b="1" dirty="0" smtClean="0">
                <a:latin typeface="Bell MT" panose="02020503060305020303" pitchFamily="18" charset="0"/>
              </a:rPr>
              <a:t>Z</a:t>
            </a:r>
            <a:r>
              <a:rPr lang="pt-BR" dirty="0" smtClean="0"/>
              <a:t>, o conjuntos do números inteiros</a:t>
            </a:r>
          </a:p>
          <a:p>
            <a:r>
              <a:rPr lang="pt-BR" b="1" dirty="0" smtClean="0">
                <a:latin typeface="Bell MT" panose="02020503060305020303" pitchFamily="18" charset="0"/>
              </a:rPr>
              <a:t>Q</a:t>
            </a:r>
            <a:r>
              <a:rPr lang="pt-BR" dirty="0" smtClean="0"/>
              <a:t>, o conjuntos dos números racionais: os números reais que podem ser expressos na forma </a:t>
            </a:r>
            <a:r>
              <a:rPr lang="pt-BR" b="1" i="1" dirty="0" smtClean="0"/>
              <a:t>m/n</a:t>
            </a:r>
            <a:r>
              <a:rPr lang="pt-BR" dirty="0" smtClean="0"/>
              <a:t>, em que </a:t>
            </a:r>
            <a:r>
              <a:rPr lang="pt-BR" b="1" i="1" dirty="0" smtClean="0"/>
              <a:t>m </a:t>
            </a:r>
            <a:r>
              <a:rPr lang="pt-BR" dirty="0" smtClean="0"/>
              <a:t>e </a:t>
            </a:r>
            <a:r>
              <a:rPr lang="pt-BR" b="1" i="1" dirty="0" smtClean="0"/>
              <a:t>n </a:t>
            </a:r>
            <a:r>
              <a:rPr lang="pt-BR" dirty="0" smtClean="0"/>
              <a:t>são números inteiros</a:t>
            </a:r>
          </a:p>
          <a:p>
            <a:r>
              <a:rPr lang="pt-BR" b="1" dirty="0">
                <a:latin typeface="Bell MT" panose="02020503060305020303" pitchFamily="18" charset="0"/>
              </a:rPr>
              <a:t>R</a:t>
            </a:r>
            <a:r>
              <a:rPr lang="pt-BR" dirty="0"/>
              <a:t>, o conjuntos do números reais</a:t>
            </a:r>
          </a:p>
          <a:p>
            <a:r>
              <a:rPr lang="pt-BR" b="1" dirty="0" smtClean="0">
                <a:latin typeface="Bell MT" panose="02020503060305020303" pitchFamily="18" charset="0"/>
              </a:rPr>
              <a:t>I</a:t>
            </a:r>
            <a:r>
              <a:rPr lang="pt-BR" dirty="0" smtClean="0"/>
              <a:t>, </a:t>
            </a:r>
            <a:r>
              <a:rPr lang="pt-BR" dirty="0"/>
              <a:t>o conjuntos do números </a:t>
            </a:r>
            <a:r>
              <a:rPr lang="pt-BR" dirty="0" smtClean="0"/>
              <a:t>irracionais, tais como </a:t>
            </a:r>
            <a:r>
              <a:rPr lang="el-GR" sz="2800" dirty="0" smtClean="0">
                <a:latin typeface="Cambria" panose="02040503050406030204" pitchFamily="18" charset="0"/>
              </a:rPr>
              <a:t>π</a:t>
            </a:r>
            <a:endParaRPr lang="pt-BR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6</a:t>
            </a:fld>
            <a:endParaRPr lang="pt-BR"/>
          </a:p>
        </p:txBody>
      </p:sp>
      <p:pic>
        <p:nvPicPr>
          <p:cNvPr id="1026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549" y="2378904"/>
            <a:ext cx="3182705" cy="252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42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Conjuntos </a:t>
            </a:r>
            <a:r>
              <a:rPr lang="pt-BR" dirty="0" smtClean="0"/>
              <a:t>(4)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É comum definir “o conjunto dos elementos do conjunto </a:t>
                </a:r>
                <a:r>
                  <a:rPr lang="pt-BR" b="1" i="1" dirty="0" smtClean="0"/>
                  <a:t>A</a:t>
                </a:r>
                <a:r>
                  <a:rPr lang="pt-BR" dirty="0" smtClean="0"/>
                  <a:t> que satisfazem a propriedade </a:t>
                </a:r>
                <a:r>
                  <a:rPr lang="pt-BR" b="1" i="1" dirty="0" smtClean="0"/>
                  <a:t>P</a:t>
                </a:r>
                <a:r>
                  <a:rPr lang="pt-BR" dirty="0" smtClean="0"/>
                  <a:t>”</a:t>
                </a:r>
              </a:p>
              <a:p>
                <a:pPr marL="0" indent="0">
                  <a:buNone/>
                </a:pPr>
                <a:r>
                  <a:rPr lang="pt-BR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pt-BR" sz="4000" dirty="0" smtClean="0"/>
                  <a:t> </a:t>
                </a:r>
                <a:r>
                  <a:rPr lang="pt-BR" dirty="0" smtClean="0"/>
                  <a:t>ou</a:t>
                </a:r>
                <a:r>
                  <a:rPr lang="pt-BR" sz="4000" dirty="0" smtClean="0"/>
                  <a:t> </a:t>
                </a:r>
                <a:r>
                  <a:rPr lang="pt-BR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pt-BR" sz="4000" dirty="0"/>
              </a:p>
              <a:p>
                <a:r>
                  <a:rPr lang="pt-BR" dirty="0" smtClean="0"/>
                  <a:t>Exemplo: </a:t>
                </a:r>
              </a:p>
              <a:p>
                <a:pPr marL="0" indent="0">
                  <a:buNone/>
                </a:pPr>
                <a:r>
                  <a:rPr lang="pt-BR" dirty="0"/>
                  <a:t>O conjunto dos números ímpares pode ser denotado por :</a:t>
                </a:r>
              </a:p>
              <a:p>
                <a:pPr marL="0" indent="0">
                  <a:buNone/>
                </a:pPr>
                <a:r>
                  <a:rPr lang="pt-BR" sz="2400" dirty="0" smtClean="0"/>
                  <a:t>	</a:t>
                </a:r>
                <a:r>
                  <a:rPr lang="pt-BR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+1 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pt-BR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𝐍</m:t>
                    </m:r>
                    <m:r>
                      <a:rPr lang="pt-BR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pt-BR" sz="2400" b="1" dirty="0" smtClean="0"/>
              </a:p>
              <a:p>
                <a:pPr marL="0" indent="0">
                  <a:buNone/>
                </a:pPr>
                <a:r>
                  <a:rPr lang="pt-BR" dirty="0" smtClean="0"/>
                  <a:t>O conjunto dos números reais entre 0 e 1, incluindo 0 e 1, pode ser denotado por:</a:t>
                </a:r>
              </a:p>
              <a:p>
                <a:pPr marL="0" indent="0">
                  <a:buNone/>
                </a:pPr>
                <a:r>
                  <a:rPr lang="pt-BR" dirty="0"/>
                  <a:t>	</a:t>
                </a:r>
                <a:r>
                  <a:rPr lang="pt-BR" sz="2400" dirty="0"/>
                  <a:t> </a:t>
                </a:r>
                <a14:m>
                  <m:oMath xmlns:m="http://schemas.openxmlformats.org/officeDocument/2006/math"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pt-BR" sz="2400">
                        <a:latin typeface="Cambria Math" panose="02040503050406030204" pitchFamily="18" charset="0"/>
                      </a:rPr>
                      <m:t>k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BR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𝐑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≤1}</m:t>
                    </m:r>
                  </m:oMath>
                </a14:m>
                <a:endParaRPr lang="pt-BR" sz="2400" dirty="0"/>
              </a:p>
              <a:p>
                <a:pPr marL="0" indent="0"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4" t="-1947" r="-1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665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Conjuntos </a:t>
            </a:r>
            <a:r>
              <a:rPr lang="pt-BR" dirty="0" smtClean="0"/>
              <a:t>(5)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Conjunto Unitário: Todo conjunto que contem um único membro: </a:t>
                </a:r>
              </a:p>
              <a:p>
                <a:pPr marL="0" indent="0">
                  <a:buNone/>
                </a:pPr>
                <a:r>
                  <a:rPr lang="pt-BR" dirty="0" smtClean="0"/>
                  <a:t>	{Terra}, {10}, {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pt-BR" dirty="0" smtClean="0"/>
                  <a:t>} </a:t>
                </a:r>
              </a:p>
              <a:p>
                <a:r>
                  <a:rPr lang="pt-BR" dirty="0" smtClean="0"/>
                  <a:t>O ultimo conjunto tem um conjunto vazio como único elemento</a:t>
                </a:r>
              </a:p>
              <a:p>
                <a:r>
                  <a:rPr lang="pt-BR" dirty="0" smtClean="0"/>
                  <a:t>Um conjunto </a:t>
                </a:r>
                <a:r>
                  <a:rPr lang="pt-BR" b="1" i="1" dirty="0" smtClean="0"/>
                  <a:t>A</a:t>
                </a:r>
                <a:r>
                  <a:rPr lang="pt-BR" dirty="0" smtClean="0"/>
                  <a:t> é dito estar </a:t>
                </a:r>
                <a:r>
                  <a:rPr lang="pt-BR" i="1" dirty="0" smtClean="0"/>
                  <a:t>contido </a:t>
                </a:r>
                <a:r>
                  <a:rPr lang="pt-BR" dirty="0" smtClean="0"/>
                  <a:t>em um conjunto </a:t>
                </a:r>
                <a:r>
                  <a:rPr lang="pt-BR" b="1" i="1" dirty="0" smtClean="0"/>
                  <a:t>B</a:t>
                </a:r>
                <a:r>
                  <a:rPr lang="pt-BR" dirty="0" smtClean="0"/>
                  <a:t>, se todo elemento de </a:t>
                </a:r>
                <a:r>
                  <a:rPr lang="pt-BR" b="1" i="1" dirty="0" smtClean="0"/>
                  <a:t>A</a:t>
                </a:r>
                <a:r>
                  <a:rPr lang="pt-BR" dirty="0" smtClean="0"/>
                  <a:t> é elemento de </a:t>
                </a:r>
                <a:r>
                  <a:rPr lang="pt-BR" b="1" i="1" dirty="0" smtClean="0"/>
                  <a:t>B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↔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para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todo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ent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ã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pt-BR" sz="2400" i="1" dirty="0" smtClean="0"/>
              </a:p>
              <a:p>
                <a:r>
                  <a:rPr lang="pt-BR" dirty="0" smtClean="0"/>
                  <a:t>Nesse caso, </a:t>
                </a:r>
                <a:r>
                  <a:rPr lang="pt-BR" b="1" i="1" dirty="0" smtClean="0"/>
                  <a:t>A </a:t>
                </a:r>
                <a:r>
                  <a:rPr lang="pt-BR" dirty="0" smtClean="0"/>
                  <a:t>é dito ser um </a:t>
                </a:r>
                <a:r>
                  <a:rPr lang="pt-BR" i="1" dirty="0" smtClean="0"/>
                  <a:t>subconjunto</a:t>
                </a:r>
                <a:r>
                  <a:rPr lang="pt-BR" dirty="0" smtClean="0"/>
                  <a:t> de </a:t>
                </a:r>
                <a:r>
                  <a:rPr lang="pt-BR" b="1" i="1" dirty="0" smtClean="0"/>
                  <a:t>B</a:t>
                </a:r>
                <a:r>
                  <a:rPr lang="pt-BR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pt-BR" sz="2400" b="0" dirty="0" smtClean="0">
                  <a:ea typeface="Cambria Math" panose="02040503050406030204" pitchFamily="18" charset="0"/>
                </a:endParaRPr>
              </a:p>
              <a:p>
                <a:r>
                  <a:rPr lang="pt-BR" i="1" dirty="0" smtClean="0"/>
                  <a:t>União</a:t>
                </a:r>
                <a:r>
                  <a:rPr lang="pt-BR" dirty="0" smtClean="0"/>
                  <a:t> de dois conjuntos </a:t>
                </a:r>
                <a:r>
                  <a:rPr lang="pt-BR" b="1" i="1" dirty="0" smtClean="0"/>
                  <a:t>A</a:t>
                </a:r>
                <a:r>
                  <a:rPr lang="pt-BR" dirty="0" smtClean="0"/>
                  <a:t> e </a:t>
                </a:r>
                <a:r>
                  <a:rPr lang="pt-BR" b="1" i="1" dirty="0" smtClean="0"/>
                  <a:t>B</a:t>
                </a:r>
                <a:endParaRPr lang="pt-BR" b="1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begChr m:val="{"/>
                          <m:endChr m:val="|"/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pt-BR" sz="2400" dirty="0">
                  <a:ea typeface="Cambria Math" panose="02040503050406030204" pitchFamily="18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21" t="-2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87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Conjuntos </a:t>
            </a:r>
            <a:r>
              <a:rPr lang="pt-BR" dirty="0" smtClean="0"/>
              <a:t>(6)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i="1" dirty="0" smtClean="0"/>
                  <a:t>Interseção</a:t>
                </a:r>
                <a:r>
                  <a:rPr lang="pt-BR" dirty="0" smtClean="0"/>
                  <a:t> de </a:t>
                </a:r>
                <a:r>
                  <a:rPr lang="pt-BR" dirty="0"/>
                  <a:t>dois conjuntos </a:t>
                </a:r>
                <a:r>
                  <a:rPr lang="pt-BR" b="1" i="1" dirty="0"/>
                  <a:t>A</a:t>
                </a:r>
                <a:r>
                  <a:rPr lang="pt-BR" dirty="0"/>
                  <a:t> e </a:t>
                </a:r>
                <a:r>
                  <a:rPr lang="pt-BR" b="1" i="1" dirty="0"/>
                  <a:t>B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begChr m:val="{"/>
                          <m:endChr m:val="|"/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pt-BR" sz="24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pt-BR" sz="2400" dirty="0">
                  <a:ea typeface="Cambria Math" panose="02040503050406030204" pitchFamily="18" charset="0"/>
                </a:endParaRPr>
              </a:p>
              <a:p>
                <a:r>
                  <a:rPr lang="pt-BR" i="1" dirty="0" smtClean="0"/>
                  <a:t>Diferença</a:t>
                </a:r>
                <a:r>
                  <a:rPr lang="pt-BR" dirty="0" smtClean="0"/>
                  <a:t> de </a:t>
                </a:r>
                <a:r>
                  <a:rPr lang="pt-BR" dirty="0"/>
                  <a:t>dois conjuntos </a:t>
                </a:r>
                <a:r>
                  <a:rPr lang="pt-BR" b="1" i="1" dirty="0"/>
                  <a:t>A</a:t>
                </a:r>
                <a:r>
                  <a:rPr lang="pt-BR" dirty="0"/>
                  <a:t> e </a:t>
                </a:r>
                <a:r>
                  <a:rPr lang="pt-BR" b="1" i="1" dirty="0"/>
                  <a:t>B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begChr m:val="{"/>
                          <m:endChr m:val="|"/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pt-BR" sz="24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sz="24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pt-BR" sz="2400" dirty="0">
                  <a:ea typeface="Cambria Math" panose="02040503050406030204" pitchFamily="18" charset="0"/>
                </a:endParaRPr>
              </a:p>
              <a:p>
                <a:r>
                  <a:rPr lang="pt-BR" i="1" dirty="0" smtClean="0"/>
                  <a:t>Produto Cartesiano </a:t>
                </a:r>
                <a:r>
                  <a:rPr lang="pt-BR" dirty="0" smtClean="0"/>
                  <a:t>de </a:t>
                </a:r>
                <a:r>
                  <a:rPr lang="pt-BR" dirty="0"/>
                  <a:t>dois conjuntos </a:t>
                </a:r>
                <a:r>
                  <a:rPr lang="pt-BR" b="1" i="1" dirty="0"/>
                  <a:t>A</a:t>
                </a:r>
                <a:r>
                  <a:rPr lang="pt-BR" dirty="0"/>
                  <a:t> e </a:t>
                </a:r>
                <a:r>
                  <a:rPr lang="pt-BR" b="1" i="1" dirty="0"/>
                  <a:t>B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pt-BR" sz="2400" dirty="0">
                  <a:ea typeface="Cambria Math" panose="02040503050406030204" pitchFamily="18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8" t="-11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73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4022</TotalTime>
  <Words>2761</Words>
  <Application>Microsoft Office PowerPoint</Application>
  <PresentationFormat>Widescreen</PresentationFormat>
  <Paragraphs>506</Paragraphs>
  <Slides>55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55</vt:i4>
      </vt:variant>
    </vt:vector>
  </HeadingPairs>
  <TitlesOfParts>
    <vt:vector size="66" baseType="lpstr">
      <vt:lpstr>Arial</vt:lpstr>
      <vt:lpstr>Bell MT</vt:lpstr>
      <vt:lpstr>Calibri</vt:lpstr>
      <vt:lpstr>Cambria</vt:lpstr>
      <vt:lpstr>Cambria Math</vt:lpstr>
      <vt:lpstr>Century Gothic</vt:lpstr>
      <vt:lpstr>Symbol</vt:lpstr>
      <vt:lpstr>Times New Roman</vt:lpstr>
      <vt:lpstr>Wingdings</vt:lpstr>
      <vt:lpstr>Wingdings 3</vt:lpstr>
      <vt:lpstr>Cacho</vt:lpstr>
      <vt:lpstr>Linguagens Formais e Autômatos</vt:lpstr>
      <vt:lpstr>Agenda</vt:lpstr>
      <vt:lpstr>Teoria dos Autômatos “O que é isso????”</vt:lpstr>
      <vt:lpstr>Conjuntos (1)</vt:lpstr>
      <vt:lpstr>Conjuntos (2)</vt:lpstr>
      <vt:lpstr>Conjuntos (3)</vt:lpstr>
      <vt:lpstr>Conjuntos (4)</vt:lpstr>
      <vt:lpstr>Conjuntos (5)</vt:lpstr>
      <vt:lpstr>Conjuntos (6)</vt:lpstr>
      <vt:lpstr>Conjuntos (7)</vt:lpstr>
      <vt:lpstr>Exercícios</vt:lpstr>
      <vt:lpstr>Grafos (1)</vt:lpstr>
      <vt:lpstr>Grafos (2)</vt:lpstr>
      <vt:lpstr>Grafos (3)</vt:lpstr>
      <vt:lpstr>Grafos (4)</vt:lpstr>
      <vt:lpstr>Exercícios (1/2)</vt:lpstr>
      <vt:lpstr>Exercícios (2/2)</vt:lpstr>
      <vt:lpstr>Cadeias e Linguagens Formais (1)</vt:lpstr>
      <vt:lpstr>Cadeias e Linguagens Formais (2)</vt:lpstr>
      <vt:lpstr>Cadeias e Linguagens Formais (3)</vt:lpstr>
      <vt:lpstr>Cadeias e Linguagens Formais (5) Alfabeto e Palavras</vt:lpstr>
      <vt:lpstr>Cadeias e Linguagens Formais (6) Alfabeto e Palavras</vt:lpstr>
      <vt:lpstr>Cadeias e Linguagens Formais (7) Alfabeto e Palavras</vt:lpstr>
      <vt:lpstr>Cadeias e Linguagens Formais (8) Alfabeto e Palavras</vt:lpstr>
      <vt:lpstr>Cadeias e Linguagens Formais (9) Alfabeto e Palavras</vt:lpstr>
      <vt:lpstr>Cadeias e Linguagens Formais (10)  Prefixo, Sufixo e Subpalavra</vt:lpstr>
      <vt:lpstr>Cadeias e Linguagens Formais (11)  Prefixo, Sufixo e Subpalavra</vt:lpstr>
      <vt:lpstr>Cadeias e Linguagens Formais (12)  Potência de um alfabeto</vt:lpstr>
      <vt:lpstr>Cadeias e Linguagens Formais (13)  Potência de um alfabeto</vt:lpstr>
      <vt:lpstr>Cadeias e Linguagens Formais (14) Concatenação</vt:lpstr>
      <vt:lpstr>Cadeias e Linguagens Formais (15) Concatenação</vt:lpstr>
      <vt:lpstr>Cadeias e Linguagens Formais (16) Concatenação</vt:lpstr>
      <vt:lpstr>Cadeias e Linguagens Formais (17) Concatenação</vt:lpstr>
      <vt:lpstr>Cadeias e Linguagens Formais (18) Exercícios</vt:lpstr>
      <vt:lpstr>Cadeias e Linguagens Formais (19) Exercícios</vt:lpstr>
      <vt:lpstr>Cadeias e Linguagens Formais (20) Linguagem Formal</vt:lpstr>
      <vt:lpstr>Cadeias e Linguagens Formais (21) Linguagem Formal</vt:lpstr>
      <vt:lpstr>Cadeias e Linguagens Formais (22) Linguagem Formal</vt:lpstr>
      <vt:lpstr>Cadeias e Linguagens Formais (23) Linguagem - Definições </vt:lpstr>
      <vt:lpstr>Cadeias e Linguagens Formais (24)  Gramática - Definições</vt:lpstr>
      <vt:lpstr>Cadeias e Linguagens Formais (25)  Gramática - Definições</vt:lpstr>
      <vt:lpstr>Cadeias e Linguagens Formais (26)  Gramática - Definições</vt:lpstr>
      <vt:lpstr>Cadeias e Linguagens Formais (27)  Gramática - Definições</vt:lpstr>
      <vt:lpstr>Cadeias e Linguagens Formais (28)  Gramática - Definições</vt:lpstr>
      <vt:lpstr>Cadeias e Linguagens Formais (29)  Gramática - Definições</vt:lpstr>
      <vt:lpstr>Cadeias e Linguagens Formais (30)  Gramática - Definições</vt:lpstr>
      <vt:lpstr>Cadeias e Linguagens Formais (31) Gramática – Linguagem Gerada</vt:lpstr>
      <vt:lpstr>Gramática - Exemplos</vt:lpstr>
      <vt:lpstr>Gramática - Exemplos</vt:lpstr>
      <vt:lpstr>Gramática - Exemplos</vt:lpstr>
      <vt:lpstr>Gramática - Exemplos</vt:lpstr>
      <vt:lpstr>Gramática - Exemplos</vt:lpstr>
      <vt:lpstr>Gramática - Exemplos</vt:lpstr>
      <vt:lpstr>Gramática – Gramáticas Equivalentes</vt:lpstr>
      <vt:lpstr>Referência Bibliográfica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Linguagens Formais e Autômatos</dc:title>
  <dc:creator>Viotti</dc:creator>
  <cp:lastModifiedBy>Flavio Viotti</cp:lastModifiedBy>
  <cp:revision>79</cp:revision>
  <dcterms:created xsi:type="dcterms:W3CDTF">2017-01-10T23:15:39Z</dcterms:created>
  <dcterms:modified xsi:type="dcterms:W3CDTF">2018-01-26T00:43:12Z</dcterms:modified>
</cp:coreProperties>
</file>