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7" r:id="rId20"/>
    <p:sldId id="276" r:id="rId21"/>
    <p:sldId id="277" r:id="rId22"/>
    <p:sldId id="278" r:id="rId23"/>
    <p:sldId id="279" r:id="rId24"/>
    <p:sldId id="286" r:id="rId25"/>
    <p:sldId id="288" r:id="rId26"/>
    <p:sldId id="280" r:id="rId27"/>
    <p:sldId id="289" r:id="rId28"/>
    <p:sldId id="290" r:id="rId29"/>
    <p:sldId id="291" r:id="rId30"/>
    <p:sldId id="285" r:id="rId31"/>
    <p:sldId id="281" r:id="rId32"/>
    <p:sldId id="282" r:id="rId33"/>
    <p:sldId id="283" r:id="rId34"/>
    <p:sldId id="295" r:id="rId35"/>
    <p:sldId id="292" r:id="rId36"/>
    <p:sldId id="293" r:id="rId37"/>
    <p:sldId id="294" r:id="rId38"/>
    <p:sldId id="297" r:id="rId39"/>
    <p:sldId id="296" r:id="rId40"/>
    <p:sldId id="298" r:id="rId41"/>
    <p:sldId id="299" r:id="rId42"/>
    <p:sldId id="300" r:id="rId43"/>
    <p:sldId id="301" r:id="rId44"/>
    <p:sldId id="306" r:id="rId45"/>
    <p:sldId id="307" r:id="rId46"/>
    <p:sldId id="308" r:id="rId47"/>
    <p:sldId id="309" r:id="rId48"/>
    <p:sldId id="310" r:id="rId49"/>
    <p:sldId id="302" r:id="rId50"/>
    <p:sldId id="303" r:id="rId51"/>
    <p:sldId id="315" r:id="rId52"/>
    <p:sldId id="321" r:id="rId53"/>
    <p:sldId id="322" r:id="rId54"/>
    <p:sldId id="323" r:id="rId55"/>
    <p:sldId id="324" r:id="rId56"/>
    <p:sldId id="326" r:id="rId57"/>
    <p:sldId id="325" r:id="rId58"/>
    <p:sldId id="316" r:id="rId59"/>
    <p:sldId id="317" r:id="rId60"/>
    <p:sldId id="327" r:id="rId61"/>
    <p:sldId id="328" r:id="rId62"/>
    <p:sldId id="330" r:id="rId63"/>
    <p:sldId id="329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9" r:id="rId77"/>
    <p:sldId id="343" r:id="rId78"/>
    <p:sldId id="344" r:id="rId79"/>
    <p:sldId id="345" r:id="rId80"/>
    <p:sldId id="346" r:id="rId81"/>
    <p:sldId id="347" r:id="rId82"/>
    <p:sldId id="348" r:id="rId83"/>
    <p:sldId id="350" r:id="rId84"/>
    <p:sldId id="351" r:id="rId85"/>
    <p:sldId id="352" r:id="rId86"/>
    <p:sldId id="353" r:id="rId87"/>
    <p:sldId id="354" r:id="rId88"/>
    <p:sldId id="355" r:id="rId89"/>
    <p:sldId id="258" r:id="rId9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o Viotti" initials="FV" lastIdx="1" clrIdx="0">
    <p:extLst>
      <p:ext uri="{19B8F6BF-5375-455C-9EA6-DF929625EA0E}">
        <p15:presenceInfo xmlns:p15="http://schemas.microsoft.com/office/powerpoint/2012/main" userId="Flavio Viotti" providerId="None"/>
      </p:ext>
    </p:extLst>
  </p:cmAuthor>
  <p:cmAuthor id="2" name="Flavio Viotti" initials="FV [2]" lastIdx="1" clrIdx="1">
    <p:extLst>
      <p:ext uri="{19B8F6BF-5375-455C-9EA6-DF929625EA0E}">
        <p15:presenceInfo xmlns:p15="http://schemas.microsoft.com/office/powerpoint/2012/main" userId="S-1-5-21-2399038870-3596356456-4173630590-39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16" autoAdjust="0"/>
  </p:normalViewPr>
  <p:slideViewPr>
    <p:cSldViewPr snapToGrid="0">
      <p:cViewPr varScale="1">
        <p:scale>
          <a:sx n="79" d="100"/>
          <a:sy n="79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68D5D-8D4A-4DB3-BF88-F4F7ABA25A4D}" type="datetimeFigureOut">
              <a:rPr lang="pt-BR" smtClean="0"/>
              <a:t>19/10/2017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4D0FC-F8FD-4223-ADDB-8EC5749C7B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8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D0FC-F8FD-4223-ADDB-8EC5749C7BA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5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D0FC-F8FD-4223-ADDB-8EC5749C7BA8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08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dar como exemplo uma expressão regular REGEX que valida 3 coisas 1 prefixo, 1 sufixo e uma palavra em qualquer posição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D0FC-F8FD-4223-ADDB-8EC5749C7BA8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1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b="0" dirty="0" smtClean="0"/>
              </a:p>
              <a:p>
                <a:endParaRPr lang="pt-BR" b="0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ER = </a:t>
                </a:r>
                <a:r>
                  <a:rPr lang="pt-BR" i="0" smtClean="0">
                    <a:latin typeface="Cambria Math" panose="02040503050406030204" pitchFamily="18" charset="0"/>
                  </a:rPr>
                  <a:t>〖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(𝑎+𝑏+𝑐)〗^∗ 𝑐</a:t>
                </a:r>
                <a:r>
                  <a:rPr lang="pt-BR" i="0" smtClean="0">
                    <a:latin typeface="Cambria Math" panose="02040503050406030204" pitchFamily="18" charset="0"/>
                  </a:rPr>
                  <a:t>〖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(𝑎+𝑏+𝑐)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〗^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∗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pt-BR" i="0" smtClean="0">
                    <a:latin typeface="Cambria Math" panose="02040503050406030204" pitchFamily="18" charset="0"/>
                  </a:rPr>
                  <a:t>〖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(𝑎+𝑏+𝑐)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〗^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∗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 𝑏</a:t>
                </a:r>
                <a:r>
                  <a:rPr lang="pt-BR" i="0" smtClean="0">
                    <a:latin typeface="Cambria Math" panose="02040503050406030204" pitchFamily="18" charset="0"/>
                  </a:rPr>
                  <a:t>〖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(𝑎+𝑏+𝑐)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〗^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∗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 𝑏</a:t>
                </a:r>
                <a:r>
                  <a:rPr lang="pt-BR" i="0" smtClean="0">
                    <a:latin typeface="Cambria Math" panose="02040503050406030204" pitchFamily="18" charset="0"/>
                  </a:rPr>
                  <a:t>〖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(𝑎+𝑏+𝑐)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〗^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∗</a:t>
                </a:r>
                <a:endParaRPr lang="pt-BR" b="0" dirty="0" smtClean="0"/>
              </a:p>
              <a:p>
                <a:endParaRPr lang="pt-BR" b="0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D0FC-F8FD-4223-ADDB-8EC5749C7BA8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95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E837-8209-4C83-B86E-06CC024FFD39}" type="datetime1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545-CBC4-4A09-AB8F-AE208EA6DD69}" type="datetime1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72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6A5-1413-41E1-874E-136C45A82884}" type="datetime1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50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2781-D9E5-4E18-A1C8-01B66051B38C}" type="datetime1">
              <a:rPr lang="pt-BR" smtClean="0"/>
              <a:t>19/10/2017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9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9D33-F56E-4803-AE44-5AD30F757707}" type="datetime1">
              <a:rPr lang="pt-BR" smtClean="0"/>
              <a:t>19/10/2017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176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CDB7-D334-4138-9002-51CED0593CB3}" type="datetime1">
              <a:rPr lang="pt-BR" smtClean="0"/>
              <a:t>19/10/2017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71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4050-D2BD-47BF-A90F-C71A7BDAF63D}" type="datetime1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130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37B-4B5E-4B64-98DF-735403EBC732}" type="datetime1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5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249382"/>
            <a:ext cx="10344425" cy="1147618"/>
          </a:xfr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7" y="1532467"/>
            <a:ext cx="10344425" cy="489767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492875"/>
            <a:ext cx="1567150" cy="370396"/>
          </a:xfrm>
        </p:spPr>
        <p:txBody>
          <a:bodyPr/>
          <a:lstStyle/>
          <a:p>
            <a:fld id="{D6E440EB-0808-4660-9BB0-C0790EDAE251}" type="datetime1">
              <a:rPr lang="pt-BR" smtClean="0"/>
              <a:t>19/10/2017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337" y="6492875"/>
            <a:ext cx="8624873" cy="365125"/>
          </a:xfrm>
        </p:spPr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07818" y="1459730"/>
            <a:ext cx="11984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F38-9F82-4555-9FEE-77E37F0D9EE5}" type="datetime1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74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A78B-7923-42F8-B097-389F237D8F79}" type="datetime1">
              <a:rPr lang="pt-BR" smtClean="0"/>
              <a:t>19/10/2017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04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5AD5-0AAD-4952-BC77-B50581D45D68}" type="datetime1">
              <a:rPr lang="pt-BR" smtClean="0"/>
              <a:t>19/10/2017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0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D54E-56E5-4EA9-8186-A42F062E0BA5}" type="datetime1">
              <a:rPr lang="pt-BR" smtClean="0"/>
              <a:t>19/10/2017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73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2AFA-4685-4843-B6A9-91B679267CB0}" type="datetime1">
              <a:rPr lang="pt-BR" smtClean="0"/>
              <a:t>19/10/2017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1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B287-4874-4A23-8CA7-1FEB4BA9D94F}" type="datetime1">
              <a:rPr lang="pt-BR" smtClean="0"/>
              <a:t>19/10/2017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77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E97A-D591-45D9-9F77-E4F7D369DBB3}" type="datetime1">
              <a:rPr lang="pt-BR" smtClean="0"/>
              <a:t>19/10/2017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6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9B0C-7768-4DFF-8FDC-61F695E2CCEE}" type="datetime1">
              <a:rPr lang="pt-BR" smtClean="0"/>
              <a:t>19/10/2017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B1CBB9-14D4-4DBE-B861-52A6BE028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70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534055"/>
            <a:ext cx="8915399" cy="2262781"/>
          </a:xfrm>
        </p:spPr>
        <p:txBody>
          <a:bodyPr/>
          <a:lstStyle/>
          <a:p>
            <a:r>
              <a:rPr lang="pt-BR" dirty="0" smtClean="0"/>
              <a:t>Linguagens Formais e Autômatos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Máquinas de Estados Finitos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Autômatos</a:t>
            </a:r>
            <a:br>
              <a:rPr lang="pt-BR" dirty="0"/>
            </a:br>
            <a:r>
              <a:rPr lang="pt-BR" dirty="0"/>
              <a:t>Formalismos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Axiomático</a:t>
            </a:r>
            <a:r>
              <a:rPr lang="pt-BR" dirty="0"/>
              <a:t>: as linguagens </a:t>
            </a:r>
            <a:r>
              <a:rPr lang="pt-BR" dirty="0" smtClean="0"/>
              <a:t>são </a:t>
            </a:r>
            <a:r>
              <a:rPr lang="pt-BR" dirty="0"/>
              <a:t>representadas </a:t>
            </a:r>
            <a:r>
              <a:rPr lang="pt-BR" dirty="0" smtClean="0"/>
              <a:t>através </a:t>
            </a:r>
            <a:r>
              <a:rPr lang="pt-BR" dirty="0"/>
              <a:t>de regras que constituem uma </a:t>
            </a:r>
            <a:r>
              <a:rPr lang="pt-BR" i="1" dirty="0"/>
              <a:t>Gramática </a:t>
            </a:r>
            <a:r>
              <a:rPr lang="pt-BR" dirty="0"/>
              <a:t>que permite derivar todo o conjunto de </a:t>
            </a:r>
            <a:r>
              <a:rPr lang="pt-BR" dirty="0" smtClean="0"/>
              <a:t>sentenças</a:t>
            </a:r>
          </a:p>
          <a:p>
            <a:endParaRPr lang="pt-BR" dirty="0"/>
          </a:p>
          <a:p>
            <a:pPr marL="457200" lvl="1" indent="0" algn="ctr"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GRAMÁTICAS</a:t>
            </a:r>
            <a:endParaRPr lang="pt-BR" sz="4000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2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Autômatos</a:t>
            </a:r>
            <a:br>
              <a:rPr lang="pt-BR" dirty="0"/>
            </a:br>
            <a:r>
              <a:rPr lang="pt-BR" dirty="0"/>
              <a:t>Formalismos </a:t>
            </a:r>
            <a:r>
              <a:rPr lang="pt-BR" dirty="0" smtClean="0"/>
              <a:t>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Operacional</a:t>
            </a:r>
            <a:r>
              <a:rPr lang="pt-BR" dirty="0"/>
              <a:t>: as linguagens </a:t>
            </a:r>
            <a:r>
              <a:rPr lang="pt-BR" dirty="0" smtClean="0"/>
              <a:t>são </a:t>
            </a:r>
            <a:r>
              <a:rPr lang="pt-BR" dirty="0"/>
              <a:t>representadas por maquinas abstratas ou </a:t>
            </a:r>
            <a:r>
              <a:rPr lang="pt-BR" dirty="0" smtClean="0"/>
              <a:t>autômatos, </a:t>
            </a:r>
            <a:r>
              <a:rPr lang="pt-BR" dirty="0"/>
              <a:t>baseados em estados, em </a:t>
            </a:r>
            <a:r>
              <a:rPr lang="pt-BR" dirty="0" smtClean="0"/>
              <a:t>instruções </a:t>
            </a:r>
            <a:r>
              <a:rPr lang="pt-BR" dirty="0"/>
              <a:t>primitivas e em como cada </a:t>
            </a:r>
            <a:r>
              <a:rPr lang="pt-BR" dirty="0" smtClean="0"/>
              <a:t>símbolo </a:t>
            </a:r>
            <a:r>
              <a:rPr lang="pt-BR" dirty="0"/>
              <a:t>modifica cada estado</a:t>
            </a:r>
          </a:p>
          <a:p>
            <a:pPr marL="457200" lvl="1" indent="0" algn="ctr">
              <a:buNone/>
            </a:pPr>
            <a:endParaRPr lang="pt-BR" sz="4000" b="1" dirty="0" smtClean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AUTÔMATOS</a:t>
            </a:r>
            <a:endParaRPr lang="pt-BR" sz="4000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6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de Estados Finitos</a:t>
            </a:r>
            <a:br>
              <a:rPr lang="pt-BR" dirty="0" smtClean="0"/>
            </a:br>
            <a:r>
              <a:rPr lang="pt-BR" dirty="0" smtClean="0"/>
              <a:t>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Sistema de Estados Finitos </a:t>
            </a: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um </a:t>
            </a:r>
            <a:r>
              <a:rPr lang="pt-BR" dirty="0" smtClean="0"/>
              <a:t>modelo matemático </a:t>
            </a:r>
            <a:r>
              <a:rPr lang="pt-BR" dirty="0"/>
              <a:t>de sistemas com entradas e </a:t>
            </a:r>
            <a:r>
              <a:rPr lang="pt-BR" dirty="0" smtClean="0"/>
              <a:t>saídas discretas </a:t>
            </a:r>
            <a:r>
              <a:rPr lang="pt-BR" dirty="0"/>
              <a:t>que pode assumir um numero finito </a:t>
            </a:r>
            <a:r>
              <a:rPr lang="pt-BR" dirty="0" smtClean="0"/>
              <a:t>e pré-definido </a:t>
            </a:r>
            <a:r>
              <a:rPr lang="pt-BR" dirty="0"/>
              <a:t>de estados</a:t>
            </a:r>
          </a:p>
          <a:p>
            <a:r>
              <a:rPr lang="pt-BR" dirty="0" smtClean="0"/>
              <a:t>Cada </a:t>
            </a:r>
            <a:r>
              <a:rPr lang="pt-BR" dirty="0"/>
              <a:t>estado resume somente as </a:t>
            </a:r>
            <a:r>
              <a:rPr lang="pt-BR" dirty="0" smtClean="0"/>
              <a:t>informações do </a:t>
            </a:r>
            <a:r>
              <a:rPr lang="pt-BR" dirty="0"/>
              <a:t>passado </a:t>
            </a:r>
            <a:r>
              <a:rPr lang="pt-BR" dirty="0" smtClean="0"/>
              <a:t>necessárias </a:t>
            </a:r>
            <a:r>
              <a:rPr lang="pt-BR" dirty="0"/>
              <a:t>para determinar </a:t>
            </a:r>
            <a:r>
              <a:rPr lang="pt-BR" dirty="0" smtClean="0"/>
              <a:t>as ações </a:t>
            </a:r>
            <a:r>
              <a:rPr lang="pt-BR" dirty="0"/>
              <a:t>para a </a:t>
            </a:r>
            <a:r>
              <a:rPr lang="pt-BR" dirty="0" smtClean="0"/>
              <a:t>próxima </a:t>
            </a:r>
            <a:r>
              <a:rPr lang="pt-BR" dirty="0"/>
              <a:t>entrada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Autômatos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Autômato finito</a:t>
            </a:r>
          </a:p>
          <a:p>
            <a:r>
              <a:rPr lang="pt-BR" dirty="0" smtClean="0"/>
              <a:t>Autômato com pilha</a:t>
            </a:r>
          </a:p>
          <a:p>
            <a:r>
              <a:rPr lang="pt-BR" dirty="0" smtClean="0"/>
              <a:t>Máquina de Turing com fita finita</a:t>
            </a:r>
          </a:p>
          <a:p>
            <a:r>
              <a:rPr lang="pt-BR" dirty="0" smtClean="0"/>
              <a:t>Máquina de Turing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1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Regulares e Autômatos Finitos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4337" y="1532467"/>
            <a:ext cx="10344425" cy="496040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Constituem um conjunto de </a:t>
            </a:r>
            <a:r>
              <a:rPr lang="pt-BR" dirty="0" smtClean="0"/>
              <a:t>linguagens </a:t>
            </a:r>
            <a:r>
              <a:rPr lang="pt-BR" dirty="0" err="1" smtClean="0"/>
              <a:t>decidíveis</a:t>
            </a:r>
            <a:r>
              <a:rPr lang="pt-BR" dirty="0" smtClean="0"/>
              <a:t> </a:t>
            </a:r>
            <a:r>
              <a:rPr lang="pt-BR" dirty="0"/>
              <a:t>bastante simples e com </a:t>
            </a:r>
            <a:r>
              <a:rPr lang="pt-BR" dirty="0" smtClean="0"/>
              <a:t>propriedades bem </a:t>
            </a:r>
            <a:r>
              <a:rPr lang="pt-BR" dirty="0"/>
              <a:t>definidas e compreendidas.</a:t>
            </a:r>
          </a:p>
          <a:p>
            <a:r>
              <a:rPr lang="pt-BR" dirty="0" smtClean="0"/>
              <a:t>Podem </a:t>
            </a:r>
            <a:r>
              <a:rPr lang="pt-BR" dirty="0"/>
              <a:t>ser reconhecidas por </a:t>
            </a:r>
            <a:r>
              <a:rPr lang="pt-BR" dirty="0" smtClean="0"/>
              <a:t>Autômatos Finitos e são </a:t>
            </a:r>
            <a:r>
              <a:rPr lang="pt-BR" dirty="0"/>
              <a:t>facilmente descritas por </a:t>
            </a:r>
            <a:r>
              <a:rPr lang="pt-BR" dirty="0" smtClean="0"/>
              <a:t>expressões simples</a:t>
            </a:r>
            <a:r>
              <a:rPr lang="pt-BR" dirty="0"/>
              <a:t>, chamadas </a:t>
            </a:r>
            <a:r>
              <a:rPr lang="pt-BR" dirty="0" smtClean="0"/>
              <a:t>Expressões </a:t>
            </a:r>
            <a:r>
              <a:rPr lang="pt-BR" dirty="0"/>
              <a:t>Regulares.</a:t>
            </a:r>
          </a:p>
          <a:p>
            <a:r>
              <a:rPr lang="pt-BR" dirty="0" smtClean="0"/>
              <a:t>Podem </a:t>
            </a:r>
            <a:r>
              <a:rPr lang="pt-BR" dirty="0"/>
              <a:t>ser abordadas </a:t>
            </a:r>
            <a:r>
              <a:rPr lang="pt-BR" dirty="0" smtClean="0"/>
              <a:t>através </a:t>
            </a:r>
            <a:r>
              <a:rPr lang="pt-BR" dirty="0"/>
              <a:t>de </a:t>
            </a:r>
            <a:r>
              <a:rPr lang="pt-BR" dirty="0" smtClean="0"/>
              <a:t>formalismos:</a:t>
            </a:r>
            <a:endParaRPr lang="pt-BR" dirty="0"/>
          </a:p>
          <a:p>
            <a:pPr lvl="1"/>
            <a:r>
              <a:rPr lang="pt-BR" b="1" dirty="0" smtClean="0"/>
              <a:t>Operacional </a:t>
            </a:r>
            <a:r>
              <a:rPr lang="pt-BR" b="1" dirty="0"/>
              <a:t>ou reconhecedor</a:t>
            </a:r>
            <a:r>
              <a:rPr lang="pt-BR" dirty="0"/>
              <a:t>: </a:t>
            </a:r>
            <a:r>
              <a:rPr lang="pt-BR" dirty="0" smtClean="0"/>
              <a:t>Autômato Finito </a:t>
            </a:r>
            <a:r>
              <a:rPr lang="it-IT" dirty="0" smtClean="0"/>
              <a:t>(</a:t>
            </a:r>
            <a:r>
              <a:rPr lang="it-IT" dirty="0"/>
              <a:t>Deterministico e Nao-deterministico e Vazio).</a:t>
            </a:r>
          </a:p>
          <a:p>
            <a:pPr lvl="1"/>
            <a:r>
              <a:rPr lang="pt-BR" b="1" dirty="0" smtClean="0"/>
              <a:t>Axiomático </a:t>
            </a:r>
            <a:r>
              <a:rPr lang="pt-BR" b="1" dirty="0"/>
              <a:t>ou gerador</a:t>
            </a:r>
            <a:r>
              <a:rPr lang="pt-BR" dirty="0"/>
              <a:t>: Gramatica </a:t>
            </a:r>
            <a:r>
              <a:rPr lang="pt-BR" dirty="0" smtClean="0"/>
              <a:t>Regular </a:t>
            </a:r>
          </a:p>
          <a:p>
            <a:pPr lvl="1"/>
            <a:r>
              <a:rPr lang="pt-BR" b="1" dirty="0" smtClean="0"/>
              <a:t>Denotacional</a:t>
            </a:r>
            <a:r>
              <a:rPr lang="pt-BR" dirty="0"/>
              <a:t>: </a:t>
            </a:r>
            <a:r>
              <a:rPr lang="pt-BR" dirty="0" smtClean="0"/>
              <a:t>Expressão </a:t>
            </a:r>
            <a:r>
              <a:rPr lang="pt-BR" dirty="0"/>
              <a:t>Regular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584337" y="6492875"/>
            <a:ext cx="8624873" cy="365125"/>
          </a:xfrm>
        </p:spPr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5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Autômato Finito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Um Autômato </a:t>
                </a:r>
                <a:r>
                  <a:rPr lang="pt-BR" dirty="0"/>
                  <a:t>Finito </a:t>
                </a:r>
                <a:r>
                  <a:rPr lang="pt-BR" dirty="0" smtClean="0"/>
                  <a:t>é </a:t>
                </a:r>
                <a:r>
                  <a:rPr lang="pt-BR" dirty="0"/>
                  <a:t>um reconhecedor </a:t>
                </a:r>
                <a:r>
                  <a:rPr lang="pt-BR" dirty="0" smtClean="0"/>
                  <a:t>de L.R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 smtClean="0"/>
                  <a:t>Entende-se </a:t>
                </a:r>
                <a:r>
                  <a:rPr lang="pt-BR" dirty="0"/>
                  <a:t>por reconhecedor de uma </a:t>
                </a:r>
                <a:r>
                  <a:rPr lang="pt-BR" dirty="0" smtClean="0"/>
                  <a:t>linguagem L </a:t>
                </a:r>
                <a:r>
                  <a:rPr lang="pt-BR" dirty="0"/>
                  <a:t>um dispositivo que tomando uma sequencia </a:t>
                </a:r>
                <a:r>
                  <a:rPr lang="pt-BR" dirty="0" smtClean="0"/>
                  <a:t>w como </a:t>
                </a:r>
                <a:r>
                  <a:rPr lang="pt-BR" dirty="0"/>
                  <a:t>entrada, responde “sim”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 smtClean="0"/>
                  <a:t> e “não” caso </a:t>
                </a:r>
                <a:r>
                  <a:rPr lang="pt-BR" dirty="0"/>
                  <a:t>contrario.</a:t>
                </a:r>
              </a:p>
              <a:p>
                <a:r>
                  <a:rPr lang="pt-BR" dirty="0" smtClean="0"/>
                  <a:t>Os Autômatos </a:t>
                </a:r>
                <a:r>
                  <a:rPr lang="pt-BR" dirty="0"/>
                  <a:t>Finitos classificam-se em:</a:t>
                </a:r>
              </a:p>
              <a:p>
                <a:pPr lvl="1"/>
                <a:r>
                  <a:rPr lang="pt-BR" dirty="0" smtClean="0"/>
                  <a:t>Autômatos </a:t>
                </a:r>
                <a:r>
                  <a:rPr lang="pt-BR" dirty="0"/>
                  <a:t>Finitos </a:t>
                </a:r>
                <a:r>
                  <a:rPr lang="pt-BR" dirty="0" smtClean="0"/>
                  <a:t>Determinísticos </a:t>
                </a:r>
                <a:r>
                  <a:rPr lang="pt-BR" dirty="0"/>
                  <a:t>(AFD)</a:t>
                </a:r>
              </a:p>
              <a:p>
                <a:pPr lvl="1"/>
                <a:r>
                  <a:rPr lang="pt-BR" dirty="0" smtClean="0"/>
                  <a:t>Autômatos </a:t>
                </a:r>
                <a:r>
                  <a:rPr lang="pt-BR" dirty="0"/>
                  <a:t>Finitos </a:t>
                </a:r>
                <a:r>
                  <a:rPr lang="pt-BR" dirty="0" smtClean="0"/>
                  <a:t>Não-Determinísticos </a:t>
                </a:r>
                <a:r>
                  <a:rPr lang="pt-BR" dirty="0"/>
                  <a:t>(AFND)</a:t>
                </a:r>
              </a:p>
              <a:p>
                <a:pPr lvl="1"/>
                <a:r>
                  <a:rPr lang="pt-BR" dirty="0" smtClean="0"/>
                  <a:t>Autômatos </a:t>
                </a:r>
                <a:r>
                  <a:rPr lang="pt-BR" dirty="0"/>
                  <a:t>Finitos com Movimentos Vazios (</a:t>
                </a:r>
                <a:r>
                  <a:rPr lang="pt-BR" dirty="0" smtClean="0"/>
                  <a:t>AF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4" t="-1617" r="-5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0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Autômato </a:t>
            </a:r>
            <a:r>
              <a:rPr lang="pt-BR" dirty="0" smtClean="0"/>
              <a:t>Finito Determinístico 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</a:t>
            </a:r>
            <a:r>
              <a:rPr lang="pt-BR" dirty="0" smtClean="0"/>
              <a:t>autômato </a:t>
            </a:r>
            <a:r>
              <a:rPr lang="pt-BR" dirty="0"/>
              <a:t>finito </a:t>
            </a:r>
            <a:r>
              <a:rPr lang="pt-BR" dirty="0" smtClean="0"/>
              <a:t>determinístico </a:t>
            </a:r>
            <a:r>
              <a:rPr lang="pt-BR" b="1" dirty="0"/>
              <a:t>é </a:t>
            </a:r>
            <a:r>
              <a:rPr lang="pt-BR" dirty="0" smtClean="0"/>
              <a:t>uma maquina abstrata </a:t>
            </a:r>
            <a:r>
              <a:rPr lang="pt-BR" dirty="0"/>
              <a:t>composta por:</a:t>
            </a:r>
          </a:p>
          <a:p>
            <a:pPr lvl="1"/>
            <a:r>
              <a:rPr lang="pt-BR" b="1" dirty="0" smtClean="0"/>
              <a:t>Fita</a:t>
            </a:r>
            <a:endParaRPr lang="pt-BR" b="1" dirty="0"/>
          </a:p>
          <a:p>
            <a:pPr lvl="2"/>
            <a:r>
              <a:rPr lang="pt-BR" dirty="0" smtClean="0"/>
              <a:t>Dispositivo </a:t>
            </a:r>
            <a:r>
              <a:rPr lang="pt-BR" dirty="0"/>
              <a:t>de entrada que contem </a:t>
            </a:r>
            <a:r>
              <a:rPr lang="pt-BR" dirty="0" smtClean="0"/>
              <a:t>a informação </a:t>
            </a:r>
            <a:r>
              <a:rPr lang="pt-BR" dirty="0"/>
              <a:t>a ser processada</a:t>
            </a:r>
          </a:p>
          <a:p>
            <a:pPr lvl="1"/>
            <a:r>
              <a:rPr lang="pt-BR" b="1" dirty="0" smtClean="0"/>
              <a:t>Unidade </a:t>
            </a:r>
            <a:r>
              <a:rPr lang="pt-BR" b="1" dirty="0"/>
              <a:t>de controle</a:t>
            </a:r>
          </a:p>
          <a:p>
            <a:pPr lvl="2"/>
            <a:r>
              <a:rPr lang="pt-BR" dirty="0" smtClean="0"/>
              <a:t>Reflete </a:t>
            </a:r>
            <a:r>
              <a:rPr lang="pt-BR" dirty="0"/>
              <a:t>o estado corrente da maquina. </a:t>
            </a:r>
            <a:r>
              <a:rPr lang="pt-BR" dirty="0" smtClean="0"/>
              <a:t>Possui uma </a:t>
            </a:r>
            <a:r>
              <a:rPr lang="pt-BR" dirty="0"/>
              <a:t>leitora que </a:t>
            </a:r>
            <a:r>
              <a:rPr lang="pt-BR" dirty="0" smtClean="0"/>
              <a:t>lê </a:t>
            </a:r>
            <a:r>
              <a:rPr lang="pt-BR" dirty="0"/>
              <a:t>uma </a:t>
            </a:r>
            <a:r>
              <a:rPr lang="pt-BR" dirty="0" smtClean="0"/>
              <a:t>célula </a:t>
            </a:r>
            <a:r>
              <a:rPr lang="pt-BR" dirty="0"/>
              <a:t>de cada vez </a:t>
            </a:r>
            <a:r>
              <a:rPr lang="pt-BR" dirty="0" smtClean="0"/>
              <a:t>e movimenta-se </a:t>
            </a:r>
            <a:r>
              <a:rPr lang="pt-BR" dirty="0"/>
              <a:t>para a direita</a:t>
            </a:r>
          </a:p>
          <a:p>
            <a:pPr lvl="1"/>
            <a:r>
              <a:rPr lang="pt-BR" b="1" dirty="0" smtClean="0"/>
              <a:t>Programa </a:t>
            </a:r>
            <a:r>
              <a:rPr lang="pt-BR" b="1" dirty="0"/>
              <a:t>ou </a:t>
            </a:r>
            <a:r>
              <a:rPr lang="pt-BR" b="1" dirty="0" smtClean="0"/>
              <a:t>Função </a:t>
            </a:r>
            <a:r>
              <a:rPr lang="pt-BR" b="1" dirty="0"/>
              <a:t>de </a:t>
            </a:r>
            <a:r>
              <a:rPr lang="pt-BR" b="1" dirty="0" smtClean="0"/>
              <a:t>Transição</a:t>
            </a:r>
            <a:endParaRPr lang="pt-BR" b="1" dirty="0"/>
          </a:p>
          <a:p>
            <a:pPr lvl="2"/>
            <a:r>
              <a:rPr lang="pt-BR" dirty="0" smtClean="0"/>
              <a:t>Comanda </a:t>
            </a:r>
            <a:r>
              <a:rPr lang="pt-BR" dirty="0"/>
              <a:t>as leituras e define o estado </a:t>
            </a:r>
            <a:r>
              <a:rPr lang="pt-BR" dirty="0" smtClean="0"/>
              <a:t>da maquina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1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</a:t>
            </a:r>
            <a:r>
              <a:rPr lang="pt-BR" dirty="0" smtClean="0"/>
              <a:t>Determinístico</a:t>
            </a:r>
            <a:br>
              <a:rPr lang="pt-BR" dirty="0" smtClean="0"/>
            </a:br>
            <a:r>
              <a:rPr lang="pt-BR" dirty="0" smtClean="0"/>
              <a:t>Definição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Um autômato finito determinístico (AFD) é uma quíntupla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dirty="0" smtClean="0"/>
                  <a:t> é um conjunto finito de um ou mais elementos denominados estados;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 smtClean="0"/>
                  <a:t> é um alfabeto;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𝑑𝑒𝑙𝑡𝑎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dirty="0" smtClean="0"/>
                  <a:t> é uma função de transição;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um estado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, é o estado inicial;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pt-BR" dirty="0" smtClean="0"/>
                  <a:t>, subconjunto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dirty="0" smtClean="0"/>
                  <a:t>, é conjunto de estados finais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4" t="-1617" r="-8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9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Determinístico</a:t>
            </a:r>
            <a:br>
              <a:rPr lang="pt-BR" dirty="0"/>
            </a:br>
            <a:r>
              <a:rPr lang="pt-BR" dirty="0" smtClean="0"/>
              <a:t>Função de Transição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Significando que, estando no estado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e lendo o símbolo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na fita de entrada, o autômato muda para o estado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e avança o cabeçote uma posição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9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Determinístico</a:t>
            </a:r>
            <a:br>
              <a:rPr lang="pt-BR" dirty="0"/>
            </a:br>
            <a:r>
              <a:rPr lang="pt-BR" dirty="0"/>
              <a:t>Função de </a:t>
            </a:r>
            <a:r>
              <a:rPr lang="pt-BR" dirty="0" smtClean="0"/>
              <a:t>Transição Estendia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 smtClean="0"/>
                  <a:t> é uma função de transição, então a função de transição estendida construída a partir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 smtClean="0"/>
                  <a:t> é chamado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função de transição estendida é uma função que toma o estado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e um </a:t>
                </a:r>
                <a:r>
                  <a:rPr lang="pt-BR" b="1" dirty="0" err="1" smtClean="0"/>
                  <a:t>string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 e retorna um estado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 – o estado que o autômato alcança quando começa no estado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e processa a sequencia de entradas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i="1" dirty="0" smtClean="0"/>
              </a:p>
              <a:p>
                <a:endParaRPr lang="pt-BR" i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4" t="-1617" r="-1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4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Maquinas de Estados Finitos</a:t>
            </a:r>
          </a:p>
          <a:p>
            <a:r>
              <a:rPr lang="pt-BR" dirty="0" smtClean="0"/>
              <a:t>Autômatos Finitos Determinísticos - AFD</a:t>
            </a:r>
            <a:endParaRPr lang="pt-BR" dirty="0"/>
          </a:p>
          <a:p>
            <a:r>
              <a:rPr lang="pt-BR" dirty="0" smtClean="0"/>
              <a:t>Autômatos Finitos Não Determinísticos - AFND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Determinístico</a:t>
            </a:r>
            <a:br>
              <a:rPr lang="pt-BR" dirty="0"/>
            </a:br>
            <a:r>
              <a:rPr lang="pt-BR" dirty="0" smtClean="0"/>
              <a:t>Representação Gráfica - grafo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69" y="2820111"/>
            <a:ext cx="6466698" cy="3482961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20</a:t>
            </a:fld>
            <a:endParaRPr lang="pt-BR"/>
          </a:p>
        </p:txBody>
      </p:sp>
      <p:sp>
        <p:nvSpPr>
          <p:cNvPr id="8" name="Texto explicativo retangular 7"/>
          <p:cNvSpPr/>
          <p:nvPr/>
        </p:nvSpPr>
        <p:spPr>
          <a:xfrm>
            <a:off x="7101555" y="2768837"/>
            <a:ext cx="1495514" cy="649480"/>
          </a:xfrm>
          <a:prstGeom prst="wedgeRectCallout">
            <a:avLst>
              <a:gd name="adj1" fmla="val -21404"/>
              <a:gd name="adj2" fmla="val 148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 estado</a:t>
            </a:r>
            <a:endParaRPr lang="pt-BR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4449013" y="2768837"/>
            <a:ext cx="1495514" cy="649480"/>
          </a:xfrm>
          <a:prstGeom prst="wedgeRectCallout">
            <a:avLst>
              <a:gd name="adj1" fmla="val -19119"/>
              <a:gd name="adj2" fmla="val 136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Estado anterior</a:t>
            </a:r>
            <a:endParaRPr lang="pt-BR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5467884" y="5211510"/>
            <a:ext cx="1495514" cy="649480"/>
          </a:xfrm>
          <a:prstGeom prst="wedgeRectCallout">
            <a:avLst>
              <a:gd name="adj1" fmla="val 2025"/>
              <a:gd name="adj2" fmla="val -17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Símbolo Lido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45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15089" r="17640" b="40773"/>
          <a:stretch/>
        </p:blipFill>
        <p:spPr>
          <a:xfrm>
            <a:off x="1660635" y="4887309"/>
            <a:ext cx="3951890" cy="12612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</a:t>
            </a:r>
            <a:r>
              <a:rPr lang="pt-BR" dirty="0" smtClean="0"/>
              <a:t>Determinístico</a:t>
            </a:r>
            <a:br>
              <a:rPr lang="pt-BR" dirty="0" smtClean="0"/>
            </a:br>
            <a:r>
              <a:rPr lang="pt-BR" dirty="0" smtClean="0"/>
              <a:t>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Seja a quíntupla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Logo: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2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243000" y="2443716"/>
                <a:ext cx="5608644" cy="413728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168400" algn="l"/>
                    <a:tab pos="22463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𝑎𝑎𝑏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lang="pt-BR" sz="3200" b="0" dirty="0" smtClean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sz="3200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endParaRPr lang="pt-BR" sz="3200" b="0" dirty="0" smtClean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sz="3200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pt-BR" sz="3200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sz="320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pt-BR" sz="3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sz="3200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endParaRPr lang="pt-BR" sz="3200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sz="32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endParaRPr lang="pt-BR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sz="3200" b="0" dirty="0" smtClean="0">
                    <a:ea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endParaRPr lang="pt-BR" sz="3200" dirty="0">
                  <a:ea typeface="Cambria Math" panose="02040503050406030204" pitchFamily="18" charset="0"/>
                </a:endParaRP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00" y="2443716"/>
                <a:ext cx="5608644" cy="4137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4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</a:t>
            </a:r>
            <a:r>
              <a:rPr lang="pt-BR" dirty="0" smtClean="0"/>
              <a:t>Determinístico</a:t>
            </a:r>
            <a:br>
              <a:rPr lang="pt-BR" dirty="0" smtClean="0"/>
            </a:br>
            <a:r>
              <a:rPr lang="pt-BR" dirty="0" smtClean="0"/>
              <a:t>Tabela de transição de 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Outra forma de representar um AF:</a:t>
            </a:r>
          </a:p>
          <a:p>
            <a:pPr lvl="1"/>
            <a:r>
              <a:rPr lang="pt-BR" dirty="0" smtClean="0"/>
              <a:t>Tabela indicando na vertical os estados e na horizontal os símbolos do alfabeto;</a:t>
            </a:r>
          </a:p>
          <a:p>
            <a:pPr lvl="1"/>
            <a:r>
              <a:rPr lang="pt-BR" dirty="0" smtClean="0"/>
              <a:t>No cruzamento estão as transições possíveis</a:t>
            </a:r>
          </a:p>
          <a:p>
            <a:pPr lvl="1"/>
            <a:r>
              <a:rPr lang="pt-BR" dirty="0" smtClean="0"/>
              <a:t>O estado inicial é indicado por uma seta, e os finais por asteriscos.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8849687"/>
                  </p:ext>
                </p:extLst>
              </p:nvPr>
            </p:nvGraphicFramePr>
            <p:xfrm>
              <a:off x="4204531" y="4744913"/>
              <a:ext cx="498124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04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604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604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8849687"/>
                  </p:ext>
                </p:extLst>
              </p:nvPr>
            </p:nvGraphicFramePr>
            <p:xfrm>
              <a:off x="4204531" y="4744913"/>
              <a:ext cx="498124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0416"/>
                    <a:gridCol w="1660416"/>
                    <a:gridCol w="1660416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66" t="-1667" r="-20036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735" t="-1667" r="-101103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67" r="-733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66" t="-100000" r="-200366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735" t="-100000" r="-101103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66" t="-203333" r="-20036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735" t="-203333" r="-101103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3333" r="-733" b="-1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66" t="-303333" r="-20036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72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Autômato </a:t>
            </a:r>
            <a:r>
              <a:rPr lang="pt-BR" dirty="0"/>
              <a:t>Finito </a:t>
            </a:r>
            <a:r>
              <a:rPr lang="pt-BR" dirty="0" smtClean="0"/>
              <a:t>Determinístico</a:t>
            </a:r>
            <a:br>
              <a:rPr lang="pt-BR" dirty="0" smtClean="0"/>
            </a:br>
            <a:r>
              <a:rPr lang="pt-BR" dirty="0" smtClean="0"/>
              <a:t>Exemplo (1)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Considere a linguagem: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1={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𝑝𝑜𝑠𝑠𝑢𝑖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𝑐𝑜𝑚𝑜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𝑠𝑢𝑏𝑝𝑎𝑙𝑎𝑣𝑟𝑎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AF: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1=(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0, 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2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124601"/>
                  </p:ext>
                </p:extLst>
              </p:nvPr>
            </p:nvGraphicFramePr>
            <p:xfrm>
              <a:off x="8691072" y="3779238"/>
              <a:ext cx="211840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61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61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61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𝒒𝒇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124601"/>
                  </p:ext>
                </p:extLst>
              </p:nvPr>
            </p:nvGraphicFramePr>
            <p:xfrm>
              <a:off x="8691072" y="3779238"/>
              <a:ext cx="211840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61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61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61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862" t="-1667" r="-202586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67" r="-100855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1724" t="-1667" r="-1724" b="-4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862" t="-101667" r="-202586" b="-3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667" r="-100855" b="-3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1724" t="-101667" r="-1724" b="-3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862" t="-198361" r="-202586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98361" r="-100855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1724" t="-198361" r="-1724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862" t="-303333" r="-202586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3333" r="-100855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1724" t="-303333" r="-1724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862" t="-403333" r="-20258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3333" r="-10085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1724" t="-403333" r="-1724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6" t="5871" r="35360" b="8968"/>
          <a:stretch/>
        </p:blipFill>
        <p:spPr>
          <a:xfrm>
            <a:off x="2684206" y="3176464"/>
            <a:ext cx="3642852" cy="37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Determinístico</a:t>
            </a:r>
            <a:br>
              <a:rPr lang="pt-BR" dirty="0"/>
            </a:br>
            <a:r>
              <a:rPr lang="pt-BR" dirty="0"/>
              <a:t>Exemplo </a:t>
            </a:r>
            <a:r>
              <a:rPr lang="pt-BR" dirty="0" smtClean="0"/>
              <a:t>(2)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Considere a linguagem constituída por sentenças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 smtClean="0"/>
                  <a:t> as quais não contem dois ou mais 1´s consecutivos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1=(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{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1})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4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4000975"/>
                  </p:ext>
                </p:extLst>
              </p:nvPr>
            </p:nvGraphicFramePr>
            <p:xfrm>
              <a:off x="9306370" y="3830512"/>
              <a:ext cx="193134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15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5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2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4000975"/>
                  </p:ext>
                </p:extLst>
              </p:nvPr>
            </p:nvGraphicFramePr>
            <p:xfrm>
              <a:off x="9306370" y="3830512"/>
              <a:ext cx="193134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156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5155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50420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67" t="-1667" r="-113333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7647" t="-1667" r="-10000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337" t="-1667" r="-2410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67" t="-100000" r="-113333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7647" t="-100000" r="-10000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337" t="-100000" r="-2410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67" t="-203333" r="-11333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7647" t="-203333" r="-100000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4337" t="-203333" r="-2410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982624" y="4050707"/>
                <a:ext cx="445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4" y="4050707"/>
                <a:ext cx="4452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0" r="40228"/>
          <a:stretch/>
        </p:blipFill>
        <p:spPr>
          <a:xfrm>
            <a:off x="1982624" y="4654891"/>
            <a:ext cx="3171158" cy="2020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826914" y="5369498"/>
                <a:ext cx="4868250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Desenhar o processamento da palavra </a:t>
                </a:r>
                <a:r>
                  <a:rPr lang="pt-BR" b="1" i="1" dirty="0" smtClean="0"/>
                  <a:t>01001</a:t>
                </a:r>
                <a:r>
                  <a:rPr lang="pt-BR" i="1" dirty="0" smtClean="0"/>
                  <a:t> através da função estendida de transição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914" y="5369498"/>
                <a:ext cx="4868250" cy="938911"/>
              </a:xfrm>
              <a:prstGeom prst="rect">
                <a:avLst/>
              </a:prstGeom>
              <a:blipFill>
                <a:blip r:embed="rId6"/>
                <a:stretch>
                  <a:fillRect l="-1128" t="-3896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7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</a:t>
            </a:r>
            <a:r>
              <a:rPr lang="pt-BR" dirty="0" smtClean="0"/>
              <a:t>Determinístico</a:t>
            </a:r>
            <a:br>
              <a:rPr lang="pt-BR" dirty="0" smtClean="0"/>
            </a:br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Construa </a:t>
                </a:r>
                <a:r>
                  <a:rPr lang="pt-BR" dirty="0" err="1" smtClean="0"/>
                  <a:t>AFDs</a:t>
                </a:r>
                <a:r>
                  <a:rPr lang="pt-BR" dirty="0" smtClean="0"/>
                  <a:t> para as seguintes linguagens sobre o alfabeto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pt-BR" b="0" dirty="0" smtClean="0"/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pt-BR" dirty="0" smtClean="0"/>
                  <a:t>O conjunto de palavras de tamanho 3</a:t>
                </a:r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pt-BR" dirty="0" smtClean="0"/>
                  <a:t>O conjunto de palavras de tamanho menor que 3</a:t>
                </a:r>
              </a:p>
              <a:p>
                <a:pPr marL="91440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cada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imediatamente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seguido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pt-B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minimo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dois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Construa a tabela de transição de estados do exercício 1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Construa a função de transição estendida para a letra ‘c’ assumindo a </a:t>
                </a:r>
                <a:r>
                  <a:rPr lang="pt-BR" dirty="0" err="1" smtClean="0"/>
                  <a:t>string</a:t>
                </a:r>
                <a:r>
                  <a:rPr lang="pt-BR" dirty="0" smtClean="0"/>
                  <a:t> </a:t>
                </a:r>
                <a:r>
                  <a:rPr lang="pt-BR" smtClean="0"/>
                  <a:t>de entrada 1011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5" t="-2488" r="-19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Autômato Finito </a:t>
            </a:r>
            <a:r>
              <a:rPr lang="pt-BR" dirty="0" smtClean="0"/>
              <a:t>Não-Determinístico - AFN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dito anteriormente, se para cada par (estado, símbolo) há transição para um único estado, isso lhe confere o caráter determinístico</a:t>
            </a:r>
          </a:p>
          <a:p>
            <a:r>
              <a:rPr lang="pt-BR" dirty="0" smtClean="0"/>
              <a:t>Se essa regra for eliminada, ou seja, se para algum par (estado, símbolo) houver transições para dois ou mais estados, tem-se o que se denomina Autômato Finito Não Determinístico (AFN)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5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Autômato Finito Não-Determinístico - AFN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Um AFN é representado como um AFD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𝒬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Onde: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pt-B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 smtClean="0">
                    <a:ea typeface="Cambria Math" panose="02040503050406030204" pitchFamily="18" charset="0"/>
                  </a:rPr>
                  <a:t>é um conjunto finito de estados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 smtClean="0">
                    <a:ea typeface="Cambria Math" panose="02040503050406030204" pitchFamily="18" charset="0"/>
                  </a:rPr>
                  <a:t>é um conjunto finito de símbolos de entradas</a:t>
                </a:r>
                <a:endParaRPr lang="pt-BR" i="1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pt-BR" dirty="0" smtClean="0">
                    <a:ea typeface="Cambria Math" panose="02040503050406030204" pitchFamily="18" charset="0"/>
                  </a:rPr>
                  <a:t>função de transição</a:t>
                </a:r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 smtClean="0">
                    <a:ea typeface="Cambria Math" panose="02040503050406030204" pitchFamily="18" charset="0"/>
                  </a:rPr>
                  <a:t>um elemento de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pt-B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pt-BR" dirty="0" smtClean="0">
                    <a:ea typeface="Cambria Math" panose="02040503050406030204" pitchFamily="18" charset="0"/>
                  </a:rPr>
                  <a:t>é o estado inicial</a:t>
                </a:r>
                <a:endParaRPr lang="pt-BR" i="1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pt-BR" dirty="0" smtClean="0"/>
                  <a:t> um subconjunto de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pt-BR" dirty="0" smtClean="0"/>
                  <a:t>, é o conjunto de estados finais (ou de aceitação)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4" t="-2612" b="-3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6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Autômato Finito Não-Determinístico - AFN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O AFN abaixo pode ser formalmente especificado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4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7426618"/>
                  </p:ext>
                </p:extLst>
              </p:nvPr>
            </p:nvGraphicFramePr>
            <p:xfrm>
              <a:off x="8547495" y="5167530"/>
              <a:ext cx="3323430" cy="14973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63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76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43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43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43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4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7426618"/>
                  </p:ext>
                </p:extLst>
              </p:nvPr>
            </p:nvGraphicFramePr>
            <p:xfrm>
              <a:off x="8547495" y="5167530"/>
              <a:ext cx="3323430" cy="14973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63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76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99" t="-1613" r="-228144" b="-3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1186" t="-1613" r="-61441" b="-3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82517" t="-1613" r="-1399" b="-3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43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99" t="-101613" r="-228144" b="-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1186" t="-101613" r="-61441" b="-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82517" t="-101613" r="-1399" b="-2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43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99" t="-204918" r="-228144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1186" t="-204918" r="-61441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82517" t="-204918" r="-1399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434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99" t="-300000" r="-22814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1186" t="-300000" r="-61441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82517" t="-300000" r="-1399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0464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1" t="27260" r="4408" b="26395"/>
          <a:stretch/>
        </p:blipFill>
        <p:spPr>
          <a:xfrm>
            <a:off x="7493397" y="3149710"/>
            <a:ext cx="4435365" cy="1324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047829" y="3196139"/>
                <a:ext cx="5708720" cy="3296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168400" algn="l"/>
                    <a:tab pos="22463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0, 00101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0101</m:t>
                          </m:r>
                        </m:e>
                      </m:d>
                    </m:oMath>
                  </m:oMathPara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1},0101</m:t>
                        </m:r>
                      </m:e>
                    </m:d>
                  </m:oMath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101</m:t>
                        </m:r>
                      </m:e>
                    </m:d>
                  </m:oMath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1},101</m:t>
                        </m:r>
                      </m:e>
                    </m:d>
                  </m:oMath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endParaRPr lang="pt-BR" dirty="0" smtClean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2},01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endParaRPr lang="pt-BR" dirty="0" smtClean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1},1</m:t>
                        </m:r>
                      </m:e>
                    </m:d>
                  </m:oMath>
                </a14:m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2},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2},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2}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29" y="3196139"/>
                <a:ext cx="5708720" cy="3296736"/>
              </a:xfrm>
              <a:prstGeom prst="rect">
                <a:avLst/>
              </a:prstGeom>
              <a:blipFill>
                <a:blip r:embed="rId5"/>
                <a:stretch>
                  <a:fillRect t="-739" b="-1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Não-Determinístico </a:t>
            </a:r>
            <a:r>
              <a:rPr lang="pt-BR" dirty="0" smtClean="0"/>
              <a:t>– AFN</a:t>
            </a:r>
            <a:br>
              <a:rPr lang="pt-BR" dirty="0" smtClean="0"/>
            </a:br>
            <a:r>
              <a:rPr lang="pt-BR" dirty="0" smtClean="0"/>
              <a:t>A Linguagem de um AFN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)∩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≠∅}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Isto é,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dirty="0" smtClean="0"/>
                  <a:t> </a:t>
                </a:r>
                <a:r>
                  <a:rPr lang="pt-BR" dirty="0" smtClean="0"/>
                  <a:t>é o conjunto de </a:t>
                </a:r>
                <a:r>
                  <a:rPr lang="pt-BR" dirty="0" err="1" smtClean="0"/>
                  <a:t>strings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 smtClean="0"/>
                  <a:t> tais 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acc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dirty="0" smtClean="0"/>
                  <a:t> </a:t>
                </a:r>
                <a:r>
                  <a:rPr lang="pt-BR" dirty="0" smtClean="0"/>
                  <a:t>contém pelo menos um estado de aceitação.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7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4337" y="399393"/>
            <a:ext cx="9920275" cy="99760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Máquinas de Estados Finitos</a:t>
            </a:r>
            <a:br>
              <a:rPr lang="pt-BR" dirty="0" smtClean="0"/>
            </a:br>
            <a:r>
              <a:rPr lang="pt-BR" dirty="0" smtClean="0"/>
              <a:t>Introdução 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 máquinas de estados finitos são máquinas abstratas que capturam partes essenciais de algumas máquinas concretas. </a:t>
            </a:r>
            <a:endParaRPr lang="pt-BR" dirty="0" smtClean="0"/>
          </a:p>
          <a:p>
            <a:r>
              <a:rPr lang="pt-BR" dirty="0" smtClean="0"/>
              <a:t>Tipos </a:t>
            </a:r>
          </a:p>
          <a:p>
            <a:pPr lvl="1"/>
            <a:r>
              <a:rPr lang="pt-BR" dirty="0" smtClean="0"/>
              <a:t>Tradutores </a:t>
            </a:r>
            <a:r>
              <a:rPr lang="pt-BR" dirty="0"/>
              <a:t>– máquinas com entradas e saída </a:t>
            </a:r>
            <a:endParaRPr lang="pt-BR" dirty="0" smtClean="0"/>
          </a:p>
          <a:p>
            <a:pPr lvl="1"/>
            <a:r>
              <a:rPr lang="pt-BR" dirty="0" smtClean="0"/>
              <a:t>Reconhecedores </a:t>
            </a:r>
            <a:r>
              <a:rPr lang="pt-BR" dirty="0"/>
              <a:t>– possuem duas saídas possíveis, “aceita” e “rejeita”.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memória de uma máquina de estados finitos é limitada e organizada em torno do conceito de “estado”.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5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3" r="40027"/>
          <a:stretch/>
        </p:blipFill>
        <p:spPr>
          <a:xfrm>
            <a:off x="8746964" y="1568721"/>
            <a:ext cx="3181799" cy="207018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0" r="40056"/>
          <a:stretch/>
        </p:blipFill>
        <p:spPr>
          <a:xfrm>
            <a:off x="1219999" y="1568721"/>
            <a:ext cx="3180286" cy="21097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Autômato Finito Não-Determinístico - AFN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30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579692" y="317903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AFD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656318" y="317903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AFN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921695" y="3852415"/>
            <a:ext cx="4978414" cy="718065"/>
            <a:chOff x="1584337" y="4285715"/>
            <a:chExt cx="4978414" cy="718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1584337" y="4285715"/>
                  <a:ext cx="49784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1, 1010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1, 010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1,10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337" y="4285715"/>
                  <a:ext cx="497841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102" b="-422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1584337" y="4726781"/>
                  <a:ext cx="4924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     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2,10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337" y="4726781"/>
                  <a:ext cx="49248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38" b="-413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orma livre 26"/>
            <p:cNvSpPr/>
            <p:nvPr/>
          </p:nvSpPr>
          <p:spPr>
            <a:xfrm>
              <a:off x="3913974" y="4563454"/>
              <a:ext cx="111095" cy="307649"/>
            </a:xfrm>
            <a:custGeom>
              <a:avLst/>
              <a:gdLst>
                <a:gd name="connsiteX0" fmla="*/ 0 w 111095"/>
                <a:gd name="connsiteY0" fmla="*/ 0 h 307649"/>
                <a:gd name="connsiteX1" fmla="*/ 0 w 111095"/>
                <a:gd name="connsiteY1" fmla="*/ 307649 h 307649"/>
                <a:gd name="connsiteX2" fmla="*/ 111095 w 111095"/>
                <a:gd name="connsiteY2" fmla="*/ 299103 h 30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95" h="307649">
                  <a:moveTo>
                    <a:pt x="0" y="0"/>
                  </a:moveTo>
                  <a:lnTo>
                    <a:pt x="0" y="307649"/>
                  </a:lnTo>
                  <a:lnTo>
                    <a:pt x="111095" y="29910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5742774" y="4563454"/>
              <a:ext cx="102549" cy="290557"/>
            </a:xfrm>
            <a:custGeom>
              <a:avLst/>
              <a:gdLst>
                <a:gd name="connsiteX0" fmla="*/ 0 w 102549"/>
                <a:gd name="connsiteY0" fmla="*/ 0 h 290557"/>
                <a:gd name="connsiteX1" fmla="*/ 0 w 102549"/>
                <a:gd name="connsiteY1" fmla="*/ 290557 h 290557"/>
                <a:gd name="connsiteX2" fmla="*/ 102549 w 102549"/>
                <a:gd name="connsiteY2" fmla="*/ 290557 h 29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549" h="290557">
                  <a:moveTo>
                    <a:pt x="0" y="0"/>
                  </a:moveTo>
                  <a:lnTo>
                    <a:pt x="0" y="290557"/>
                  </a:lnTo>
                  <a:lnTo>
                    <a:pt x="102549" y="29055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CaixaDeTexto 30"/>
          <p:cNvSpPr txBox="1"/>
          <p:nvPr/>
        </p:nvSpPr>
        <p:spPr>
          <a:xfrm>
            <a:off x="1040170" y="5015749"/>
            <a:ext cx="1088859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Em que situações deve ser considerada que um AFN reconhece uma palavra?</a:t>
            </a:r>
          </a:p>
          <a:p>
            <a:pPr marL="342900" indent="-342900">
              <a:buAutoNum type="alphaLcParenR"/>
            </a:pPr>
            <a:r>
              <a:rPr lang="pt-BR" dirty="0" smtClean="0"/>
              <a:t>Se a palavra termina em 1, não existe computação que a consome e termina em estado final; e</a:t>
            </a:r>
          </a:p>
          <a:p>
            <a:pPr marL="342900" indent="-342900">
              <a:buAutoNum type="alphaLcParenR"/>
            </a:pPr>
            <a:r>
              <a:rPr lang="pt-BR" dirty="0" smtClean="0"/>
              <a:t>Se a palavra termina em 0, </a:t>
            </a:r>
            <a:r>
              <a:rPr lang="pt-BR" b="1" i="1" dirty="0" smtClean="0"/>
              <a:t>existe</a:t>
            </a:r>
            <a:r>
              <a:rPr lang="pt-BR" dirty="0" smtClean="0"/>
              <a:t> computação que a consome e termina em um estado final.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9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9" t="2947" r="29436" b="7617"/>
          <a:stretch/>
        </p:blipFill>
        <p:spPr>
          <a:xfrm>
            <a:off x="2643639" y="3260176"/>
            <a:ext cx="3253134" cy="330543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Não-Determinístico </a:t>
            </a:r>
            <a:r>
              <a:rPr lang="pt-BR" dirty="0" smtClean="0"/>
              <a:t>– AFN</a:t>
            </a:r>
            <a:br>
              <a:rPr lang="pt-BR" dirty="0" smtClean="0"/>
            </a:br>
            <a:r>
              <a:rPr lang="pt-BR" dirty="0" smtClean="0"/>
              <a:t>Exemplo (1)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Considere a linguagem: 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possui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ou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como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subpalavra</m:t>
                        </m:r>
                      </m:e>
                    </m:d>
                  </m:oMath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𝑞𝑓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𝑞𝑓</m:t>
                            </m:r>
                          </m:e>
                        </m:d>
                      </m:e>
                    </m:d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4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4520018"/>
                  </p:ext>
                </p:extLst>
              </p:nvPr>
            </p:nvGraphicFramePr>
            <p:xfrm>
              <a:off x="6956277" y="3896882"/>
              <a:ext cx="3119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48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61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8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𝑞𝑓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𝑞𝑓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𝒒𝒇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𝑞𝑓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𝑞𝑓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4520018"/>
                  </p:ext>
                </p:extLst>
              </p:nvPr>
            </p:nvGraphicFramePr>
            <p:xfrm>
              <a:off x="6956277" y="3896882"/>
              <a:ext cx="3119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481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1161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06822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54" t="-1667" r="-2359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3696" t="-1667" r="-9619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3143" t="-1667" r="-1143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54" t="-101667" r="-2359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3696" t="-101667" r="-9619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3143" t="-101667" r="-1143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54" t="-198361" r="-23594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3696" t="-198361" r="-96196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3143" t="-198361" r="-1143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54" t="-303333" r="-235948" b="-1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3696" t="-303333" r="-96196" b="-1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3143" t="-303333" r="-1143" b="-118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54" t="-403333" r="-235948" b="-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3696" t="-403333" r="-96196" b="-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3143" t="-403333" r="-1143" b="-1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49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Não-Determinístico – AFN</a:t>
            </a:r>
            <a:br>
              <a:rPr lang="pt-BR" dirty="0"/>
            </a:br>
            <a:r>
              <a:rPr lang="pt-BR" dirty="0"/>
              <a:t>Exemplo </a:t>
            </a:r>
            <a:r>
              <a:rPr lang="pt-BR" dirty="0" smtClean="0"/>
              <a:t>(2)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Considere a linguagem aceita pelo autômato sendo: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𝐴𝐹𝑁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possui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𝑎𝑎𝑎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como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sufixo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𝑞𝑓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𝑞𝑓</m:t>
                            </m:r>
                          </m:e>
                        </m:d>
                      </m:e>
                    </m:d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4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904493"/>
                  </p:ext>
                </p:extLst>
              </p:nvPr>
            </p:nvGraphicFramePr>
            <p:xfrm>
              <a:off x="7554482" y="4172311"/>
              <a:ext cx="397379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58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698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8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𝑞𝑓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𝒒𝒇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904493"/>
                  </p:ext>
                </p:extLst>
              </p:nvPr>
            </p:nvGraphicFramePr>
            <p:xfrm>
              <a:off x="7554482" y="4172311"/>
              <a:ext cx="397379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58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698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8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671" t="-1667" r="-339597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62241" t="-1667" r="-109959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48669" t="-1667" r="-760" b="-4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671" t="-101667" r="-339597" b="-3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62241" t="-101667" r="-109959" b="-3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48669" t="-101667" r="-760" b="-3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671" t="-198361" r="-33959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62241" t="-198361" r="-109959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48669" t="-198361" r="-760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671" t="-303333" r="-339597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62241" t="-303333" r="-109959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48669" t="-303333" r="-760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671" t="-403333" r="-339597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62241" t="-403333" r="-109959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48669" t="-403333" r="-760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ixaDeTexto 7"/>
          <p:cNvSpPr txBox="1"/>
          <p:nvPr/>
        </p:nvSpPr>
        <p:spPr>
          <a:xfrm>
            <a:off x="8631252" y="60533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Transição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703466" y="5611236"/>
                <a:ext cx="4868250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Desenhar o processamento da palavra </a:t>
                </a:r>
                <a:r>
                  <a:rPr lang="pt-BR" b="1" i="1" dirty="0" err="1" smtClean="0"/>
                  <a:t>abaaa</a:t>
                </a:r>
                <a:r>
                  <a:rPr lang="pt-BR" i="1" dirty="0" smtClean="0"/>
                  <a:t> através da função estendida de transição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466" y="5611236"/>
                <a:ext cx="4868250" cy="938911"/>
              </a:xfrm>
              <a:prstGeom prst="rect">
                <a:avLst/>
              </a:prstGeom>
              <a:blipFill>
                <a:blip r:embed="rId5"/>
                <a:stretch>
                  <a:fillRect l="-1001" t="-3247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8" r="15622" b="30128"/>
          <a:stretch/>
        </p:blipFill>
        <p:spPr>
          <a:xfrm>
            <a:off x="1584337" y="3808919"/>
            <a:ext cx="5741980" cy="14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Não-Determinístico – AFN</a:t>
            </a:r>
            <a:br>
              <a:rPr lang="pt-BR" dirty="0"/>
            </a:br>
            <a:r>
              <a:rPr lang="pt-BR" dirty="0"/>
              <a:t>Exemplo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Transição estendida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212925"/>
                  </p:ext>
                </p:extLst>
              </p:nvPr>
            </p:nvGraphicFramePr>
            <p:xfrm>
              <a:off x="7586013" y="2646564"/>
              <a:ext cx="397379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58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698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8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𝑞𝑓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𝒒𝒇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212925"/>
                  </p:ext>
                </p:extLst>
              </p:nvPr>
            </p:nvGraphicFramePr>
            <p:xfrm>
              <a:off x="7586013" y="2646564"/>
              <a:ext cx="397379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58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698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8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1" t="-1667" r="-339597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241" t="-1667" r="-109959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48669" t="-1667" r="-760" b="-4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1" t="-101667" r="-339597" b="-3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241" t="-101667" r="-109959" b="-3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48669" t="-101667" r="-760" b="-3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1" t="-198361" r="-33959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241" t="-198361" r="-109959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48669" t="-198361" r="-760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1" t="-303333" r="-339597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241" t="-303333" r="-109959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48669" t="-303333" r="-760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71" t="-403333" r="-339597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241" t="-403333" r="-109959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48669" t="-403333" r="-760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660548" y="3099395"/>
                <a:ext cx="7674155" cy="3296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168400" algn="l"/>
                    <a:tab pos="22463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𝑎𝑏𝑎𝑎𝑎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𝑏𝑎𝑎𝑎</m:t>
                          </m:r>
                        </m:e>
                      </m:d>
                    </m:oMath>
                  </m:oMathPara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1},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𝑏𝑎𝑎𝑎</m:t>
                        </m:r>
                      </m:e>
                    </m:d>
                  </m:oMath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𝑎𝑎𝑎</m:t>
                        </m:r>
                      </m:e>
                    </m:d>
                  </m:oMath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𝑎𝑎𝑎</m:t>
                        </m:r>
                      </m:e>
                    </m:d>
                  </m:oMath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</m:t>
                        </m:r>
                      </m:e>
                    </m:d>
                  </m:oMath>
                </a14:m>
                <a:endParaRPr lang="pt-BR" dirty="0" smtClean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1},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</m:t>
                        </m:r>
                      </m:e>
                    </m:d>
                  </m:oMath>
                </a14:m>
                <a:endParaRPr lang="pt-BR" dirty="0" smtClean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2},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1168400" algn="l"/>
                    <a:tab pos="2246313" algn="l"/>
                  </a:tabLst>
                </a:pPr>
                <a:r>
                  <a:rPr lang="pt-BR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𝑞𝑓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8" y="3099395"/>
                <a:ext cx="7674155" cy="3296736"/>
              </a:xfrm>
              <a:prstGeom prst="rect">
                <a:avLst/>
              </a:prstGeom>
              <a:blipFill>
                <a:blip r:embed="rId3"/>
                <a:stretch>
                  <a:fillRect t="-739" b="-1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9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Equivalência de AFD e AFN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Seja L a linguagem aceita </a:t>
            </a:r>
            <a:r>
              <a:rPr lang="pt-BR" dirty="0" smtClean="0"/>
              <a:t>por um </a:t>
            </a:r>
            <a:r>
              <a:rPr lang="pt-BR" dirty="0"/>
              <a:t>autômato finito não-determinístico sem transições em vazio. Então é possível </a:t>
            </a:r>
            <a:r>
              <a:rPr lang="pt-BR" dirty="0" smtClean="0"/>
              <a:t>definir um </a:t>
            </a:r>
            <a:r>
              <a:rPr lang="pt-BR" dirty="0"/>
              <a:t>autômato finito determinístico equivalente que aceita L</a:t>
            </a:r>
            <a:r>
              <a:rPr lang="pt-BR" dirty="0" smtClean="0"/>
              <a:t>.</a:t>
            </a:r>
          </a:p>
          <a:p>
            <a:r>
              <a:rPr lang="pt-BR" dirty="0"/>
              <a:t>O mecanismo de mapeamento é baseado na substituição de todas as </a:t>
            </a:r>
            <a:r>
              <a:rPr lang="pt-BR" dirty="0" smtClean="0"/>
              <a:t>transições não-determinísticas </a:t>
            </a:r>
            <a:r>
              <a:rPr lang="pt-BR" dirty="0"/>
              <a:t>do autômato finito não-determinístico original por transições </a:t>
            </a:r>
            <a:r>
              <a:rPr lang="pt-BR" dirty="0" smtClean="0"/>
              <a:t>determinísticas para </a:t>
            </a:r>
            <a:r>
              <a:rPr lang="pt-BR" dirty="0"/>
              <a:t>novos estados criados no novo autômato construído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9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Equivalência de AFD e AFN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outras palavras, para cada transição não-determinística distinta presente </a:t>
            </a:r>
            <a:r>
              <a:rPr lang="pt-BR" dirty="0" smtClean="0"/>
              <a:t>no autômato </a:t>
            </a:r>
            <a:r>
              <a:rPr lang="pt-BR" dirty="0"/>
              <a:t>original, o algoritmo cria um novo estado e a substitui por uma </a:t>
            </a:r>
            <a:r>
              <a:rPr lang="pt-BR" dirty="0" smtClean="0"/>
              <a:t>transição determinística </a:t>
            </a:r>
            <a:r>
              <a:rPr lang="pt-BR" dirty="0"/>
              <a:t>para esse novo estado, copiando as transições dos estados que </a:t>
            </a:r>
            <a:r>
              <a:rPr lang="pt-BR" dirty="0" smtClean="0"/>
              <a:t>seriam atingidos </a:t>
            </a:r>
            <a:r>
              <a:rPr lang="pt-BR" dirty="0"/>
              <a:t>pela realização da transição não-determinística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2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Equivalência de AFD e </a:t>
            </a:r>
            <a:r>
              <a:rPr lang="pt-BR" dirty="0" smtClean="0"/>
              <a:t>AFN</a:t>
            </a:r>
            <a:br>
              <a:rPr lang="pt-BR" dirty="0" smtClean="0"/>
            </a:br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3" t="17161" r="36407" b="23923"/>
          <a:stretch/>
        </p:blipFill>
        <p:spPr>
          <a:xfrm>
            <a:off x="4148077" y="1596465"/>
            <a:ext cx="3248792" cy="2025354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2"/>
              <p:cNvSpPr txBox="1">
                <a:spLocks/>
              </p:cNvSpPr>
              <p:nvPr/>
            </p:nvSpPr>
            <p:spPr>
              <a:xfrm>
                <a:off x="1584337" y="3821284"/>
                <a:ext cx="10344425" cy="2608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pt-BR" sz="2800" dirty="0"/>
                  <a:t>Suponha-se um autômato qualquer que apresente, como parte de sua </a:t>
                </a:r>
                <a:r>
                  <a:rPr lang="pt-BR" sz="2800" dirty="0" smtClean="0"/>
                  <a:t>especificação, uma </a:t>
                </a:r>
                <a:r>
                  <a:rPr lang="pt-BR" sz="2800" dirty="0"/>
                  <a:t>transição não-determinística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err="1">
                        <a:latin typeface="Cambria Math" panose="02040503050406030204" pitchFamily="18" charset="0"/>
                      </a:rPr>
                      <m:t>𝑞𝑖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pt-BR" sz="2800" i="1" dirty="0" err="1">
                        <a:latin typeface="Cambria Math" panose="02040503050406030204" pitchFamily="18" charset="0"/>
                      </a:rPr>
                      <m:t>𝑞𝑗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pt-BR" sz="2800" i="1" dirty="0" err="1">
                        <a:latin typeface="Cambria Math" panose="02040503050406030204" pitchFamily="18" charset="0"/>
                      </a:rPr>
                      <m:t>𝑞𝑘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 }. </m:t>
                    </m:r>
                  </m:oMath>
                </a14:m>
                <a:r>
                  <a:rPr lang="pt-BR" sz="2800" dirty="0"/>
                  <a:t>Ao criar um novo </a:t>
                </a:r>
                <a:r>
                  <a:rPr lang="pt-BR" sz="2800" dirty="0" smtClean="0"/>
                  <a:t>estado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𝑞𝑗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i="1" dirty="0" err="1">
                        <a:latin typeface="Cambria Math" panose="02040503050406030204" pitchFamily="18" charset="0"/>
                      </a:rPr>
                      <m:t>𝑞𝑘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e substituir as transições anteriores por uma única e nova transição </a:t>
                </a:r>
                <a:r>
                  <a:rPr lang="pt-BR" sz="2800" dirty="0" smtClean="0"/>
                  <a:t>determinística </a:t>
                </a:r>
                <a14:m>
                  <m:oMath xmlns:m="http://schemas.openxmlformats.org/officeDocument/2006/math">
                    <m:r>
                      <a:rPr lang="el-GR" sz="28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err="1">
                        <a:latin typeface="Cambria Math" panose="02040503050406030204" pitchFamily="18" charset="0"/>
                      </a:rPr>
                      <m:t>𝑞𝑖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800" i="1" dirty="0" err="1">
                        <a:latin typeface="Cambria Math" panose="02040503050406030204" pitchFamily="18" charset="0"/>
                      </a:rPr>
                      <m:t>𝑞𝑗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i="1" dirty="0" err="1">
                        <a:latin typeface="Cambria Math" panose="02040503050406030204" pitchFamily="18" charset="0"/>
                      </a:rPr>
                      <m:t>𝑞𝑘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37" y="3821284"/>
                <a:ext cx="10344425" cy="2608859"/>
              </a:xfrm>
              <a:prstGeom prst="rect">
                <a:avLst/>
              </a:prstGeom>
              <a:blipFill rotWithShape="0">
                <a:blip r:embed="rId3"/>
                <a:stretch>
                  <a:fillRect l="-1120" t="-2570" r="-11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7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Equivalência de AFD e AFN</a:t>
            </a:r>
            <a:br>
              <a:rPr lang="pt-BR" dirty="0"/>
            </a:br>
            <a:r>
              <a:rPr lang="pt-BR" dirty="0"/>
              <a:t>Exemplo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37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7926" r="36846" b="23159"/>
          <a:stretch/>
        </p:blipFill>
        <p:spPr>
          <a:xfrm>
            <a:off x="2905744" y="2144994"/>
            <a:ext cx="6563346" cy="36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Algoritmo para conversão AFN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 smtClean="0"/>
                  <a:t> AFD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27" t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8304" y="1699123"/>
            <a:ext cx="7576938" cy="4694479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Equivalência de AFD e AFN</a:t>
            </a:r>
            <a:br>
              <a:rPr lang="pt-BR" dirty="0"/>
            </a:br>
            <a:r>
              <a:rPr lang="pt-BR" dirty="0" smtClean="0"/>
              <a:t>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Seja o seguinte autômato:</a:t>
                </a:r>
              </a:p>
              <a:p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, {</m:t>
                      </m:r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</a:rPr>
                        <m:t>},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 = {(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 → {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</a:rPr>
                        <m:t>}, </m:t>
                      </m:r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 → {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</a:rPr>
                        <m:t>}}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2}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4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39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" t="6261" r="38456" b="37216"/>
          <a:stretch/>
        </p:blipFill>
        <p:spPr>
          <a:xfrm>
            <a:off x="6934708" y="2529556"/>
            <a:ext cx="4012455" cy="2230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7056587" y="5168849"/>
                <a:ext cx="376869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dirty="0" smtClean="0"/>
                  <a:t>Linguagem: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87" y="5168849"/>
                <a:ext cx="3768696" cy="861774"/>
              </a:xfrm>
              <a:prstGeom prst="rect">
                <a:avLst/>
              </a:prstGeom>
              <a:blipFill rotWithShape="0">
                <a:blip r:embed="rId4"/>
                <a:stretch>
                  <a:fillRect l="-4207" t="-9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9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4337" y="273269"/>
            <a:ext cx="9920275" cy="1123731"/>
          </a:xfrm>
        </p:spPr>
        <p:txBody>
          <a:bodyPr>
            <a:normAutofit fontScale="90000"/>
          </a:bodyPr>
          <a:lstStyle/>
          <a:p>
            <a:r>
              <a:rPr lang="pt-BR" dirty="0"/>
              <a:t>Máquinas de Estados Finitos</a:t>
            </a:r>
            <a:br>
              <a:rPr lang="pt-BR" dirty="0"/>
            </a:br>
            <a:r>
              <a:rPr lang="pt-BR" dirty="0"/>
              <a:t>Introdução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linguagens reconhecidas por máquinas de estados finitos são denominadas </a:t>
            </a:r>
            <a:r>
              <a:rPr lang="pt-BR" b="1" dirty="0" smtClean="0">
                <a:solidFill>
                  <a:schemeClr val="accent1"/>
                </a:solidFill>
              </a:rPr>
              <a:t>Linguagens Regulares.</a:t>
            </a:r>
          </a:p>
          <a:p>
            <a:r>
              <a:rPr lang="pt-BR" dirty="0" smtClean="0"/>
              <a:t>Seja um problema: “Projetar uma máquina que, dada uma sequencia de 0s e 1s, determine se o numero representado por ela na base 2 é divisível por 6”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" r="44255" b="23420"/>
          <a:stretch/>
        </p:blipFill>
        <p:spPr>
          <a:xfrm>
            <a:off x="6446981" y="1954716"/>
            <a:ext cx="5154427" cy="3624247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8502349" y="4546362"/>
            <a:ext cx="1427147" cy="1213503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Equivalência de AFD e AFN</a:t>
            </a:r>
            <a:br>
              <a:rPr lang="pt-BR" dirty="0"/>
            </a:br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4337" y="1532467"/>
            <a:ext cx="4862645" cy="489767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Tabela de transições equivalentes ao autômato M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Eliminar estados inacessíveis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512505"/>
                  </p:ext>
                </p:extLst>
              </p:nvPr>
            </p:nvGraphicFramePr>
            <p:xfrm>
              <a:off x="1769155" y="2717562"/>
              <a:ext cx="412761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70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4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27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29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512505"/>
                  </p:ext>
                </p:extLst>
              </p:nvPr>
            </p:nvGraphicFramePr>
            <p:xfrm>
              <a:off x="1769155" y="2717562"/>
              <a:ext cx="412761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702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9848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982767"/>
                    <a:gridCol w="92294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3" t="-1667" r="-234975" b="-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926" t="-1667" r="-194444" b="-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7329" t="-1667" r="-95652" b="-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6711" t="-1667" r="-131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3" t="-101667" r="-234975" b="-3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926" t="-101667" r="-194444" b="-3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7329" t="-101667" r="-95652" b="-3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6711" t="-101667" r="-131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3" t="-198361" r="-234975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926" t="-198361" r="-194444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7329" t="-198361" r="-95652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6711" t="-198361" r="-1316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3" t="-303333" r="-23497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926" t="-303333" r="-1944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7329" t="-303333" r="-9565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6711" t="-303333" r="-131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3" t="-403333" r="-23497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926" t="-403333" r="-19444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7329" t="-403333" r="-9565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6711" t="-403333" r="-131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80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Equivalência de AFD e AFN</a:t>
            </a:r>
            <a:br>
              <a:rPr lang="pt-BR" dirty="0"/>
            </a:br>
            <a:r>
              <a:rPr lang="pt-BR" dirty="0" smtClean="0"/>
              <a:t>Exercício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84337" y="1496099"/>
                <a:ext cx="10344425" cy="4897677"/>
              </a:xfrm>
            </p:spPr>
            <p:txBody>
              <a:bodyPr/>
              <a:lstStyle/>
              <a:p>
                <a:r>
                  <a:rPr lang="pt-BR" dirty="0" smtClean="0"/>
                  <a:t>Dado o autômato AFN M que reconhece a linguagem L. Faça a conversão para AFD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𝑝𝑜𝑠𝑠𝑢𝑖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𝑎𝑎𝑎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𝑐𝑜𝑚𝑜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𝑠𝑢𝑓𝑖𝑥𝑜</m:t>
                        </m:r>
                      </m:e>
                    </m:d>
                  </m:oMath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𝑞𝑓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0,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𝑞𝑓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337" y="1496099"/>
                <a:ext cx="10344425" cy="4897677"/>
              </a:xfrm>
              <a:blipFill>
                <a:blip r:embed="rId2"/>
                <a:stretch>
                  <a:fillRect l="-1414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41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t="19420" r="18966" b="41701"/>
          <a:stretch/>
        </p:blipFill>
        <p:spPr>
          <a:xfrm>
            <a:off x="2358639" y="3983230"/>
            <a:ext cx="6912235" cy="20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Equivalência de AFD e AFN</a:t>
            </a:r>
            <a:br>
              <a:rPr lang="pt-BR" dirty="0"/>
            </a:br>
            <a:r>
              <a:rPr lang="pt-BR" dirty="0"/>
              <a:t>Exercício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Crie um AFN para reconhecer a linguagem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(0+1)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Monte a função de transição estendida para o autômato acima que reconheça a palavra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00101</m:t>
                    </m:r>
                  </m:oMath>
                </a14:m>
                <a:endParaRPr lang="pt-BR" b="0" dirty="0" smtClean="0"/>
              </a:p>
              <a:p>
                <a:pPr lvl="1"/>
                <a:r>
                  <a:rPr lang="pt-BR" dirty="0" smtClean="0"/>
                  <a:t>Converta o autômato criado para um AFD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Crie um AFN sobre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={0,1,2,3}</m:t>
                    </m:r>
                  </m:oMath>
                </a14:m>
                <a:r>
                  <a:rPr lang="pt-BR" dirty="0" smtClean="0"/>
                  <a:t> tal que o digito final tenha aparecido antes</a:t>
                </a:r>
                <a:r>
                  <a:rPr lang="pt-BR" dirty="0" smtClean="0"/>
                  <a:t>.</a:t>
                </a:r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4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Minimização de AFD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Dois </a:t>
                </a:r>
                <a:r>
                  <a:rPr lang="pt-BR" dirty="0" err="1"/>
                  <a:t>AFD’s</a:t>
                </a:r>
                <a:r>
                  <a:rPr lang="pt-BR" dirty="0"/>
                  <a:t> A e B são equivalentes, denotado por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dirty="0"/>
                  <a:t>, 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;</a:t>
                </a:r>
              </a:p>
              <a:p>
                <a:r>
                  <a:rPr lang="pt-BR" dirty="0"/>
                  <a:t>Um autômato mínimo para uma linguagem regular L é um autômato com o menor número de </a:t>
                </a:r>
                <a:r>
                  <a:rPr lang="pt-BR" dirty="0" smtClean="0"/>
                  <a:t>estado </a:t>
                </a:r>
                <a:r>
                  <a:rPr lang="pt-BR" dirty="0"/>
                  <a:t>possível que aceita L</a:t>
                </a:r>
                <a:r>
                  <a:rPr lang="pt-BR" dirty="0" smtClean="0"/>
                  <a:t>;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4" t="-1617" r="-8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795751" y="4505722"/>
                <a:ext cx="7168055" cy="147732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i="1" dirty="0"/>
                  <a:t>Um AFD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2400" i="1" dirty="0"/>
                  <a:t>é dito mínimo se para qualquer AFD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i="1" dirty="0"/>
                  <a:t> tal que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sz="2400" i="1" dirty="0"/>
                  <a:t>, temos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pt-BR" sz="2400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pt-BR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51" y="4505722"/>
                <a:ext cx="7168055" cy="1477328"/>
              </a:xfrm>
              <a:prstGeom prst="rect">
                <a:avLst/>
              </a:prstGeom>
              <a:blipFill>
                <a:blip r:embed="rId3"/>
                <a:stretch>
                  <a:fillRect l="-935" t="-2869" r="-203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4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Pré-requisitos para a minimização:</a:t>
                </a:r>
              </a:p>
              <a:p>
                <a:pPr lvl="1"/>
                <a:r>
                  <a:rPr lang="pt-BR" dirty="0"/>
                  <a:t>O Autômato deve ser determinístico;</a:t>
                </a:r>
                <a:endParaRPr lang="pt-BR" sz="800" dirty="0"/>
              </a:p>
              <a:p>
                <a:pPr lvl="1"/>
                <a:r>
                  <a:rPr lang="pt-BR" dirty="0"/>
                  <a:t>Não pode ter estados inacessíveis a partir do estado inicial;</a:t>
                </a:r>
                <a:endParaRPr lang="pt-BR" sz="800" dirty="0"/>
              </a:p>
              <a:p>
                <a:pPr lvl="1"/>
                <a:r>
                  <a:rPr lang="pt-BR" dirty="0" smtClean="0"/>
                  <a:t>A </a:t>
                </a:r>
                <a:r>
                  <a:rPr lang="pt-BR" dirty="0"/>
                  <a:t>função de transição deve ser total (todas as saídas devem ser previstas para todos os estados).</a:t>
                </a:r>
                <a:endParaRPr lang="pt-BR" sz="800" dirty="0"/>
              </a:p>
              <a:p>
                <a:pPr lvl="1"/>
                <a:r>
                  <a:rPr lang="pt-BR" dirty="0"/>
                  <a:t>Para este último requisito, muitas vezes é necessário introduzir um estado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𝑡𝑟𝑎𝑠h</m:t>
                        </m:r>
                      </m:sub>
                    </m:sSub>
                  </m:oMath>
                </a14:m>
                <a:r>
                  <a:rPr lang="pt-BR" sz="1800" dirty="0"/>
                  <a:t> </a:t>
                </a:r>
                <a:r>
                  <a:rPr lang="pt-BR" dirty="0"/>
                  <a:t>para lançar as transições não </a:t>
                </a:r>
                <a:r>
                  <a:rPr lang="pt-BR" dirty="0" smtClean="0"/>
                  <a:t>previstas originalmente</a:t>
                </a:r>
                <a:r>
                  <a:rPr lang="pt-BR" dirty="0"/>
                  <a:t>.</a:t>
                </a:r>
                <a:endParaRPr lang="pt-BR" sz="14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4" t="-1617" r="-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 smtClean="0"/>
                  <a:t>A estratégia consiste fundir estados equivalentes* num mesmo estado;</a:t>
                </a:r>
              </a:p>
              <a:p>
                <a:r>
                  <a:rPr lang="pt-BR" sz="2800" dirty="0" smtClean="0"/>
                  <a:t>Para </a:t>
                </a:r>
                <a:r>
                  <a:rPr lang="pt-BR" sz="2800" dirty="0"/>
                  <a:t>isto, são identificados estados não- equivalentes e, por exclusão, encontra- se os equivalentes;</a:t>
                </a:r>
              </a:p>
              <a:p>
                <a:r>
                  <a:rPr lang="pt-BR" sz="2800" dirty="0" smtClean="0"/>
                  <a:t>Utiliza-se </a:t>
                </a:r>
                <a:r>
                  <a:rPr lang="pt-BR" sz="2800" dirty="0"/>
                  <a:t>uma tabela triangular que possui um cruzamento para cada par de estados distintos do autômato (incluindo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𝑡𝑟𝑎𝑠h</m:t>
                        </m:r>
                      </m:sub>
                    </m:sSub>
                  </m:oMath>
                </a14:m>
                <a:r>
                  <a:rPr lang="pt-BR" sz="2800" dirty="0"/>
                  <a:t> quando este é acrescentado).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0" t="-1244" r="-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99881" y="5642281"/>
            <a:ext cx="112288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600" b="1" dirty="0" smtClean="0">
                <a:solidFill>
                  <a:srgbClr val="FF0000"/>
                </a:solidFill>
              </a:rPr>
              <a:t>* Dois </a:t>
            </a:r>
            <a:r>
              <a:rPr lang="pt-BR" sz="1600" b="1" dirty="0">
                <a:solidFill>
                  <a:srgbClr val="FF0000"/>
                </a:solidFill>
              </a:rPr>
              <a:t>estados são equivalentes se, ao processarem uma mesma cadeia, ambos chegam a estados finais, ou ambos chegam a estados não finais.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1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583841"/>
              </p:ext>
            </p:extLst>
          </p:nvPr>
        </p:nvGraphicFramePr>
        <p:xfrm>
          <a:off x="2467773" y="2677160"/>
          <a:ext cx="3429000" cy="25355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89564473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9225238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9917446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698154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2133405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440178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76835" algn="l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3224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76835" algn="l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70507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76835" algn="l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...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61502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76835" algn="l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n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071304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76835" algn="l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800" spc="-5">
                          <a:effectLst/>
                        </a:rPr>
                        <a:t>S</a:t>
                      </a:r>
                      <a:r>
                        <a:rPr lang="en-US" sz="800">
                          <a:effectLst/>
                        </a:rPr>
                        <a:t>t</a:t>
                      </a:r>
                      <a:r>
                        <a:rPr lang="en-US" sz="800" spc="-5">
                          <a:effectLst/>
                        </a:rPr>
                        <a:t>ra</a:t>
                      </a:r>
                      <a:r>
                        <a:rPr lang="en-US" sz="800" spc="5">
                          <a:effectLst/>
                        </a:rPr>
                        <a:t>s</a:t>
                      </a:r>
                      <a:r>
                        <a:rPr lang="en-US" sz="800">
                          <a:effectLst/>
                        </a:rPr>
                        <a:t>h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50390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algn="l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l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l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...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l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n-1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l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5652686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46</a:t>
            </a:fld>
            <a:endParaRPr lang="pt-BR"/>
          </a:p>
        </p:txBody>
      </p:sp>
      <p:sp>
        <p:nvSpPr>
          <p:cNvPr id="8" name="Text Box 289"/>
          <p:cNvSpPr txBox="1">
            <a:spLocks noChangeArrowheads="1"/>
          </p:cNvSpPr>
          <p:nvPr/>
        </p:nvSpPr>
        <p:spPr bwMode="auto">
          <a:xfrm>
            <a:off x="7476284" y="2677160"/>
            <a:ext cx="3055452" cy="13677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Estados não equivalentes serão sinalizados, ao final do processo, os cruzamentos em branco deverão indicar estados equivalentes.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1707029" y="1575099"/>
                <a:ext cx="8637044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8811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8811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8811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8811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8811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8811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8811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8811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8811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881188" algn="l"/>
                  </a:tabLst>
                </a:pPr>
                <a:r>
                  <a:rPr kumimoji="0" lang="pt-BR" altLang="pt-BR" sz="2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Supondo um autômato com </a:t>
                </a:r>
                <a14:m>
                  <m:oMath xmlns:m="http://schemas.openxmlformats.org/officeDocument/2006/math">
                    <m:r>
                      <a:rPr kumimoji="0" lang="pt-BR" altLang="pt-BR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𝑆</m:t>
                    </m:r>
                    <m:r>
                      <a:rPr kumimoji="0" lang="pt-BR" altLang="pt-BR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= {</m:t>
                    </m:r>
                    <m:r>
                      <a:rPr kumimoji="0" lang="pt-BR" altLang="pt-BR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𝑆</m:t>
                    </m:r>
                    <m:r>
                      <a:rPr kumimoji="0" lang="pt-BR" altLang="pt-BR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0</m:t>
                    </m:r>
                    <m:r>
                      <a:rPr kumimoji="0" lang="pt-BR" altLang="pt-BR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kumimoji="0" lang="pt-BR" altLang="pt-BR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𝑆</m:t>
                    </m:r>
                    <m:r>
                      <a:rPr kumimoji="0" lang="pt-BR" altLang="pt-BR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1</m:t>
                    </m:r>
                    <m:r>
                      <a:rPr kumimoji="0" lang="pt-BR" altLang="pt-BR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…, </m:t>
                    </m:r>
                    <m:r>
                      <a:rPr kumimoji="0" lang="pt-BR" altLang="pt-BR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𝑆</m:t>
                    </m:r>
                    <m:r>
                      <a:rPr kumimoji="0" lang="pt-BR" altLang="pt-BR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𝑛</m:t>
                    </m:r>
                    <m:r>
                      <a:rPr kumimoji="0" lang="pt-BR" altLang="pt-BR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−1</m:t>
                    </m:r>
                    <m:r>
                      <a:rPr kumimoji="0" lang="pt-BR" altLang="pt-BR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kumimoji="0" lang="pt-BR" altLang="pt-BR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𝑆</m:t>
                    </m:r>
                    <m:r>
                      <a:rPr kumimoji="0" lang="pt-BR" altLang="pt-BR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𝑛</m:t>
                    </m:r>
                    <m:r>
                      <a:rPr kumimoji="0" lang="pt-BR" altLang="pt-BR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kumimoji="0" lang="pt-BR" altLang="pt-BR" sz="26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𝑆</m:t>
                    </m:r>
                    <m:r>
                      <a:rPr kumimoji="0" lang="pt-BR" altLang="pt-BR" sz="17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𝑡𝑟𝑎𝑠h</m:t>
                    </m:r>
                    <m:r>
                      <a:rPr kumimoji="0" lang="pt-BR" altLang="pt-BR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}</m:t>
                    </m:r>
                  </m:oMath>
                </a14:m>
                <a:endParaRPr kumimoji="0" lang="pt-BR" altLang="pt-BR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881188" algn="l"/>
                  </a:tabLst>
                </a:pPr>
                <a:endParaRPr kumimoji="0" lang="pt-BR" altLang="pt-B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7029" y="1575099"/>
                <a:ext cx="8637044" cy="769441"/>
              </a:xfrm>
              <a:prstGeom prst="rect">
                <a:avLst/>
              </a:prstGeom>
              <a:blipFill>
                <a:blip r:embed="rId2"/>
                <a:stretch>
                  <a:fillRect l="-1270" t="-62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08243" y="245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pt-BR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3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kumimoji="0" lang="en-US" altLang="pt-BR" sz="3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n-US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Dois estados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são ditos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equivalentes</a:t>
                </a:r>
                <a:r>
                  <a:rPr lang="pt-BR" dirty="0" smtClean="0"/>
                  <a:t> se, e somente se, para qualquer cadeia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 pertencente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resultam simultaneamente em estados finais ou não-finais.</a:t>
                </a:r>
              </a:p>
              <a:p>
                <a:r>
                  <a:rPr lang="pt-BR" dirty="0" smtClean="0"/>
                  <a:t>Ou seja, o processamento de uma entrada qualquer a partir de estados equivalentes gera, em qualquer caso, o mesmo resultado: aceitação ou rejeição</a:t>
                </a:r>
              </a:p>
              <a:p>
                <a:r>
                  <a:rPr lang="pt-BR" dirty="0" smtClean="0"/>
                  <a:t>Se dois estados não são equivalentes, eles são tidos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distinguíveis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4" t="-2612" r="-354" b="-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5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4337" y="1532467"/>
            <a:ext cx="4406265" cy="4897677"/>
          </a:xfrm>
        </p:spPr>
        <p:txBody>
          <a:bodyPr/>
          <a:lstStyle/>
          <a:p>
            <a:r>
              <a:rPr lang="pt-BR" dirty="0" smtClean="0"/>
              <a:t>Autômato a ser minimizado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48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5" t="6074" r="45705" b="2711"/>
          <a:stretch/>
        </p:blipFill>
        <p:spPr>
          <a:xfrm>
            <a:off x="6371988" y="1620051"/>
            <a:ext cx="4100946" cy="46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Minimização de </a:t>
            </a:r>
            <a:r>
              <a:rPr lang="pt-BR" dirty="0" smtClean="0"/>
              <a:t>AFD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Construir a tabela com cada para de estados ocorrendo uma vez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49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24270"/>
              </p:ext>
            </p:extLst>
          </p:nvPr>
        </p:nvGraphicFramePr>
        <p:xfrm>
          <a:off x="3879789" y="2794471"/>
          <a:ext cx="4512180" cy="2956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q5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q0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8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4338" y="304800"/>
            <a:ext cx="10344425" cy="1092200"/>
          </a:xfrm>
        </p:spPr>
        <p:txBody>
          <a:bodyPr>
            <a:normAutofit fontScale="90000"/>
          </a:bodyPr>
          <a:lstStyle/>
          <a:p>
            <a:r>
              <a:rPr lang="pt-BR" dirty="0"/>
              <a:t>Máquinas de Estados Finitos</a:t>
            </a:r>
            <a:br>
              <a:rPr lang="pt-BR" dirty="0"/>
            </a:br>
            <a:r>
              <a:rPr lang="pt-BR" dirty="0" smtClean="0"/>
              <a:t>Exemplo (1)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máquina deverá processar da esquerda para </a:t>
                </a:r>
                <a:r>
                  <a:rPr lang="pt-BR" smtClean="0"/>
                  <a:t>a direita, </a:t>
                </a:r>
                <a:r>
                  <a:rPr lang="pt-BR" dirty="0" smtClean="0"/>
                  <a:t>digito a digito.</a:t>
                </a:r>
              </a:p>
              <a:p>
                <a:r>
                  <a:rPr lang="pt-BR" dirty="0" smtClean="0"/>
                  <a:t>Após lido um prefixo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 smtClean="0"/>
                  <a:t> qualquer, estando o autômato em um determinado estado, para qual estado deve ser feito a transição se o próximo digito for 0, e para qual se for 1?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4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2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2)Marcar estados trivialmente não-equivalentes {estado final, estado não-final}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50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6766"/>
              </p:ext>
            </p:extLst>
          </p:nvPr>
        </p:nvGraphicFramePr>
        <p:xfrm>
          <a:off x="3879789" y="2794471"/>
          <a:ext cx="4512180" cy="2956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q5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q0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pt-BR" dirty="0" smtClean="0"/>
                  <a:t>3) Marcar estados não-equivalentes</a:t>
                </a:r>
              </a:p>
              <a:p>
                <a:r>
                  <a:rPr lang="pt-BR" dirty="0" smtClean="0"/>
                  <a:t>Para cada par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𝑞𝑢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𝑞𝑣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pt-BR" dirty="0" smtClean="0"/>
                  <a:t>não-marcado e para cada símbolo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 smtClean="0"/>
                  <a:t>, suponha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𝑝𝑣</m:t>
                    </m:r>
                  </m:oMath>
                </a14:m>
                <a:r>
                  <a:rPr lang="pt-BR" dirty="0" smtClean="0"/>
                  <a:t> e: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𝑝𝑣</m:t>
                    </m:r>
                  </m:oMath>
                </a14:m>
                <a:r>
                  <a:rPr lang="pt-BR" dirty="0" smtClean="0"/>
                  <a:t>, então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𝑞𝑢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equivalente 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𝑞𝑣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para o símbolo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e não deve ser marcado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&lt;&gt;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𝑝𝑣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e o par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𝑝𝑣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não está marcado</a:t>
                </a:r>
                <a:r>
                  <a:rPr lang="pt-BR" dirty="0" smtClean="0"/>
                  <a:t>, então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𝑞𝑢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𝑞𝑣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pt-BR" dirty="0" smtClean="0"/>
                  <a:t>é incluído em uma lista a partir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𝑝𝑣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pt-BR" dirty="0" smtClean="0"/>
                  <a:t>para análise posterior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&lt;&gt;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𝑝𝑣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e o par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𝑝𝑣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está marcado</a:t>
                </a:r>
                <a:r>
                  <a:rPr lang="pt-BR" dirty="0" smtClean="0"/>
                  <a:t>, então marcar todos os pares da lista (e, recursivamente se algum par da lista encabeça outra lista)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1" t="-1990" r="-15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pt-BR" dirty="0" smtClean="0"/>
                  <a:t>Usamos (+) para marcar os pares desta etapa</a:t>
                </a:r>
              </a:p>
              <a:p>
                <a:pPr marL="0" indent="0">
                  <a:buNone/>
                </a:pPr>
                <a:r>
                  <a:rPr lang="pt-BR" dirty="0" smtClean="0"/>
                  <a:t>1)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2} </m:t>
                    </m:r>
                  </m:oMath>
                </a14:m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3} </m:t>
                    </m:r>
                  </m:oMath>
                </a14:m>
                <a:r>
                  <a:rPr lang="pt-BR" dirty="0" smtClean="0"/>
                  <a:t>são não-marcados, então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4}</m:t>
                    </m:r>
                  </m:oMath>
                </a14:m>
                <a:r>
                  <a:rPr lang="pt-BR" dirty="0" smtClean="0"/>
                  <a:t> é incluído na lista encabeçadas por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2} </m:t>
                    </m:r>
                  </m:oMath>
                </a14:m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3}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  <a:blipFill rotWithShape="0">
                <a:blip r:embed="rId2"/>
                <a:stretch>
                  <a:fillRect l="-2469" t="-2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52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79307"/>
              </p:ext>
            </p:extLst>
          </p:nvPr>
        </p:nvGraphicFramePr>
        <p:xfrm>
          <a:off x="7509164" y="3473296"/>
          <a:ext cx="4512180" cy="3087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q5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q0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pt-BR" dirty="0" smtClean="0"/>
                  <a:t>Usamos (+) para marcar os pares desta etapa</a:t>
                </a:r>
              </a:p>
              <a:p>
                <a:pPr marL="0" indent="0">
                  <a:buNone/>
                </a:pPr>
                <a:r>
                  <a:rPr lang="pt-BR" dirty="0"/>
                  <a:t>2</a:t>
                </a:r>
                <a:r>
                  <a:rPr lang="pt-BR" dirty="0" smtClean="0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pt-BR" dirty="0" smtClean="0"/>
                  <a:t>é não marcado (e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pt-BR" dirty="0" smtClean="0"/>
                  <a:t>é triv. </a:t>
                </a:r>
                <a:r>
                  <a:rPr lang="pt-BR" dirty="0" err="1"/>
                  <a:t>e</a:t>
                </a:r>
                <a:r>
                  <a:rPr lang="pt-BR" dirty="0" err="1" smtClean="0"/>
                  <a:t>q</a:t>
                </a:r>
                <a:r>
                  <a:rPr lang="pt-BR" dirty="0" smtClean="0"/>
                  <a:t>) então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 smtClean="0"/>
                  <a:t> é incluído na lista encabeçadas por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  <a:blipFill rotWithShape="0">
                <a:blip r:embed="rId2"/>
                <a:stretch>
                  <a:fillRect l="-2469" t="-1617" r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53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80281"/>
              </p:ext>
            </p:extLst>
          </p:nvPr>
        </p:nvGraphicFramePr>
        <p:xfrm>
          <a:off x="7509164" y="3473296"/>
          <a:ext cx="4512180" cy="3087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{q0,q5}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q5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q0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pt-BR" dirty="0" smtClean="0"/>
                  <a:t>Usamos (+) para marcar os pares desta etapa</a:t>
                </a:r>
              </a:p>
              <a:p>
                <a:pPr marL="0" indent="0">
                  <a:buNone/>
                </a:pPr>
                <a:r>
                  <a:rPr lang="pt-BR" dirty="0" smtClean="0"/>
                  <a:t>3)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pt-BR" dirty="0" smtClean="0"/>
                  <a:t>é marcado então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 smtClean="0"/>
                  <a:t> também deve ser marcado. Como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2} </m:t>
                    </m:r>
                  </m:oMath>
                </a14:m>
                <a:r>
                  <a:rPr lang="pt-BR" dirty="0" smtClean="0"/>
                  <a:t>encabeça a lista o par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pt-BR" dirty="0" smtClean="0"/>
                  <a:t> também é marcado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  <a:blipFill rotWithShape="0">
                <a:blip r:embed="rId3"/>
                <a:stretch>
                  <a:fillRect l="-2469" t="-2488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54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46314"/>
              </p:ext>
            </p:extLst>
          </p:nvPr>
        </p:nvGraphicFramePr>
        <p:xfrm>
          <a:off x="7509164" y="3473296"/>
          <a:ext cx="4512180" cy="3087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{q0,q5}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q5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14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{q1,q2}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q0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7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pt-BR" dirty="0" smtClean="0"/>
                  <a:t>Usamos (+) para marcar os pares desta etapa</a:t>
                </a:r>
              </a:p>
              <a:p>
                <a:pPr marL="0" indent="0">
                  <a:buNone/>
                </a:pPr>
                <a:r>
                  <a:rPr lang="pt-BR" dirty="0"/>
                  <a:t>4</a:t>
                </a:r>
                <a:r>
                  <a:rPr lang="pt-BR" dirty="0" smtClean="0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pt-BR" dirty="0" smtClean="0"/>
                  <a:t> são marcados então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 smtClean="0"/>
                  <a:t> encabeça uma lista,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pt-BR" dirty="0" smtClean="0"/>
                  <a:t> também é marcado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  <a:blipFill rotWithShape="0">
                <a:blip r:embed="rId2"/>
                <a:stretch>
                  <a:fillRect l="-2675" t="-2612" r="-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55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03302"/>
              </p:ext>
            </p:extLst>
          </p:nvPr>
        </p:nvGraphicFramePr>
        <p:xfrm>
          <a:off x="7509164" y="3473296"/>
          <a:ext cx="4512180" cy="3087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{q0,q5}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q5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q0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pt-BR" dirty="0" smtClean="0"/>
                  <a:t>Usamos (+) para marcar os pares desta etapa</a:t>
                </a:r>
              </a:p>
              <a:p>
                <a:pPr marL="0" indent="0">
                  <a:buNone/>
                </a:pPr>
                <a:r>
                  <a:rPr lang="pt-BR" dirty="0" smtClean="0"/>
                  <a:t>5)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 smtClean="0"/>
                  <a:t> é não marcado então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 smtClean="0"/>
                  <a:t> é incluído na lista encabeça por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  <a:blipFill rotWithShape="0">
                <a:blip r:embed="rId2"/>
                <a:stretch>
                  <a:fillRect l="-2675" t="-2612" r="-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56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05262"/>
              </p:ext>
            </p:extLst>
          </p:nvPr>
        </p:nvGraphicFramePr>
        <p:xfrm>
          <a:off x="7509164" y="3473296"/>
          <a:ext cx="4512180" cy="3152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{q0,q5}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q5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{q2,q3}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q0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4337" y="213973"/>
            <a:ext cx="10344425" cy="1147618"/>
          </a:xfrm>
        </p:spPr>
        <p:txBody>
          <a:bodyPr/>
          <a:lstStyle/>
          <a:p>
            <a:r>
              <a:rPr lang="pt-BR" dirty="0"/>
              <a:t>Minimização de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pt-BR" dirty="0" smtClean="0"/>
                  <a:t>Usamos (+) para marcar os pares desta etapa</a:t>
                </a:r>
              </a:p>
              <a:p>
                <a:pPr marL="0" indent="0">
                  <a:buNone/>
                </a:pPr>
                <a:r>
                  <a:rPr lang="pt-BR" dirty="0"/>
                  <a:t>6</a:t>
                </a:r>
                <a:r>
                  <a:rPr lang="pt-BR" dirty="0" smtClean="0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 smtClean="0"/>
                  <a:t> é não-marcado então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pt-BR" dirty="0" smtClean="0"/>
                  <a:t> é incluído na lista encabeçada por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337" y="1532467"/>
                <a:ext cx="5924827" cy="4897677"/>
              </a:xfrm>
              <a:blipFill rotWithShape="0">
                <a:blip r:embed="rId2"/>
                <a:stretch>
                  <a:fillRect l="-2675" t="-2612" r="-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57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54264"/>
              </p:ext>
            </p:extLst>
          </p:nvPr>
        </p:nvGraphicFramePr>
        <p:xfrm>
          <a:off x="7509164" y="3473296"/>
          <a:ext cx="4512180" cy="333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{q0,q5}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{q0,q4}{q4,q5}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q5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(+)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{q2,q3}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q0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8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Como os pares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3} </m:t>
                    </m:r>
                  </m:oMath>
                </a14:m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5} </m:t>
                    </m:r>
                  </m:oMath>
                </a14:m>
                <a:r>
                  <a:rPr lang="pt-BR" dirty="0" smtClean="0"/>
                  <a:t>são não marcados, as seguintes unificações podem ser feitas:</a:t>
                </a: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pt-BR" dirty="0" smtClean="0"/>
                  <a:t> representa a unificação dos estados não-finais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45 </m:t>
                    </m:r>
                  </m:oMath>
                </a14:m>
                <a:r>
                  <a:rPr lang="pt-BR" dirty="0" smtClean="0"/>
                  <a:t>representa a unificação dos estados finais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5.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4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7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de AFD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Autômato minimizado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59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9" t="5167" r="44255"/>
          <a:stretch/>
        </p:blipFill>
        <p:spPr>
          <a:xfrm>
            <a:off x="4017818" y="2096655"/>
            <a:ext cx="3546764" cy="41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</a:t>
            </a:r>
            <a:br>
              <a:rPr lang="pt-BR" dirty="0"/>
            </a:br>
            <a:r>
              <a:rPr lang="pt-BR" dirty="0"/>
              <a:t>Exemplo </a:t>
            </a:r>
            <a:r>
              <a:rPr lang="pt-BR" dirty="0" smtClean="0"/>
              <a:t>(2)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Supondo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 um número representado pela palavra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:r>
                  <a:rPr lang="pt-BR" dirty="0" smtClean="0"/>
                  <a:t>sabe-se que a palavra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 smtClean="0"/>
                  <a:t> representa o número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e a palavra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o numero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pt-BR" b="0" dirty="0" smtClean="0"/>
              </a:p>
              <a:p>
                <a:r>
                  <a:rPr lang="pt-BR" dirty="0" smtClean="0"/>
                  <a:t>De cada estado correspondente ao resto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≤5</m:t>
                        </m:r>
                      </m:e>
                    </m:d>
                  </m:oMath>
                </a14:m>
                <a:r>
                  <a:rPr lang="pt-BR" b="0" dirty="0" smtClean="0"/>
                  <a:t> emanam duas transições:</a:t>
                </a:r>
              </a:p>
              <a:p>
                <a:pPr lvl="1"/>
                <a:r>
                  <a:rPr lang="pt-BR" dirty="0" smtClean="0"/>
                  <a:t>Próximo digito 0 vai para o estado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6</m:t>
                    </m:r>
                  </m:oMath>
                </a14:m>
                <a:endParaRPr lang="pt-BR" b="0" dirty="0" smtClean="0"/>
              </a:p>
              <a:p>
                <a:pPr lvl="1"/>
                <a:r>
                  <a:rPr lang="pt-BR" b="0" dirty="0" smtClean="0"/>
                  <a:t>Próximo digito 1 vai para o estado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6</m:t>
                    </m:r>
                  </m:oMath>
                </a14:m>
                <a:endParaRPr lang="pt-BR" b="0" dirty="0" smtClean="0"/>
              </a:p>
              <a:p>
                <a:endParaRPr lang="pt-BR" b="0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4" t="-1617" r="-1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</a:t>
            </a:fld>
            <a:endParaRPr lang="pt-BR"/>
          </a:p>
        </p:txBody>
      </p:sp>
      <p:sp>
        <p:nvSpPr>
          <p:cNvPr id="6" name="Texto explicativo em elipse 5"/>
          <p:cNvSpPr/>
          <p:nvPr/>
        </p:nvSpPr>
        <p:spPr>
          <a:xfrm>
            <a:off x="8172722" y="79652"/>
            <a:ext cx="1011418" cy="953094"/>
          </a:xfrm>
          <a:prstGeom prst="wedgeEllipseCallout">
            <a:avLst>
              <a:gd name="adj1" fmla="val -204105"/>
              <a:gd name="adj2" fmla="val 226100"/>
            </a:avLst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</a:t>
            </a:r>
            <a:endParaRPr lang="pt-BR" dirty="0"/>
          </a:p>
        </p:txBody>
      </p:sp>
      <p:sp>
        <p:nvSpPr>
          <p:cNvPr id="7" name="Texto explicativo em elipse 6"/>
          <p:cNvSpPr/>
          <p:nvPr/>
        </p:nvSpPr>
        <p:spPr>
          <a:xfrm>
            <a:off x="10339032" y="2992582"/>
            <a:ext cx="1261929" cy="953094"/>
          </a:xfrm>
          <a:prstGeom prst="wedgeEllipseCallout">
            <a:avLst>
              <a:gd name="adj1" fmla="val -501852"/>
              <a:gd name="adj2" fmla="val -19904"/>
            </a:avLst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Minimização de </a:t>
            </a:r>
            <a:r>
              <a:rPr lang="pt-BR" dirty="0" smtClean="0"/>
              <a:t>AFD</a:t>
            </a:r>
            <a:br>
              <a:rPr lang="pt-BR" dirty="0" smtClean="0"/>
            </a:br>
            <a:r>
              <a:rPr lang="pt-BR" dirty="0" smtClean="0"/>
              <a:t>Exercícios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" t="4645" r="31510" b="22077"/>
          <a:stretch/>
        </p:blipFill>
        <p:spPr>
          <a:xfrm>
            <a:off x="5411231" y="1502145"/>
            <a:ext cx="6517532" cy="5173292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60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31812" y="1887166"/>
            <a:ext cx="4661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1) Faça a minimização do autômato ao lado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202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27" t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altLang="pt-BR" i="1" dirty="0" smtClean="0"/>
              <a:t>Movimentos </a:t>
            </a:r>
            <a:r>
              <a:rPr lang="pt-BR" altLang="pt-BR" i="1" dirty="0"/>
              <a:t>vazios</a:t>
            </a:r>
            <a:r>
              <a:rPr lang="pt-BR" altLang="pt-BR" dirty="0"/>
              <a:t> constituem uma generalização dos AFN e são transições que ocorrem sem que haja a leitura de símbolo algum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Os movimentos vazios podem ser interpretados como um não-determinismo interno do autômato, que é encapsulado.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A não ser por uma eventual mudança de estados, nada mais pode ser observado sobre um movimento vazio</a:t>
            </a:r>
            <a:r>
              <a:rPr lang="pt-BR" altLang="pt-BR" dirty="0" smtClean="0"/>
              <a:t>.</a:t>
            </a:r>
            <a:endParaRPr lang="pt-BR" altLang="pt-BR" dirty="0"/>
          </a:p>
          <a:p>
            <a:pPr>
              <a:lnSpc>
                <a:spcPct val="90000"/>
              </a:lnSpc>
            </a:pPr>
            <a:r>
              <a:rPr lang="pt-BR" altLang="pt-BR" dirty="0"/>
              <a:t>Qualquer </a:t>
            </a:r>
            <a:r>
              <a:rPr lang="pt-BR" altLang="pt-BR" dirty="0" smtClean="0"/>
              <a:t>AFN</a:t>
            </a:r>
            <a:r>
              <a:rPr lang="pt-BR" altLang="pt-BR" dirty="0" smtClean="0">
                <a:sym typeface="Symbol" panose="05050102010706020507" pitchFamily="18" charset="2"/>
              </a:rPr>
              <a:t></a:t>
            </a:r>
            <a:r>
              <a:rPr lang="pt-BR" altLang="pt-BR" dirty="0" smtClean="0"/>
              <a:t> </a:t>
            </a:r>
            <a:r>
              <a:rPr lang="pt-BR" altLang="pt-BR" dirty="0"/>
              <a:t>pode ser simulado por um autômato finito não-determinístico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5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27" t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pt-BR" b="1" dirty="0" smtClean="0"/>
                  <a:t>Definição:  Autômato Finito com Movimento Vazio (AFN</a:t>
                </a:r>
                <a:r>
                  <a:rPr lang="pt-BR" altLang="pt-BR" b="1" dirty="0" smtClean="0">
                    <a:sym typeface="Symbol" panose="05050102010706020507" pitchFamily="18" charset="2"/>
                  </a:rPr>
                  <a:t></a:t>
                </a:r>
                <a:r>
                  <a:rPr lang="pt-BR" altLang="pt-BR" b="1" dirty="0"/>
                  <a:t>)</a:t>
                </a:r>
                <a:endParaRPr lang="pt-BR" altLang="pt-BR" dirty="0"/>
              </a:p>
              <a:p>
                <a:r>
                  <a:rPr lang="pt-BR" altLang="pt-BR" dirty="0"/>
                  <a:t>Um autômato finito não-determinístico e com movimento vazio (AFN</a:t>
                </a:r>
                <a:r>
                  <a:rPr lang="pt-BR" altLang="pt-BR" dirty="0">
                    <a:sym typeface="Symbol" panose="05050102010706020507" pitchFamily="18" charset="2"/>
                  </a:rPr>
                  <a:t></a:t>
                </a:r>
                <a:r>
                  <a:rPr lang="pt-BR" altLang="pt-BR" dirty="0"/>
                  <a:t>), ou simplesmente autômato finito com movimento vazio (AF</a:t>
                </a:r>
                <a:r>
                  <a:rPr lang="pt-BR" altLang="pt-BR" dirty="0">
                    <a:sym typeface="Symbol" panose="05050102010706020507" pitchFamily="18" charset="2"/>
                  </a:rPr>
                  <a:t></a:t>
                </a:r>
                <a:r>
                  <a:rPr lang="pt-BR" altLang="pt-BR" dirty="0"/>
                  <a:t>), é uma quíntupla: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altLang="pt-BR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pt-BR" altLang="pt-BR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altLang="pt-B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alt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pt-BR" altLang="pt-BR" dirty="0"/>
              </a:p>
              <a:p>
                <a:pPr marL="0" indent="0">
                  <a:buNone/>
                </a:pPr>
                <a:r>
                  <a:rPr lang="pt-BR" altLang="pt-BR" dirty="0"/>
                  <a:t>onde: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32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1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27" t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09600" indent="-609600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pt-BR" altLang="pt-BR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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pt-BR" dirty="0"/>
                  <a:t>-  	Alfabeto de símbolos de entrada </a:t>
                </a:r>
              </a:p>
              <a:p>
                <a:pPr marL="609600" indent="-609600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pt-BR" dirty="0"/>
                  <a:t>-  	Conjunto finito de estados possíveis do autômato</a:t>
                </a:r>
                <a:endParaRPr lang="pt-BR" altLang="pt-BR" dirty="0">
                  <a:sym typeface="Symbol" panose="05050102010706020507" pitchFamily="18" charset="2"/>
                </a:endParaRPr>
              </a:p>
              <a:p>
                <a:pPr marL="609600" indent="-609600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pt-BR" altLang="pt-BR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altLang="pt-BR" dirty="0"/>
                  <a:t>-  	Função programa ou função de transição  </a:t>
                </a:r>
                <a14:m>
                  <m:oMath xmlns:m="http://schemas.openxmlformats.org/officeDocument/2006/math">
                    <m:r>
                      <a:rPr lang="pt-BR" altLang="pt-BR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pt-B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pt-BR" altLang="pt-BR" i="1" dirty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⋃"/>
                            <m:subHide m:val="on"/>
                            <m:supHide m:val="on"/>
                            <m:ctrlPr>
                              <a:rPr lang="pt-BR" altLang="pt-B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pt-BR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pt-BR" altLang="pt-B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altLang="pt-BR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t-BR" altLang="pt-BR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pt-BR" altLang="pt-BR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altLang="pt-BR" dirty="0" smtClean="0"/>
                  <a:t>, </a:t>
                </a:r>
                <a:r>
                  <a:rPr lang="pt-BR" altLang="pt-BR" dirty="0"/>
                  <a:t>parcial. </a:t>
                </a:r>
              </a:p>
              <a:p>
                <a:pPr marL="609600" indent="-609600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alt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altLang="pt-BR" dirty="0" smtClean="0"/>
                  <a:t> </a:t>
                </a:r>
                <a:r>
                  <a:rPr lang="pt-BR" altLang="pt-BR" dirty="0"/>
                  <a:t>- 	Estado inicial tal que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altLang="pt-B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altLang="pt-B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altLang="pt-BR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pt-BR" altLang="pt-BR" dirty="0"/>
              </a:p>
              <a:p>
                <a:pPr marL="609600" indent="-609600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altLang="pt-BR" dirty="0"/>
                  <a:t>-  </a:t>
                </a:r>
                <a:r>
                  <a:rPr lang="pt-BR" altLang="pt-BR" dirty="0" smtClean="0"/>
                  <a:t>Conjunto </a:t>
                </a:r>
                <a:r>
                  <a:rPr lang="pt-BR" altLang="pt-BR" dirty="0"/>
                  <a:t>de estados finais, tais que </a:t>
                </a:r>
                <a14:m>
                  <m:oMath xmlns:m="http://schemas.openxmlformats.org/officeDocument/2006/math"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altLang="pt-BR" dirty="0"/>
                  <a:t>.</a:t>
                </a:r>
              </a:p>
              <a:p>
                <a:pPr marL="609600" indent="-609600">
                  <a:lnSpc>
                    <a:spcPct val="80000"/>
                  </a:lnSpc>
                </a:pPr>
                <a:r>
                  <a:rPr lang="pt-BR" altLang="pt-BR" dirty="0"/>
                  <a:t>Portanto os componentes do AF</a:t>
                </a:r>
                <a:r>
                  <a:rPr lang="pt-BR" altLang="pt-BR" dirty="0">
                    <a:sym typeface="Symbol" panose="05050102010706020507" pitchFamily="18" charset="2"/>
                  </a:rPr>
                  <a:t></a:t>
                </a:r>
                <a:r>
                  <a:rPr lang="pt-BR" altLang="pt-BR" dirty="0"/>
                  <a:t> são os mesmos do AFN, com exceção da função </a:t>
                </a:r>
                <a:r>
                  <a:rPr lang="pt-BR" altLang="pt-BR" dirty="0" smtClean="0"/>
                  <a:t>programa.</a:t>
                </a:r>
                <a:endParaRPr lang="pt-BR" alt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14" t="-36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37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27" t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6" t="9984" r="36085" b="26614"/>
          <a:stretch/>
        </p:blipFill>
        <p:spPr>
          <a:xfrm>
            <a:off x="3461046" y="1974459"/>
            <a:ext cx="5204389" cy="4101601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49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27" t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altLang="pt-BR" dirty="0" smtClean="0"/>
                  <a:t>O processamento dos AF</a:t>
                </a:r>
                <a:r>
                  <a:rPr lang="pt-BR" altLang="pt-BR" dirty="0">
                    <a:sym typeface="Symbol" panose="05050102010706020507" pitchFamily="18" charset="2"/>
                  </a:rPr>
                  <a:t></a:t>
                </a:r>
                <a:r>
                  <a:rPr lang="pt-BR" altLang="pt-BR" dirty="0"/>
                  <a:t> é similar ao dos AFN.  Por analogia o processamento de uma transição para uma entrada vazia também é não-determinística.  Assim um AF</a:t>
                </a:r>
                <a:r>
                  <a:rPr lang="pt-BR" altLang="pt-BR" dirty="0">
                    <a:sym typeface="Symbol" panose="05050102010706020507" pitchFamily="18" charset="2"/>
                  </a:rPr>
                  <a:t></a:t>
                </a:r>
                <a:r>
                  <a:rPr lang="pt-BR" altLang="pt-BR" dirty="0"/>
                  <a:t> ao processar uma entrada vazia assume simultaneamente os estados de origem e destino da transição.  </a:t>
                </a:r>
                <a:endParaRPr lang="pt-BR" altLang="pt-BR" b="1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pt-BR" altLang="pt-BR" b="1" dirty="0"/>
                  <a:t>Exemplo:  Autômato Finito com Movimento Vazio</a:t>
                </a:r>
                <a:endParaRPr lang="pt-BR" altLang="pt-BR" dirty="0"/>
              </a:p>
              <a:p>
                <a:pPr>
                  <a:lnSpc>
                    <a:spcPct val="90000"/>
                  </a:lnSpc>
                </a:pPr>
                <a:r>
                  <a:rPr lang="pt-BR" altLang="pt-BR" dirty="0"/>
                  <a:t>O AF</a:t>
                </a:r>
                <a:r>
                  <a:rPr lang="pt-BR" altLang="pt-BR" dirty="0">
                    <a:sym typeface="Symbol" panose="05050102010706020507" pitchFamily="18" charset="2"/>
                  </a:rPr>
                  <a:t></a:t>
                </a:r>
                <a:r>
                  <a:rPr lang="pt-BR" altLang="pt-BR" dirty="0"/>
                  <a:t>   </a:t>
                </a:r>
                <a14:m>
                  <m:oMath xmlns:m="http://schemas.openxmlformats.org/officeDocument/2006/math"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7 = ({</m:t>
                    </m:r>
                    <m:r>
                      <a:rPr lang="pt-BR" altLang="pt-BR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pt-BR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pt-BR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}, {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pt-BR" altLang="pt-BR" i="1" dirty="0" err="1">
                        <a:latin typeface="Cambria Math" panose="02040503050406030204" pitchFamily="18" charset="0"/>
                      </a:rPr>
                      <m:t>𝑞𝑓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pt-BR" altLang="pt-BR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0, {</m:t>
                    </m:r>
                    <m:r>
                      <a:rPr lang="pt-BR" altLang="pt-BR" i="1" dirty="0" err="1">
                        <a:latin typeface="Cambria Math" panose="02040503050406030204" pitchFamily="18" charset="0"/>
                      </a:rPr>
                      <m:t>𝑞𝑓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pt-BR" altLang="pt-BR" dirty="0" smtClean="0"/>
                  <a:t>, representado </a:t>
                </a:r>
                <a:r>
                  <a:rPr lang="pt-BR" altLang="pt-BR" dirty="0"/>
                  <a:t>na figura abaixo reconhece a linguagem  </a:t>
                </a:r>
                <a14:m>
                  <m:oMath xmlns:m="http://schemas.openxmlformats.org/officeDocument/2006/math"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7 ={ 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𝑞𝑢𝑎𝑙𝑞𝑢𝑒𝑟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𝑚𝑏𝑜𝑙𝑜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pt-BR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𝑎𝑛𝑡𝑒𝑐𝑒𝑑𝑒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𝑞𝑢𝑎𝑙𝑞𝑢𝑒𝑟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𝑚𝑏𝑜𝑙𝑜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pt-BR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pt-BR" altLang="pt-BR" dirty="0"/>
                  <a:t>, onde </a:t>
                </a:r>
                <a:r>
                  <a:rPr lang="pt-BR" altLang="pt-BR" dirty="0" smtClean="0">
                    <a:sym typeface="Symbol" panose="05050102010706020507" pitchFamily="18" charset="2"/>
                  </a:rPr>
                  <a:t></a:t>
                </a:r>
                <a:r>
                  <a:rPr lang="pt-BR" altLang="pt-BR" dirty="0" smtClean="0"/>
                  <a:t> </a:t>
                </a:r>
                <a:r>
                  <a:rPr lang="pt-BR" altLang="pt-BR" dirty="0"/>
                  <a:t>é representada na forma da tabela: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14" t="-2488" r="-825" b="-32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4834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27" t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2" t="16564" r="51065" b="45455"/>
          <a:stretch/>
        </p:blipFill>
        <p:spPr>
          <a:xfrm>
            <a:off x="3127761" y="3689854"/>
            <a:ext cx="4789412" cy="2803021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435865"/>
                  </p:ext>
                </p:extLst>
              </p:nvPr>
            </p:nvGraphicFramePr>
            <p:xfrm>
              <a:off x="3458658" y="1994787"/>
              <a:ext cx="4127618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70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48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27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29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86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𝑞𝑓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𝒒𝒇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𝑞𝑓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435865"/>
                  </p:ext>
                </p:extLst>
              </p:nvPr>
            </p:nvGraphicFramePr>
            <p:xfrm>
              <a:off x="3458658" y="1994787"/>
              <a:ext cx="4127618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702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98488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9827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9229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3" t="-1667" r="-23497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5926" t="-1667" r="-19444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27329" t="-1667" r="-9565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6711" t="-1667" r="-131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3" t="-100000" r="-234975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5926" t="-100000" r="-194444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27329" t="-100000" r="-95652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6711" t="-100000" r="-1316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3" t="-203333" r="-234975" b="-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5926" t="-203333" r="-194444" b="-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27329" t="-203333" r="-95652" b="-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6711" t="-203333" r="-1316" b="-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3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27" t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592883" y="1532467"/>
                <a:ext cx="10344425" cy="48976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pt-BR" alt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=(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altLang="pt-BR" dirty="0"/>
                  <a:t>um autômato finito com movimentos vazios. </a:t>
                </a:r>
              </a:p>
              <a:p>
                <a:pPr>
                  <a:lnSpc>
                    <a:spcPct val="80000"/>
                  </a:lnSpc>
                </a:pPr>
                <a:r>
                  <a:rPr lang="pt-BR" altLang="pt-BR" dirty="0">
                    <a:solidFill>
                      <a:srgbClr val="FF0000"/>
                    </a:solidFill>
                  </a:rPr>
                  <a:t>a) </a:t>
                </a:r>
                <a:r>
                  <a:rPr lang="pt-BR" altLang="pt-BR" dirty="0"/>
                  <a:t>A </a:t>
                </a:r>
                <a:r>
                  <a:rPr lang="pt-BR" altLang="pt-BR" i="1" dirty="0"/>
                  <a:t>Computação Vazia </a:t>
                </a:r>
                <a:r>
                  <a:rPr lang="pt-BR" altLang="pt-BR" dirty="0"/>
                  <a:t>ou </a:t>
                </a:r>
                <a:r>
                  <a:rPr lang="pt-BR" altLang="pt-BR" i="1" dirty="0"/>
                  <a:t>Função Fecho Vazio, </a:t>
                </a:r>
                <a:r>
                  <a:rPr lang="pt-BR" altLang="pt-BR" dirty="0"/>
                  <a:t>a partir </a:t>
                </a:r>
                <a:r>
                  <a:rPr lang="pt-BR" altLang="pt-BR" dirty="0">
                    <a:solidFill>
                      <a:srgbClr val="FF0000"/>
                    </a:solidFill>
                  </a:rPr>
                  <a:t>de um estado</a:t>
                </a:r>
                <a:r>
                  <a:rPr lang="pt-BR" altLang="pt-BR" dirty="0"/>
                  <a:t>, denotada por:  </a:t>
                </a:r>
                <a:endParaRPr lang="pt-BR" altLang="pt-BR" b="0" i="0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pt-BR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FECHO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 → 2</m:t>
                    </m:r>
                    <m:r>
                      <a:rPr lang="pt-BR" altLang="pt-BR" i="1" baseline="30000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altLang="pt-BR" dirty="0">
                    <a:sym typeface="Wingdings" panose="05000000000000000000" pitchFamily="2" charset="2"/>
                  </a:rPr>
                  <a:t> </a:t>
                </a:r>
                <a:endParaRPr lang="pt-BR" altLang="pt-BR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pt-BR" altLang="pt-BR" dirty="0" smtClean="0">
                    <a:sym typeface="Wingdings" panose="05000000000000000000" pitchFamily="2" charset="2"/>
                  </a:rPr>
                  <a:t>e </a:t>
                </a:r>
                <a:r>
                  <a:rPr lang="pt-BR" altLang="pt-BR" dirty="0"/>
                  <a:t>é indutivamente definida como segue:	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pt-BR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FECHO</m:t>
                    </m:r>
                    <m:r>
                      <a:rPr lang="pt-BR" altLang="pt-BR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) ={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altLang="pt-BR" dirty="0"/>
                  <a:t>é </a:t>
                </a:r>
                <a:r>
                  <a:rPr lang="pt-BR" altLang="pt-BR" dirty="0" smtClean="0"/>
                  <a:t>indefinida;</a:t>
                </a:r>
                <a:endParaRPr lang="pt-BR" altLang="pt-BR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pt-BR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FECHO</m:t>
                    </m:r>
                    <m:r>
                      <a:rPr lang="pt-BR" altLang="pt-BR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altLang="pt-BR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pt-BR" altLang="pt-BR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alt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nary>
                      <m:naryPr>
                        <m:chr m:val="⋃"/>
                        <m:subHide m:val="on"/>
                        <m:supHide m:val="on"/>
                        <m:ctrlPr>
                          <a:rPr lang="pt-BR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altLang="pt-BR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</m:t>
                        </m:r>
                        <m:d>
                          <m:dPr>
                            <m:ctrlPr>
                              <a:rPr lang="pt-BR" altLang="pt-B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pt-B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altLang="pt-B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ctrlPr>
                          <a:rPr lang="pt-BR" alt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sup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𝐹𝐸𝐶𝐻𝑂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pt-BR" altLang="pt-BR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altLang="pt-BR" dirty="0" smtClean="0"/>
                  <a:t>caso </a:t>
                </a:r>
                <a:r>
                  <a:rPr lang="pt-BR" altLang="pt-BR" dirty="0"/>
                  <a:t>contrário;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883" y="1532467"/>
                <a:ext cx="10344425" cy="4897677"/>
              </a:xfrm>
              <a:blipFill rotWithShape="0">
                <a:blip r:embed="rId3"/>
                <a:stretch>
                  <a:fillRect l="-1473" t="-3607" r="-2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27" t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pt-BR" dirty="0" smtClean="0">
                    <a:solidFill>
                      <a:srgbClr val="FF0000"/>
                    </a:solidFill>
                  </a:rPr>
                  <a:t>b) </a:t>
                </a:r>
                <a:r>
                  <a:rPr lang="pt-BR" altLang="pt-BR" dirty="0"/>
                  <a:t>a </a:t>
                </a:r>
                <a:r>
                  <a:rPr lang="pt-BR" altLang="pt-BR" i="1" dirty="0"/>
                  <a:t>Computação Vazia </a:t>
                </a:r>
                <a:r>
                  <a:rPr lang="pt-BR" altLang="pt-BR" dirty="0"/>
                  <a:t>ou </a:t>
                </a:r>
                <a:r>
                  <a:rPr lang="pt-BR" altLang="pt-BR" i="1" dirty="0"/>
                  <a:t>Função Fecho Vazio, </a:t>
                </a:r>
                <a:r>
                  <a:rPr lang="pt-BR" altLang="pt-BR" dirty="0"/>
                  <a:t>a partir </a:t>
                </a:r>
                <a:r>
                  <a:rPr lang="pt-BR" altLang="pt-BR" dirty="0">
                    <a:solidFill>
                      <a:srgbClr val="FF0000"/>
                    </a:solidFill>
                  </a:rPr>
                  <a:t>de um conjunto de estados </a:t>
                </a:r>
                <a:r>
                  <a:rPr lang="pt-BR" altLang="pt-BR" dirty="0"/>
                  <a:t>finito, denotada por</a:t>
                </a:r>
                <a:r>
                  <a:rPr lang="pt-BR" altLang="pt-BR" dirty="0" smtClean="0"/>
                  <a:t>: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pt-BR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pt-BR" altLang="pt-BR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𝐸𝐶𝐻𝑂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  <m:r>
                      <a:rPr lang="pt-BR" altLang="pt-BR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∗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: 2</m:t>
                    </m:r>
                    <m:r>
                      <a:rPr lang="pt-BR" altLang="pt-BR" i="1" baseline="300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pt-BR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altLang="pt-BR" i="1" baseline="30000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altLang="pt-BR" dirty="0">
                    <a:sym typeface="Wingdings" panose="05000000000000000000" pitchFamily="2" charset="2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altLang="pt-BR" dirty="0">
                    <a:sym typeface="Wingdings" panose="05000000000000000000" pitchFamily="2" charset="2"/>
                  </a:rPr>
                  <a:t>é tal que </a:t>
                </a:r>
                <a:endParaRPr lang="pt-BR" altLang="pt-BR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altLang="pt-BR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F</m:t>
                      </m:r>
                      <m:r>
                        <a:rPr lang="pt-BR" altLang="pt-BR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𝐸𝐶𝐻𝑂</m:t>
                      </m:r>
                      <m:r>
                        <a:rPr lang="pt-BR" altLang="pt-BR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</m:t>
                      </m:r>
                      <m:r>
                        <a:rPr lang="pt-BR" altLang="pt-BR" i="1" baseline="30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) =</m:t>
                      </m:r>
                      <m:nary>
                        <m:naryPr>
                          <m:chr m:val="⋃"/>
                          <m:supHide m:val="on"/>
                          <m:ctrlPr>
                            <a:rPr lang="pt-BR" altLang="pt-B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altLang="pt-B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alt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∈</m:t>
                          </m:r>
                          <m:r>
                            <a:rPr lang="pt-BR" alt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pt-BR" altLang="pt-BR" b="0" i="1" dirty="0" smtClean="0">
                              <a:latin typeface="Cambria Math" panose="02040503050406030204" pitchFamily="18" charset="0"/>
                            </a:rPr>
                            <m:t>𝐹𝐸𝐶𝐻𝑂</m:t>
                          </m:r>
                          <m:r>
                            <a:rPr lang="pt-BR" altLang="pt-BR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</m:t>
                          </m:r>
                          <m:r>
                            <a:rPr lang="pt-BR" altLang="pt-BR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pt-BR" altLang="pt-BR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𝑞</m:t>
                          </m:r>
                          <m:r>
                            <a:rPr lang="pt-BR" altLang="pt-BR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nary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altLang="pt-BR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pt-BR" altLang="pt-BR" dirty="0" smtClean="0"/>
                  <a:t>Lembrar </a:t>
                </a:r>
                <a:r>
                  <a:rPr lang="pt-BR" altLang="pt-BR" dirty="0"/>
                  <a:t>que </a:t>
                </a:r>
                <a14:m>
                  <m:oMath xmlns:m="http://schemas.openxmlformats.org/officeDocument/2006/math">
                    <m:r>
                      <a:rPr lang="pt-BR" altLang="pt-BR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𝐹𝐸𝐶𝐻𝑂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∗</m:t>
                    </m:r>
                  </m:oMath>
                </a14:m>
                <a:r>
                  <a:rPr lang="pt-BR" alt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pt-BR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pt-BR" altLang="pt-BR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𝐸𝐶𝐻𝑂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pt-BR" altLang="pt-BR" dirty="0">
                    <a:sym typeface="Symbol" panose="05050102010706020507" pitchFamily="18" charset="2"/>
                  </a:rPr>
                  <a:t> são agrupadas 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pt-BR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pt-BR" altLang="pt-BR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𝐸𝐶𝐻𝑂</m:t>
                    </m:r>
                    <m:r>
                      <a:rPr lang="pt-BR" altLang="pt-BR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pt-BR" altLang="pt-BR" dirty="0">
                    <a:sym typeface="Symbol" panose="05050102010706020507" pitchFamily="18" charset="2"/>
                  </a:rPr>
                  <a:t>.</a:t>
                </a:r>
              </a:p>
              <a:p>
                <a:endParaRPr lang="pt-BR" alt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32" t="-1617" r="-2239" b="-22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0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27" t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pt-BR" altLang="pt-BR" dirty="0" smtClean="0"/>
                  <a:t>Considere o autômato finito com movimentos vazios do exemplo anterior. 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altLang="pt-BR" dirty="0"/>
                  <a:t>Então: </a:t>
                </a:r>
                <a:endParaRPr lang="pt-BR" altLang="pt-BR" dirty="0" smtClean="0"/>
              </a:p>
              <a:p>
                <a:pPr>
                  <a:lnSpc>
                    <a:spcPct val="90000"/>
                  </a:lnSpc>
                </a:pPr>
                <a:endParaRPr lang="pt-BR" altLang="pt-BR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altLang="pt-BR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F</m:t>
                      </m:r>
                      <m:r>
                        <a:rPr lang="pt-BR" altLang="pt-BR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𝐸𝐶𝐻𝑂</m:t>
                      </m:r>
                      <m:r>
                        <a:rPr lang="pt-BR" altLang="pt-BR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</m:t>
                      </m:r>
                      <m:r>
                        <a:rPr lang="pt-BR" alt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altLang="pt-BR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altLang="pt-BR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pt-BR" i="1" dirty="0" err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altLang="pt-BR" i="1" baseline="-25000" dirty="0" err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altLang="pt-BR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altLang="pt-BR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altLang="pt-BR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F</m:t>
                      </m:r>
                      <m:r>
                        <a:rPr lang="pt-BR" altLang="pt-BR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𝐸𝐶𝐻𝑂</m:t>
                      </m:r>
                      <m:r>
                        <a:rPr lang="pt-BR" altLang="pt-BR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</m:t>
                      </m:r>
                      <m:r>
                        <a:rPr lang="pt-BR" alt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pt-BR" i="1" dirty="0" err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altLang="pt-BR" i="1" baseline="-25000" dirty="0" err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pt-BR" altLang="pt-BR" i="1" dirty="0" err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altLang="pt-BR" i="1" baseline="-25000" dirty="0" err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altLang="pt-BR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altLang="pt-BR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F</m:t>
                      </m:r>
                      <m:r>
                        <a:rPr lang="pt-BR" altLang="pt-BR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𝐸𝐶𝐻𝑂</m:t>
                      </m:r>
                      <m:r>
                        <a:rPr lang="pt-BR" altLang="pt-BR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(</m:t>
                      </m:r>
                      <m:d>
                        <m:dPr>
                          <m:begChr m:val="{"/>
                          <m:ctrlPr>
                            <a:rPr lang="pt-BR" alt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altLang="pt-BR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altLang="pt-B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altLang="pt-BR" b="0" i="1" dirty="0" smtClean="0">
                              <a:latin typeface="Cambria Math" panose="02040503050406030204" pitchFamily="18" charset="0"/>
                            </a:rPr>
                            <m:t>𝑞𝑓</m:t>
                          </m:r>
                        </m:e>
                      </m:d>
                      <m:r>
                        <a:rPr lang="pt-BR" altLang="pt-BR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altLang="pt-BR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pt-BR" i="1" dirty="0" err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altLang="pt-BR" i="1" baseline="-25000" dirty="0" err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altLang="pt-BR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alt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14" t="-26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4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</a:t>
            </a:r>
            <a:br>
              <a:rPr lang="pt-BR" dirty="0"/>
            </a:br>
            <a:r>
              <a:rPr lang="pt-BR" dirty="0"/>
              <a:t>Exemplo </a:t>
            </a:r>
            <a:r>
              <a:rPr lang="pt-BR" dirty="0" smtClean="0"/>
              <a:t>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estados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87" y="2065489"/>
            <a:ext cx="7896182" cy="42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 smtClean="0"/>
                  <a:t>Transições estendidas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3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𝐹𝐸𝐶𝐻𝑂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nos permite explicar facilmente qual será a aparência das transições de um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𝐴𝐹𝑁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quando é dada uma sequencia de entradas (ñ-vazia). A partir daí, podemos definir o que significa um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𝐴𝐹𝑁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aceitar sua entrada.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14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9678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Transições estendidas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3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Suponha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alt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 um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𝐴𝐹𝑁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. Primeiro, definimos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pt-BR" dirty="0"/>
                  <a:t>, a função de transição estendida, a fim de refletir o que acontece em uma sequencia de </a:t>
                </a:r>
                <a:r>
                  <a:rPr lang="pt-BR" dirty="0" smtClean="0"/>
                  <a:t>entradas.</a:t>
                </a:r>
              </a:p>
              <a:p>
                <a:r>
                  <a:rPr lang="pt-BR" dirty="0" smtClean="0"/>
                  <a:t>O objetivo é fazer com 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seja um conjunto de estados que devem ser alcançados ao longo do caminho cujos rótulos, quando concatenados, formam a </a:t>
                </a:r>
                <a:r>
                  <a:rPr lang="pt-BR" dirty="0" err="1" smtClean="0"/>
                  <a:t>string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. Como sempre, os valores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ao longo desse caminho não contribuem para w. a definição recursiva apropriada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pt-BR" dirty="0" smtClean="0"/>
                  <a:t> é: 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7" t="-1617" r="-1002" b="-32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661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Transições estendidas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3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Base: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𝐹𝐸𝐶𝐻𝑂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 Isto é, se o rótulo do caminho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, então podemos seguir apenas arcos rotulados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que se estendem desde o estado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; isso é exatamente o que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𝐹𝐸𝐶𝐻𝑂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faz.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4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7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Transições estendidas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32" t="-6915" b="-13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o seguinte autômato 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73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" r="1723" b="23212"/>
          <a:stretch/>
        </p:blipFill>
        <p:spPr>
          <a:xfrm>
            <a:off x="1687156" y="2189348"/>
            <a:ext cx="8419233" cy="34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/>
                  <a:t>Transições estendidas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pt-BR" dirty="0" smtClean="0"/>
                  <a:t> - Exemplo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2" t="-6915" b="-13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Vamos calcular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0, 5.6)</m:t>
                    </m:r>
                  </m:oMath>
                </a14:m>
                <a:r>
                  <a:rPr lang="pt-BR" dirty="0"/>
                  <a:t> para o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anterior.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𝐹𝐸𝐶𝐻𝑂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 smtClean="0">
                    <a:ea typeface="Cambria Math" panose="02040503050406030204" pitchFamily="18" charset="0"/>
                  </a:rPr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0, 5</m:t>
                        </m:r>
                      </m:e>
                    </m:d>
                  </m:oMath>
                </a14:m>
                <a:r>
                  <a:rPr lang="pt-BR" b="0" dirty="0" smtClean="0">
                    <a:ea typeface="Cambria Math" panose="02040503050406030204" pitchFamily="18" charset="0"/>
                  </a:rPr>
                  <a:t> da seguinte forma: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>
                    <a:ea typeface="Cambria Math" panose="02040503050406030204" pitchFamily="18" charset="0"/>
                  </a:rPr>
                  <a:t>Primeiro, calcule as transições sobre a entrada 5 a partir dos estados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1}</m:t>
                    </m:r>
                  </m:oMath>
                </a14:m>
                <a:r>
                  <a:rPr lang="pt-BR" b="0" dirty="0" smtClean="0">
                    <a:ea typeface="Cambria Math" panose="02040503050406030204" pitchFamily="18" charset="0"/>
                  </a:rPr>
                  <a:t>, que obtivemos no calculo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pt-BR" b="0" dirty="0" smtClean="0">
                    <a:ea typeface="Cambria Math" panose="02040503050406030204" pitchFamily="18" charset="0"/>
                  </a:rPr>
                  <a:t>. Isto é, calculamos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0, 5</m:t>
                        </m:r>
                      </m:e>
                    </m:d>
                    <m:nary>
                      <m:naryPr>
                        <m:chr m:val="⋃"/>
                        <m:subHide m:val="on"/>
                        <m:supHide m:val="on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 5</m:t>
                            </m:r>
                          </m:e>
                        </m:d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b="0" dirty="0" smtClean="0">
                    <a:ea typeface="Cambria Math" panose="02040503050406030204" pitchFamily="18" charset="0"/>
                  </a:rPr>
                  <a:t>Em seguida, faca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𝐹𝐸𝐶𝐻𝑂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b="0" dirty="0" smtClean="0">
                    <a:ea typeface="Cambria Math" panose="02040503050406030204" pitchFamily="18" charset="0"/>
                  </a:rPr>
                  <a:t> dos elementos do conjunto calculado na etapa 1. Obtemos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𝐹𝐸𝐶𝐻𝑂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𝐹𝐸𝐶𝐻𝑂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0" dirty="0" smtClean="0">
                    <a:ea typeface="Cambria Math" panose="02040503050406030204" pitchFamily="18" charset="0"/>
                  </a:rPr>
                  <a:t>Esse conjunto é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0, 5</m:t>
                        </m:r>
                      </m:e>
                    </m:d>
                  </m:oMath>
                </a14:m>
                <a:r>
                  <a:rPr lang="pt-BR" b="0" dirty="0" smtClean="0">
                    <a:ea typeface="Cambria Math" panose="02040503050406030204" pitchFamily="18" charset="0"/>
                  </a:rPr>
                  <a:t>. Esse padrão de duas etapas se repete para os dois símbolos seguintes (.6)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20" t="-1493" b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1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/>
                  <a:t>Transições estendidas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pt-BR" dirty="0"/>
                  <a:t> - Exemplo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3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0, 5.</m:t>
                        </m:r>
                      </m:e>
                    </m:d>
                  </m:oMath>
                </a14:m>
                <a:r>
                  <a:rPr lang="pt-BR" dirty="0" smtClean="0"/>
                  <a:t> como segue: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 Primeiro, calcule 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pt-BR" dirty="0" smtClean="0"/>
                  <a:t>Em seguida, calcule: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𝐹𝐸𝐶𝐻𝑂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𝐹𝐸𝐶𝐻𝑂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2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0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/>
                  <a:t>Transições estendidas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pt-BR" dirty="0"/>
                  <a:t> - Exemplo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3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0, 5.6</m:t>
                        </m:r>
                      </m:e>
                    </m:d>
                  </m:oMath>
                </a14:m>
                <a:r>
                  <a:rPr lang="pt-BR" dirty="0" smtClean="0"/>
                  <a:t> como segue: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 Primeiro, calcule 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2, 6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3, 6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 6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∪∅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3}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pt-BR" dirty="0" smtClean="0"/>
                  <a:t>Em seguida, calcule: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𝐹𝐸𝐶𝐻𝑂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32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/>
                  <a:t>Transições estendidas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pt-BR" dirty="0"/>
                  <a:t> - Exemplo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3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dirty="0" smtClean="0"/>
              </a:p>
              <a:p>
                <a:endParaRPr lang="pt-BR" dirty="0"/>
              </a:p>
              <a:p>
                <a:pPr marL="0" indent="0" algn="ctr">
                  <a:buNone/>
                </a:pPr>
                <a:r>
                  <a:rPr lang="pt-BR" dirty="0" smtClean="0"/>
                  <a:t>É possível definir a linguagem de um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da maneira esperada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pt-BR" dirty="0" smtClean="0"/>
                  <a:t>, ou seja, a linguagem E é o conjunto de </a:t>
                </a:r>
                <a:r>
                  <a:rPr lang="pt-BR" dirty="0" err="1" smtClean="0"/>
                  <a:t>strings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 que levam do estado inicial a pelo menos um estado de aceitação.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14" r="-2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3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 smtClean="0"/>
                  <a:t>Exercício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532" t="-6915"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Considere o seguinte </a:t>
                </a:r>
                <a:r>
                  <a:rPr lang="pt-BR" dirty="0"/>
                  <a:t>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: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 smtClean="0"/>
                  <a:t>Calcule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𝐹𝐸𝐶𝐻𝑂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de cada estado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 smtClean="0"/>
                  <a:t>Forneça os </a:t>
                </a:r>
                <a:r>
                  <a:rPr lang="pt-BR" dirty="0" err="1" smtClean="0"/>
                  <a:t>strings</a:t>
                </a:r>
                <a:r>
                  <a:rPr lang="pt-BR" dirty="0" smtClean="0"/>
                  <a:t> de comprimento 3 aceitos pelo autômato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 smtClean="0"/>
                  <a:t>O professor irá escolher uma das </a:t>
                </a:r>
                <a:r>
                  <a:rPr lang="pt-BR" dirty="0" err="1" smtClean="0"/>
                  <a:t>strings</a:t>
                </a:r>
                <a:r>
                  <a:rPr lang="pt-BR" dirty="0" smtClean="0"/>
                  <a:t> anteriores para ser escrito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532" t="-2612" b="-26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564941"/>
                  </p:ext>
                </p:extLst>
              </p:nvPr>
            </p:nvGraphicFramePr>
            <p:xfrm>
              <a:off x="2790433" y="2254424"/>
              <a:ext cx="542729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5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5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56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37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62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0" smtClean="0">
                              <a:latin typeface="+mj-lt"/>
                              <a:ea typeface="Cambria Math" panose="02040503050406030204" pitchFamily="18" charset="0"/>
                            </a:rPr>
                            <a:t>∅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i="0" smtClean="0">
                              <a:latin typeface="+mj-lt"/>
                              <a:ea typeface="Cambria Math" panose="02040503050406030204" pitchFamily="18" charset="0"/>
                            </a:rPr>
                            <a:t>∅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i="0" smtClean="0">
                              <a:latin typeface="+mj-lt"/>
                              <a:ea typeface="Cambria Math" panose="02040503050406030204" pitchFamily="18" charset="0"/>
                            </a:rPr>
                            <a:t>∅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0" i="0" smtClean="0">
                              <a:latin typeface="+mj-lt"/>
                              <a:ea typeface="Cambria Math" panose="02040503050406030204" pitchFamily="18" charset="0"/>
                            </a:rPr>
                            <a:t>{p}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564941"/>
                  </p:ext>
                </p:extLst>
              </p:nvPr>
            </p:nvGraphicFramePr>
            <p:xfrm>
              <a:off x="2790433" y="2254424"/>
              <a:ext cx="542729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5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9150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9856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97377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926276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75" t="-1667" r="-234831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7483" t="-1667" r="-315232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58642" t="-1667" r="-193827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3125" t="-1667" r="-9625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87500" t="-1667" r="-1316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75" t="-100000" r="-23483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7483" t="-100000" r="-31523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58642" t="-100000" r="-19382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3125" t="-100000" r="-9625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0" smtClean="0">
                              <a:latin typeface="+mj-lt"/>
                              <a:ea typeface="Cambria Math" panose="02040503050406030204" pitchFamily="18" charset="0"/>
                            </a:rPr>
                            <a:t>∅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75" t="-203333" r="-23483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7483" t="-203333" r="-31523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58642" t="-203333" r="-19382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i="0" smtClean="0">
                              <a:latin typeface="+mj-lt"/>
                              <a:ea typeface="Cambria Math" panose="02040503050406030204" pitchFamily="18" charset="0"/>
                            </a:rPr>
                            <a:t>∅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87500" t="-203333" r="-1316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75" t="-303333" r="-2348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7483" t="-303333" r="-31523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i="0" smtClean="0">
                              <a:latin typeface="+mj-lt"/>
                              <a:ea typeface="Cambria Math" panose="02040503050406030204" pitchFamily="18" charset="0"/>
                            </a:rPr>
                            <a:t>∅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0" i="0" smtClean="0">
                              <a:latin typeface="+mj-lt"/>
                              <a:ea typeface="Cambria Math" panose="02040503050406030204" pitchFamily="18" charset="0"/>
                            </a:rPr>
                            <a:t>{p}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87500" t="-303333" r="-1316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99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 explicativo em elipse 5"/>
              <p:cNvSpPr/>
              <p:nvPr/>
            </p:nvSpPr>
            <p:spPr>
              <a:xfrm>
                <a:off x="4766924" y="5714898"/>
                <a:ext cx="3332048" cy="1143102"/>
              </a:xfrm>
              <a:prstGeom prst="wedgeEllipseCallout">
                <a:avLst>
                  <a:gd name="adj1" fmla="val -123027"/>
                  <a:gd name="adj2" fmla="val -70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𝐹𝐸𝐶𝐻𝑂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será definido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daqui em diante</a:t>
                </a:r>
                <a:endParaRPr lang="pt-BR" dirty="0"/>
              </a:p>
            </p:txBody>
          </p:sp>
        </mc:Choice>
        <mc:Fallback xmlns="">
          <p:sp>
            <p:nvSpPr>
              <p:cNvPr id="6" name="Texto explicativo em 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924" y="5714898"/>
                <a:ext cx="3332048" cy="1143102"/>
              </a:xfrm>
              <a:prstGeom prst="wedgeEllipseCallout">
                <a:avLst>
                  <a:gd name="adj1" fmla="val -123027"/>
                  <a:gd name="adj2" fmla="val -7082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 smtClean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 smtClean="0"/>
                  <a:t>Eliminando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-transições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532" t="-6915"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r>
                  <a:rPr lang="pt-BR" dirty="0" smtClean="0"/>
                  <a:t>Dado qualquer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 smtClean="0"/>
                  <a:t>, é possível encontrar um AFD D que aceita a mesma linguagem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então o AFD equivalente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É definido como a seguir: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pt-BR" dirty="0" smtClean="0"/>
                  <a:t> é o conjunto de subconjuntos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 smtClean="0"/>
                  <a:t> Mais precisamente, descobriremos que todos os estados acessíveis de D são subconjuntos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14" t="-1617" r="-3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MSC Flávio </a:t>
            </a:r>
            <a:r>
              <a:rPr lang="pt-BR" dirty="0" err="1" smtClean="0"/>
              <a:t>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9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</a:t>
            </a:r>
            <a:br>
              <a:rPr lang="pt-BR" dirty="0"/>
            </a:br>
            <a:r>
              <a:rPr lang="pt-BR" dirty="0" smtClean="0"/>
              <a:t>Exercício 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Desenhe um diagrama de estados usando como base o exemplo anterior, porém para a verificação de números divisíveis por 7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3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/>
                  <a:t>Eliminando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-transições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; isto é, obtemos o estado inicial de D fechando o conjunto que consiste apenas no estado inicial de E.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pt-BR" dirty="0" smtClean="0"/>
                  <a:t> representa os conjuntos dos estados que contem pelo menos um estado de aceitação de E. Ou seja,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á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𝑒𝑚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endParaRPr lang="pt-BR" dirty="0" smtClean="0"/>
              </a:p>
              <a:p>
                <a:pPr marL="514350" indent="-514350">
                  <a:buFont typeface="+mj-lt"/>
                  <a:buAutoNum type="arabicPeriod" startAt="2"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r="-1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/>
                  <a:t>Eliminando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-transições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é calculado, para todo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 smtClean="0"/>
                  <a:t> e todos os conjuntos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𝑝𝑜𝑟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,...,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 smtClean="0"/>
                  <a:t>Calcule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dirty="0" smtClean="0"/>
                  <a:t>; seja esse conjunto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 smtClean="0"/>
                  <a:t>}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 smtClean="0"/>
                  <a:t>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32" t="-1617" r="-20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3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dirty="0"/>
                  <a:t>Eliminando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-transições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Seja o seguinte autômato para ser eliminado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transições.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14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" r="1723" b="23212"/>
          <a:stretch/>
        </p:blipFill>
        <p:spPr>
          <a:xfrm>
            <a:off x="2546932" y="2699987"/>
            <a:ext cx="8419233" cy="34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Eliminando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-transições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Calculando o estado inicial: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Encontrar os sucessores 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dirty="0" smtClean="0"/>
                  <a:t> para todo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pt-BR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Os símbolos + e –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não vão para lugar nenhum 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,+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É preciso usar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pt-BR" dirty="0" smtClean="0"/>
                  <a:t>, temos </a:t>
                </a:r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,+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De modo semelhante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14" t="-26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5405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Eliminando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-transições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2800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Eliminando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-transições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94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Eliminando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-transições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81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Eliminando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-transições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8156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Autômato com movimento vazio - AFN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Eliminando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-transições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32" t="-6915"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18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Bibliográfica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[1] – VIEIRA, N.J. </a:t>
            </a:r>
            <a:r>
              <a:rPr lang="pt-BR" sz="2400" b="1" dirty="0" smtClean="0"/>
              <a:t>Introdução aos fundamentos da computação : linguagens e máquinas.</a:t>
            </a:r>
            <a:r>
              <a:rPr lang="pt-BR" sz="2400" dirty="0" smtClean="0"/>
              <a:t> São Paulo: Pioneira Thomson Learning, 2006</a:t>
            </a:r>
          </a:p>
          <a:p>
            <a:pPr marL="0" indent="0">
              <a:buNone/>
            </a:pPr>
            <a:r>
              <a:rPr lang="pt-BR" sz="2400" dirty="0" smtClean="0"/>
              <a:t>[2] - </a:t>
            </a:r>
            <a:r>
              <a:rPr lang="pt-BR" sz="2400" dirty="0"/>
              <a:t>HOPCROFT, J. E.; ULLMAN, J. D.; MOTWANI, R. </a:t>
            </a:r>
            <a:r>
              <a:rPr lang="pt-BR" sz="2400" b="1" dirty="0"/>
              <a:t>Introdução à Teoria de Autômatos, linguagens e computação</a:t>
            </a:r>
            <a:r>
              <a:rPr lang="pt-BR" sz="2400" dirty="0"/>
              <a:t>. 2ª Ed. Rio de Janeiro: </a:t>
            </a:r>
            <a:r>
              <a:rPr lang="pt-BR" sz="2400" dirty="0" err="1"/>
              <a:t>Elsevier</a:t>
            </a:r>
            <a:r>
              <a:rPr lang="pt-BR" sz="2400" dirty="0"/>
              <a:t>, 2002.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[3] – SISPER, M. </a:t>
            </a:r>
            <a:r>
              <a:rPr lang="pt-BR" sz="2400" b="1" dirty="0" smtClean="0"/>
              <a:t>Introdução à teoria da computação. </a:t>
            </a:r>
            <a:r>
              <a:rPr lang="pt-BR" sz="2400" dirty="0" smtClean="0"/>
              <a:t>2ª Ed. São Paulo: </a:t>
            </a:r>
            <a:r>
              <a:rPr lang="pt-BR" sz="2400" dirty="0" err="1" smtClean="0"/>
              <a:t>Cengage</a:t>
            </a:r>
            <a:r>
              <a:rPr lang="pt-BR" sz="2400" dirty="0" smtClean="0"/>
              <a:t> Learning, 2012.</a:t>
            </a:r>
          </a:p>
          <a:p>
            <a:pPr marL="0" indent="0">
              <a:buNone/>
            </a:pPr>
            <a:r>
              <a:rPr lang="pt-BR" sz="2400" dirty="0" smtClean="0"/>
              <a:t>[4] – SILVEIRA, A. S. </a:t>
            </a:r>
            <a:r>
              <a:rPr lang="pt-BR" sz="2400" b="1" dirty="0" smtClean="0"/>
              <a:t>INE-CTC-UFSC</a:t>
            </a:r>
            <a:r>
              <a:rPr lang="pt-BR" sz="2400" dirty="0" smtClean="0"/>
              <a:t>, 2009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Autômatos</a:t>
            </a:r>
            <a:br>
              <a:rPr lang="pt-BR" dirty="0" smtClean="0"/>
            </a:br>
            <a:r>
              <a:rPr lang="pt-BR" dirty="0" smtClean="0"/>
              <a:t>Formalismos 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de formalismos utilizados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algn="just"/>
            <a:r>
              <a:rPr lang="pt-BR" dirty="0" smtClean="0"/>
              <a:t> </a:t>
            </a:r>
            <a:r>
              <a:rPr lang="pt-BR" b="1" dirty="0"/>
              <a:t>Denotacional</a:t>
            </a:r>
            <a:r>
              <a:rPr lang="pt-BR" dirty="0"/>
              <a:t>: as linguagens </a:t>
            </a:r>
            <a:r>
              <a:rPr lang="pt-BR" dirty="0" smtClean="0"/>
              <a:t>são representadas por </a:t>
            </a:r>
            <a:r>
              <a:rPr lang="pt-BR" dirty="0"/>
              <a:t>meio de uma </a:t>
            </a:r>
            <a:r>
              <a:rPr lang="pt-BR" dirty="0" smtClean="0"/>
              <a:t>função </a:t>
            </a:r>
            <a:r>
              <a:rPr lang="pt-BR" dirty="0"/>
              <a:t>que caracteriza </a:t>
            </a:r>
            <a:r>
              <a:rPr lang="pt-BR" dirty="0" smtClean="0"/>
              <a:t>o conjunto </a:t>
            </a:r>
            <a:r>
              <a:rPr lang="pt-BR" dirty="0"/>
              <a:t>de palavras </a:t>
            </a:r>
            <a:r>
              <a:rPr lang="pt-BR" dirty="0" smtClean="0"/>
              <a:t>admissíveis </a:t>
            </a:r>
            <a:r>
              <a:rPr lang="pt-BR" dirty="0"/>
              <a:t>na linguagem</a:t>
            </a:r>
          </a:p>
          <a:p>
            <a:pPr marL="457200" lvl="1" indent="0" algn="just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EXPRESSOES REGULARES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MSC Flávio Viotti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CBB9-14D4-4DBE-B861-52A6BE02876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2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5973</TotalTime>
  <Words>3661</Words>
  <Application>Microsoft Office PowerPoint</Application>
  <PresentationFormat>Widescreen</PresentationFormat>
  <Paragraphs>996</Paragraphs>
  <Slides>89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89</vt:i4>
      </vt:variant>
    </vt:vector>
  </HeadingPairs>
  <TitlesOfParts>
    <vt:vector size="97" baseType="lpstr">
      <vt:lpstr>Arial</vt:lpstr>
      <vt:lpstr>Calibri</vt:lpstr>
      <vt:lpstr>Cambria Math</vt:lpstr>
      <vt:lpstr>Century Gothic</vt:lpstr>
      <vt:lpstr>Symbol</vt:lpstr>
      <vt:lpstr>Wingdings</vt:lpstr>
      <vt:lpstr>Wingdings 3</vt:lpstr>
      <vt:lpstr>Cacho</vt:lpstr>
      <vt:lpstr>Linguagens Formais e Autômatos</vt:lpstr>
      <vt:lpstr>Agenda</vt:lpstr>
      <vt:lpstr>Máquinas de Estados Finitos Introdução (1)</vt:lpstr>
      <vt:lpstr>Máquinas de Estados Finitos Introdução (2)</vt:lpstr>
      <vt:lpstr>Máquinas de Estados Finitos Exemplo (1)</vt:lpstr>
      <vt:lpstr>Máquinas de Estados Finitos Exemplo (2)</vt:lpstr>
      <vt:lpstr>Máquinas de Estados Finitos Exemplo (3)</vt:lpstr>
      <vt:lpstr>Máquinas de Estados Finitos Exercício (1)</vt:lpstr>
      <vt:lpstr>Autômatos Formalismos (1)</vt:lpstr>
      <vt:lpstr>Autômatos Formalismos (2)</vt:lpstr>
      <vt:lpstr>Autômatos Formalismos (3)</vt:lpstr>
      <vt:lpstr>Sistemas de Estados Finitos (1)</vt:lpstr>
      <vt:lpstr>Tipos de Autômatos</vt:lpstr>
      <vt:lpstr>Linguagens Regulares e Autômatos Finitos</vt:lpstr>
      <vt:lpstr>Autômato Finito</vt:lpstr>
      <vt:lpstr>Autômato Finito Determinístico (1)</vt:lpstr>
      <vt:lpstr>Autômato Finito Determinístico Definição</vt:lpstr>
      <vt:lpstr>Autômato Finito Determinístico Função de Transição</vt:lpstr>
      <vt:lpstr>Autômato Finito Determinístico Função de Transição Estendia</vt:lpstr>
      <vt:lpstr>Autômato Finito Determinístico Representação Gráfica - grafo</vt:lpstr>
      <vt:lpstr>Autômato Finito Determinístico Exemplo</vt:lpstr>
      <vt:lpstr>Autômato Finito Determinístico Tabela de transição de estados</vt:lpstr>
      <vt:lpstr>Autômato Finito Determinístico Exemplo (1)</vt:lpstr>
      <vt:lpstr>Autômato Finito Determinístico Exemplo (2)</vt:lpstr>
      <vt:lpstr>Autômato Finito Determinístico Exercícios</vt:lpstr>
      <vt:lpstr>Autômato Finito Não-Determinístico - AFN</vt:lpstr>
      <vt:lpstr>Autômato Finito Não-Determinístico - AFN</vt:lpstr>
      <vt:lpstr>Autômato Finito Não-Determinístico - AFN</vt:lpstr>
      <vt:lpstr>Autômato Finito Não-Determinístico – AFN A Linguagem de um AFN</vt:lpstr>
      <vt:lpstr>Autômato Finito Não-Determinístico - AFN</vt:lpstr>
      <vt:lpstr>Autômato Finito Não-Determinístico – AFN Exemplo (1)</vt:lpstr>
      <vt:lpstr>Autômato Finito Não-Determinístico – AFN Exemplo (2)</vt:lpstr>
      <vt:lpstr>Autômato Finito Não-Determinístico – AFN Exemplo (2)</vt:lpstr>
      <vt:lpstr>Equivalência de AFD e AFN</vt:lpstr>
      <vt:lpstr>Equivalência de AFD e AFN</vt:lpstr>
      <vt:lpstr>Equivalência de AFD e AFN Exemplo</vt:lpstr>
      <vt:lpstr>Equivalência de AFD e AFN Exemplo</vt:lpstr>
      <vt:lpstr>Algoritmo para conversão AFN → AFD</vt:lpstr>
      <vt:lpstr>Equivalência de AFD e AFN Exemplo</vt:lpstr>
      <vt:lpstr>Equivalência de AFD e AFN Exemplo</vt:lpstr>
      <vt:lpstr>Equivalência de AFD e AFN Exercício</vt:lpstr>
      <vt:lpstr>Equivalência de AFD e AFN Exercício</vt:lpstr>
      <vt:lpstr>Minimização de AFD</vt:lpstr>
      <vt:lpstr>Minimização de AFD</vt:lpstr>
      <vt:lpstr>Minimização de AFD</vt:lpstr>
      <vt:lpstr>Minimização de AFD</vt:lpstr>
      <vt:lpstr>Minimização de AFD</vt:lpstr>
      <vt:lpstr>Minimização de AFD</vt:lpstr>
      <vt:lpstr>Minimização de AFD </vt:lpstr>
      <vt:lpstr>Minimização de AFD</vt:lpstr>
      <vt:lpstr>Minimização de AFD</vt:lpstr>
      <vt:lpstr>Minimização de AFD</vt:lpstr>
      <vt:lpstr>Minimização de AFD</vt:lpstr>
      <vt:lpstr>Minimização de AFD</vt:lpstr>
      <vt:lpstr>Minimização de AFD</vt:lpstr>
      <vt:lpstr>Minimização de AFD</vt:lpstr>
      <vt:lpstr>Minimização de AFD</vt:lpstr>
      <vt:lpstr>Minimização de AFD</vt:lpstr>
      <vt:lpstr>Minimização de AFD</vt:lpstr>
      <vt:lpstr>Minimização de AFD Exercícios</vt:lpstr>
      <vt:lpstr>Autômato com movimento vazio - AFNε</vt:lpstr>
      <vt:lpstr>Autômato com movimento vazio - AFNε</vt:lpstr>
      <vt:lpstr>Autômato com movimento vazio - AFNε</vt:lpstr>
      <vt:lpstr>Autômato com movimento vazio - AFNε</vt:lpstr>
      <vt:lpstr>Autômato com movimento vazio - AFNε</vt:lpstr>
      <vt:lpstr>Autômato com movimento vazio - AFNε</vt:lpstr>
      <vt:lpstr>Autômato com movimento vazio - AFNε</vt:lpstr>
      <vt:lpstr>Autômato com movimento vazio - AFNε</vt:lpstr>
      <vt:lpstr>Autômato com movimento vazio - AFNε</vt:lpstr>
      <vt:lpstr>Autômato com movimento vazio - AFNε Transições estendidas δ ̂</vt:lpstr>
      <vt:lpstr>Autômato com movimento vazio - AFNε Transições estendidas δ ̂</vt:lpstr>
      <vt:lpstr>Autômato com movimento vazio - AFNε Transições estendidas δ ̂</vt:lpstr>
      <vt:lpstr>Autômato com movimento vazio - AFNε Transições estendidas δ ̂</vt:lpstr>
      <vt:lpstr>Autômato com movimento vazio - AFNε Transições estendidas δ ̂ - Exemplo</vt:lpstr>
      <vt:lpstr>Autômato com movimento vazio - AFNε Transições estendidas δ ̂ - Exemplo</vt:lpstr>
      <vt:lpstr>Autômato com movimento vazio - AFNε Transições estendidas δ ̂ - Exemplo</vt:lpstr>
      <vt:lpstr>Autômato com movimento vazio - AFNε Transições estendidas δ ̂ - Exemplo</vt:lpstr>
      <vt:lpstr>Autômato com movimento vazio - AFNε Exercício</vt:lpstr>
      <vt:lpstr>Autômato com movimento vazio - AFNε Eliminando ε-transições</vt:lpstr>
      <vt:lpstr>Autômato com movimento vazio - AFNε Eliminando ε-transições</vt:lpstr>
      <vt:lpstr>Autômato com movimento vazio - AFNε Eliminando ε-transições</vt:lpstr>
      <vt:lpstr>Autômato com movimento vazio - AFNε Eliminando ε-transições</vt:lpstr>
      <vt:lpstr>Autômato com movimento vazio - AFNε Eliminando ε-transições</vt:lpstr>
      <vt:lpstr>Autômato com movimento vazio - AFNε Eliminando ε-transições</vt:lpstr>
      <vt:lpstr>Autômato com movimento vazio - AFNε Eliminando ε-transições</vt:lpstr>
      <vt:lpstr>Autômato com movimento vazio - AFNε Eliminando ε-transições</vt:lpstr>
      <vt:lpstr>Autômato com movimento vazio - AFNε Eliminando ε-transições</vt:lpstr>
      <vt:lpstr>Autômato com movimento vazio - AFNε Eliminando ε-transições</vt:lpstr>
      <vt:lpstr>Referência Bibliográfica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Linguagens Formais e Autômatos</dc:title>
  <dc:creator>Viotti</dc:creator>
  <cp:lastModifiedBy>Flavio Viotti</cp:lastModifiedBy>
  <cp:revision>212</cp:revision>
  <dcterms:created xsi:type="dcterms:W3CDTF">2017-01-10T23:15:39Z</dcterms:created>
  <dcterms:modified xsi:type="dcterms:W3CDTF">2017-10-19T19:29:16Z</dcterms:modified>
</cp:coreProperties>
</file>