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‹nº›</a:t>
            </a:fld>
            <a:endParaRPr spc="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‹nº›</a:t>
            </a:fld>
            <a:endParaRPr spc="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‹nº›</a:t>
            </a:fld>
            <a:endParaRPr spc="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699" y="913064"/>
                </a:lnTo>
                <a:lnTo>
                  <a:pt x="4897401" y="913064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64" y="918982"/>
                </a:lnTo>
                <a:lnTo>
                  <a:pt x="3651879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8659"/>
            <a:ext cx="3398520" cy="106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350"/>
            <a:ext cx="3371840" cy="1073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‹nº›</a:t>
            </a:fld>
            <a:endParaRPr spc="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‹nº›</a:t>
            </a:fld>
            <a:endParaRPr spc="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699" y="913064"/>
                </a:lnTo>
                <a:lnTo>
                  <a:pt x="4897401" y="913064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64" y="918982"/>
                </a:lnTo>
                <a:lnTo>
                  <a:pt x="3651879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8659"/>
            <a:ext cx="3398520" cy="10693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350"/>
            <a:ext cx="3371840" cy="1073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477" y="1415732"/>
            <a:ext cx="7444740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477" y="1911350"/>
            <a:ext cx="7932420" cy="3796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36076" y="6534540"/>
            <a:ext cx="213359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‹nº›</a:t>
            </a:fld>
            <a:endParaRPr spc="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jp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7576" y="4953000"/>
            <a:ext cx="7456805" cy="488315"/>
          </a:xfrm>
          <a:custGeom>
            <a:avLst/>
            <a:gdLst/>
            <a:ahLst/>
            <a:cxnLst/>
            <a:rect l="l" t="t" r="r" b="b"/>
            <a:pathLst>
              <a:path w="7456805" h="488314">
                <a:moveTo>
                  <a:pt x="7456424" y="0"/>
                </a:moveTo>
                <a:lnTo>
                  <a:pt x="0" y="289941"/>
                </a:lnTo>
                <a:lnTo>
                  <a:pt x="7456424" y="488188"/>
                </a:lnTo>
                <a:lnTo>
                  <a:pt x="7456424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347" y="5237734"/>
            <a:ext cx="9032875" cy="788670"/>
          </a:xfrm>
          <a:custGeom>
            <a:avLst/>
            <a:gdLst/>
            <a:ahLst/>
            <a:cxnLst/>
            <a:rect l="l" t="t" r="r" b="b"/>
            <a:pathLst>
              <a:path w="9032875" h="788670">
                <a:moveTo>
                  <a:pt x="9032652" y="0"/>
                </a:moveTo>
                <a:lnTo>
                  <a:pt x="0" y="0"/>
                </a:lnTo>
                <a:lnTo>
                  <a:pt x="9032652" y="788669"/>
                </a:lnTo>
                <a:lnTo>
                  <a:pt x="9032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98720"/>
            <a:ext cx="9143999" cy="185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91888"/>
            <a:ext cx="9143999" cy="802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700" y="1882139"/>
            <a:ext cx="8435340" cy="206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71290" y="3597909"/>
            <a:ext cx="43903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80" dirty="0">
                <a:solidFill>
                  <a:srgbClr val="464646"/>
                </a:solidFill>
                <a:latin typeface="Arial"/>
                <a:cs typeface="Arial"/>
              </a:rPr>
              <a:t>Prof.: </a:t>
            </a:r>
            <a:r>
              <a:rPr lang="pt-BR" sz="2700" spc="80" dirty="0" smtClean="0">
                <a:solidFill>
                  <a:srgbClr val="464646"/>
                </a:solidFill>
                <a:latin typeface="Arial"/>
                <a:cs typeface="Arial"/>
              </a:rPr>
              <a:t>Rodrigo </a:t>
            </a:r>
            <a:r>
              <a:rPr lang="pt-BR" sz="2700" spc="80" dirty="0" err="1" smtClean="0">
                <a:solidFill>
                  <a:srgbClr val="464646"/>
                </a:solidFill>
                <a:latin typeface="Arial"/>
                <a:cs typeface="Arial"/>
              </a:rPr>
              <a:t>Narvaes</a:t>
            </a:r>
            <a:r>
              <a:rPr lang="pt-BR" sz="2700" spc="80" dirty="0" smtClean="0">
                <a:solidFill>
                  <a:srgbClr val="464646"/>
                </a:solidFill>
                <a:latin typeface="Arial"/>
                <a:cs typeface="Arial"/>
              </a:rPr>
              <a:t> Figueira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466532"/>
            <a:ext cx="8060690" cy="2659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" marR="46355" indent="-51562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340" dirty="0">
                <a:latin typeface="Arial"/>
                <a:cs typeface="Arial"/>
              </a:rPr>
              <a:t>É </a:t>
            </a:r>
            <a:r>
              <a:rPr lang="pt-BR" sz="2700" spc="-340" dirty="0" smtClean="0">
                <a:latin typeface="Arial"/>
                <a:cs typeface="Arial"/>
              </a:rPr>
              <a:t> </a:t>
            </a:r>
            <a:r>
              <a:rPr sz="2700" spc="110" dirty="0" err="1" smtClean="0">
                <a:latin typeface="Arial"/>
                <a:cs typeface="Arial"/>
              </a:rPr>
              <a:t>desenvolvido</a:t>
            </a:r>
            <a:r>
              <a:rPr sz="2700" spc="110" dirty="0" smtClean="0">
                <a:latin typeface="Arial"/>
                <a:cs typeface="Arial"/>
              </a:rPr>
              <a:t> </a:t>
            </a:r>
            <a:r>
              <a:rPr sz="2700" spc="160" dirty="0">
                <a:latin typeface="Arial"/>
                <a:cs typeface="Arial"/>
              </a:rPr>
              <a:t>ou </a:t>
            </a:r>
            <a:r>
              <a:rPr sz="2700" spc="45" dirty="0">
                <a:latin typeface="Arial"/>
                <a:cs typeface="Arial"/>
              </a:rPr>
              <a:t>passa </a:t>
            </a:r>
            <a:r>
              <a:rPr sz="2700" spc="180" dirty="0">
                <a:latin typeface="Arial"/>
                <a:cs typeface="Arial"/>
              </a:rPr>
              <a:t>por </a:t>
            </a:r>
            <a:r>
              <a:rPr sz="2700" spc="220" dirty="0">
                <a:latin typeface="Arial"/>
                <a:cs typeface="Arial"/>
              </a:rPr>
              <a:t>um </a:t>
            </a:r>
            <a:r>
              <a:rPr sz="2700" spc="95" dirty="0">
                <a:latin typeface="Arial"/>
                <a:cs typeface="Arial"/>
              </a:rPr>
              <a:t>processo</a:t>
            </a:r>
            <a:r>
              <a:rPr sz="2700" spc="-190" dirty="0"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de  </a:t>
            </a:r>
            <a:r>
              <a:rPr sz="2700" spc="100" dirty="0">
                <a:latin typeface="Arial"/>
                <a:cs typeface="Arial"/>
              </a:rPr>
              <a:t>engenharia, </a:t>
            </a:r>
            <a:r>
              <a:rPr sz="2700" spc="110" dirty="0">
                <a:latin typeface="Arial"/>
                <a:cs typeface="Arial"/>
              </a:rPr>
              <a:t>não </a:t>
            </a:r>
            <a:r>
              <a:rPr sz="2700" dirty="0">
                <a:latin typeface="Arial"/>
                <a:cs typeface="Arial"/>
              </a:rPr>
              <a:t>é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fabricado</a:t>
            </a:r>
            <a:endParaRPr sz="2700" dirty="0">
              <a:latin typeface="Arial"/>
              <a:cs typeface="Arial"/>
            </a:endParaRPr>
          </a:p>
          <a:p>
            <a:pPr marL="528320" marR="5080" indent="-515620">
              <a:lnSpc>
                <a:spcPct val="100000"/>
              </a:lnSpc>
              <a:spcBef>
                <a:spcPts val="405"/>
              </a:spcBef>
              <a:tabLst>
                <a:tab pos="52768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65" dirty="0">
                <a:latin typeface="Arial"/>
                <a:cs typeface="Arial"/>
              </a:rPr>
              <a:t>Não </a:t>
            </a:r>
            <a:r>
              <a:rPr sz="2700" spc="15" dirty="0">
                <a:latin typeface="Arial"/>
                <a:cs typeface="Arial"/>
              </a:rPr>
              <a:t>se </a:t>
            </a:r>
            <a:r>
              <a:rPr sz="2700" spc="80" dirty="0">
                <a:latin typeface="Arial"/>
                <a:cs typeface="Arial"/>
              </a:rPr>
              <a:t>desgasta, </a:t>
            </a:r>
            <a:r>
              <a:rPr sz="2700" spc="15" dirty="0">
                <a:latin typeface="Arial"/>
                <a:cs typeface="Arial"/>
              </a:rPr>
              <a:t>se </a:t>
            </a:r>
            <a:r>
              <a:rPr sz="2700" spc="125" dirty="0" err="1" smtClean="0">
                <a:latin typeface="Arial"/>
                <a:cs typeface="Arial"/>
              </a:rPr>
              <a:t>deteriora</a:t>
            </a:r>
            <a:endParaRPr sz="2700" dirty="0">
              <a:latin typeface="Arial"/>
              <a:cs typeface="Arial"/>
            </a:endParaRPr>
          </a:p>
          <a:p>
            <a:pPr marL="528320" marR="1670050" indent="-515620">
              <a:lnSpc>
                <a:spcPct val="100000"/>
              </a:lnSpc>
              <a:spcBef>
                <a:spcPts val="400"/>
              </a:spcBef>
              <a:tabLst>
                <a:tab pos="52768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60" dirty="0">
                <a:latin typeface="Arial"/>
                <a:cs typeface="Arial"/>
              </a:rPr>
              <a:t>A </a:t>
            </a:r>
            <a:r>
              <a:rPr sz="2700" spc="135" dirty="0">
                <a:latin typeface="Arial"/>
                <a:cs typeface="Arial"/>
              </a:rPr>
              <a:t>maioria </a:t>
            </a:r>
            <a:r>
              <a:rPr sz="2700" spc="120" dirty="0">
                <a:latin typeface="Arial"/>
                <a:cs typeface="Arial"/>
              </a:rPr>
              <a:t>dos </a:t>
            </a:r>
            <a:r>
              <a:rPr sz="2700" spc="114" dirty="0">
                <a:latin typeface="Arial"/>
                <a:cs typeface="Arial"/>
              </a:rPr>
              <a:t>softwares </a:t>
            </a:r>
            <a:r>
              <a:rPr sz="2700" dirty="0">
                <a:latin typeface="Arial"/>
                <a:cs typeface="Arial"/>
              </a:rPr>
              <a:t>é </a:t>
            </a:r>
            <a:r>
              <a:rPr sz="2700" spc="130" dirty="0">
                <a:latin typeface="Arial"/>
                <a:cs typeface="Arial"/>
              </a:rPr>
              <a:t>feita</a:t>
            </a:r>
            <a:r>
              <a:rPr sz="2700" spc="50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sob  </a:t>
            </a:r>
            <a:r>
              <a:rPr sz="2700" spc="105" dirty="0">
                <a:latin typeface="Arial"/>
                <a:cs typeface="Arial"/>
              </a:rPr>
              <a:t>encomenda, </a:t>
            </a:r>
            <a:r>
              <a:rPr sz="2700" spc="185" dirty="0" err="1">
                <a:latin typeface="Arial"/>
                <a:cs typeface="Arial"/>
              </a:rPr>
              <a:t>produto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140" dirty="0" err="1" smtClean="0">
                <a:latin typeface="Arial"/>
                <a:cs typeface="Arial"/>
              </a:rPr>
              <a:t>único</a:t>
            </a:r>
            <a:endParaRPr lang="pt-BR" sz="2700" spc="140" dirty="0" smtClean="0">
              <a:latin typeface="Arial"/>
              <a:cs typeface="Arial"/>
            </a:endParaRPr>
          </a:p>
          <a:p>
            <a:pPr marL="528320" marR="1670050" indent="-515620">
              <a:lnSpc>
                <a:spcPct val="100000"/>
              </a:lnSpc>
              <a:spcBef>
                <a:spcPts val="400"/>
              </a:spcBef>
              <a:tabLst>
                <a:tab pos="527685" algn="l"/>
              </a:tabLst>
            </a:pPr>
            <a:r>
              <a:rPr lang="pt-BR" sz="2700" spc="140" dirty="0" smtClean="0">
                <a:latin typeface="Arial"/>
                <a:cs typeface="Arial"/>
              </a:rPr>
              <a:t>Ou pacotes , ex. </a:t>
            </a:r>
            <a:r>
              <a:rPr lang="pt-BR" sz="2700" spc="140" dirty="0" err="1" smtClean="0">
                <a:latin typeface="Arial"/>
                <a:cs typeface="Arial"/>
              </a:rPr>
              <a:t>ERPs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820" y="368300"/>
            <a:ext cx="767588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10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466532"/>
            <a:ext cx="784669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5" dirty="0">
                <a:latin typeface="Arial"/>
                <a:cs typeface="Arial"/>
              </a:rPr>
              <a:t>O </a:t>
            </a:r>
            <a:r>
              <a:rPr sz="2700" spc="125" dirty="0">
                <a:latin typeface="Arial"/>
                <a:cs typeface="Arial"/>
              </a:rPr>
              <a:t>software </a:t>
            </a:r>
            <a:r>
              <a:rPr sz="2700" spc="105" dirty="0">
                <a:latin typeface="Arial"/>
                <a:cs typeface="Arial"/>
              </a:rPr>
              <a:t>não </a:t>
            </a:r>
            <a:r>
              <a:rPr sz="2700" spc="60" dirty="0">
                <a:latin typeface="Arial"/>
                <a:cs typeface="Arial"/>
              </a:rPr>
              <a:t>está </a:t>
            </a:r>
            <a:r>
              <a:rPr sz="2700" spc="140" dirty="0">
                <a:latin typeface="Arial"/>
                <a:cs typeface="Arial"/>
              </a:rPr>
              <a:t>sujeito </a:t>
            </a:r>
            <a:r>
              <a:rPr sz="2700" spc="60" dirty="0">
                <a:latin typeface="Arial"/>
                <a:cs typeface="Arial"/>
              </a:rPr>
              <a:t>aos </a:t>
            </a:r>
            <a:r>
              <a:rPr sz="2700" spc="95" dirty="0">
                <a:latin typeface="Arial"/>
                <a:cs typeface="Arial"/>
              </a:rPr>
              <a:t>males  </a:t>
            </a:r>
            <a:r>
              <a:rPr sz="2700" spc="120" dirty="0">
                <a:latin typeface="Arial"/>
                <a:cs typeface="Arial"/>
              </a:rPr>
              <a:t>ambientais, </a:t>
            </a:r>
            <a:r>
              <a:rPr sz="2700" spc="170" dirty="0">
                <a:latin typeface="Arial"/>
                <a:cs typeface="Arial"/>
              </a:rPr>
              <a:t>portanto </a:t>
            </a:r>
            <a:r>
              <a:rPr sz="2700" spc="60" dirty="0">
                <a:latin typeface="Arial"/>
                <a:cs typeface="Arial"/>
              </a:rPr>
              <a:t>sua </a:t>
            </a:r>
            <a:r>
              <a:rPr sz="2700" spc="85" dirty="0">
                <a:latin typeface="Arial"/>
                <a:cs typeface="Arial"/>
              </a:rPr>
              <a:t>curva </a:t>
            </a:r>
            <a:r>
              <a:rPr sz="2700" spc="80" dirty="0">
                <a:latin typeface="Arial"/>
                <a:cs typeface="Arial"/>
              </a:rPr>
              <a:t>deveria </a:t>
            </a:r>
            <a:r>
              <a:rPr sz="2700" spc="170" dirty="0">
                <a:latin typeface="Arial"/>
                <a:cs typeface="Arial"/>
              </a:rPr>
              <a:t>tomar  </a:t>
            </a: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170" dirty="0">
                <a:latin typeface="Arial"/>
                <a:cs typeface="Arial"/>
              </a:rPr>
              <a:t>forma </a:t>
            </a:r>
            <a:r>
              <a:rPr sz="2700" spc="90" dirty="0">
                <a:latin typeface="Arial"/>
                <a:cs typeface="Arial"/>
              </a:rPr>
              <a:t>da </a:t>
            </a:r>
            <a:r>
              <a:rPr sz="2700" spc="85" dirty="0">
                <a:latin typeface="Arial"/>
                <a:cs typeface="Arial"/>
              </a:rPr>
              <a:t>curva </a:t>
            </a:r>
            <a:r>
              <a:rPr sz="2700" spc="105" dirty="0">
                <a:latin typeface="Arial"/>
                <a:cs typeface="Arial"/>
              </a:rPr>
              <a:t>idealizada: </a:t>
            </a:r>
            <a:r>
              <a:rPr sz="2700" spc="125" dirty="0">
                <a:latin typeface="Arial"/>
                <a:cs typeface="Arial"/>
              </a:rPr>
              <a:t>defeitos </a:t>
            </a:r>
            <a:r>
              <a:rPr sz="2700" spc="105" dirty="0">
                <a:latin typeface="Arial"/>
                <a:cs typeface="Arial"/>
              </a:rPr>
              <a:t>não  </a:t>
            </a:r>
            <a:r>
              <a:rPr sz="2700" spc="135" dirty="0">
                <a:latin typeface="Arial"/>
                <a:cs typeface="Arial"/>
              </a:rPr>
              <a:t>identificados </a:t>
            </a:r>
            <a:r>
              <a:rPr sz="2700" spc="65" dirty="0">
                <a:latin typeface="Arial"/>
                <a:cs typeface="Arial"/>
              </a:rPr>
              <a:t>causarão </a:t>
            </a:r>
            <a:r>
              <a:rPr sz="2700" spc="85" dirty="0">
                <a:latin typeface="Arial"/>
                <a:cs typeface="Arial"/>
              </a:rPr>
              <a:t>altas </a:t>
            </a:r>
            <a:r>
              <a:rPr sz="2700" spc="110" dirty="0">
                <a:latin typeface="Arial"/>
                <a:cs typeface="Arial"/>
              </a:rPr>
              <a:t>taxas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25" dirty="0">
                <a:latin typeface="Arial"/>
                <a:cs typeface="Arial"/>
              </a:rPr>
              <a:t>defeitos  </a:t>
            </a:r>
            <a:r>
              <a:rPr sz="2700" spc="165" dirty="0">
                <a:latin typeface="Arial"/>
                <a:cs typeface="Arial"/>
              </a:rPr>
              <a:t>no </a:t>
            </a:r>
            <a:r>
              <a:rPr sz="2700" spc="145" dirty="0">
                <a:latin typeface="Arial"/>
                <a:cs typeface="Arial"/>
              </a:rPr>
              <a:t>inicio </a:t>
            </a:r>
            <a:r>
              <a:rPr sz="2700" spc="175" dirty="0">
                <a:latin typeface="Arial"/>
                <a:cs typeface="Arial"/>
              </a:rPr>
              <a:t>do </a:t>
            </a:r>
            <a:r>
              <a:rPr sz="2700" spc="110" dirty="0">
                <a:latin typeface="Arial"/>
                <a:cs typeface="Arial"/>
              </a:rPr>
              <a:t>ciclo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05" dirty="0">
                <a:latin typeface="Arial"/>
                <a:cs typeface="Arial"/>
              </a:rPr>
              <a:t>vida, </a:t>
            </a:r>
            <a:r>
              <a:rPr sz="2700" spc="120" dirty="0">
                <a:latin typeface="Arial"/>
                <a:cs typeface="Arial"/>
              </a:rPr>
              <a:t>depois </a:t>
            </a:r>
            <a:r>
              <a:rPr sz="2700" spc="75" dirty="0">
                <a:latin typeface="Arial"/>
                <a:cs typeface="Arial"/>
              </a:rPr>
              <a:t>serão  </a:t>
            </a:r>
            <a:r>
              <a:rPr sz="2700" spc="145" dirty="0">
                <a:latin typeface="Arial"/>
                <a:cs typeface="Arial"/>
              </a:rPr>
              <a:t>corrigidos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85" dirty="0">
                <a:latin typeface="Arial"/>
                <a:cs typeface="Arial"/>
              </a:rPr>
              <a:t>curva </a:t>
            </a:r>
            <a:r>
              <a:rPr sz="2700" spc="10" dirty="0">
                <a:latin typeface="Arial"/>
                <a:cs typeface="Arial"/>
              </a:rPr>
              <a:t>se</a:t>
            </a:r>
            <a:r>
              <a:rPr sz="2700" spc="245" dirty="0">
                <a:latin typeface="Arial"/>
                <a:cs typeface="Arial"/>
              </a:rPr>
              <a:t> </a:t>
            </a:r>
            <a:r>
              <a:rPr sz="2700" spc="70" dirty="0">
                <a:latin typeface="Arial"/>
                <a:cs typeface="Arial"/>
              </a:rPr>
              <a:t>achata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11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466532"/>
            <a:ext cx="7882890" cy="378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8518"/>
              <a:buChar char="•"/>
              <a:tabLst>
                <a:tab pos="268605" algn="l"/>
                <a:tab pos="269240" algn="l"/>
              </a:tabLst>
            </a:pPr>
            <a:r>
              <a:rPr sz="2700" spc="60" dirty="0">
                <a:latin typeface="Arial"/>
                <a:cs typeface="Arial"/>
              </a:rPr>
              <a:t>A </a:t>
            </a:r>
            <a:r>
              <a:rPr sz="2700" spc="85" dirty="0">
                <a:latin typeface="Arial"/>
                <a:cs typeface="Arial"/>
              </a:rPr>
              <a:t>curva </a:t>
            </a:r>
            <a:r>
              <a:rPr sz="2700" spc="90" dirty="0">
                <a:latin typeface="Arial"/>
                <a:cs typeface="Arial"/>
              </a:rPr>
              <a:t>real </a:t>
            </a:r>
            <a:r>
              <a:rPr sz="2700" spc="145" dirty="0">
                <a:latin typeface="Arial"/>
                <a:cs typeface="Arial"/>
              </a:rPr>
              <a:t>mostra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40" dirty="0">
                <a:latin typeface="Arial"/>
                <a:cs typeface="Arial"/>
              </a:rPr>
              <a:t>durante </a:t>
            </a: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105" dirty="0">
                <a:latin typeface="Arial"/>
                <a:cs typeface="Arial"/>
              </a:rPr>
              <a:t>vida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220" dirty="0">
                <a:latin typeface="Arial"/>
                <a:cs typeface="Arial"/>
              </a:rPr>
              <a:t>um  </a:t>
            </a:r>
            <a:r>
              <a:rPr sz="2700" spc="120" dirty="0">
                <a:latin typeface="Arial"/>
                <a:cs typeface="Arial"/>
              </a:rPr>
              <a:t>software, </a:t>
            </a:r>
            <a:r>
              <a:rPr sz="2700" spc="55" dirty="0">
                <a:latin typeface="Arial"/>
                <a:cs typeface="Arial"/>
              </a:rPr>
              <a:t>ele </a:t>
            </a:r>
            <a:r>
              <a:rPr sz="2700" spc="60" dirty="0">
                <a:latin typeface="Arial"/>
                <a:cs typeface="Arial"/>
              </a:rPr>
              <a:t>passará </a:t>
            </a:r>
            <a:r>
              <a:rPr sz="2700" spc="180" dirty="0">
                <a:latin typeface="Arial"/>
                <a:cs typeface="Arial"/>
              </a:rPr>
              <a:t>por </a:t>
            </a:r>
            <a:r>
              <a:rPr sz="2700" spc="120" dirty="0">
                <a:latin typeface="Arial"/>
                <a:cs typeface="Arial"/>
              </a:rPr>
              <a:t>modificações </a:t>
            </a:r>
            <a:r>
              <a:rPr sz="2700" dirty="0">
                <a:latin typeface="Arial"/>
                <a:cs typeface="Arial"/>
              </a:rPr>
              <a:t>e  </a:t>
            </a:r>
            <a:r>
              <a:rPr sz="2700" spc="150" dirty="0">
                <a:latin typeface="Arial"/>
                <a:cs typeface="Arial"/>
              </a:rPr>
              <a:t>conforme </a:t>
            </a:r>
            <a:r>
              <a:rPr sz="2700" spc="10" dirty="0">
                <a:latin typeface="Arial"/>
                <a:cs typeface="Arial"/>
              </a:rPr>
              <a:t>as </a:t>
            </a:r>
            <a:r>
              <a:rPr sz="2700" spc="120" dirty="0">
                <a:latin typeface="Arial"/>
                <a:cs typeface="Arial"/>
              </a:rPr>
              <a:t>modificações </a:t>
            </a:r>
            <a:r>
              <a:rPr sz="2700" spc="60" dirty="0">
                <a:latin typeface="Arial"/>
                <a:cs typeface="Arial"/>
              </a:rPr>
              <a:t>são </a:t>
            </a:r>
            <a:r>
              <a:rPr sz="2700" spc="110" dirty="0">
                <a:latin typeface="Arial"/>
                <a:cs typeface="Arial"/>
              </a:rPr>
              <a:t>feitas, </a:t>
            </a:r>
            <a:r>
              <a:rPr sz="2700" dirty="0">
                <a:latin typeface="Arial"/>
                <a:cs typeface="Arial"/>
              </a:rPr>
              <a:t>é  </a:t>
            </a:r>
            <a:r>
              <a:rPr sz="2700" spc="100" dirty="0">
                <a:latin typeface="Arial"/>
                <a:cs typeface="Arial"/>
              </a:rPr>
              <a:t>provável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10" dirty="0">
                <a:latin typeface="Arial"/>
                <a:cs typeface="Arial"/>
              </a:rPr>
              <a:t>erros </a:t>
            </a:r>
            <a:r>
              <a:rPr sz="2700" spc="100" dirty="0">
                <a:latin typeface="Arial"/>
                <a:cs typeface="Arial"/>
              </a:rPr>
              <a:t>sejam </a:t>
            </a:r>
            <a:r>
              <a:rPr sz="2700" spc="170" dirty="0">
                <a:latin typeface="Arial"/>
                <a:cs typeface="Arial"/>
              </a:rPr>
              <a:t>introduzidos </a:t>
            </a:r>
            <a:r>
              <a:rPr sz="2700" dirty="0">
                <a:latin typeface="Arial"/>
                <a:cs typeface="Arial"/>
              </a:rPr>
              <a:t>e  </a:t>
            </a:r>
            <a:r>
              <a:rPr sz="2700" spc="85" dirty="0">
                <a:latin typeface="Arial"/>
                <a:cs typeface="Arial"/>
              </a:rPr>
              <a:t>antes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85" dirty="0">
                <a:latin typeface="Arial"/>
                <a:cs typeface="Arial"/>
              </a:rPr>
              <a:t>curva </a:t>
            </a:r>
            <a:r>
              <a:rPr sz="2700" spc="75" dirty="0">
                <a:latin typeface="Arial"/>
                <a:cs typeface="Arial"/>
              </a:rPr>
              <a:t>possa </a:t>
            </a:r>
            <a:r>
              <a:rPr sz="2700" spc="135" dirty="0">
                <a:latin typeface="Arial"/>
                <a:cs typeface="Arial"/>
              </a:rPr>
              <a:t>voltar </a:t>
            </a:r>
            <a:r>
              <a:rPr sz="2700" spc="70" dirty="0">
                <a:latin typeface="Arial"/>
                <a:cs typeface="Arial"/>
              </a:rPr>
              <a:t>ao </a:t>
            </a:r>
            <a:r>
              <a:rPr sz="2700" spc="65" dirty="0">
                <a:latin typeface="Arial"/>
                <a:cs typeface="Arial"/>
              </a:rPr>
              <a:t>seu </a:t>
            </a:r>
            <a:r>
              <a:rPr sz="2700" spc="100" dirty="0">
                <a:latin typeface="Arial"/>
                <a:cs typeface="Arial"/>
              </a:rPr>
              <a:t>estado  </a:t>
            </a:r>
            <a:r>
              <a:rPr sz="2700" spc="150" dirty="0">
                <a:latin typeface="Arial"/>
                <a:cs typeface="Arial"/>
              </a:rPr>
              <a:t>original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00" dirty="0">
                <a:latin typeface="Arial"/>
                <a:cs typeface="Arial"/>
              </a:rPr>
              <a:t>falhas </a:t>
            </a:r>
            <a:r>
              <a:rPr sz="2700" spc="130" dirty="0">
                <a:latin typeface="Arial"/>
                <a:cs typeface="Arial"/>
              </a:rPr>
              <a:t>mínimas, </a:t>
            </a:r>
            <a:r>
              <a:rPr sz="2700" spc="80" dirty="0">
                <a:latin typeface="Arial"/>
                <a:cs typeface="Arial"/>
              </a:rPr>
              <a:t>novas  </a:t>
            </a:r>
            <a:r>
              <a:rPr sz="2700" spc="120" dirty="0">
                <a:latin typeface="Arial"/>
                <a:cs typeface="Arial"/>
              </a:rPr>
              <a:t>modificações </a:t>
            </a:r>
            <a:r>
              <a:rPr sz="2700" spc="60" dirty="0" err="1">
                <a:latin typeface="Arial"/>
                <a:cs typeface="Arial"/>
              </a:rPr>
              <a:t>são</a:t>
            </a:r>
            <a:r>
              <a:rPr sz="2700" spc="45" dirty="0">
                <a:latin typeface="Arial"/>
                <a:cs typeface="Arial"/>
              </a:rPr>
              <a:t> </a:t>
            </a:r>
            <a:r>
              <a:rPr sz="2700" spc="120" dirty="0" err="1" smtClean="0">
                <a:latin typeface="Arial"/>
                <a:cs typeface="Arial"/>
              </a:rPr>
              <a:t>requisita</a:t>
            </a:r>
            <a:r>
              <a:rPr lang="pt-BR" sz="2700" spc="120" smtClean="0">
                <a:latin typeface="Arial"/>
                <a:cs typeface="Arial"/>
              </a:rPr>
              <a:t>das</a:t>
            </a:r>
            <a:endParaRPr sz="2700" dirty="0">
              <a:latin typeface="Arial"/>
              <a:cs typeface="Arial"/>
            </a:endParaRPr>
          </a:p>
          <a:p>
            <a:pPr marL="269240" marR="55880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518"/>
              <a:buFont typeface="Arial"/>
              <a:buChar char="•"/>
              <a:tabLst>
                <a:tab pos="268605" algn="l"/>
                <a:tab pos="269240" algn="l"/>
                <a:tab pos="3577590" algn="l"/>
              </a:tabLst>
            </a:pPr>
            <a:r>
              <a:rPr sz="2700" b="1" spc="-135" dirty="0">
                <a:solidFill>
                  <a:srgbClr val="FF0000"/>
                </a:solidFill>
                <a:latin typeface="Arial"/>
                <a:cs typeface="Arial"/>
              </a:rPr>
              <a:t>Esse</a:t>
            </a:r>
            <a:r>
              <a:rPr sz="27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spc="-30" dirty="0">
                <a:solidFill>
                  <a:srgbClr val="FF0000"/>
                </a:solidFill>
                <a:latin typeface="Arial"/>
                <a:cs typeface="Arial"/>
              </a:rPr>
              <a:t>processo</a:t>
            </a:r>
            <a:r>
              <a:rPr sz="27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spc="-10" dirty="0">
                <a:solidFill>
                  <a:srgbClr val="FF0000"/>
                </a:solidFill>
                <a:latin typeface="Arial"/>
                <a:cs typeface="Arial"/>
              </a:rPr>
              <a:t>leva	</a:t>
            </a:r>
            <a:r>
              <a:rPr sz="2700" b="1" spc="-1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700" b="1" spc="55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2700" b="1" spc="15" dirty="0">
                <a:solidFill>
                  <a:srgbClr val="FF0000"/>
                </a:solidFill>
                <a:latin typeface="Arial"/>
                <a:cs typeface="Arial"/>
              </a:rPr>
              <a:t>deterioração </a:t>
            </a:r>
            <a:r>
              <a:rPr sz="2700" b="1" spc="35" dirty="0">
                <a:solidFill>
                  <a:srgbClr val="FF0000"/>
                </a:solidFill>
                <a:latin typeface="Arial"/>
                <a:cs typeface="Arial"/>
              </a:rPr>
              <a:t>do  </a:t>
            </a:r>
            <a:r>
              <a:rPr sz="2700" b="1" spc="15" dirty="0">
                <a:solidFill>
                  <a:srgbClr val="FF0000"/>
                </a:solidFill>
                <a:latin typeface="Arial"/>
                <a:cs typeface="Arial"/>
              </a:rPr>
              <a:t>software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12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9465" y="1588706"/>
            <a:ext cx="7936230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ts val="4150"/>
              </a:lnSpc>
              <a:spcBef>
                <a:spcPts val="100"/>
              </a:spcBef>
              <a:buClr>
                <a:srgbClr val="2CA1BE"/>
              </a:buClr>
              <a:buSzPct val="67142"/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3500" b="1" spc="5" dirty="0">
                <a:solidFill>
                  <a:srgbClr val="C00000"/>
                </a:solidFill>
                <a:latin typeface="Arial"/>
                <a:cs typeface="Arial"/>
              </a:rPr>
              <a:t>Categorias </a:t>
            </a:r>
            <a:r>
              <a:rPr sz="3500" b="1" spc="40" dirty="0">
                <a:solidFill>
                  <a:srgbClr val="C00000"/>
                </a:solidFill>
                <a:latin typeface="Arial"/>
                <a:cs typeface="Arial"/>
              </a:rPr>
              <a:t>de</a:t>
            </a:r>
            <a:r>
              <a:rPr sz="3500" b="1" spc="1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500" b="1" spc="20" dirty="0">
                <a:solidFill>
                  <a:srgbClr val="C00000"/>
                </a:solidFill>
                <a:latin typeface="Arial"/>
                <a:cs typeface="Arial"/>
              </a:rPr>
              <a:t>software</a:t>
            </a:r>
            <a:endParaRPr sz="3500">
              <a:latin typeface="Arial"/>
              <a:cs typeface="Arial"/>
            </a:endParaRPr>
          </a:p>
          <a:p>
            <a:pPr marL="269240" marR="26670" indent="-256540">
              <a:lnSpc>
                <a:spcPct val="80000"/>
              </a:lnSpc>
              <a:spcBef>
                <a:spcPts val="550"/>
              </a:spcBef>
              <a:buClr>
                <a:srgbClr val="2CA1BE"/>
              </a:buClr>
              <a:buSzPct val="68000"/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500" b="1" spc="-10" dirty="0">
                <a:latin typeface="Arial"/>
                <a:cs typeface="Arial"/>
              </a:rPr>
              <a:t>Software </a:t>
            </a:r>
            <a:r>
              <a:rPr sz="2500" b="1" spc="-90" dirty="0">
                <a:latin typeface="Arial"/>
                <a:cs typeface="Arial"/>
              </a:rPr>
              <a:t>Básico </a:t>
            </a:r>
            <a:r>
              <a:rPr sz="2500" spc="-145" dirty="0">
                <a:latin typeface="Arial"/>
                <a:cs typeface="Arial"/>
              </a:rPr>
              <a:t>– </a:t>
            </a:r>
            <a:r>
              <a:rPr sz="2500" spc="114" dirty="0">
                <a:latin typeface="Arial"/>
                <a:cs typeface="Arial"/>
              </a:rPr>
              <a:t>que </a:t>
            </a:r>
            <a:r>
              <a:rPr sz="2500" dirty="0">
                <a:latin typeface="Arial"/>
                <a:cs typeface="Arial"/>
              </a:rPr>
              <a:t>é </a:t>
            </a:r>
            <a:r>
              <a:rPr sz="2500" spc="204" dirty="0">
                <a:latin typeface="Arial"/>
                <a:cs typeface="Arial"/>
              </a:rPr>
              <a:t>um </a:t>
            </a:r>
            <a:r>
              <a:rPr sz="2500" spc="155" dirty="0">
                <a:latin typeface="Arial"/>
                <a:cs typeface="Arial"/>
              </a:rPr>
              <a:t>conjunto </a:t>
            </a:r>
            <a:r>
              <a:rPr sz="2500" spc="90" dirty="0">
                <a:latin typeface="Arial"/>
                <a:cs typeface="Arial"/>
              </a:rPr>
              <a:t>de  </a:t>
            </a:r>
            <a:r>
              <a:rPr sz="2500" spc="120" dirty="0">
                <a:latin typeface="Arial"/>
                <a:cs typeface="Arial"/>
              </a:rPr>
              <a:t>programas </a:t>
            </a:r>
            <a:r>
              <a:rPr sz="2500" spc="85" dirty="0">
                <a:latin typeface="Arial"/>
                <a:cs typeface="Arial"/>
              </a:rPr>
              <a:t>para </a:t>
            </a:r>
            <a:r>
              <a:rPr sz="2500" spc="114" dirty="0">
                <a:latin typeface="Arial"/>
                <a:cs typeface="Arial"/>
              </a:rPr>
              <a:t>dar </a:t>
            </a:r>
            <a:r>
              <a:rPr sz="2500" spc="120" dirty="0">
                <a:latin typeface="Arial"/>
                <a:cs typeface="Arial"/>
              </a:rPr>
              <a:t>apoio </a:t>
            </a: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145" dirty="0">
                <a:latin typeface="Arial"/>
                <a:cs typeface="Arial"/>
              </a:rPr>
              <a:t>outros </a:t>
            </a:r>
            <a:r>
              <a:rPr sz="2500" spc="120" dirty="0">
                <a:latin typeface="Arial"/>
                <a:cs typeface="Arial"/>
              </a:rPr>
              <a:t>programas.  </a:t>
            </a:r>
            <a:r>
              <a:rPr sz="2500" spc="100" dirty="0">
                <a:latin typeface="Arial"/>
                <a:cs typeface="Arial"/>
              </a:rPr>
              <a:t>Tem </a:t>
            </a:r>
            <a:r>
              <a:rPr sz="2500" spc="140" dirty="0">
                <a:latin typeface="Arial"/>
                <a:cs typeface="Arial"/>
              </a:rPr>
              <a:t>como </a:t>
            </a:r>
            <a:r>
              <a:rPr sz="2500" spc="75" dirty="0">
                <a:latin typeface="Arial"/>
                <a:cs typeface="Arial"/>
              </a:rPr>
              <a:t>característica </a:t>
            </a:r>
            <a:r>
              <a:rPr sz="2500" spc="135" dirty="0">
                <a:latin typeface="Arial"/>
                <a:cs typeface="Arial"/>
              </a:rPr>
              <a:t>uma </a:t>
            </a:r>
            <a:r>
              <a:rPr sz="2500" spc="160" dirty="0">
                <a:latin typeface="Arial"/>
                <a:cs typeface="Arial"/>
              </a:rPr>
              <a:t>forte </a:t>
            </a:r>
            <a:r>
              <a:rPr sz="2500" spc="95" dirty="0">
                <a:latin typeface="Arial"/>
                <a:cs typeface="Arial"/>
              </a:rPr>
              <a:t>interação</a:t>
            </a:r>
            <a:r>
              <a:rPr sz="2500" spc="-150" dirty="0">
                <a:latin typeface="Arial"/>
                <a:cs typeface="Arial"/>
              </a:rPr>
              <a:t> </a:t>
            </a:r>
            <a:r>
              <a:rPr sz="2500" spc="135" dirty="0">
                <a:latin typeface="Arial"/>
                <a:cs typeface="Arial"/>
              </a:rPr>
              <a:t>com  </a:t>
            </a:r>
            <a:r>
              <a:rPr sz="2500" spc="145" dirty="0">
                <a:latin typeface="Arial"/>
                <a:cs typeface="Arial"/>
              </a:rPr>
              <a:t>o </a:t>
            </a:r>
            <a:r>
              <a:rPr sz="2500" spc="100" dirty="0">
                <a:latin typeface="Arial"/>
                <a:cs typeface="Arial"/>
              </a:rPr>
              <a:t>hardware, </a:t>
            </a:r>
            <a:r>
              <a:rPr sz="2500" spc="75" dirty="0">
                <a:latin typeface="Arial"/>
                <a:cs typeface="Arial"/>
              </a:rPr>
              <a:t>operações </a:t>
            </a:r>
            <a:r>
              <a:rPr sz="2500" spc="105" dirty="0">
                <a:latin typeface="Arial"/>
                <a:cs typeface="Arial"/>
              </a:rPr>
              <a:t>concorrentes,  </a:t>
            </a:r>
            <a:r>
              <a:rPr sz="2500" spc="140" dirty="0">
                <a:latin typeface="Arial"/>
                <a:cs typeface="Arial"/>
              </a:rPr>
              <a:t>compartilhamento </a:t>
            </a:r>
            <a:r>
              <a:rPr sz="2500" spc="90" dirty="0">
                <a:latin typeface="Arial"/>
                <a:cs typeface="Arial"/>
              </a:rPr>
              <a:t>de recursos, </a:t>
            </a:r>
            <a:r>
              <a:rPr sz="2500" spc="110" dirty="0">
                <a:latin typeface="Arial"/>
                <a:cs typeface="Arial"/>
              </a:rPr>
              <a:t>uso </a:t>
            </a:r>
            <a:r>
              <a:rPr sz="2500" spc="170" dirty="0">
                <a:latin typeface="Arial"/>
                <a:cs typeface="Arial"/>
              </a:rPr>
              <a:t>por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spc="165" dirty="0">
                <a:latin typeface="Arial"/>
                <a:cs typeface="Arial"/>
              </a:rPr>
              <a:t>múltiplos  </a:t>
            </a:r>
            <a:r>
              <a:rPr sz="2500" spc="105" dirty="0">
                <a:latin typeface="Arial"/>
                <a:cs typeface="Arial"/>
              </a:rPr>
              <a:t>usuários 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145" dirty="0">
                <a:latin typeface="Arial"/>
                <a:cs typeface="Arial"/>
              </a:rPr>
              <a:t>múltiplas</a:t>
            </a:r>
            <a:endParaRPr sz="2500">
              <a:latin typeface="Arial"/>
              <a:cs typeface="Arial"/>
            </a:endParaRPr>
          </a:p>
          <a:p>
            <a:pPr marL="413384">
              <a:lnSpc>
                <a:spcPts val="2700"/>
              </a:lnSpc>
            </a:pPr>
            <a:r>
              <a:rPr sz="2500" spc="100" dirty="0">
                <a:latin typeface="Arial"/>
                <a:cs typeface="Arial"/>
              </a:rPr>
              <a:t>interfaces.</a:t>
            </a:r>
            <a:endParaRPr sz="2500">
              <a:latin typeface="Arial"/>
              <a:cs typeface="Arial"/>
            </a:endParaRPr>
          </a:p>
          <a:p>
            <a:pPr marL="269240" marR="5080" indent="-256540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12420" algn="l"/>
              </a:tabLst>
            </a:pPr>
            <a:r>
              <a:rPr sz="2500" b="1" spc="-5" dirty="0">
                <a:latin typeface="Arial"/>
                <a:cs typeface="Arial"/>
              </a:rPr>
              <a:t>Software </a:t>
            </a:r>
            <a:r>
              <a:rPr sz="2500" b="1" spc="35" dirty="0">
                <a:latin typeface="Arial"/>
                <a:cs typeface="Arial"/>
              </a:rPr>
              <a:t>de </a:t>
            </a:r>
            <a:r>
              <a:rPr sz="2500" b="1" spc="55" dirty="0">
                <a:latin typeface="Arial"/>
                <a:cs typeface="Arial"/>
              </a:rPr>
              <a:t>Tempo </a:t>
            </a:r>
            <a:r>
              <a:rPr sz="2500" b="1" spc="-40" dirty="0">
                <a:latin typeface="Arial"/>
                <a:cs typeface="Arial"/>
              </a:rPr>
              <a:t>Real </a:t>
            </a:r>
            <a:r>
              <a:rPr sz="2500" spc="-140" dirty="0">
                <a:latin typeface="Arial"/>
                <a:cs typeface="Arial"/>
              </a:rPr>
              <a:t>– </a:t>
            </a:r>
            <a:r>
              <a:rPr sz="2500" spc="50" dirty="0">
                <a:latin typeface="Arial"/>
                <a:cs typeface="Arial"/>
              </a:rPr>
              <a:t>são </a:t>
            </a:r>
            <a:r>
              <a:rPr sz="2500" spc="120" dirty="0">
                <a:latin typeface="Arial"/>
                <a:cs typeface="Arial"/>
              </a:rPr>
              <a:t>programas </a:t>
            </a:r>
            <a:r>
              <a:rPr sz="2500" spc="110" dirty="0">
                <a:latin typeface="Arial"/>
                <a:cs typeface="Arial"/>
              </a:rPr>
              <a:t>que  </a:t>
            </a:r>
            <a:r>
              <a:rPr sz="2500" spc="150" dirty="0">
                <a:latin typeface="Arial"/>
                <a:cs typeface="Arial"/>
              </a:rPr>
              <a:t>monitora, </a:t>
            </a:r>
            <a:r>
              <a:rPr sz="2500" spc="65" dirty="0">
                <a:latin typeface="Arial"/>
                <a:cs typeface="Arial"/>
              </a:rPr>
              <a:t>analisa </a:t>
            </a:r>
            <a:r>
              <a:rPr sz="2500" dirty="0">
                <a:latin typeface="Arial"/>
                <a:cs typeface="Arial"/>
              </a:rPr>
              <a:t>e </a:t>
            </a:r>
            <a:r>
              <a:rPr sz="2500" spc="130" dirty="0">
                <a:latin typeface="Arial"/>
                <a:cs typeface="Arial"/>
              </a:rPr>
              <a:t>controla </a:t>
            </a:r>
            <a:r>
              <a:rPr sz="2500" spc="85" dirty="0">
                <a:latin typeface="Arial"/>
                <a:cs typeface="Arial"/>
              </a:rPr>
              <a:t>eventos </a:t>
            </a:r>
            <a:r>
              <a:rPr sz="2500" spc="160" dirty="0">
                <a:latin typeface="Arial"/>
                <a:cs typeface="Arial"/>
              </a:rPr>
              <a:t>do </a:t>
            </a:r>
            <a:r>
              <a:rPr sz="2500" spc="180" dirty="0">
                <a:latin typeface="Arial"/>
                <a:cs typeface="Arial"/>
              </a:rPr>
              <a:t>mundo  </a:t>
            </a:r>
            <a:r>
              <a:rPr sz="2500" spc="85" dirty="0">
                <a:latin typeface="Arial"/>
                <a:cs typeface="Arial"/>
              </a:rPr>
              <a:t>real, </a:t>
            </a:r>
            <a:r>
              <a:rPr sz="2500" spc="105" dirty="0">
                <a:latin typeface="Arial"/>
                <a:cs typeface="Arial"/>
              </a:rPr>
              <a:t>devendo </a:t>
            </a:r>
            <a:r>
              <a:rPr sz="2500" spc="120" dirty="0">
                <a:latin typeface="Arial"/>
                <a:cs typeface="Arial"/>
              </a:rPr>
              <a:t>responder </a:t>
            </a:r>
            <a:r>
              <a:rPr sz="2500" spc="50" dirty="0">
                <a:latin typeface="Arial"/>
                <a:cs typeface="Arial"/>
              </a:rPr>
              <a:t>aos </a:t>
            </a:r>
            <a:r>
              <a:rPr sz="2500" spc="114" dirty="0">
                <a:latin typeface="Arial"/>
                <a:cs typeface="Arial"/>
              </a:rPr>
              <a:t>estímulos </a:t>
            </a:r>
            <a:r>
              <a:rPr sz="2500" spc="160" dirty="0">
                <a:latin typeface="Arial"/>
                <a:cs typeface="Arial"/>
              </a:rPr>
              <a:t>do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spc="185" dirty="0">
                <a:latin typeface="Arial"/>
                <a:cs typeface="Arial"/>
              </a:rPr>
              <a:t>mundo  </a:t>
            </a:r>
            <a:r>
              <a:rPr sz="2500" spc="145" dirty="0">
                <a:latin typeface="Arial"/>
                <a:cs typeface="Arial"/>
              </a:rPr>
              <a:t>externo </a:t>
            </a:r>
            <a:r>
              <a:rPr sz="2500" spc="140" dirty="0">
                <a:latin typeface="Arial"/>
                <a:cs typeface="Arial"/>
              </a:rPr>
              <a:t>com </a:t>
            </a:r>
            <a:r>
              <a:rPr sz="2500" spc="100" dirty="0">
                <a:latin typeface="Arial"/>
                <a:cs typeface="Arial"/>
              </a:rPr>
              <a:t>restrições </a:t>
            </a:r>
            <a:r>
              <a:rPr sz="2500" spc="90" dirty="0">
                <a:latin typeface="Arial"/>
                <a:cs typeface="Arial"/>
              </a:rPr>
              <a:t>de </a:t>
            </a:r>
            <a:r>
              <a:rPr sz="2500" spc="165" dirty="0">
                <a:latin typeface="Arial"/>
                <a:cs typeface="Arial"/>
              </a:rPr>
              <a:t>tempo </a:t>
            </a:r>
            <a:r>
              <a:rPr sz="2500" spc="254" dirty="0">
                <a:latin typeface="Arial"/>
                <a:cs typeface="Arial"/>
              </a:rPr>
              <a:t>pré-  </a:t>
            </a:r>
            <a:r>
              <a:rPr sz="2500" spc="110" dirty="0">
                <a:latin typeface="Arial"/>
                <a:cs typeface="Arial"/>
              </a:rPr>
              <a:t>determinadas.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13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6590" y="1594185"/>
            <a:ext cx="7960359" cy="45205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740"/>
              </a:spcBef>
              <a:buClr>
                <a:srgbClr val="2CA1BE"/>
              </a:buClr>
              <a:buSzPct val="67187"/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3200" b="1" spc="5" dirty="0">
                <a:solidFill>
                  <a:srgbClr val="C00000"/>
                </a:solidFill>
                <a:latin typeface="Arial"/>
                <a:cs typeface="Arial"/>
              </a:rPr>
              <a:t>Categorias </a:t>
            </a:r>
            <a:r>
              <a:rPr sz="3200" b="1" spc="40" dirty="0">
                <a:solidFill>
                  <a:srgbClr val="C00000"/>
                </a:solidFill>
                <a:latin typeface="Arial"/>
                <a:cs typeface="Arial"/>
              </a:rPr>
              <a:t>de</a:t>
            </a:r>
            <a:r>
              <a:rPr sz="3200" b="1" spc="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C00000"/>
                </a:solidFill>
                <a:latin typeface="Arial"/>
                <a:cs typeface="Arial"/>
              </a:rPr>
              <a:t>software</a:t>
            </a:r>
            <a:endParaRPr sz="32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12420" algn="l"/>
              </a:tabLst>
            </a:pPr>
            <a:r>
              <a:rPr sz="2500" b="1" spc="-5" dirty="0">
                <a:latin typeface="Arial"/>
                <a:cs typeface="Arial"/>
              </a:rPr>
              <a:t>Software </a:t>
            </a:r>
            <a:r>
              <a:rPr sz="2500" b="1" spc="5" dirty="0">
                <a:latin typeface="Arial"/>
                <a:cs typeface="Arial"/>
              </a:rPr>
              <a:t>Comercial </a:t>
            </a:r>
            <a:r>
              <a:rPr sz="2500" spc="-145" dirty="0">
                <a:latin typeface="Arial"/>
                <a:cs typeface="Arial"/>
              </a:rPr>
              <a:t>– </a:t>
            </a:r>
            <a:r>
              <a:rPr sz="2500" dirty="0">
                <a:latin typeface="Arial"/>
                <a:cs typeface="Arial"/>
              </a:rPr>
              <a:t>é </a:t>
            </a: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145" dirty="0">
                <a:latin typeface="Arial"/>
                <a:cs typeface="Arial"/>
              </a:rPr>
              <a:t>maior </a:t>
            </a:r>
            <a:r>
              <a:rPr sz="2500" spc="35" dirty="0">
                <a:latin typeface="Arial"/>
                <a:cs typeface="Arial"/>
              </a:rPr>
              <a:t>área </a:t>
            </a:r>
            <a:r>
              <a:rPr sz="2500" spc="90" dirty="0">
                <a:latin typeface="Arial"/>
                <a:cs typeface="Arial"/>
              </a:rPr>
              <a:t>de </a:t>
            </a:r>
            <a:r>
              <a:rPr sz="2500" spc="70" dirty="0">
                <a:latin typeface="Arial"/>
                <a:cs typeface="Arial"/>
              </a:rPr>
              <a:t>aplicação  </a:t>
            </a:r>
            <a:r>
              <a:rPr sz="2500" spc="90" dirty="0">
                <a:latin typeface="Arial"/>
                <a:cs typeface="Arial"/>
              </a:rPr>
              <a:t>de </a:t>
            </a:r>
            <a:r>
              <a:rPr sz="2500" spc="100" dirty="0">
                <a:latin typeface="Arial"/>
                <a:cs typeface="Arial"/>
              </a:rPr>
              <a:t>softwares, </a:t>
            </a:r>
            <a:r>
              <a:rPr sz="2500" spc="50" dirty="0">
                <a:latin typeface="Arial"/>
                <a:cs typeface="Arial"/>
              </a:rPr>
              <a:t>são </a:t>
            </a:r>
            <a:r>
              <a:rPr sz="2500" spc="65" dirty="0">
                <a:latin typeface="Arial"/>
                <a:cs typeface="Arial"/>
              </a:rPr>
              <a:t>aplicações </a:t>
            </a:r>
            <a:r>
              <a:rPr sz="2500" spc="114" dirty="0">
                <a:latin typeface="Arial"/>
                <a:cs typeface="Arial"/>
              </a:rPr>
              <a:t>que </a:t>
            </a:r>
            <a:r>
              <a:rPr sz="2500" spc="105" dirty="0">
                <a:latin typeface="Arial"/>
                <a:cs typeface="Arial"/>
              </a:rPr>
              <a:t>gerenciam </a:t>
            </a:r>
            <a:r>
              <a:rPr sz="2500" dirty="0">
                <a:latin typeface="Arial"/>
                <a:cs typeface="Arial"/>
              </a:rPr>
              <a:t>as  </a:t>
            </a:r>
            <a:r>
              <a:rPr sz="2500" spc="75" dirty="0">
                <a:latin typeface="Arial"/>
                <a:cs typeface="Arial"/>
              </a:rPr>
              <a:t>operações </a:t>
            </a:r>
            <a:r>
              <a:rPr sz="2500" spc="95" dirty="0">
                <a:latin typeface="Arial"/>
                <a:cs typeface="Arial"/>
              </a:rPr>
              <a:t>comerciais </a:t>
            </a:r>
            <a:r>
              <a:rPr sz="2500" spc="90" dirty="0">
                <a:latin typeface="Arial"/>
                <a:cs typeface="Arial"/>
              </a:rPr>
              <a:t>de </a:t>
            </a:r>
            <a:r>
              <a:rPr sz="2500" spc="180" dirty="0">
                <a:latin typeface="Arial"/>
                <a:cs typeface="Arial"/>
              </a:rPr>
              <a:t>modo </a:t>
            </a: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125" dirty="0">
                <a:latin typeface="Arial"/>
                <a:cs typeface="Arial"/>
              </a:rPr>
              <a:t>facilitar </a:t>
            </a:r>
            <a:r>
              <a:rPr sz="2500" spc="145" dirty="0">
                <a:latin typeface="Arial"/>
                <a:cs typeface="Arial"/>
              </a:rPr>
              <a:t>o  </a:t>
            </a:r>
            <a:r>
              <a:rPr sz="2500" spc="114" dirty="0">
                <a:latin typeface="Arial"/>
                <a:cs typeface="Arial"/>
              </a:rPr>
              <a:t>gerenciamento </a:t>
            </a:r>
            <a:r>
              <a:rPr sz="2500" spc="105" dirty="0">
                <a:latin typeface="Arial"/>
                <a:cs typeface="Arial"/>
              </a:rPr>
              <a:t>comercial </a:t>
            </a:r>
            <a:r>
              <a:rPr sz="2500" spc="160" dirty="0">
                <a:latin typeface="Arial"/>
                <a:cs typeface="Arial"/>
              </a:rPr>
              <a:t>do </a:t>
            </a:r>
            <a:r>
              <a:rPr sz="2500" spc="120" dirty="0">
                <a:latin typeface="Arial"/>
                <a:cs typeface="Arial"/>
              </a:rPr>
              <a:t>negócio </a:t>
            </a:r>
            <a:r>
              <a:rPr sz="2500" spc="85" dirty="0">
                <a:latin typeface="Arial"/>
                <a:cs typeface="Arial"/>
              </a:rPr>
              <a:t>da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empresa,  </a:t>
            </a:r>
            <a:r>
              <a:rPr sz="2500" spc="165" dirty="0">
                <a:latin typeface="Arial"/>
                <a:cs typeface="Arial"/>
              </a:rPr>
              <a:t>permitindo </a:t>
            </a:r>
            <a:r>
              <a:rPr sz="2500" spc="150" dirty="0">
                <a:latin typeface="Arial"/>
                <a:cs typeface="Arial"/>
              </a:rPr>
              <a:t>também </a:t>
            </a: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135" dirty="0">
                <a:latin typeface="Arial"/>
                <a:cs typeface="Arial"/>
              </a:rPr>
              <a:t>tomada </a:t>
            </a:r>
            <a:r>
              <a:rPr sz="2500" spc="90" dirty="0">
                <a:latin typeface="Arial"/>
                <a:cs typeface="Arial"/>
              </a:rPr>
              <a:t>de</a:t>
            </a:r>
            <a:r>
              <a:rPr sz="2500" spc="-85" dirty="0">
                <a:latin typeface="Arial"/>
                <a:cs typeface="Arial"/>
              </a:rPr>
              <a:t> </a:t>
            </a:r>
            <a:r>
              <a:rPr sz="2500" spc="70" dirty="0">
                <a:latin typeface="Arial"/>
                <a:cs typeface="Arial"/>
              </a:rPr>
              <a:t>decisões.</a:t>
            </a:r>
            <a:endParaRPr sz="2500">
              <a:latin typeface="Arial"/>
              <a:cs typeface="Arial"/>
            </a:endParaRPr>
          </a:p>
          <a:p>
            <a:pPr marL="269240" marR="41910" indent="-25654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12420" algn="l"/>
                <a:tab pos="5558790" algn="l"/>
              </a:tabLst>
            </a:pPr>
            <a:r>
              <a:rPr sz="2500" b="1" spc="-5" dirty="0">
                <a:latin typeface="Arial"/>
                <a:cs typeface="Arial"/>
              </a:rPr>
              <a:t>Software </a:t>
            </a:r>
            <a:r>
              <a:rPr sz="2500" b="1" spc="15" dirty="0">
                <a:latin typeface="Arial"/>
                <a:cs typeface="Arial"/>
              </a:rPr>
              <a:t>Cientifico </a:t>
            </a:r>
            <a:r>
              <a:rPr sz="2500" b="1" dirty="0">
                <a:latin typeface="Arial"/>
                <a:cs typeface="Arial"/>
              </a:rPr>
              <a:t>e </a:t>
            </a:r>
            <a:r>
              <a:rPr sz="2500" b="1" spc="30" dirty="0">
                <a:latin typeface="Arial"/>
                <a:cs typeface="Arial"/>
              </a:rPr>
              <a:t>de </a:t>
            </a:r>
            <a:r>
              <a:rPr sz="2500" b="1" spc="-15" dirty="0">
                <a:latin typeface="Arial"/>
                <a:cs typeface="Arial"/>
              </a:rPr>
              <a:t>Engenharia </a:t>
            </a:r>
            <a:r>
              <a:rPr sz="2500" spc="-145" dirty="0">
                <a:latin typeface="Arial"/>
                <a:cs typeface="Arial"/>
              </a:rPr>
              <a:t>– </a:t>
            </a:r>
            <a:r>
              <a:rPr sz="2500" spc="50" dirty="0">
                <a:latin typeface="Arial"/>
                <a:cs typeface="Arial"/>
              </a:rPr>
              <a:t>são  </a:t>
            </a:r>
            <a:r>
              <a:rPr sz="2500" spc="60" dirty="0">
                <a:latin typeface="Arial"/>
                <a:cs typeface="Arial"/>
              </a:rPr>
              <a:t>caract</a:t>
            </a:r>
            <a:r>
              <a:rPr sz="2500" spc="85" dirty="0">
                <a:latin typeface="Arial"/>
                <a:cs typeface="Arial"/>
              </a:rPr>
              <a:t>e</a:t>
            </a:r>
            <a:r>
              <a:rPr sz="2500" spc="125" dirty="0">
                <a:latin typeface="Arial"/>
                <a:cs typeface="Arial"/>
              </a:rPr>
              <a:t>riza</a:t>
            </a:r>
            <a:r>
              <a:rPr sz="2500" spc="185" dirty="0">
                <a:latin typeface="Arial"/>
                <a:cs typeface="Arial"/>
              </a:rPr>
              <a:t>d</a:t>
            </a:r>
            <a:r>
              <a:rPr sz="2500" spc="80" dirty="0">
                <a:latin typeface="Arial"/>
                <a:cs typeface="Arial"/>
              </a:rPr>
              <a:t>os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spc="180" dirty="0">
                <a:latin typeface="Arial"/>
                <a:cs typeface="Arial"/>
              </a:rPr>
              <a:t>p</a:t>
            </a:r>
            <a:r>
              <a:rPr sz="2500" spc="204" dirty="0">
                <a:latin typeface="Arial"/>
                <a:cs typeface="Arial"/>
              </a:rPr>
              <a:t>o</a:t>
            </a:r>
            <a:r>
              <a:rPr sz="2500" spc="125" dirty="0">
                <a:latin typeface="Arial"/>
                <a:cs typeface="Arial"/>
              </a:rPr>
              <a:t>r</a:t>
            </a:r>
            <a:r>
              <a:rPr sz="2500" spc="100" dirty="0">
                <a:latin typeface="Arial"/>
                <a:cs typeface="Arial"/>
              </a:rPr>
              <a:t> </a:t>
            </a:r>
            <a:r>
              <a:rPr sz="2500" spc="150" dirty="0">
                <a:latin typeface="Arial"/>
                <a:cs typeface="Arial"/>
              </a:rPr>
              <a:t>algoritm</a:t>
            </a:r>
            <a:r>
              <a:rPr sz="2500" spc="200" dirty="0">
                <a:latin typeface="Arial"/>
                <a:cs typeface="Arial"/>
              </a:rPr>
              <a:t>o</a:t>
            </a:r>
            <a:r>
              <a:rPr sz="2500" spc="20" dirty="0">
                <a:latin typeface="Arial"/>
                <a:cs typeface="Arial"/>
              </a:rPr>
              <a:t>s</a:t>
            </a:r>
            <a:r>
              <a:rPr sz="2500" spc="95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d</a:t>
            </a:r>
            <a:r>
              <a:rPr sz="2500" spc="90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180" dirty="0">
                <a:latin typeface="Arial"/>
                <a:cs typeface="Arial"/>
              </a:rPr>
              <a:t>p</a:t>
            </a:r>
            <a:r>
              <a:rPr sz="2500" spc="80" dirty="0">
                <a:latin typeface="Arial"/>
                <a:cs typeface="Arial"/>
              </a:rPr>
              <a:t>roc</a:t>
            </a:r>
            <a:r>
              <a:rPr sz="2500" spc="110" dirty="0">
                <a:latin typeface="Arial"/>
                <a:cs typeface="Arial"/>
              </a:rPr>
              <a:t>e</a:t>
            </a:r>
            <a:r>
              <a:rPr sz="2500" spc="20" dirty="0">
                <a:latin typeface="Arial"/>
                <a:cs typeface="Arial"/>
              </a:rPr>
              <a:t>s</a:t>
            </a:r>
            <a:r>
              <a:rPr sz="2500" spc="25" dirty="0">
                <a:latin typeface="Arial"/>
                <a:cs typeface="Arial"/>
              </a:rPr>
              <a:t>s</a:t>
            </a:r>
            <a:r>
              <a:rPr sz="2500" spc="80" dirty="0">
                <a:latin typeface="Arial"/>
                <a:cs typeface="Arial"/>
              </a:rPr>
              <a:t>am</a:t>
            </a:r>
            <a:r>
              <a:rPr sz="2500" spc="70" dirty="0">
                <a:latin typeface="Arial"/>
                <a:cs typeface="Arial"/>
              </a:rPr>
              <a:t>e</a:t>
            </a:r>
            <a:r>
              <a:rPr sz="2500" spc="165" dirty="0">
                <a:latin typeface="Arial"/>
                <a:cs typeface="Arial"/>
              </a:rPr>
              <a:t>n</a:t>
            </a:r>
            <a:r>
              <a:rPr sz="2500" spc="155" dirty="0">
                <a:latin typeface="Arial"/>
                <a:cs typeface="Arial"/>
              </a:rPr>
              <a:t>to  </a:t>
            </a:r>
            <a:r>
              <a:rPr sz="2500" spc="130" dirty="0">
                <a:latin typeface="Arial"/>
                <a:cs typeface="Arial"/>
              </a:rPr>
              <a:t>numérico, </a:t>
            </a:r>
            <a:r>
              <a:rPr sz="2500" spc="100" dirty="0">
                <a:latin typeface="Arial"/>
                <a:cs typeface="Arial"/>
              </a:rPr>
              <a:t>dependentes </a:t>
            </a:r>
            <a:r>
              <a:rPr sz="2500" spc="85" dirty="0">
                <a:latin typeface="Arial"/>
                <a:cs typeface="Arial"/>
              </a:rPr>
              <a:t>da </a:t>
            </a:r>
            <a:r>
              <a:rPr sz="2500" spc="90" dirty="0">
                <a:latin typeface="Arial"/>
                <a:cs typeface="Arial"/>
              </a:rPr>
              <a:t>coleta </a:t>
            </a:r>
            <a:r>
              <a:rPr sz="2500" dirty="0">
                <a:latin typeface="Arial"/>
                <a:cs typeface="Arial"/>
              </a:rPr>
              <a:t>e  </a:t>
            </a:r>
            <a:r>
              <a:rPr sz="2500" spc="105" dirty="0">
                <a:latin typeface="Arial"/>
                <a:cs typeface="Arial"/>
              </a:rPr>
              <a:t>processamento </a:t>
            </a:r>
            <a:r>
              <a:rPr sz="2500" spc="90" dirty="0">
                <a:latin typeface="Arial"/>
                <a:cs typeface="Arial"/>
              </a:rPr>
              <a:t>de </a:t>
            </a:r>
            <a:r>
              <a:rPr sz="2500" spc="100" dirty="0">
                <a:latin typeface="Arial"/>
                <a:cs typeface="Arial"/>
              </a:rPr>
              <a:t>dados </a:t>
            </a:r>
            <a:r>
              <a:rPr sz="2500" spc="85" dirty="0">
                <a:latin typeface="Arial"/>
                <a:cs typeface="Arial"/>
              </a:rPr>
              <a:t>para </a:t>
            </a:r>
            <a:r>
              <a:rPr sz="2500" dirty="0">
                <a:latin typeface="Arial"/>
                <a:cs typeface="Arial"/>
              </a:rPr>
              <a:t>as </a:t>
            </a:r>
            <a:r>
              <a:rPr sz="2500" spc="105" dirty="0">
                <a:latin typeface="Arial"/>
                <a:cs typeface="Arial"/>
              </a:rPr>
              <a:t>mais </a:t>
            </a:r>
            <a:r>
              <a:rPr sz="2500" spc="70" dirty="0">
                <a:latin typeface="Arial"/>
                <a:cs typeface="Arial"/>
              </a:rPr>
              <a:t>variadas  </a:t>
            </a:r>
            <a:r>
              <a:rPr sz="2500" spc="35" dirty="0">
                <a:latin typeface="Arial"/>
                <a:cs typeface="Arial"/>
              </a:rPr>
              <a:t>áreas </a:t>
            </a:r>
            <a:r>
              <a:rPr sz="2500" spc="160" dirty="0">
                <a:latin typeface="Arial"/>
                <a:cs typeface="Arial"/>
              </a:rPr>
              <a:t>do</a:t>
            </a:r>
            <a:r>
              <a:rPr sz="2500" spc="120" dirty="0">
                <a:latin typeface="Arial"/>
                <a:cs typeface="Arial"/>
              </a:rPr>
              <a:t> conhecimento.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14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3565" y="1845627"/>
            <a:ext cx="525081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7142"/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3500" b="1" spc="5" dirty="0">
                <a:solidFill>
                  <a:srgbClr val="C00000"/>
                </a:solidFill>
                <a:latin typeface="Arial"/>
                <a:cs typeface="Arial"/>
              </a:rPr>
              <a:t>Categorias </a:t>
            </a:r>
            <a:r>
              <a:rPr sz="3500" b="1" spc="40" dirty="0">
                <a:solidFill>
                  <a:srgbClr val="C00000"/>
                </a:solidFill>
                <a:latin typeface="Arial"/>
                <a:cs typeface="Arial"/>
              </a:rPr>
              <a:t>de</a:t>
            </a:r>
            <a:r>
              <a:rPr sz="3500" b="1" spc="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500" b="1" spc="20" dirty="0">
                <a:solidFill>
                  <a:srgbClr val="C00000"/>
                </a:solidFill>
                <a:latin typeface="Arial"/>
                <a:cs typeface="Arial"/>
              </a:rPr>
              <a:t>software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565" y="2412365"/>
            <a:ext cx="7914005" cy="39490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69240" marR="5080" indent="-256540">
              <a:lnSpc>
                <a:spcPct val="90100"/>
              </a:lnSpc>
              <a:spcBef>
                <a:spcPts val="370"/>
              </a:spcBef>
              <a:buClr>
                <a:srgbClr val="2CA1BE"/>
              </a:buClr>
              <a:buSzPct val="67391"/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300" b="1" spc="-5" dirty="0">
                <a:latin typeface="Arial"/>
                <a:cs typeface="Arial"/>
              </a:rPr>
              <a:t>Software </a:t>
            </a:r>
            <a:r>
              <a:rPr sz="2300" b="1" spc="10" dirty="0">
                <a:latin typeface="Arial"/>
                <a:cs typeface="Arial"/>
              </a:rPr>
              <a:t>Embutido </a:t>
            </a:r>
            <a:r>
              <a:rPr sz="2300" spc="-130" dirty="0">
                <a:latin typeface="Arial"/>
                <a:cs typeface="Arial"/>
              </a:rPr>
              <a:t>– </a:t>
            </a:r>
            <a:r>
              <a:rPr sz="2300" spc="50" dirty="0">
                <a:latin typeface="Arial"/>
                <a:cs typeface="Arial"/>
              </a:rPr>
              <a:t>são </a:t>
            </a:r>
            <a:r>
              <a:rPr sz="2300" spc="85" dirty="0">
                <a:latin typeface="Arial"/>
                <a:cs typeface="Arial"/>
              </a:rPr>
              <a:t>desenvolvidos </a:t>
            </a:r>
            <a:r>
              <a:rPr sz="2300" spc="75" dirty="0">
                <a:latin typeface="Arial"/>
                <a:cs typeface="Arial"/>
              </a:rPr>
              <a:t>para </a:t>
            </a:r>
            <a:r>
              <a:rPr sz="2300" spc="100" dirty="0">
                <a:latin typeface="Arial"/>
                <a:cs typeface="Arial"/>
              </a:rPr>
              <a:t>executar  </a:t>
            </a:r>
            <a:r>
              <a:rPr sz="2300" spc="90" dirty="0">
                <a:latin typeface="Arial"/>
                <a:cs typeface="Arial"/>
              </a:rPr>
              <a:t>atividades </a:t>
            </a:r>
            <a:r>
              <a:rPr sz="2300" spc="170" dirty="0">
                <a:latin typeface="Arial"/>
                <a:cs typeface="Arial"/>
              </a:rPr>
              <a:t>muito </a:t>
            </a:r>
            <a:r>
              <a:rPr sz="2300" spc="55" dirty="0">
                <a:latin typeface="Arial"/>
                <a:cs typeface="Arial"/>
              </a:rPr>
              <a:t>específicas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300" spc="105" dirty="0">
                <a:latin typeface="Arial"/>
                <a:cs typeface="Arial"/>
              </a:rPr>
              <a:t>inseridos </a:t>
            </a:r>
            <a:r>
              <a:rPr sz="2300" spc="114" dirty="0">
                <a:latin typeface="Arial"/>
                <a:cs typeface="Arial"/>
              </a:rPr>
              <a:t>em </a:t>
            </a:r>
            <a:r>
              <a:rPr sz="2300" spc="140" dirty="0">
                <a:latin typeface="Arial"/>
                <a:cs typeface="Arial"/>
              </a:rPr>
              <a:t>produtos  </a:t>
            </a:r>
            <a:r>
              <a:rPr sz="2300" spc="110" dirty="0">
                <a:latin typeface="Arial"/>
                <a:cs typeface="Arial"/>
              </a:rPr>
              <a:t>inteligentes </a:t>
            </a:r>
            <a:r>
              <a:rPr sz="2300" spc="140" dirty="0">
                <a:latin typeface="Arial"/>
                <a:cs typeface="Arial"/>
              </a:rPr>
              <a:t>tanto </a:t>
            </a:r>
            <a:r>
              <a:rPr sz="2300" spc="80" dirty="0">
                <a:latin typeface="Arial"/>
                <a:cs typeface="Arial"/>
              </a:rPr>
              <a:t>para </a:t>
            </a:r>
            <a:r>
              <a:rPr sz="2300" spc="85" dirty="0">
                <a:latin typeface="Arial"/>
                <a:cs typeface="Arial"/>
              </a:rPr>
              <a:t>atividades </a:t>
            </a:r>
            <a:r>
              <a:rPr sz="2300" spc="90" dirty="0">
                <a:latin typeface="Arial"/>
                <a:cs typeface="Arial"/>
              </a:rPr>
              <a:t>comerciais </a:t>
            </a:r>
            <a:r>
              <a:rPr sz="2300" spc="130" dirty="0">
                <a:latin typeface="Arial"/>
                <a:cs typeface="Arial"/>
              </a:rPr>
              <a:t>como  </a:t>
            </a:r>
            <a:r>
              <a:rPr sz="2300" spc="80" dirty="0">
                <a:latin typeface="Arial"/>
                <a:cs typeface="Arial"/>
              </a:rPr>
              <a:t>para </a:t>
            </a:r>
            <a:r>
              <a:rPr sz="2300" spc="85" dirty="0">
                <a:latin typeface="Arial"/>
                <a:cs typeface="Arial"/>
              </a:rPr>
              <a:t>atividades</a:t>
            </a:r>
            <a:r>
              <a:rPr sz="2300" spc="120" dirty="0">
                <a:latin typeface="Arial"/>
                <a:cs typeface="Arial"/>
              </a:rPr>
              <a:t> </a:t>
            </a:r>
            <a:r>
              <a:rPr sz="2300" spc="95" dirty="0">
                <a:latin typeface="Arial"/>
                <a:cs typeface="Arial"/>
              </a:rPr>
              <a:t>domesticas.</a:t>
            </a:r>
            <a:endParaRPr sz="2300">
              <a:latin typeface="Arial"/>
              <a:cs typeface="Arial"/>
            </a:endParaRPr>
          </a:p>
          <a:p>
            <a:pPr marL="269240" marR="508000" indent="-256540">
              <a:lnSpc>
                <a:spcPct val="90100"/>
              </a:lnSpc>
              <a:spcBef>
                <a:spcPts val="395"/>
              </a:spcBef>
              <a:buClr>
                <a:srgbClr val="2CA1BE"/>
              </a:buClr>
              <a:buSzPct val="67391"/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300" b="1" spc="-5" dirty="0">
                <a:latin typeface="Arial"/>
                <a:cs typeface="Arial"/>
              </a:rPr>
              <a:t>Software </a:t>
            </a:r>
            <a:r>
              <a:rPr sz="2300" b="1" spc="25" dirty="0">
                <a:latin typeface="Arial"/>
                <a:cs typeface="Arial"/>
              </a:rPr>
              <a:t>de </a:t>
            </a:r>
            <a:r>
              <a:rPr sz="2300" b="1" spc="30" dirty="0">
                <a:latin typeface="Arial"/>
                <a:cs typeface="Arial"/>
              </a:rPr>
              <a:t>Computador </a:t>
            </a:r>
            <a:r>
              <a:rPr sz="2300" b="1" spc="-55" dirty="0">
                <a:latin typeface="Arial"/>
                <a:cs typeface="Arial"/>
              </a:rPr>
              <a:t>Pessoal </a:t>
            </a:r>
            <a:r>
              <a:rPr sz="2300" spc="-130" dirty="0">
                <a:latin typeface="Arial"/>
                <a:cs typeface="Arial"/>
              </a:rPr>
              <a:t>– </a:t>
            </a:r>
            <a:r>
              <a:rPr sz="2300" spc="50" dirty="0">
                <a:latin typeface="Arial"/>
                <a:cs typeface="Arial"/>
              </a:rPr>
              <a:t>são </a:t>
            </a:r>
            <a:r>
              <a:rPr sz="2300" spc="140" dirty="0">
                <a:latin typeface="Arial"/>
                <a:cs typeface="Arial"/>
              </a:rPr>
              <a:t>produtos  </a:t>
            </a:r>
            <a:r>
              <a:rPr sz="2300" spc="90" dirty="0">
                <a:latin typeface="Arial"/>
                <a:cs typeface="Arial"/>
              </a:rPr>
              <a:t>desenvolvidos </a:t>
            </a:r>
            <a:r>
              <a:rPr sz="2300" spc="75" dirty="0">
                <a:latin typeface="Arial"/>
                <a:cs typeface="Arial"/>
              </a:rPr>
              <a:t>para </a:t>
            </a:r>
            <a:r>
              <a:rPr sz="2300" spc="130" dirty="0">
                <a:latin typeface="Arial"/>
                <a:cs typeface="Arial"/>
              </a:rPr>
              <a:t>o </a:t>
            </a:r>
            <a:r>
              <a:rPr sz="2300" spc="100" dirty="0">
                <a:latin typeface="Arial"/>
                <a:cs typeface="Arial"/>
              </a:rPr>
              <a:t>uso </a:t>
            </a:r>
            <a:r>
              <a:rPr sz="2300" spc="70" dirty="0">
                <a:latin typeface="Arial"/>
                <a:cs typeface="Arial"/>
              </a:rPr>
              <a:t>pessoal </a:t>
            </a:r>
            <a:r>
              <a:rPr sz="2300" spc="140" dirty="0">
                <a:latin typeface="Arial"/>
                <a:cs typeface="Arial"/>
              </a:rPr>
              <a:t>do </a:t>
            </a:r>
            <a:r>
              <a:rPr sz="2300" spc="130" dirty="0">
                <a:latin typeface="Arial"/>
                <a:cs typeface="Arial"/>
              </a:rPr>
              <a:t>computador,  </a:t>
            </a:r>
            <a:r>
              <a:rPr sz="2300" spc="95" dirty="0">
                <a:latin typeface="Arial"/>
                <a:cs typeface="Arial"/>
              </a:rPr>
              <a:t>tais </a:t>
            </a:r>
            <a:r>
              <a:rPr sz="2300" spc="130" dirty="0">
                <a:latin typeface="Arial"/>
                <a:cs typeface="Arial"/>
              </a:rPr>
              <a:t>como </a:t>
            </a:r>
            <a:r>
              <a:rPr sz="2300" spc="95" dirty="0">
                <a:latin typeface="Arial"/>
                <a:cs typeface="Arial"/>
              </a:rPr>
              <a:t>planilhas </a:t>
            </a:r>
            <a:r>
              <a:rPr sz="2300" spc="90" dirty="0">
                <a:latin typeface="Arial"/>
                <a:cs typeface="Arial"/>
              </a:rPr>
              <a:t>eletrônicas, </a:t>
            </a:r>
            <a:r>
              <a:rPr sz="2300" spc="75" dirty="0">
                <a:latin typeface="Arial"/>
                <a:cs typeface="Arial"/>
              </a:rPr>
              <a:t>processadores de  </a:t>
            </a:r>
            <a:r>
              <a:rPr sz="2300" spc="135" dirty="0">
                <a:latin typeface="Arial"/>
                <a:cs typeface="Arial"/>
              </a:rPr>
              <a:t>textos, </a:t>
            </a:r>
            <a:r>
              <a:rPr sz="2300" spc="120" dirty="0">
                <a:latin typeface="Arial"/>
                <a:cs typeface="Arial"/>
              </a:rPr>
              <a:t>jogos,</a:t>
            </a:r>
            <a:r>
              <a:rPr sz="2300" spc="10" dirty="0">
                <a:latin typeface="Arial"/>
                <a:cs typeface="Arial"/>
              </a:rPr>
              <a:t> </a:t>
            </a:r>
            <a:r>
              <a:rPr sz="2300" spc="80" dirty="0">
                <a:latin typeface="Arial"/>
                <a:cs typeface="Arial"/>
              </a:rPr>
              <a:t>etc..</a:t>
            </a:r>
            <a:endParaRPr sz="2300">
              <a:latin typeface="Arial"/>
              <a:cs typeface="Arial"/>
            </a:endParaRPr>
          </a:p>
          <a:p>
            <a:pPr marL="269240" marR="316230" indent="-256540">
              <a:lnSpc>
                <a:spcPct val="89900"/>
              </a:lnSpc>
              <a:spcBef>
                <a:spcPts val="400"/>
              </a:spcBef>
              <a:buClr>
                <a:srgbClr val="2CA1BE"/>
              </a:buClr>
              <a:buSzPct val="67391"/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300" b="1" spc="-5" dirty="0">
                <a:latin typeface="Arial"/>
                <a:cs typeface="Arial"/>
              </a:rPr>
              <a:t>Software </a:t>
            </a:r>
            <a:r>
              <a:rPr sz="2300" b="1" spc="25" dirty="0">
                <a:latin typeface="Arial"/>
                <a:cs typeface="Arial"/>
              </a:rPr>
              <a:t>de </a:t>
            </a:r>
            <a:r>
              <a:rPr sz="2300" b="1" spc="15" dirty="0">
                <a:latin typeface="Arial"/>
                <a:cs typeface="Arial"/>
              </a:rPr>
              <a:t>Inteligência Artificial </a:t>
            </a:r>
            <a:r>
              <a:rPr sz="2300" spc="-130" dirty="0">
                <a:latin typeface="Arial"/>
                <a:cs typeface="Arial"/>
              </a:rPr>
              <a:t>– </a:t>
            </a:r>
            <a:r>
              <a:rPr sz="2300" spc="120" dirty="0">
                <a:latin typeface="Arial"/>
                <a:cs typeface="Arial"/>
              </a:rPr>
              <a:t>faz </a:t>
            </a:r>
            <a:r>
              <a:rPr sz="2300" spc="100" dirty="0">
                <a:latin typeface="Arial"/>
                <a:cs typeface="Arial"/>
              </a:rPr>
              <a:t>uso </a:t>
            </a:r>
            <a:r>
              <a:rPr sz="2300" spc="75" dirty="0">
                <a:latin typeface="Arial"/>
                <a:cs typeface="Arial"/>
              </a:rPr>
              <a:t>de  </a:t>
            </a:r>
            <a:r>
              <a:rPr sz="2300" spc="135" dirty="0">
                <a:latin typeface="Arial"/>
                <a:cs typeface="Arial"/>
              </a:rPr>
              <a:t>algoritmos </a:t>
            </a:r>
            <a:r>
              <a:rPr sz="2300" spc="140" dirty="0">
                <a:latin typeface="Arial"/>
                <a:cs typeface="Arial"/>
              </a:rPr>
              <a:t>não-numéricos </a:t>
            </a:r>
            <a:r>
              <a:rPr sz="2300" spc="80" dirty="0">
                <a:latin typeface="Arial"/>
                <a:cs typeface="Arial"/>
              </a:rPr>
              <a:t>para </a:t>
            </a:r>
            <a:r>
              <a:rPr sz="2300" spc="85" dirty="0">
                <a:latin typeface="Arial"/>
                <a:cs typeface="Arial"/>
              </a:rPr>
              <a:t>resolver </a:t>
            </a:r>
            <a:r>
              <a:rPr sz="2300" spc="110" dirty="0">
                <a:latin typeface="Arial"/>
                <a:cs typeface="Arial"/>
              </a:rPr>
              <a:t>problemas  </a:t>
            </a:r>
            <a:r>
              <a:rPr sz="2300" spc="125" dirty="0">
                <a:latin typeface="Arial"/>
                <a:cs typeface="Arial"/>
              </a:rPr>
              <a:t>complexos </a:t>
            </a:r>
            <a:r>
              <a:rPr sz="2300" spc="100" dirty="0">
                <a:latin typeface="Arial"/>
                <a:cs typeface="Arial"/>
              </a:rPr>
              <a:t>que </a:t>
            </a:r>
            <a:r>
              <a:rPr sz="2300" spc="90" dirty="0">
                <a:latin typeface="Arial"/>
                <a:cs typeface="Arial"/>
              </a:rPr>
              <a:t>não apresentam facilidades  </a:t>
            </a:r>
            <a:r>
              <a:rPr sz="2300" spc="105" dirty="0">
                <a:latin typeface="Arial"/>
                <a:cs typeface="Arial"/>
              </a:rPr>
              <a:t>computacionais </a:t>
            </a:r>
            <a:r>
              <a:rPr sz="2300" spc="95" dirty="0">
                <a:latin typeface="Arial"/>
                <a:cs typeface="Arial"/>
              </a:rPr>
              <a:t>numéricas </a:t>
            </a:r>
            <a:r>
              <a:rPr sz="2300" spc="145" dirty="0">
                <a:latin typeface="Arial"/>
                <a:cs typeface="Arial"/>
              </a:rPr>
              <a:t>ou </a:t>
            </a:r>
            <a:r>
              <a:rPr sz="2300" spc="75" dirty="0">
                <a:latin typeface="Arial"/>
                <a:cs typeface="Arial"/>
              </a:rPr>
              <a:t>de </a:t>
            </a:r>
            <a:r>
              <a:rPr sz="2300" spc="65" dirty="0">
                <a:latin typeface="Arial"/>
                <a:cs typeface="Arial"/>
              </a:rPr>
              <a:t>análise</a:t>
            </a:r>
            <a:r>
              <a:rPr sz="2300" spc="45" dirty="0">
                <a:latin typeface="Arial"/>
                <a:cs typeface="Arial"/>
              </a:rPr>
              <a:t> </a:t>
            </a:r>
            <a:r>
              <a:rPr sz="2300" spc="110" dirty="0">
                <a:latin typeface="Arial"/>
                <a:cs typeface="Arial"/>
              </a:rPr>
              <a:t>direta.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15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1809" y="1584780"/>
            <a:ext cx="7758430" cy="41567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775"/>
              </a:spcBef>
              <a:buClr>
                <a:srgbClr val="2CA1BE"/>
              </a:buClr>
              <a:buSzPct val="67142"/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sz="3500" b="1" spc="-10" dirty="0">
                <a:latin typeface="Arial"/>
                <a:cs typeface="Arial"/>
              </a:rPr>
              <a:t>Software</a:t>
            </a:r>
            <a:r>
              <a:rPr sz="3500" b="1" spc="70" dirty="0">
                <a:latin typeface="Arial"/>
                <a:cs typeface="Arial"/>
              </a:rPr>
              <a:t> </a:t>
            </a:r>
            <a:r>
              <a:rPr sz="3500" b="1" spc="-20" dirty="0">
                <a:latin typeface="Arial"/>
                <a:cs typeface="Arial"/>
              </a:rPr>
              <a:t>Legado</a:t>
            </a:r>
            <a:endParaRPr sz="35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520"/>
              </a:spcBef>
              <a:buClr>
                <a:srgbClr val="2CA1BE"/>
              </a:buClr>
              <a:buSzPct val="68518"/>
              <a:buChar char="•"/>
              <a:tabLst>
                <a:tab pos="269240" algn="l"/>
                <a:tab pos="269875" algn="l"/>
              </a:tabLst>
            </a:pPr>
            <a:r>
              <a:rPr sz="2700" spc="50" dirty="0">
                <a:latin typeface="Arial"/>
                <a:cs typeface="Arial"/>
              </a:rPr>
              <a:t>Sistemas </a:t>
            </a:r>
            <a:r>
              <a:rPr sz="2700" spc="100" dirty="0">
                <a:latin typeface="Arial"/>
                <a:cs typeface="Arial"/>
              </a:rPr>
              <a:t>legados, </a:t>
            </a:r>
            <a:r>
              <a:rPr sz="2700" spc="150" dirty="0">
                <a:latin typeface="Arial"/>
                <a:cs typeface="Arial"/>
              </a:rPr>
              <a:t>muitas </a:t>
            </a:r>
            <a:r>
              <a:rPr sz="2700" spc="50" dirty="0">
                <a:latin typeface="Arial"/>
                <a:cs typeface="Arial"/>
              </a:rPr>
              <a:t>vezes </a:t>
            </a:r>
            <a:r>
              <a:rPr sz="2700" spc="170" dirty="0">
                <a:latin typeface="Arial"/>
                <a:cs typeface="Arial"/>
              </a:rPr>
              <a:t>tem </a:t>
            </a:r>
            <a:r>
              <a:rPr sz="2700" spc="145" dirty="0">
                <a:latin typeface="Arial"/>
                <a:cs typeface="Arial"/>
              </a:rPr>
              <a:t>projetos  </a:t>
            </a:r>
            <a:r>
              <a:rPr sz="2700" spc="110" dirty="0">
                <a:latin typeface="Arial"/>
                <a:cs typeface="Arial"/>
              </a:rPr>
              <a:t>não </a:t>
            </a:r>
            <a:r>
              <a:rPr sz="2700" spc="90" dirty="0">
                <a:latin typeface="Arial"/>
                <a:cs typeface="Arial"/>
              </a:rPr>
              <a:t>extensíveis, </a:t>
            </a:r>
            <a:r>
              <a:rPr sz="2700" spc="114" dirty="0">
                <a:latin typeface="Arial"/>
                <a:cs typeface="Arial"/>
              </a:rPr>
              <a:t>documentação </a:t>
            </a:r>
            <a:r>
              <a:rPr sz="2700" spc="150" dirty="0">
                <a:latin typeface="Arial"/>
                <a:cs typeface="Arial"/>
              </a:rPr>
              <a:t>pobre </a:t>
            </a:r>
            <a:r>
              <a:rPr sz="2700" spc="165" dirty="0">
                <a:latin typeface="Arial"/>
                <a:cs typeface="Arial"/>
              </a:rPr>
              <a:t>ou  </a:t>
            </a:r>
            <a:r>
              <a:rPr sz="2700" spc="130" dirty="0">
                <a:latin typeface="Arial"/>
                <a:cs typeface="Arial"/>
              </a:rPr>
              <a:t>inexistente, </a:t>
            </a:r>
            <a:r>
              <a:rPr sz="2700" spc="145" dirty="0">
                <a:latin typeface="Arial"/>
                <a:cs typeface="Arial"/>
              </a:rPr>
              <a:t>código</a:t>
            </a:r>
            <a:r>
              <a:rPr sz="2700" spc="75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complicado,...</a:t>
            </a:r>
            <a:endParaRPr sz="27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8518"/>
              <a:buChar char="•"/>
              <a:tabLst>
                <a:tab pos="269240" algn="l"/>
                <a:tab pos="269875" algn="l"/>
              </a:tabLst>
            </a:pPr>
            <a:r>
              <a:rPr sz="2700" spc="155" dirty="0">
                <a:latin typeface="Arial"/>
                <a:cs typeface="Arial"/>
              </a:rPr>
              <a:t>Conflito</a:t>
            </a:r>
            <a:r>
              <a:rPr sz="2700" spc="80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quando:</a:t>
            </a:r>
            <a:endParaRPr sz="2700">
              <a:latin typeface="Arial"/>
              <a:cs typeface="Arial"/>
            </a:endParaRPr>
          </a:p>
          <a:p>
            <a:pPr marL="269240" marR="54292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8518"/>
              <a:buChar char="•"/>
              <a:tabLst>
                <a:tab pos="269240" algn="l"/>
                <a:tab pos="269875" algn="l"/>
              </a:tabLst>
            </a:pPr>
            <a:r>
              <a:rPr sz="2700" spc="-55" dirty="0">
                <a:latin typeface="Arial"/>
                <a:cs typeface="Arial"/>
              </a:rPr>
              <a:t>Ele </a:t>
            </a:r>
            <a:r>
              <a:rPr sz="2700" spc="85" dirty="0">
                <a:latin typeface="Arial"/>
                <a:cs typeface="Arial"/>
              </a:rPr>
              <a:t>precisa </a:t>
            </a:r>
            <a:r>
              <a:rPr sz="2700" spc="75" dirty="0">
                <a:latin typeface="Arial"/>
                <a:cs typeface="Arial"/>
              </a:rPr>
              <a:t>ser </a:t>
            </a:r>
            <a:r>
              <a:rPr sz="2700" spc="114" dirty="0">
                <a:latin typeface="Arial"/>
                <a:cs typeface="Arial"/>
              </a:rPr>
              <a:t>readaptado </a:t>
            </a:r>
            <a:r>
              <a:rPr sz="2700" spc="95" dirty="0">
                <a:latin typeface="Arial"/>
                <a:cs typeface="Arial"/>
              </a:rPr>
              <a:t>para </a:t>
            </a:r>
            <a:r>
              <a:rPr sz="2700" spc="110" dirty="0">
                <a:latin typeface="Arial"/>
                <a:cs typeface="Arial"/>
              </a:rPr>
              <a:t>satisfazer  </a:t>
            </a:r>
            <a:r>
              <a:rPr sz="2700" spc="90" dirty="0">
                <a:latin typeface="Arial"/>
                <a:cs typeface="Arial"/>
              </a:rPr>
              <a:t>nova </a:t>
            </a:r>
            <a:r>
              <a:rPr sz="2700" spc="125" dirty="0">
                <a:latin typeface="Arial"/>
                <a:cs typeface="Arial"/>
              </a:rPr>
              <a:t>tecnologia</a:t>
            </a:r>
            <a:endParaRPr sz="2700">
              <a:latin typeface="Arial"/>
              <a:cs typeface="Arial"/>
            </a:endParaRPr>
          </a:p>
          <a:p>
            <a:pPr marL="269240" marR="1994535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8518"/>
              <a:buChar char="•"/>
              <a:tabLst>
                <a:tab pos="269240" algn="l"/>
                <a:tab pos="269875" algn="l"/>
              </a:tabLst>
            </a:pPr>
            <a:r>
              <a:rPr sz="2700" spc="-55" dirty="0">
                <a:latin typeface="Arial"/>
                <a:cs typeface="Arial"/>
              </a:rPr>
              <a:t>Ele </a:t>
            </a:r>
            <a:r>
              <a:rPr sz="2700" spc="85" dirty="0">
                <a:latin typeface="Arial"/>
                <a:cs typeface="Arial"/>
              </a:rPr>
              <a:t>precisa </a:t>
            </a:r>
            <a:r>
              <a:rPr sz="2700" spc="75" dirty="0">
                <a:latin typeface="Arial"/>
                <a:cs typeface="Arial"/>
              </a:rPr>
              <a:t>ser </a:t>
            </a:r>
            <a:r>
              <a:rPr sz="2700" spc="110" dirty="0">
                <a:latin typeface="Arial"/>
                <a:cs typeface="Arial"/>
              </a:rPr>
              <a:t>aperfeiçoado </a:t>
            </a:r>
            <a:r>
              <a:rPr sz="2700" spc="90" dirty="0">
                <a:latin typeface="Arial"/>
                <a:cs typeface="Arial"/>
              </a:rPr>
              <a:t>para  </a:t>
            </a:r>
            <a:r>
              <a:rPr sz="2700" spc="155" dirty="0">
                <a:latin typeface="Arial"/>
                <a:cs typeface="Arial"/>
              </a:rPr>
              <a:t>implementar </a:t>
            </a:r>
            <a:r>
              <a:rPr sz="2700" spc="110" dirty="0">
                <a:latin typeface="Arial"/>
                <a:cs typeface="Arial"/>
              </a:rPr>
              <a:t>novos</a:t>
            </a:r>
            <a:r>
              <a:rPr sz="2700" spc="20" dirty="0">
                <a:latin typeface="Arial"/>
                <a:cs typeface="Arial"/>
              </a:rPr>
              <a:t> </a:t>
            </a:r>
            <a:r>
              <a:rPr sz="2700" spc="135" dirty="0">
                <a:latin typeface="Arial"/>
                <a:cs typeface="Arial"/>
              </a:rPr>
              <a:t>requisitos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6180" y="5576873"/>
            <a:ext cx="1410657" cy="1281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16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1809" y="1584780"/>
            <a:ext cx="7748270" cy="40551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775"/>
              </a:spcBef>
              <a:buClr>
                <a:srgbClr val="2CA1BE"/>
              </a:buClr>
              <a:buSzPct val="67142"/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sz="3500" b="1" spc="-10" dirty="0">
                <a:latin typeface="Arial"/>
                <a:cs typeface="Arial"/>
              </a:rPr>
              <a:t>Software</a:t>
            </a:r>
            <a:r>
              <a:rPr sz="3500" b="1" spc="70" dirty="0">
                <a:latin typeface="Arial"/>
                <a:cs typeface="Arial"/>
              </a:rPr>
              <a:t> </a:t>
            </a:r>
            <a:r>
              <a:rPr sz="3500" b="1" spc="-20" dirty="0">
                <a:latin typeface="Arial"/>
                <a:cs typeface="Arial"/>
              </a:rPr>
              <a:t>Legado</a:t>
            </a:r>
            <a:endParaRPr sz="35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520"/>
              </a:spcBef>
              <a:buClr>
                <a:srgbClr val="2CA1BE"/>
              </a:buClr>
              <a:buSzPct val="68518"/>
              <a:buChar char="•"/>
              <a:tabLst>
                <a:tab pos="269240" algn="l"/>
                <a:tab pos="269875" algn="l"/>
              </a:tabLst>
            </a:pPr>
            <a:r>
              <a:rPr sz="2700" spc="110" dirty="0">
                <a:latin typeface="Arial"/>
                <a:cs typeface="Arial"/>
              </a:rPr>
              <a:t>Independente </a:t>
            </a:r>
            <a:r>
              <a:rPr sz="2700" spc="170" dirty="0">
                <a:latin typeface="Arial"/>
                <a:cs typeface="Arial"/>
              </a:rPr>
              <a:t>do </a:t>
            </a:r>
            <a:r>
              <a:rPr sz="2700" spc="140" dirty="0">
                <a:latin typeface="Arial"/>
                <a:cs typeface="Arial"/>
              </a:rPr>
              <a:t>tamanho, complexidade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spc="160" dirty="0">
                <a:latin typeface="Arial"/>
                <a:cs typeface="Arial"/>
              </a:rPr>
              <a:t>ou  domínio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85" dirty="0">
                <a:latin typeface="Arial"/>
                <a:cs typeface="Arial"/>
              </a:rPr>
              <a:t>aplicação,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25" dirty="0">
                <a:latin typeface="Arial"/>
                <a:cs typeface="Arial"/>
              </a:rPr>
              <a:t>software </a:t>
            </a:r>
            <a:r>
              <a:rPr sz="2700" spc="75" dirty="0">
                <a:latin typeface="Arial"/>
                <a:cs typeface="Arial"/>
              </a:rPr>
              <a:t>vai </a:t>
            </a:r>
            <a:r>
              <a:rPr sz="2700" spc="130" dirty="0">
                <a:latin typeface="Arial"/>
                <a:cs typeface="Arial"/>
              </a:rPr>
              <a:t>evoluir  </a:t>
            </a:r>
            <a:r>
              <a:rPr sz="2700" spc="150" dirty="0">
                <a:latin typeface="Arial"/>
                <a:cs typeface="Arial"/>
              </a:rPr>
              <a:t>com </a:t>
            </a:r>
            <a:r>
              <a:rPr sz="2700" spc="155" dirty="0">
                <a:latin typeface="Arial"/>
                <a:cs typeface="Arial"/>
              </a:rPr>
              <a:t>o</a:t>
            </a:r>
            <a:r>
              <a:rPr sz="2700" spc="60" dirty="0">
                <a:latin typeface="Arial"/>
                <a:cs typeface="Arial"/>
              </a:rPr>
              <a:t> </a:t>
            </a:r>
            <a:r>
              <a:rPr sz="2700" spc="170" dirty="0">
                <a:latin typeface="Arial"/>
                <a:cs typeface="Arial"/>
              </a:rPr>
              <a:t>tempo</a:t>
            </a:r>
            <a:endParaRPr sz="2700">
              <a:latin typeface="Arial"/>
              <a:cs typeface="Arial"/>
            </a:endParaRPr>
          </a:p>
          <a:p>
            <a:pPr marL="269240" marR="203200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8518"/>
              <a:buChar char="•"/>
              <a:tabLst>
                <a:tab pos="269240" algn="l"/>
                <a:tab pos="269875" algn="l"/>
              </a:tabLst>
            </a:pPr>
            <a:r>
              <a:rPr sz="2700" spc="45" dirty="0">
                <a:latin typeface="Arial"/>
                <a:cs typeface="Arial"/>
              </a:rPr>
              <a:t>As </a:t>
            </a:r>
            <a:r>
              <a:rPr sz="2700" spc="120" dirty="0">
                <a:latin typeface="Arial"/>
                <a:cs typeface="Arial"/>
              </a:rPr>
              <a:t>modificações </a:t>
            </a:r>
            <a:r>
              <a:rPr sz="2700" spc="90" dirty="0">
                <a:latin typeface="Arial"/>
                <a:cs typeface="Arial"/>
              </a:rPr>
              <a:t>(manutenções) </a:t>
            </a:r>
            <a:r>
              <a:rPr sz="2700" spc="150" dirty="0">
                <a:latin typeface="Arial"/>
                <a:cs typeface="Arial"/>
              </a:rPr>
              <a:t>orientam  </a:t>
            </a:r>
            <a:r>
              <a:rPr sz="2700" spc="10" dirty="0">
                <a:latin typeface="Arial"/>
                <a:cs typeface="Arial"/>
              </a:rPr>
              <a:t>esse </a:t>
            </a:r>
            <a:r>
              <a:rPr sz="2700" spc="95" dirty="0">
                <a:latin typeface="Arial"/>
                <a:cs typeface="Arial"/>
              </a:rPr>
              <a:t>processo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40" dirty="0">
                <a:latin typeface="Arial"/>
                <a:cs typeface="Arial"/>
              </a:rPr>
              <a:t>ocorrem </a:t>
            </a:r>
            <a:r>
              <a:rPr sz="2700" spc="150" dirty="0">
                <a:latin typeface="Arial"/>
                <a:cs typeface="Arial"/>
              </a:rPr>
              <a:t>quando </a:t>
            </a:r>
            <a:r>
              <a:rPr sz="2700" spc="110" dirty="0">
                <a:latin typeface="Arial"/>
                <a:cs typeface="Arial"/>
              </a:rPr>
              <a:t>erros </a:t>
            </a:r>
            <a:r>
              <a:rPr sz="2700" spc="60" dirty="0">
                <a:latin typeface="Arial"/>
                <a:cs typeface="Arial"/>
              </a:rPr>
              <a:t>são  </a:t>
            </a:r>
            <a:r>
              <a:rPr sz="2700" spc="140" dirty="0">
                <a:latin typeface="Arial"/>
                <a:cs typeface="Arial"/>
              </a:rPr>
              <a:t>corrigidos, </a:t>
            </a:r>
            <a:r>
              <a:rPr sz="2700" spc="150" dirty="0">
                <a:latin typeface="Arial"/>
                <a:cs typeface="Arial"/>
              </a:rPr>
              <a:t>quando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25" dirty="0">
                <a:latin typeface="Arial"/>
                <a:cs typeface="Arial"/>
              </a:rPr>
              <a:t>software </a:t>
            </a:r>
            <a:r>
              <a:rPr sz="2700" dirty="0">
                <a:latin typeface="Arial"/>
                <a:cs typeface="Arial"/>
              </a:rPr>
              <a:t>é </a:t>
            </a:r>
            <a:r>
              <a:rPr sz="2700" spc="120" dirty="0">
                <a:latin typeface="Arial"/>
                <a:cs typeface="Arial"/>
              </a:rPr>
              <a:t>adaptado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a  </a:t>
            </a:r>
            <a:r>
              <a:rPr sz="2700" spc="220" dirty="0">
                <a:latin typeface="Arial"/>
                <a:cs typeface="Arial"/>
              </a:rPr>
              <a:t>um </a:t>
            </a:r>
            <a:r>
              <a:rPr sz="2700" spc="135" dirty="0">
                <a:latin typeface="Arial"/>
                <a:cs typeface="Arial"/>
              </a:rPr>
              <a:t>novo </a:t>
            </a:r>
            <a:r>
              <a:rPr sz="2700" spc="130" dirty="0">
                <a:latin typeface="Arial"/>
                <a:cs typeface="Arial"/>
              </a:rPr>
              <a:t>ambiente, </a:t>
            </a:r>
            <a:r>
              <a:rPr sz="2700" spc="145" dirty="0">
                <a:latin typeface="Arial"/>
                <a:cs typeface="Arial"/>
              </a:rPr>
              <a:t>quando </a:t>
            </a:r>
            <a:r>
              <a:rPr sz="2700" spc="110" dirty="0">
                <a:latin typeface="Arial"/>
                <a:cs typeface="Arial"/>
              </a:rPr>
              <a:t>cliente </a:t>
            </a:r>
            <a:r>
              <a:rPr sz="2700" spc="120" dirty="0">
                <a:latin typeface="Arial"/>
                <a:cs typeface="Arial"/>
              </a:rPr>
              <a:t>solicita  </a:t>
            </a:r>
            <a:r>
              <a:rPr sz="2700" spc="110" dirty="0">
                <a:latin typeface="Arial"/>
                <a:cs typeface="Arial"/>
              </a:rPr>
              <a:t>novos</a:t>
            </a:r>
            <a:r>
              <a:rPr sz="2700" spc="95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requisitos,...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6180" y="5576873"/>
            <a:ext cx="1410657" cy="1281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17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415749"/>
            <a:ext cx="7606030" cy="26987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25" dirty="0">
                <a:latin typeface="Arial"/>
                <a:cs typeface="Arial"/>
              </a:rPr>
              <a:t>Mitos</a:t>
            </a:r>
            <a:endParaRPr sz="27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45" dirty="0">
                <a:latin typeface="Arial"/>
                <a:cs typeface="Arial"/>
              </a:rPr>
              <a:t>Crenças </a:t>
            </a:r>
            <a:r>
              <a:rPr sz="2700" spc="114" dirty="0">
                <a:latin typeface="Arial"/>
                <a:cs typeface="Arial"/>
              </a:rPr>
              <a:t>sobre </a:t>
            </a:r>
            <a:r>
              <a:rPr sz="2700" spc="110" dirty="0">
                <a:latin typeface="Arial"/>
                <a:cs typeface="Arial"/>
              </a:rPr>
              <a:t>softwares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14" dirty="0">
                <a:latin typeface="Arial"/>
                <a:cs typeface="Arial"/>
              </a:rPr>
              <a:t>sobre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95" dirty="0">
                <a:latin typeface="Arial"/>
                <a:cs typeface="Arial"/>
              </a:rPr>
              <a:t>processo  </a:t>
            </a:r>
            <a:r>
              <a:rPr sz="2700" spc="105" dirty="0">
                <a:latin typeface="Arial"/>
                <a:cs typeface="Arial"/>
              </a:rPr>
              <a:t>usado </a:t>
            </a:r>
            <a:r>
              <a:rPr sz="2700" spc="90" dirty="0">
                <a:latin typeface="Arial"/>
                <a:cs typeface="Arial"/>
              </a:rPr>
              <a:t>para</a:t>
            </a:r>
            <a:r>
              <a:rPr sz="2700" spc="55" dirty="0">
                <a:latin typeface="Arial"/>
                <a:cs typeface="Arial"/>
              </a:rPr>
              <a:t> </a:t>
            </a:r>
            <a:r>
              <a:rPr sz="2700" spc="170" dirty="0">
                <a:latin typeface="Arial"/>
                <a:cs typeface="Arial"/>
              </a:rPr>
              <a:t>construí-los</a:t>
            </a:r>
            <a:endParaRPr sz="2700">
              <a:latin typeface="Arial"/>
              <a:cs typeface="Arial"/>
            </a:endParaRPr>
          </a:p>
          <a:p>
            <a:pPr marL="269240" marR="334645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25" dirty="0">
                <a:latin typeface="Arial"/>
                <a:cs typeface="Arial"/>
              </a:rPr>
              <a:t>Parecem </a:t>
            </a:r>
            <a:r>
              <a:rPr sz="2700" spc="75" dirty="0">
                <a:latin typeface="Arial"/>
                <a:cs typeface="Arial"/>
              </a:rPr>
              <a:t>ser </a:t>
            </a:r>
            <a:r>
              <a:rPr sz="2700" spc="105" dirty="0">
                <a:latin typeface="Arial"/>
                <a:cs typeface="Arial"/>
              </a:rPr>
              <a:t>afirmações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60" dirty="0">
                <a:latin typeface="Arial"/>
                <a:cs typeface="Arial"/>
              </a:rPr>
              <a:t>fato </a:t>
            </a:r>
            <a:r>
              <a:rPr sz="2700" spc="85" dirty="0">
                <a:latin typeface="Arial"/>
                <a:cs typeface="Arial"/>
              </a:rPr>
              <a:t>razoáveis,  </a:t>
            </a:r>
            <a:r>
              <a:rPr sz="2700" spc="170" dirty="0">
                <a:latin typeface="Arial"/>
                <a:cs typeface="Arial"/>
              </a:rPr>
              <a:t>tem </a:t>
            </a:r>
            <a:r>
              <a:rPr sz="2700" spc="90" dirty="0">
                <a:latin typeface="Arial"/>
                <a:cs typeface="Arial"/>
              </a:rPr>
              <a:t>aspecto</a:t>
            </a:r>
            <a:r>
              <a:rPr sz="2700" spc="30" dirty="0">
                <a:latin typeface="Arial"/>
                <a:cs typeface="Arial"/>
              </a:rPr>
              <a:t> </a:t>
            </a:r>
            <a:r>
              <a:rPr sz="2700" spc="170" dirty="0">
                <a:latin typeface="Arial"/>
                <a:cs typeface="Arial"/>
              </a:rPr>
              <a:t>intuitivo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65" dirty="0">
                <a:latin typeface="Arial"/>
                <a:cs typeface="Arial"/>
              </a:rPr>
              <a:t>São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traiçoeiros...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18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415749"/>
            <a:ext cx="7905115" cy="26479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25" dirty="0">
                <a:latin typeface="Arial"/>
                <a:cs typeface="Arial"/>
              </a:rPr>
              <a:t>Mitos</a:t>
            </a:r>
            <a:r>
              <a:rPr sz="2700" b="1" spc="4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(Gerente)</a:t>
            </a:r>
            <a:endParaRPr sz="2700" dirty="0">
              <a:latin typeface="Arial"/>
              <a:cs typeface="Arial"/>
            </a:endParaRPr>
          </a:p>
          <a:p>
            <a:pPr marL="269240" marR="371475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145" dirty="0">
                <a:latin typeface="Arial"/>
                <a:cs typeface="Arial"/>
              </a:rPr>
              <a:t>“Já </a:t>
            </a:r>
            <a:r>
              <a:rPr sz="2700" spc="135" dirty="0">
                <a:latin typeface="Arial"/>
                <a:cs typeface="Arial"/>
              </a:rPr>
              <a:t>temos </a:t>
            </a:r>
            <a:r>
              <a:rPr sz="2700" spc="220" dirty="0">
                <a:latin typeface="Arial"/>
                <a:cs typeface="Arial"/>
              </a:rPr>
              <a:t>um </a:t>
            </a:r>
            <a:r>
              <a:rPr sz="2700" spc="150" dirty="0">
                <a:latin typeface="Arial"/>
                <a:cs typeface="Arial"/>
              </a:rPr>
              <a:t>livro </a:t>
            </a:r>
            <a:r>
              <a:rPr sz="2700" spc="105" dirty="0">
                <a:latin typeface="Arial"/>
                <a:cs typeface="Arial"/>
              </a:rPr>
              <a:t>cheio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05" dirty="0">
                <a:latin typeface="Arial"/>
                <a:cs typeface="Arial"/>
              </a:rPr>
              <a:t>padrões </a:t>
            </a:r>
            <a:r>
              <a:rPr sz="2700" dirty="0">
                <a:latin typeface="Arial"/>
                <a:cs typeface="Arial"/>
              </a:rPr>
              <a:t>e  </a:t>
            </a:r>
            <a:r>
              <a:rPr sz="2700" spc="135" dirty="0">
                <a:latin typeface="Arial"/>
                <a:cs typeface="Arial"/>
              </a:rPr>
              <a:t>procedimentos. </a:t>
            </a:r>
            <a:r>
              <a:rPr sz="2700" spc="55" dirty="0">
                <a:latin typeface="Arial"/>
                <a:cs typeface="Arial"/>
              </a:rPr>
              <a:t>Isso </a:t>
            </a:r>
            <a:r>
              <a:rPr sz="2700" spc="110" dirty="0">
                <a:latin typeface="Arial"/>
                <a:cs typeface="Arial"/>
              </a:rPr>
              <a:t>não </a:t>
            </a:r>
            <a:r>
              <a:rPr sz="2700" dirty="0">
                <a:latin typeface="Arial"/>
                <a:cs typeface="Arial"/>
              </a:rPr>
              <a:t>é </a:t>
            </a:r>
            <a:r>
              <a:rPr sz="2700" spc="125" dirty="0">
                <a:latin typeface="Arial"/>
                <a:cs typeface="Arial"/>
              </a:rPr>
              <a:t>suficiente </a:t>
            </a:r>
            <a:r>
              <a:rPr sz="2700" spc="90" dirty="0">
                <a:latin typeface="Arial"/>
                <a:cs typeface="Arial"/>
              </a:rPr>
              <a:t>para </a:t>
            </a:r>
            <a:r>
              <a:rPr sz="2700" spc="155" dirty="0">
                <a:latin typeface="Arial"/>
                <a:cs typeface="Arial"/>
              </a:rPr>
              <a:t>o  </a:t>
            </a:r>
            <a:r>
              <a:rPr sz="2700" spc="145" dirty="0">
                <a:latin typeface="Arial"/>
                <a:cs typeface="Arial"/>
              </a:rPr>
              <a:t>meu</a:t>
            </a:r>
            <a:r>
              <a:rPr sz="2700" spc="100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pessoal?”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20" dirty="0">
                <a:solidFill>
                  <a:srgbClr val="16515F"/>
                </a:solidFill>
                <a:latin typeface="Arial"/>
                <a:cs typeface="Arial"/>
              </a:rPr>
              <a:t>Está </a:t>
            </a:r>
            <a:r>
              <a:rPr sz="2700" spc="110" dirty="0">
                <a:solidFill>
                  <a:srgbClr val="16515F"/>
                </a:solidFill>
                <a:latin typeface="Arial"/>
                <a:cs typeface="Arial"/>
              </a:rPr>
              <a:t>sendo </a:t>
            </a:r>
            <a:r>
              <a:rPr sz="2700" spc="30" dirty="0">
                <a:solidFill>
                  <a:srgbClr val="16515F"/>
                </a:solidFill>
                <a:latin typeface="Arial"/>
                <a:cs typeface="Arial"/>
              </a:rPr>
              <a:t>usado? </a:t>
            </a:r>
            <a:r>
              <a:rPr sz="2700" spc="60" dirty="0">
                <a:solidFill>
                  <a:srgbClr val="16515F"/>
                </a:solidFill>
                <a:latin typeface="Arial"/>
                <a:cs typeface="Arial"/>
              </a:rPr>
              <a:t>Reflete </a:t>
            </a:r>
            <a:r>
              <a:rPr sz="2700" spc="105" dirty="0">
                <a:solidFill>
                  <a:srgbClr val="16515F"/>
                </a:solidFill>
                <a:latin typeface="Arial"/>
                <a:cs typeface="Arial"/>
              </a:rPr>
              <a:t>práticas</a:t>
            </a:r>
            <a:r>
              <a:rPr sz="2700" spc="265" dirty="0">
                <a:solidFill>
                  <a:srgbClr val="16515F"/>
                </a:solidFill>
                <a:latin typeface="Arial"/>
                <a:cs typeface="Arial"/>
              </a:rPr>
              <a:t> </a:t>
            </a:r>
            <a:r>
              <a:rPr sz="2700" spc="65" dirty="0">
                <a:solidFill>
                  <a:srgbClr val="16515F"/>
                </a:solidFill>
                <a:latin typeface="Arial"/>
                <a:cs typeface="Arial"/>
              </a:rPr>
              <a:t>modernas?</a:t>
            </a:r>
            <a:endParaRPr sz="2700" dirty="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sz="2700" spc="-340" dirty="0">
                <a:solidFill>
                  <a:srgbClr val="16515F"/>
                </a:solidFill>
                <a:latin typeface="Arial"/>
                <a:cs typeface="Arial"/>
              </a:rPr>
              <a:t>É </a:t>
            </a:r>
            <a:r>
              <a:rPr lang="pt-BR" sz="2700" spc="-340" dirty="0" smtClean="0">
                <a:solidFill>
                  <a:srgbClr val="16515F"/>
                </a:solidFill>
                <a:latin typeface="Arial"/>
                <a:cs typeface="Arial"/>
              </a:rPr>
              <a:t> </a:t>
            </a:r>
            <a:r>
              <a:rPr sz="2700" spc="90" dirty="0" err="1" smtClean="0">
                <a:solidFill>
                  <a:srgbClr val="16515F"/>
                </a:solidFill>
                <a:latin typeface="Arial"/>
                <a:cs typeface="Arial"/>
              </a:rPr>
              <a:t>completo</a:t>
            </a:r>
            <a:r>
              <a:rPr sz="2700" spc="90" dirty="0">
                <a:solidFill>
                  <a:srgbClr val="16515F"/>
                </a:solidFill>
                <a:latin typeface="Arial"/>
                <a:cs typeface="Arial"/>
              </a:rPr>
              <a:t>? </a:t>
            </a:r>
            <a:r>
              <a:rPr sz="2700" spc="-340" dirty="0">
                <a:solidFill>
                  <a:srgbClr val="16515F"/>
                </a:solidFill>
                <a:latin typeface="Arial"/>
                <a:cs typeface="Arial"/>
              </a:rPr>
              <a:t>É</a:t>
            </a:r>
            <a:r>
              <a:rPr sz="2700" spc="-270" dirty="0">
                <a:solidFill>
                  <a:srgbClr val="16515F"/>
                </a:solidFill>
                <a:latin typeface="Arial"/>
                <a:cs typeface="Arial"/>
              </a:rPr>
              <a:t> </a:t>
            </a:r>
            <a:r>
              <a:rPr lang="pt-BR" sz="2700" spc="-270" dirty="0" smtClean="0">
                <a:solidFill>
                  <a:srgbClr val="16515F"/>
                </a:solidFill>
                <a:latin typeface="Arial"/>
                <a:cs typeface="Arial"/>
              </a:rPr>
              <a:t> </a:t>
            </a:r>
            <a:r>
              <a:rPr sz="2700" spc="45" dirty="0" err="1" smtClean="0">
                <a:solidFill>
                  <a:srgbClr val="16515F"/>
                </a:solidFill>
                <a:latin typeface="Arial"/>
                <a:cs typeface="Arial"/>
              </a:rPr>
              <a:t>adaptável</a:t>
            </a:r>
            <a:r>
              <a:rPr sz="2700" spc="45" dirty="0">
                <a:solidFill>
                  <a:srgbClr val="16515F"/>
                </a:solidFill>
                <a:latin typeface="Arial"/>
                <a:cs typeface="Arial"/>
              </a:rPr>
              <a:t>?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19</a:t>
            </a:fld>
            <a:endParaRPr spc="7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477" y="1415732"/>
            <a:ext cx="7444740" cy="507831"/>
          </a:xfrm>
        </p:spPr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5477" y="1911350"/>
            <a:ext cx="7932420" cy="339169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dirty="0"/>
              <a:t>Graduação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400" dirty="0" err="1"/>
              <a:t>Unisinos</a:t>
            </a:r>
            <a:endParaRPr lang="pt-BR" altLang="pt-BR" sz="240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dirty="0"/>
              <a:t>Especialização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400" dirty="0"/>
              <a:t>Formação de professores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400" dirty="0"/>
              <a:t>Mobile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400" dirty="0"/>
              <a:t>MBA em Gestão de Projetos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dirty="0" smtClean="0"/>
              <a:t>Interesses</a:t>
            </a:r>
            <a:endParaRPr lang="pt-BR" altLang="pt-BR" sz="2400" dirty="0"/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400" dirty="0"/>
              <a:t>Qualidade de </a:t>
            </a:r>
            <a:r>
              <a:rPr lang="pt-BR" altLang="pt-BR" sz="2400" dirty="0" err="1"/>
              <a:t>Sofware</a:t>
            </a:r>
            <a:endParaRPr lang="pt-BR" altLang="pt-BR" sz="2400" dirty="0"/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400" dirty="0"/>
              <a:t>Engenharia de Software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1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415749"/>
            <a:ext cx="7660640" cy="34709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25" dirty="0">
                <a:latin typeface="Arial"/>
                <a:cs typeface="Arial"/>
              </a:rPr>
              <a:t>Mitos</a:t>
            </a:r>
            <a:r>
              <a:rPr sz="2700" b="1" spc="4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(Gerente)</a:t>
            </a:r>
            <a:endParaRPr sz="2700">
              <a:latin typeface="Arial"/>
              <a:cs typeface="Arial"/>
            </a:endParaRPr>
          </a:p>
          <a:p>
            <a:pPr marL="269240" marR="5080" indent="-256540" algn="just">
              <a:lnSpc>
                <a:spcPct val="100000"/>
              </a:lnSpc>
              <a:spcBef>
                <a:spcPts val="400"/>
              </a:spcBef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50" spc="5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“Se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30" dirty="0">
                <a:latin typeface="Arial"/>
                <a:cs typeface="Arial"/>
              </a:rPr>
              <a:t>cronograma </a:t>
            </a:r>
            <a:r>
              <a:rPr sz="2700" spc="90" dirty="0">
                <a:latin typeface="Arial"/>
                <a:cs typeface="Arial"/>
              </a:rPr>
              <a:t>atrasar, </a:t>
            </a:r>
            <a:r>
              <a:rPr sz="2700" spc="130" dirty="0">
                <a:latin typeface="Arial"/>
                <a:cs typeface="Arial"/>
              </a:rPr>
              <a:t>contratamos </a:t>
            </a:r>
            <a:r>
              <a:rPr sz="2700" spc="-140" dirty="0">
                <a:latin typeface="Arial"/>
                <a:cs typeface="Arial"/>
              </a:rPr>
              <a:t>mais  </a:t>
            </a:r>
            <a:r>
              <a:rPr sz="2700" spc="155" dirty="0">
                <a:latin typeface="Arial"/>
                <a:cs typeface="Arial"/>
              </a:rPr>
              <a:t>programador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90" dirty="0">
                <a:latin typeface="Arial"/>
                <a:cs typeface="Arial"/>
              </a:rPr>
              <a:t>tudo </a:t>
            </a:r>
            <a:r>
              <a:rPr sz="2700" spc="105" dirty="0">
                <a:latin typeface="Arial"/>
                <a:cs typeface="Arial"/>
              </a:rPr>
              <a:t>ficará </a:t>
            </a:r>
            <a:r>
              <a:rPr sz="2700" spc="185" dirty="0">
                <a:latin typeface="Arial"/>
                <a:cs typeface="Arial"/>
              </a:rPr>
              <a:t>pronto </a:t>
            </a:r>
            <a:r>
              <a:rPr sz="2700" spc="160" dirty="0">
                <a:latin typeface="Arial"/>
                <a:cs typeface="Arial"/>
              </a:rPr>
              <a:t>dentro </a:t>
            </a:r>
            <a:r>
              <a:rPr sz="2700" spc="170" dirty="0">
                <a:latin typeface="Arial"/>
                <a:cs typeface="Arial"/>
              </a:rPr>
              <a:t>do  </a:t>
            </a:r>
            <a:r>
              <a:rPr sz="2700" spc="135" dirty="0">
                <a:latin typeface="Arial"/>
                <a:cs typeface="Arial"/>
              </a:rPr>
              <a:t>prazo”</a:t>
            </a:r>
            <a:endParaRPr sz="2700">
              <a:latin typeface="Arial"/>
              <a:cs typeface="Arial"/>
            </a:endParaRPr>
          </a:p>
          <a:p>
            <a:pPr marL="269240" marR="496570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5" dirty="0">
                <a:solidFill>
                  <a:srgbClr val="16515F"/>
                </a:solidFill>
                <a:latin typeface="Arial"/>
                <a:cs typeface="Arial"/>
              </a:rPr>
              <a:t>O </a:t>
            </a:r>
            <a:r>
              <a:rPr sz="2700" spc="120" dirty="0">
                <a:solidFill>
                  <a:srgbClr val="16515F"/>
                </a:solidFill>
                <a:latin typeface="Arial"/>
                <a:cs typeface="Arial"/>
              </a:rPr>
              <a:t>desenvolvimento </a:t>
            </a:r>
            <a:r>
              <a:rPr sz="2700" spc="95" dirty="0">
                <a:solidFill>
                  <a:srgbClr val="16515F"/>
                </a:solidFill>
                <a:latin typeface="Arial"/>
                <a:cs typeface="Arial"/>
              </a:rPr>
              <a:t>de </a:t>
            </a:r>
            <a:r>
              <a:rPr sz="2700" spc="125" dirty="0">
                <a:solidFill>
                  <a:srgbClr val="16515F"/>
                </a:solidFill>
                <a:latin typeface="Arial"/>
                <a:cs typeface="Arial"/>
              </a:rPr>
              <a:t>software </a:t>
            </a:r>
            <a:r>
              <a:rPr sz="2700" spc="110" dirty="0">
                <a:solidFill>
                  <a:srgbClr val="16515F"/>
                </a:solidFill>
                <a:latin typeface="Arial"/>
                <a:cs typeface="Arial"/>
              </a:rPr>
              <a:t>não </a:t>
            </a:r>
            <a:r>
              <a:rPr sz="2700" dirty="0">
                <a:solidFill>
                  <a:srgbClr val="16515F"/>
                </a:solidFill>
                <a:latin typeface="Arial"/>
                <a:cs typeface="Arial"/>
              </a:rPr>
              <a:t>é </a:t>
            </a:r>
            <a:r>
              <a:rPr sz="2700" spc="220" dirty="0">
                <a:solidFill>
                  <a:srgbClr val="16515F"/>
                </a:solidFill>
                <a:latin typeface="Arial"/>
                <a:cs typeface="Arial"/>
              </a:rPr>
              <a:t>um  </a:t>
            </a:r>
            <a:r>
              <a:rPr sz="2700" spc="95" dirty="0">
                <a:solidFill>
                  <a:srgbClr val="16515F"/>
                </a:solidFill>
                <a:latin typeface="Arial"/>
                <a:cs typeface="Arial"/>
              </a:rPr>
              <a:t>processo </a:t>
            </a:r>
            <a:r>
              <a:rPr sz="2700" spc="114" dirty="0">
                <a:solidFill>
                  <a:srgbClr val="16515F"/>
                </a:solidFill>
                <a:latin typeface="Arial"/>
                <a:cs typeface="Arial"/>
              </a:rPr>
              <a:t>mecanizado. </a:t>
            </a:r>
            <a:r>
              <a:rPr sz="2700" spc="-15" dirty="0">
                <a:solidFill>
                  <a:srgbClr val="16515F"/>
                </a:solidFill>
                <a:latin typeface="Arial"/>
                <a:cs typeface="Arial"/>
              </a:rPr>
              <a:t>Pessoas </a:t>
            </a:r>
            <a:r>
              <a:rPr sz="2700" spc="80" dirty="0">
                <a:solidFill>
                  <a:srgbClr val="16515F"/>
                </a:solidFill>
                <a:latin typeface="Arial"/>
                <a:cs typeface="Arial"/>
              </a:rPr>
              <a:t>novas na  </a:t>
            </a:r>
            <a:r>
              <a:rPr sz="2700" spc="120" dirty="0">
                <a:solidFill>
                  <a:srgbClr val="16515F"/>
                </a:solidFill>
                <a:latin typeface="Arial"/>
                <a:cs typeface="Arial"/>
              </a:rPr>
              <a:t>equipe </a:t>
            </a:r>
            <a:r>
              <a:rPr sz="2700" spc="65" dirty="0">
                <a:solidFill>
                  <a:srgbClr val="16515F"/>
                </a:solidFill>
                <a:latin typeface="Arial"/>
                <a:cs typeface="Arial"/>
              </a:rPr>
              <a:t>vão </a:t>
            </a:r>
            <a:r>
              <a:rPr sz="2700" spc="170" dirty="0">
                <a:solidFill>
                  <a:srgbClr val="16515F"/>
                </a:solidFill>
                <a:latin typeface="Arial"/>
                <a:cs typeface="Arial"/>
              </a:rPr>
              <a:t>exigir </a:t>
            </a:r>
            <a:r>
              <a:rPr sz="2700" spc="110" dirty="0">
                <a:solidFill>
                  <a:srgbClr val="16515F"/>
                </a:solidFill>
                <a:latin typeface="Arial"/>
                <a:cs typeface="Arial"/>
              </a:rPr>
              <a:t>orientação </a:t>
            </a:r>
            <a:r>
              <a:rPr sz="2700" spc="120" dirty="0">
                <a:solidFill>
                  <a:srgbClr val="16515F"/>
                </a:solidFill>
                <a:latin typeface="Arial"/>
                <a:cs typeface="Arial"/>
              </a:rPr>
              <a:t>dos </a:t>
            </a:r>
            <a:r>
              <a:rPr sz="2700" spc="125" dirty="0">
                <a:solidFill>
                  <a:srgbClr val="16515F"/>
                </a:solidFill>
                <a:latin typeface="Arial"/>
                <a:cs typeface="Arial"/>
              </a:rPr>
              <a:t>antigos,  </a:t>
            </a:r>
            <a:r>
              <a:rPr sz="2700" spc="170" dirty="0">
                <a:solidFill>
                  <a:srgbClr val="16515F"/>
                </a:solidFill>
                <a:latin typeface="Arial"/>
                <a:cs typeface="Arial"/>
              </a:rPr>
              <a:t>ocupando-os do</a:t>
            </a:r>
            <a:r>
              <a:rPr sz="2700" spc="20" dirty="0">
                <a:solidFill>
                  <a:srgbClr val="16515F"/>
                </a:solidFill>
                <a:latin typeface="Arial"/>
                <a:cs typeface="Arial"/>
              </a:rPr>
              <a:t> </a:t>
            </a:r>
            <a:r>
              <a:rPr sz="2700" spc="120" dirty="0">
                <a:solidFill>
                  <a:srgbClr val="16515F"/>
                </a:solidFill>
                <a:latin typeface="Arial"/>
                <a:cs typeface="Arial"/>
              </a:rPr>
              <a:t>desenvolvimento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20</a:t>
            </a:fld>
            <a:endParaRPr spc="7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415749"/>
            <a:ext cx="7910195" cy="26479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25" dirty="0">
                <a:latin typeface="Arial"/>
                <a:cs typeface="Arial"/>
              </a:rPr>
              <a:t>Mitos</a:t>
            </a:r>
            <a:r>
              <a:rPr sz="2700" b="1" spc="45" dirty="0">
                <a:latin typeface="Arial"/>
                <a:cs typeface="Arial"/>
              </a:rPr>
              <a:t> </a:t>
            </a:r>
            <a:r>
              <a:rPr sz="2700" b="1" spc="10" dirty="0">
                <a:latin typeface="Arial"/>
                <a:cs typeface="Arial"/>
              </a:rPr>
              <a:t>(Cliente)</a:t>
            </a:r>
            <a:endParaRPr sz="2700">
              <a:latin typeface="Arial"/>
              <a:cs typeface="Arial"/>
            </a:endParaRPr>
          </a:p>
          <a:p>
            <a:pPr marL="269240" marR="104140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45" dirty="0">
                <a:latin typeface="Arial"/>
                <a:cs typeface="Arial"/>
              </a:rPr>
              <a:t>“O </a:t>
            </a:r>
            <a:r>
              <a:rPr sz="2700" spc="110" dirty="0">
                <a:latin typeface="Arial"/>
                <a:cs typeface="Arial"/>
              </a:rPr>
              <a:t>estabelecimento </a:t>
            </a:r>
            <a:r>
              <a:rPr sz="2700" spc="105" dirty="0">
                <a:latin typeface="Arial"/>
                <a:cs typeface="Arial"/>
              </a:rPr>
              <a:t>geral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30" dirty="0">
                <a:latin typeface="Arial"/>
                <a:cs typeface="Arial"/>
              </a:rPr>
              <a:t>objetivos </a:t>
            </a:r>
            <a:r>
              <a:rPr sz="2700" dirty="0">
                <a:latin typeface="Arial"/>
                <a:cs typeface="Arial"/>
              </a:rPr>
              <a:t>é  </a:t>
            </a:r>
            <a:r>
              <a:rPr sz="2700" spc="120" dirty="0">
                <a:latin typeface="Arial"/>
                <a:cs typeface="Arial"/>
              </a:rPr>
              <a:t>suficiente. </a:t>
            </a:r>
            <a:r>
              <a:rPr sz="2700" spc="80" dirty="0">
                <a:latin typeface="Arial"/>
                <a:cs typeface="Arial"/>
              </a:rPr>
              <a:t>Detalhes </a:t>
            </a:r>
            <a:r>
              <a:rPr sz="2700" spc="85" dirty="0">
                <a:latin typeface="Arial"/>
                <a:cs typeface="Arial"/>
              </a:rPr>
              <a:t>eu </a:t>
            </a:r>
            <a:r>
              <a:rPr sz="2700" spc="75" dirty="0">
                <a:latin typeface="Arial"/>
                <a:cs typeface="Arial"/>
              </a:rPr>
              <a:t>passo</a:t>
            </a:r>
            <a:r>
              <a:rPr sz="2700" spc="55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depois”</a:t>
            </a:r>
            <a:endParaRPr sz="27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0" dirty="0">
                <a:solidFill>
                  <a:srgbClr val="16515F"/>
                </a:solidFill>
                <a:latin typeface="Arial"/>
                <a:cs typeface="Arial"/>
              </a:rPr>
              <a:t>Definição </a:t>
            </a:r>
            <a:r>
              <a:rPr sz="2700" spc="145" dirty="0">
                <a:solidFill>
                  <a:srgbClr val="16515F"/>
                </a:solidFill>
                <a:latin typeface="Arial"/>
                <a:cs typeface="Arial"/>
              </a:rPr>
              <a:t>mal </a:t>
            </a:r>
            <a:r>
              <a:rPr sz="2700" spc="130" dirty="0">
                <a:solidFill>
                  <a:srgbClr val="16515F"/>
                </a:solidFill>
                <a:latin typeface="Arial"/>
                <a:cs typeface="Arial"/>
              </a:rPr>
              <a:t>feita </a:t>
            </a:r>
            <a:r>
              <a:rPr sz="2700" dirty="0">
                <a:solidFill>
                  <a:srgbClr val="16515F"/>
                </a:solidFill>
                <a:latin typeface="Arial"/>
                <a:cs typeface="Arial"/>
              </a:rPr>
              <a:t>e </a:t>
            </a:r>
            <a:r>
              <a:rPr sz="2700" spc="135" dirty="0">
                <a:solidFill>
                  <a:srgbClr val="16515F"/>
                </a:solidFill>
                <a:latin typeface="Arial"/>
                <a:cs typeface="Arial"/>
              </a:rPr>
              <a:t>incompleta </a:t>
            </a:r>
            <a:r>
              <a:rPr sz="2700" spc="100" dirty="0">
                <a:solidFill>
                  <a:srgbClr val="16515F"/>
                </a:solidFill>
                <a:latin typeface="Arial"/>
                <a:cs typeface="Arial"/>
              </a:rPr>
              <a:t>de </a:t>
            </a:r>
            <a:r>
              <a:rPr sz="2700" spc="135" dirty="0">
                <a:solidFill>
                  <a:srgbClr val="16515F"/>
                </a:solidFill>
                <a:latin typeface="Arial"/>
                <a:cs typeface="Arial"/>
              </a:rPr>
              <a:t>requisitos  </a:t>
            </a:r>
            <a:r>
              <a:rPr sz="2700" spc="120" dirty="0">
                <a:solidFill>
                  <a:srgbClr val="16515F"/>
                </a:solidFill>
                <a:latin typeface="Arial"/>
                <a:cs typeface="Arial"/>
              </a:rPr>
              <a:t>poderá </a:t>
            </a:r>
            <a:r>
              <a:rPr sz="2700" spc="110" dirty="0">
                <a:solidFill>
                  <a:srgbClr val="16515F"/>
                </a:solidFill>
                <a:latin typeface="Arial"/>
                <a:cs typeface="Arial"/>
              </a:rPr>
              <a:t>gerar </a:t>
            </a:r>
            <a:r>
              <a:rPr sz="2700" spc="100" dirty="0">
                <a:solidFill>
                  <a:srgbClr val="16515F"/>
                </a:solidFill>
                <a:latin typeface="Arial"/>
                <a:cs typeface="Arial"/>
              </a:rPr>
              <a:t>inconsistências </a:t>
            </a:r>
            <a:r>
              <a:rPr sz="2700" dirty="0">
                <a:solidFill>
                  <a:srgbClr val="16515F"/>
                </a:solidFill>
                <a:latin typeface="Arial"/>
                <a:cs typeface="Arial"/>
              </a:rPr>
              <a:t>e </a:t>
            </a:r>
            <a:r>
              <a:rPr sz="2700" spc="110" dirty="0">
                <a:solidFill>
                  <a:srgbClr val="16515F"/>
                </a:solidFill>
                <a:latin typeface="Arial"/>
                <a:cs typeface="Arial"/>
              </a:rPr>
              <a:t>não </a:t>
            </a:r>
            <a:r>
              <a:rPr sz="2700" spc="65" dirty="0">
                <a:solidFill>
                  <a:srgbClr val="16515F"/>
                </a:solidFill>
                <a:latin typeface="Arial"/>
                <a:cs typeface="Arial"/>
              </a:rPr>
              <a:t>aceitação  </a:t>
            </a:r>
            <a:r>
              <a:rPr sz="2700" spc="170" dirty="0">
                <a:solidFill>
                  <a:srgbClr val="16515F"/>
                </a:solidFill>
                <a:latin typeface="Arial"/>
                <a:cs typeface="Arial"/>
              </a:rPr>
              <a:t>do</a:t>
            </a:r>
            <a:r>
              <a:rPr sz="2700" spc="100" dirty="0">
                <a:solidFill>
                  <a:srgbClr val="16515F"/>
                </a:solidFill>
                <a:latin typeface="Arial"/>
                <a:cs typeface="Arial"/>
              </a:rPr>
              <a:t> </a:t>
            </a:r>
            <a:r>
              <a:rPr sz="2700" spc="185" dirty="0">
                <a:solidFill>
                  <a:srgbClr val="16515F"/>
                </a:solidFill>
                <a:latin typeface="Arial"/>
                <a:cs typeface="Arial"/>
              </a:rPr>
              <a:t>produto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21</a:t>
            </a:fld>
            <a:endParaRPr spc="7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415749"/>
            <a:ext cx="7836534" cy="30600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25" dirty="0">
                <a:latin typeface="Arial"/>
                <a:cs typeface="Arial"/>
              </a:rPr>
              <a:t>Mitos</a:t>
            </a:r>
            <a:r>
              <a:rPr sz="2700" b="1" spc="45" dirty="0">
                <a:latin typeface="Arial"/>
                <a:cs typeface="Arial"/>
              </a:rPr>
              <a:t> </a:t>
            </a:r>
            <a:r>
              <a:rPr sz="2700" b="1" spc="10" dirty="0">
                <a:latin typeface="Arial"/>
                <a:cs typeface="Arial"/>
              </a:rPr>
              <a:t>(Cliente)</a:t>
            </a:r>
            <a:endParaRPr sz="2700">
              <a:latin typeface="Arial"/>
              <a:cs typeface="Arial"/>
            </a:endParaRPr>
          </a:p>
          <a:p>
            <a:pPr marL="269240" marR="51435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40" dirty="0">
                <a:latin typeface="Arial"/>
                <a:cs typeface="Arial"/>
              </a:rPr>
              <a:t>“Os </a:t>
            </a:r>
            <a:r>
              <a:rPr sz="2700" spc="135" dirty="0">
                <a:latin typeface="Arial"/>
                <a:cs typeface="Arial"/>
              </a:rPr>
              <a:t>requisitos </a:t>
            </a:r>
            <a:r>
              <a:rPr sz="2700" spc="180" dirty="0">
                <a:latin typeface="Arial"/>
                <a:cs typeface="Arial"/>
              </a:rPr>
              <a:t>mudam </a:t>
            </a:r>
            <a:r>
              <a:rPr sz="2700" spc="125" dirty="0">
                <a:latin typeface="Arial"/>
                <a:cs typeface="Arial"/>
              </a:rPr>
              <a:t>rapidamente, </a:t>
            </a:r>
            <a:r>
              <a:rPr sz="2700" spc="95" dirty="0">
                <a:latin typeface="Arial"/>
                <a:cs typeface="Arial"/>
              </a:rPr>
              <a:t>mas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110" dirty="0">
                <a:latin typeface="Arial"/>
                <a:cs typeface="Arial"/>
              </a:rPr>
              <a:t>não  </a:t>
            </a:r>
            <a:r>
              <a:rPr sz="2700" spc="170" dirty="0">
                <a:latin typeface="Arial"/>
                <a:cs typeface="Arial"/>
              </a:rPr>
              <a:t>tem </a:t>
            </a:r>
            <a:r>
              <a:rPr sz="2700" spc="145" dirty="0">
                <a:latin typeface="Arial"/>
                <a:cs typeface="Arial"/>
              </a:rPr>
              <a:t>problema </a:t>
            </a:r>
            <a:r>
              <a:rPr sz="2700" spc="150" dirty="0">
                <a:latin typeface="Arial"/>
                <a:cs typeface="Arial"/>
              </a:rPr>
              <a:t>porque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25" dirty="0">
                <a:latin typeface="Arial"/>
                <a:cs typeface="Arial"/>
              </a:rPr>
              <a:t>software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55" dirty="0">
                <a:latin typeface="Arial"/>
                <a:cs typeface="Arial"/>
              </a:rPr>
              <a:t>será</a:t>
            </a:r>
            <a:endParaRPr sz="27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sz="2700" spc="120" dirty="0">
                <a:latin typeface="Arial"/>
                <a:cs typeface="Arial"/>
              </a:rPr>
              <a:t>flexível”</a:t>
            </a:r>
            <a:endParaRPr sz="27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25" dirty="0">
                <a:solidFill>
                  <a:srgbClr val="16515F"/>
                </a:solidFill>
                <a:latin typeface="Arial"/>
                <a:cs typeface="Arial"/>
              </a:rPr>
              <a:t>Quanto </a:t>
            </a:r>
            <a:r>
              <a:rPr sz="2700" spc="114" dirty="0">
                <a:solidFill>
                  <a:srgbClr val="16515F"/>
                </a:solidFill>
                <a:latin typeface="Arial"/>
                <a:cs typeface="Arial"/>
              </a:rPr>
              <a:t>mais </a:t>
            </a:r>
            <a:r>
              <a:rPr sz="2700" spc="90" dirty="0">
                <a:solidFill>
                  <a:srgbClr val="16515F"/>
                </a:solidFill>
                <a:latin typeface="Arial"/>
                <a:cs typeface="Arial"/>
              </a:rPr>
              <a:t>cedo </a:t>
            </a:r>
            <a:r>
              <a:rPr sz="2700" spc="170" dirty="0">
                <a:solidFill>
                  <a:srgbClr val="16515F"/>
                </a:solidFill>
                <a:latin typeface="Arial"/>
                <a:cs typeface="Arial"/>
              </a:rPr>
              <a:t>forem </a:t>
            </a:r>
            <a:r>
              <a:rPr sz="2700" spc="105" dirty="0">
                <a:solidFill>
                  <a:srgbClr val="16515F"/>
                </a:solidFill>
                <a:latin typeface="Arial"/>
                <a:cs typeface="Arial"/>
              </a:rPr>
              <a:t>comunicadas </a:t>
            </a:r>
            <a:r>
              <a:rPr sz="2700" spc="10" dirty="0">
                <a:solidFill>
                  <a:srgbClr val="16515F"/>
                </a:solidFill>
                <a:latin typeface="Arial"/>
                <a:cs typeface="Arial"/>
              </a:rPr>
              <a:t>as  </a:t>
            </a:r>
            <a:r>
              <a:rPr sz="2700" spc="105" dirty="0">
                <a:solidFill>
                  <a:srgbClr val="16515F"/>
                </a:solidFill>
                <a:latin typeface="Arial"/>
                <a:cs typeface="Arial"/>
              </a:rPr>
              <a:t>mudanças </a:t>
            </a:r>
            <a:r>
              <a:rPr sz="2700" spc="160" dirty="0">
                <a:solidFill>
                  <a:srgbClr val="16515F"/>
                </a:solidFill>
                <a:latin typeface="Arial"/>
                <a:cs typeface="Arial"/>
              </a:rPr>
              <a:t>menor </a:t>
            </a:r>
            <a:r>
              <a:rPr sz="2700" spc="55" dirty="0">
                <a:solidFill>
                  <a:srgbClr val="16515F"/>
                </a:solidFill>
                <a:latin typeface="Arial"/>
                <a:cs typeface="Arial"/>
              </a:rPr>
              <a:t>será </a:t>
            </a:r>
            <a:r>
              <a:rPr sz="2700" spc="155" dirty="0">
                <a:solidFill>
                  <a:srgbClr val="16515F"/>
                </a:solidFill>
                <a:latin typeface="Arial"/>
                <a:cs typeface="Arial"/>
              </a:rPr>
              <a:t>o </a:t>
            </a:r>
            <a:r>
              <a:rPr sz="2700" spc="125" dirty="0">
                <a:solidFill>
                  <a:srgbClr val="16515F"/>
                </a:solidFill>
                <a:latin typeface="Arial"/>
                <a:cs typeface="Arial"/>
              </a:rPr>
              <a:t>custo </a:t>
            </a:r>
            <a:r>
              <a:rPr sz="2700" spc="90" dirty="0">
                <a:solidFill>
                  <a:srgbClr val="16515F"/>
                </a:solidFill>
                <a:latin typeface="Arial"/>
                <a:cs typeface="Arial"/>
              </a:rPr>
              <a:t>para</a:t>
            </a:r>
            <a:r>
              <a:rPr sz="2700" spc="-75" dirty="0">
                <a:solidFill>
                  <a:srgbClr val="16515F"/>
                </a:solidFill>
                <a:latin typeface="Arial"/>
                <a:cs typeface="Arial"/>
              </a:rPr>
              <a:t> </a:t>
            </a:r>
            <a:r>
              <a:rPr sz="2700" spc="110" dirty="0">
                <a:solidFill>
                  <a:srgbClr val="16515F"/>
                </a:solidFill>
                <a:latin typeface="Arial"/>
                <a:cs typeface="Arial"/>
              </a:rPr>
              <a:t>readaptar  </a:t>
            </a:r>
            <a:r>
              <a:rPr sz="2700" spc="155" dirty="0">
                <a:solidFill>
                  <a:srgbClr val="16515F"/>
                </a:solidFill>
                <a:latin typeface="Arial"/>
                <a:cs typeface="Arial"/>
              </a:rPr>
              <a:t>o</a:t>
            </a:r>
            <a:r>
              <a:rPr sz="2700" spc="100" dirty="0">
                <a:solidFill>
                  <a:srgbClr val="16515F"/>
                </a:solidFill>
                <a:latin typeface="Arial"/>
                <a:cs typeface="Arial"/>
              </a:rPr>
              <a:t> </a:t>
            </a:r>
            <a:r>
              <a:rPr sz="2700" spc="125" dirty="0">
                <a:solidFill>
                  <a:srgbClr val="16515F"/>
                </a:solidFill>
                <a:latin typeface="Arial"/>
                <a:cs typeface="Arial"/>
              </a:rPr>
              <a:t>software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22</a:t>
            </a:fld>
            <a:endParaRPr spc="7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415749"/>
            <a:ext cx="7918450" cy="30600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25" dirty="0">
                <a:latin typeface="Arial"/>
                <a:cs typeface="Arial"/>
              </a:rPr>
              <a:t>Mitos</a:t>
            </a:r>
            <a:r>
              <a:rPr sz="2700" b="1" spc="45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(Desenvolvedor)</a:t>
            </a:r>
            <a:endParaRPr sz="2700">
              <a:latin typeface="Arial"/>
              <a:cs typeface="Arial"/>
            </a:endParaRPr>
          </a:p>
          <a:p>
            <a:pPr marL="269240" marR="732155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0" dirty="0">
                <a:latin typeface="Arial"/>
                <a:cs typeface="Arial"/>
              </a:rPr>
              <a:t>“Quando </a:t>
            </a:r>
            <a:r>
              <a:rPr sz="2700" spc="70" dirty="0">
                <a:latin typeface="Arial"/>
                <a:cs typeface="Arial"/>
              </a:rPr>
              <a:t>escrevemos </a:t>
            </a:r>
            <a:r>
              <a:rPr sz="2700" spc="220" dirty="0">
                <a:latin typeface="Arial"/>
                <a:cs typeface="Arial"/>
              </a:rPr>
              <a:t>um </a:t>
            </a:r>
            <a:r>
              <a:rPr sz="2700" spc="145" dirty="0">
                <a:latin typeface="Arial"/>
                <a:cs typeface="Arial"/>
              </a:rPr>
              <a:t>programa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55" dirty="0">
                <a:latin typeface="Arial"/>
                <a:cs typeface="Arial"/>
              </a:rPr>
              <a:t>o  </a:t>
            </a:r>
            <a:r>
              <a:rPr sz="2700" spc="125" dirty="0">
                <a:latin typeface="Arial"/>
                <a:cs typeface="Arial"/>
              </a:rPr>
              <a:t>fazemos </a:t>
            </a:r>
            <a:r>
              <a:rPr sz="2700" spc="140" dirty="0">
                <a:latin typeface="Arial"/>
                <a:cs typeface="Arial"/>
              </a:rPr>
              <a:t>funcionar, </a:t>
            </a:r>
            <a:r>
              <a:rPr sz="2700" spc="105" dirty="0">
                <a:latin typeface="Arial"/>
                <a:cs typeface="Arial"/>
              </a:rPr>
              <a:t>nosso </a:t>
            </a:r>
            <a:r>
              <a:rPr sz="2700" spc="135" dirty="0">
                <a:latin typeface="Arial"/>
                <a:cs typeface="Arial"/>
              </a:rPr>
              <a:t>trabalho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75" dirty="0">
                <a:latin typeface="Arial"/>
                <a:cs typeface="Arial"/>
              </a:rPr>
              <a:t>estará  </a:t>
            </a:r>
            <a:r>
              <a:rPr sz="2700" spc="145" dirty="0">
                <a:latin typeface="Arial"/>
                <a:cs typeface="Arial"/>
              </a:rPr>
              <a:t>completo”</a:t>
            </a:r>
            <a:endParaRPr sz="27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5" dirty="0">
                <a:solidFill>
                  <a:srgbClr val="16515F"/>
                </a:solidFill>
                <a:latin typeface="Arial"/>
                <a:cs typeface="Arial"/>
              </a:rPr>
              <a:t>Dados </a:t>
            </a:r>
            <a:r>
              <a:rPr sz="2700" spc="90" dirty="0">
                <a:solidFill>
                  <a:srgbClr val="16515F"/>
                </a:solidFill>
                <a:latin typeface="Arial"/>
                <a:cs typeface="Arial"/>
              </a:rPr>
              <a:t>da </a:t>
            </a:r>
            <a:r>
              <a:rPr sz="2700" spc="145" dirty="0">
                <a:solidFill>
                  <a:srgbClr val="16515F"/>
                </a:solidFill>
                <a:latin typeface="Arial"/>
                <a:cs typeface="Arial"/>
              </a:rPr>
              <a:t>indústria </a:t>
            </a:r>
            <a:r>
              <a:rPr sz="2700" spc="140" dirty="0">
                <a:solidFill>
                  <a:srgbClr val="16515F"/>
                </a:solidFill>
                <a:latin typeface="Arial"/>
                <a:cs typeface="Arial"/>
              </a:rPr>
              <a:t>indicam </a:t>
            </a:r>
            <a:r>
              <a:rPr sz="2700" spc="120" dirty="0">
                <a:solidFill>
                  <a:srgbClr val="16515F"/>
                </a:solidFill>
                <a:latin typeface="Arial"/>
                <a:cs typeface="Arial"/>
              </a:rPr>
              <a:t>que </a:t>
            </a:r>
            <a:r>
              <a:rPr sz="2700" spc="-70" dirty="0">
                <a:solidFill>
                  <a:srgbClr val="16515F"/>
                </a:solidFill>
                <a:latin typeface="Arial"/>
                <a:cs typeface="Arial"/>
              </a:rPr>
              <a:t>60% </a:t>
            </a:r>
            <a:r>
              <a:rPr sz="2700" spc="-15" dirty="0">
                <a:solidFill>
                  <a:srgbClr val="16515F"/>
                </a:solidFill>
                <a:latin typeface="Arial"/>
                <a:cs typeface="Arial"/>
              </a:rPr>
              <a:t>a </a:t>
            </a:r>
            <a:r>
              <a:rPr sz="2700" spc="-70" dirty="0">
                <a:solidFill>
                  <a:srgbClr val="16515F"/>
                </a:solidFill>
                <a:latin typeface="Arial"/>
                <a:cs typeface="Arial"/>
              </a:rPr>
              <a:t>80% </a:t>
            </a:r>
            <a:r>
              <a:rPr sz="2700" spc="95" dirty="0">
                <a:solidFill>
                  <a:srgbClr val="16515F"/>
                </a:solidFill>
                <a:latin typeface="Arial"/>
                <a:cs typeface="Arial"/>
              </a:rPr>
              <a:t>de  </a:t>
            </a:r>
            <a:r>
              <a:rPr sz="2700" spc="185" dirty="0">
                <a:solidFill>
                  <a:srgbClr val="16515F"/>
                </a:solidFill>
                <a:latin typeface="Arial"/>
                <a:cs typeface="Arial"/>
              </a:rPr>
              <a:t>todo </a:t>
            </a:r>
            <a:r>
              <a:rPr sz="2700" spc="110" dirty="0">
                <a:solidFill>
                  <a:srgbClr val="16515F"/>
                </a:solidFill>
                <a:latin typeface="Arial"/>
                <a:cs typeface="Arial"/>
              </a:rPr>
              <a:t>esforço </a:t>
            </a:r>
            <a:r>
              <a:rPr sz="2700" spc="125" dirty="0">
                <a:solidFill>
                  <a:srgbClr val="16515F"/>
                </a:solidFill>
                <a:latin typeface="Arial"/>
                <a:cs typeface="Arial"/>
              </a:rPr>
              <a:t>despendido em software </a:t>
            </a:r>
            <a:r>
              <a:rPr sz="2700" spc="70" dirty="0">
                <a:solidFill>
                  <a:srgbClr val="16515F"/>
                </a:solidFill>
                <a:latin typeface="Arial"/>
                <a:cs typeface="Arial"/>
              </a:rPr>
              <a:t>vai </a:t>
            </a:r>
            <a:r>
              <a:rPr sz="2700" spc="75" dirty="0">
                <a:solidFill>
                  <a:srgbClr val="16515F"/>
                </a:solidFill>
                <a:latin typeface="Arial"/>
                <a:cs typeface="Arial"/>
              </a:rPr>
              <a:t>ser  </a:t>
            </a:r>
            <a:r>
              <a:rPr sz="2700" spc="120" dirty="0">
                <a:solidFill>
                  <a:srgbClr val="16515F"/>
                </a:solidFill>
                <a:latin typeface="Arial"/>
                <a:cs typeface="Arial"/>
              </a:rPr>
              <a:t>depois </a:t>
            </a:r>
            <a:r>
              <a:rPr sz="2700" spc="90" dirty="0">
                <a:solidFill>
                  <a:srgbClr val="16515F"/>
                </a:solidFill>
                <a:latin typeface="Arial"/>
                <a:cs typeface="Arial"/>
              </a:rPr>
              <a:t>da </a:t>
            </a:r>
            <a:r>
              <a:rPr sz="2700" spc="60" dirty="0">
                <a:solidFill>
                  <a:srgbClr val="16515F"/>
                </a:solidFill>
                <a:latin typeface="Arial"/>
                <a:cs typeface="Arial"/>
              </a:rPr>
              <a:t>sua</a:t>
            </a:r>
            <a:r>
              <a:rPr sz="2700" spc="50" dirty="0">
                <a:solidFill>
                  <a:srgbClr val="16515F"/>
                </a:solidFill>
                <a:latin typeface="Arial"/>
                <a:cs typeface="Arial"/>
              </a:rPr>
              <a:t> </a:t>
            </a:r>
            <a:r>
              <a:rPr sz="2700" spc="110" dirty="0">
                <a:solidFill>
                  <a:srgbClr val="16515F"/>
                </a:solidFill>
                <a:latin typeface="Arial"/>
                <a:cs typeface="Arial"/>
              </a:rPr>
              <a:t>entrega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23</a:t>
            </a:fld>
            <a:endParaRPr spc="7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415749"/>
            <a:ext cx="7852409" cy="30600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25" dirty="0">
                <a:latin typeface="Arial"/>
                <a:cs typeface="Arial"/>
              </a:rPr>
              <a:t>Mitos</a:t>
            </a:r>
            <a:r>
              <a:rPr sz="2700" b="1" spc="45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(Desenvolvedor)</a:t>
            </a:r>
            <a:endParaRPr sz="27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45" dirty="0">
                <a:latin typeface="Arial"/>
                <a:cs typeface="Arial"/>
              </a:rPr>
              <a:t>“O </a:t>
            </a:r>
            <a:r>
              <a:rPr sz="2700" spc="140" dirty="0">
                <a:latin typeface="Arial"/>
                <a:cs typeface="Arial"/>
              </a:rPr>
              <a:t>único </a:t>
            </a:r>
            <a:r>
              <a:rPr sz="2700" spc="185" dirty="0">
                <a:latin typeface="Arial"/>
                <a:cs typeface="Arial"/>
              </a:rPr>
              <a:t>produto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35" dirty="0">
                <a:latin typeface="Arial"/>
                <a:cs typeface="Arial"/>
              </a:rPr>
              <a:t>pode </a:t>
            </a:r>
            <a:r>
              <a:rPr sz="2700" spc="75" dirty="0">
                <a:latin typeface="Arial"/>
                <a:cs typeface="Arial"/>
              </a:rPr>
              <a:t>ser </a:t>
            </a:r>
            <a:r>
              <a:rPr sz="2700" spc="120" dirty="0">
                <a:latin typeface="Arial"/>
                <a:cs typeface="Arial"/>
              </a:rPr>
              <a:t>entregue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para  </a:t>
            </a:r>
            <a:r>
              <a:rPr sz="2700" spc="220" dirty="0">
                <a:latin typeface="Arial"/>
                <a:cs typeface="Arial"/>
              </a:rPr>
              <a:t>um </a:t>
            </a:r>
            <a:r>
              <a:rPr sz="2700" spc="165" dirty="0">
                <a:latin typeface="Arial"/>
                <a:cs typeface="Arial"/>
              </a:rPr>
              <a:t>projeto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25" dirty="0">
                <a:latin typeface="Arial"/>
                <a:cs typeface="Arial"/>
              </a:rPr>
              <a:t>software </a:t>
            </a:r>
            <a:r>
              <a:rPr sz="2700" spc="170" dirty="0">
                <a:latin typeface="Arial"/>
                <a:cs typeface="Arial"/>
              </a:rPr>
              <a:t>bem-sucedido </a:t>
            </a:r>
            <a:r>
              <a:rPr sz="2700" dirty="0">
                <a:latin typeface="Arial"/>
                <a:cs typeface="Arial"/>
              </a:rPr>
              <a:t>é </a:t>
            </a:r>
            <a:r>
              <a:rPr sz="2700" spc="220" dirty="0">
                <a:latin typeface="Arial"/>
                <a:cs typeface="Arial"/>
              </a:rPr>
              <a:t>um  </a:t>
            </a:r>
            <a:r>
              <a:rPr sz="2700" spc="130" dirty="0">
                <a:latin typeface="Arial"/>
                <a:cs typeface="Arial"/>
              </a:rPr>
              <a:t>arquivo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executável”</a:t>
            </a:r>
            <a:endParaRPr sz="2700">
              <a:latin typeface="Arial"/>
              <a:cs typeface="Arial"/>
            </a:endParaRPr>
          </a:p>
          <a:p>
            <a:pPr marL="269240" marR="594360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55" dirty="0">
                <a:solidFill>
                  <a:srgbClr val="16515F"/>
                </a:solidFill>
                <a:latin typeface="Arial"/>
                <a:cs typeface="Arial"/>
              </a:rPr>
              <a:t>Isso </a:t>
            </a:r>
            <a:r>
              <a:rPr sz="2700" dirty="0">
                <a:solidFill>
                  <a:srgbClr val="16515F"/>
                </a:solidFill>
                <a:latin typeface="Arial"/>
                <a:cs typeface="Arial"/>
              </a:rPr>
              <a:t>é </a:t>
            </a:r>
            <a:r>
              <a:rPr sz="2700" spc="60" dirty="0">
                <a:solidFill>
                  <a:srgbClr val="16515F"/>
                </a:solidFill>
                <a:latin typeface="Arial"/>
                <a:cs typeface="Arial"/>
              </a:rPr>
              <a:t>apenas </a:t>
            </a:r>
            <a:r>
              <a:rPr sz="2700" spc="145" dirty="0">
                <a:solidFill>
                  <a:srgbClr val="16515F"/>
                </a:solidFill>
                <a:latin typeface="Arial"/>
                <a:cs typeface="Arial"/>
              </a:rPr>
              <a:t>uma </a:t>
            </a:r>
            <a:r>
              <a:rPr sz="2700" spc="120" dirty="0">
                <a:solidFill>
                  <a:srgbClr val="16515F"/>
                </a:solidFill>
                <a:latin typeface="Arial"/>
                <a:cs typeface="Arial"/>
              </a:rPr>
              <a:t>parte, </a:t>
            </a:r>
            <a:r>
              <a:rPr sz="2700" spc="-15" dirty="0">
                <a:solidFill>
                  <a:srgbClr val="16515F"/>
                </a:solidFill>
                <a:latin typeface="Arial"/>
                <a:cs typeface="Arial"/>
              </a:rPr>
              <a:t>a </a:t>
            </a:r>
            <a:r>
              <a:rPr sz="2700" spc="114" dirty="0">
                <a:solidFill>
                  <a:srgbClr val="16515F"/>
                </a:solidFill>
                <a:latin typeface="Arial"/>
                <a:cs typeface="Arial"/>
              </a:rPr>
              <a:t>documentação  </a:t>
            </a:r>
            <a:r>
              <a:rPr sz="2700" spc="160" dirty="0">
                <a:solidFill>
                  <a:srgbClr val="16515F"/>
                </a:solidFill>
                <a:latin typeface="Arial"/>
                <a:cs typeface="Arial"/>
              </a:rPr>
              <a:t>também </a:t>
            </a:r>
            <a:r>
              <a:rPr sz="2700" spc="165" dirty="0">
                <a:solidFill>
                  <a:srgbClr val="16515F"/>
                </a:solidFill>
                <a:latin typeface="Arial"/>
                <a:cs typeface="Arial"/>
              </a:rPr>
              <a:t>contribui </a:t>
            </a:r>
            <a:r>
              <a:rPr sz="2700" spc="90" dirty="0">
                <a:solidFill>
                  <a:srgbClr val="16515F"/>
                </a:solidFill>
                <a:latin typeface="Arial"/>
                <a:cs typeface="Arial"/>
              </a:rPr>
              <a:t>para </a:t>
            </a:r>
            <a:r>
              <a:rPr sz="2700" spc="145" dirty="0">
                <a:solidFill>
                  <a:srgbClr val="16515F"/>
                </a:solidFill>
                <a:latin typeface="Arial"/>
                <a:cs typeface="Arial"/>
              </a:rPr>
              <a:t>entendimento </a:t>
            </a:r>
            <a:r>
              <a:rPr sz="2700" dirty="0">
                <a:solidFill>
                  <a:srgbClr val="16515F"/>
                </a:solidFill>
                <a:latin typeface="Arial"/>
                <a:cs typeface="Arial"/>
              </a:rPr>
              <a:t>e  </a:t>
            </a:r>
            <a:r>
              <a:rPr sz="2700" spc="140" dirty="0">
                <a:solidFill>
                  <a:srgbClr val="16515F"/>
                </a:solidFill>
                <a:latin typeface="Arial"/>
                <a:cs typeface="Arial"/>
              </a:rPr>
              <a:t>suporte </a:t>
            </a:r>
            <a:r>
              <a:rPr sz="2700" spc="75" dirty="0">
                <a:solidFill>
                  <a:srgbClr val="16515F"/>
                </a:solidFill>
                <a:latin typeface="Arial"/>
                <a:cs typeface="Arial"/>
              </a:rPr>
              <a:t>ao</a:t>
            </a:r>
            <a:r>
              <a:rPr sz="2700" spc="45" dirty="0">
                <a:solidFill>
                  <a:srgbClr val="16515F"/>
                </a:solidFill>
                <a:latin typeface="Arial"/>
                <a:cs typeface="Arial"/>
              </a:rPr>
              <a:t> </a:t>
            </a:r>
            <a:r>
              <a:rPr sz="2700" spc="125" dirty="0">
                <a:solidFill>
                  <a:srgbClr val="16515F"/>
                </a:solidFill>
                <a:latin typeface="Arial"/>
                <a:cs typeface="Arial"/>
              </a:rPr>
              <a:t>software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24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565" y="1812353"/>
            <a:ext cx="4169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0" spc="-72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50" b="0" spc="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16515F"/>
                </a:solidFill>
              </a:rPr>
              <a:t>Crise </a:t>
            </a:r>
            <a:r>
              <a:rPr sz="3600" spc="35" dirty="0">
                <a:solidFill>
                  <a:srgbClr val="16515F"/>
                </a:solidFill>
              </a:rPr>
              <a:t>no  </a:t>
            </a:r>
            <a:r>
              <a:rPr sz="3600" dirty="0">
                <a:solidFill>
                  <a:srgbClr val="16515F"/>
                </a:solidFill>
              </a:rPr>
              <a:t>software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565" y="2429890"/>
            <a:ext cx="7324725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endParaRPr lang="pt-BR" sz="1850" spc="-555" dirty="0" smtClean="0">
              <a:solidFill>
                <a:srgbClr val="2CA1BE"/>
              </a:solidFill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endParaRPr lang="pt-BR" sz="1850" spc="-555" dirty="0">
              <a:solidFill>
                <a:srgbClr val="2CA1BE"/>
              </a:solidFill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2700" spc="100" dirty="0" err="1" smtClean="0">
                <a:latin typeface="Arial"/>
                <a:cs typeface="Arial"/>
              </a:rPr>
              <a:t>Existem</a:t>
            </a:r>
            <a:r>
              <a:rPr sz="2700" spc="100" dirty="0" smtClean="0">
                <a:latin typeface="Arial"/>
                <a:cs typeface="Arial"/>
              </a:rPr>
              <a:t> </a:t>
            </a:r>
            <a:r>
              <a:rPr sz="2700" spc="225" dirty="0">
                <a:latin typeface="Arial"/>
                <a:cs typeface="Arial"/>
              </a:rPr>
              <a:t>um </a:t>
            </a:r>
            <a:r>
              <a:rPr sz="2700" spc="165" dirty="0">
                <a:latin typeface="Arial"/>
                <a:cs typeface="Arial"/>
              </a:rPr>
              <a:t>conjunto </a:t>
            </a:r>
            <a:r>
              <a:rPr sz="2700" spc="100" dirty="0">
                <a:latin typeface="Arial"/>
                <a:cs typeface="Arial"/>
              </a:rPr>
              <a:t>de </a:t>
            </a:r>
            <a:r>
              <a:rPr sz="2700" spc="130" dirty="0">
                <a:latin typeface="Arial"/>
                <a:cs typeface="Arial"/>
              </a:rPr>
              <a:t>problemas  </a:t>
            </a:r>
            <a:r>
              <a:rPr sz="2700" spc="75" dirty="0">
                <a:latin typeface="Arial"/>
                <a:cs typeface="Arial"/>
              </a:rPr>
              <a:t>associados ao </a:t>
            </a:r>
            <a:r>
              <a:rPr sz="2700" spc="125" dirty="0">
                <a:latin typeface="Arial"/>
                <a:cs typeface="Arial"/>
              </a:rPr>
              <a:t>software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00" dirty="0">
                <a:latin typeface="Arial"/>
                <a:cs typeface="Arial"/>
              </a:rPr>
              <a:t>vários </a:t>
            </a:r>
            <a:r>
              <a:rPr sz="2700" spc="114" dirty="0">
                <a:latin typeface="Arial"/>
                <a:cs typeface="Arial"/>
              </a:rPr>
              <a:t>autores  </a:t>
            </a:r>
            <a:r>
              <a:rPr sz="2700" spc="120" dirty="0">
                <a:latin typeface="Arial"/>
                <a:cs typeface="Arial"/>
              </a:rPr>
              <a:t>chamam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de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700" spc="85" dirty="0">
                <a:latin typeface="Arial"/>
                <a:cs typeface="Arial"/>
              </a:rPr>
              <a:t>“crise </a:t>
            </a:r>
            <a:r>
              <a:rPr sz="2700" spc="170" dirty="0">
                <a:latin typeface="Arial"/>
                <a:cs typeface="Arial"/>
              </a:rPr>
              <a:t>do</a:t>
            </a:r>
            <a:r>
              <a:rPr sz="2700" spc="135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software”.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25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257" y="1415749"/>
            <a:ext cx="7858125" cy="35217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500"/>
              </a:spcBef>
              <a:tabLst>
                <a:tab pos="37782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15" dirty="0">
                <a:latin typeface="Arial"/>
                <a:cs typeface="Arial"/>
              </a:rPr>
              <a:t>Crise </a:t>
            </a:r>
            <a:r>
              <a:rPr sz="2700" b="1" spc="25" dirty="0">
                <a:latin typeface="Arial"/>
                <a:cs typeface="Arial"/>
              </a:rPr>
              <a:t>no</a:t>
            </a:r>
            <a:r>
              <a:rPr sz="2700" b="1" spc="114" dirty="0">
                <a:latin typeface="Arial"/>
                <a:cs typeface="Arial"/>
              </a:rPr>
              <a:t> </a:t>
            </a:r>
            <a:r>
              <a:rPr sz="2700" b="1" spc="20" dirty="0">
                <a:latin typeface="Arial"/>
                <a:cs typeface="Arial"/>
              </a:rPr>
              <a:t>software</a:t>
            </a:r>
            <a:endParaRPr sz="2700">
              <a:latin typeface="Arial"/>
              <a:cs typeface="Arial"/>
            </a:endParaRPr>
          </a:p>
          <a:p>
            <a:pPr marL="528320" marR="2051050" indent="-515620">
              <a:lnSpc>
                <a:spcPct val="100000"/>
              </a:lnSpc>
              <a:spcBef>
                <a:spcPts val="400"/>
              </a:spcBef>
              <a:tabLst>
                <a:tab pos="527685" algn="l"/>
              </a:tabLst>
            </a:pPr>
            <a:r>
              <a:rPr sz="1850" spc="95" dirty="0">
                <a:solidFill>
                  <a:srgbClr val="2CA1BE"/>
                </a:solidFill>
                <a:latin typeface="Arial"/>
                <a:cs typeface="Arial"/>
              </a:rPr>
              <a:t>1.	</a:t>
            </a:r>
            <a:r>
              <a:rPr sz="2700" spc="40" dirty="0">
                <a:solidFill>
                  <a:srgbClr val="FF0000"/>
                </a:solidFill>
                <a:latin typeface="Arial"/>
                <a:cs typeface="Arial"/>
              </a:rPr>
              <a:t>As </a:t>
            </a:r>
            <a:r>
              <a:rPr sz="2700" spc="105" dirty="0">
                <a:solidFill>
                  <a:srgbClr val="FF0000"/>
                </a:solidFill>
                <a:latin typeface="Arial"/>
                <a:cs typeface="Arial"/>
              </a:rPr>
              <a:t>estimativas </a:t>
            </a:r>
            <a:r>
              <a:rPr sz="2700" spc="9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700" spc="145" dirty="0">
                <a:solidFill>
                  <a:srgbClr val="FF0000"/>
                </a:solidFill>
                <a:latin typeface="Arial"/>
                <a:cs typeface="Arial"/>
              </a:rPr>
              <a:t>prazo 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700" spc="125" dirty="0">
                <a:solidFill>
                  <a:srgbClr val="FF0000"/>
                </a:solidFill>
                <a:latin typeface="Arial"/>
                <a:cs typeface="Arial"/>
              </a:rPr>
              <a:t>custo  </a:t>
            </a:r>
            <a:r>
              <a:rPr sz="2700" spc="135" dirty="0">
                <a:solidFill>
                  <a:srgbClr val="FF0000"/>
                </a:solidFill>
                <a:latin typeface="Arial"/>
                <a:cs typeface="Arial"/>
              </a:rPr>
              <a:t>frequentemente </a:t>
            </a:r>
            <a:r>
              <a:rPr sz="2700" spc="60" dirty="0">
                <a:solidFill>
                  <a:srgbClr val="FF0000"/>
                </a:solidFill>
                <a:latin typeface="Arial"/>
                <a:cs typeface="Arial"/>
              </a:rPr>
              <a:t>são</a:t>
            </a:r>
            <a:r>
              <a:rPr sz="27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105" dirty="0">
                <a:solidFill>
                  <a:srgbClr val="FF0000"/>
                </a:solidFill>
                <a:latin typeface="Arial"/>
                <a:cs typeface="Arial"/>
              </a:rPr>
              <a:t>imprecisas</a:t>
            </a:r>
            <a:endParaRPr sz="2700">
              <a:latin typeface="Arial"/>
              <a:cs typeface="Arial"/>
            </a:endParaRPr>
          </a:p>
          <a:p>
            <a:pPr marL="378460" marR="5080" indent="-256540">
              <a:lnSpc>
                <a:spcPct val="100000"/>
              </a:lnSpc>
              <a:spcBef>
                <a:spcPts val="405"/>
              </a:spcBef>
              <a:tabLst>
                <a:tab pos="37782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40" dirty="0">
                <a:latin typeface="Arial"/>
                <a:cs typeface="Arial"/>
              </a:rPr>
              <a:t>Pouco </a:t>
            </a:r>
            <a:r>
              <a:rPr sz="2700" spc="10" dirty="0">
                <a:latin typeface="Arial"/>
                <a:cs typeface="Arial"/>
              </a:rPr>
              <a:t>se </a:t>
            </a:r>
            <a:r>
              <a:rPr sz="2700" spc="95" dirty="0">
                <a:latin typeface="Arial"/>
                <a:cs typeface="Arial"/>
              </a:rPr>
              <a:t>investe </a:t>
            </a:r>
            <a:r>
              <a:rPr sz="2700" spc="90" dirty="0">
                <a:latin typeface="Arial"/>
                <a:cs typeface="Arial"/>
              </a:rPr>
              <a:t>para </a:t>
            </a:r>
            <a:r>
              <a:rPr sz="2700" spc="10" dirty="0">
                <a:latin typeface="Arial"/>
                <a:cs typeface="Arial"/>
              </a:rPr>
              <a:t>se </a:t>
            </a:r>
            <a:r>
              <a:rPr sz="2700" spc="110" dirty="0">
                <a:latin typeface="Arial"/>
                <a:cs typeface="Arial"/>
              </a:rPr>
              <a:t>coletar dados </a:t>
            </a:r>
            <a:r>
              <a:rPr sz="2700" spc="114" dirty="0">
                <a:latin typeface="Arial"/>
                <a:cs typeface="Arial"/>
              </a:rPr>
              <a:t>sobre 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95" dirty="0">
                <a:latin typeface="Arial"/>
                <a:cs typeface="Arial"/>
              </a:rPr>
              <a:t>processo de </a:t>
            </a:r>
            <a:r>
              <a:rPr sz="2700" spc="120" dirty="0">
                <a:latin typeface="Arial"/>
                <a:cs typeface="Arial"/>
              </a:rPr>
              <a:t>desenvolvimento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14" dirty="0">
                <a:latin typeface="Arial"/>
                <a:cs typeface="Arial"/>
              </a:rPr>
              <a:t>criar </a:t>
            </a:r>
            <a:r>
              <a:rPr sz="2700" spc="50" dirty="0">
                <a:latin typeface="Arial"/>
                <a:cs typeface="Arial"/>
              </a:rPr>
              <a:t>base  </a:t>
            </a:r>
            <a:r>
              <a:rPr sz="2700" spc="130" dirty="0">
                <a:latin typeface="Arial"/>
                <a:cs typeface="Arial"/>
              </a:rPr>
              <a:t>histórica </a:t>
            </a:r>
            <a:r>
              <a:rPr sz="2700" spc="90" dirty="0">
                <a:latin typeface="Arial"/>
                <a:cs typeface="Arial"/>
              </a:rPr>
              <a:t>para </a:t>
            </a:r>
            <a:r>
              <a:rPr sz="2700" spc="80" dirty="0">
                <a:latin typeface="Arial"/>
                <a:cs typeface="Arial"/>
              </a:rPr>
              <a:t>novas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estimativas</a:t>
            </a:r>
            <a:endParaRPr sz="2700">
              <a:latin typeface="Arial"/>
              <a:cs typeface="Arial"/>
            </a:endParaRPr>
          </a:p>
          <a:p>
            <a:pPr marL="378460" marR="60960" indent="-256540">
              <a:lnSpc>
                <a:spcPct val="100000"/>
              </a:lnSpc>
              <a:spcBef>
                <a:spcPts val="405"/>
              </a:spcBef>
              <a:tabLst>
                <a:tab pos="37782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25" dirty="0">
                <a:latin typeface="Arial"/>
                <a:cs typeface="Arial"/>
              </a:rPr>
              <a:t>Sem </a:t>
            </a:r>
            <a:r>
              <a:rPr sz="2700" spc="100" dirty="0">
                <a:latin typeface="Arial"/>
                <a:cs typeface="Arial"/>
              </a:rPr>
              <a:t>indicação </a:t>
            </a:r>
            <a:r>
              <a:rPr sz="2700" spc="120" dirty="0">
                <a:latin typeface="Arial"/>
                <a:cs typeface="Arial"/>
              </a:rPr>
              <a:t>sólida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45" dirty="0">
                <a:latin typeface="Arial"/>
                <a:cs typeface="Arial"/>
              </a:rPr>
              <a:t>produtividade </a:t>
            </a:r>
            <a:r>
              <a:rPr sz="2700" spc="110" dirty="0">
                <a:latin typeface="Arial"/>
                <a:cs typeface="Arial"/>
              </a:rPr>
              <a:t>fica  </a:t>
            </a:r>
            <a:r>
              <a:rPr sz="2700" spc="145" dirty="0">
                <a:latin typeface="Arial"/>
                <a:cs typeface="Arial"/>
              </a:rPr>
              <a:t>difícil </a:t>
            </a:r>
            <a:r>
              <a:rPr sz="2700" spc="80" dirty="0">
                <a:latin typeface="Arial"/>
                <a:cs typeface="Arial"/>
              </a:rPr>
              <a:t>avaliar </a:t>
            </a:r>
            <a:r>
              <a:rPr sz="2700" spc="110" dirty="0">
                <a:latin typeface="Arial"/>
                <a:cs typeface="Arial"/>
              </a:rPr>
              <a:t>novos </a:t>
            </a:r>
            <a:r>
              <a:rPr sz="2700" spc="140" dirty="0">
                <a:latin typeface="Arial"/>
                <a:cs typeface="Arial"/>
              </a:rPr>
              <a:t>métodos,</a:t>
            </a:r>
            <a:r>
              <a:rPr sz="2700" spc="25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ferramentas,...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26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257" y="1415749"/>
            <a:ext cx="7927975" cy="35725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500"/>
              </a:spcBef>
              <a:tabLst>
                <a:tab pos="37782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15" dirty="0">
                <a:latin typeface="Arial"/>
                <a:cs typeface="Arial"/>
              </a:rPr>
              <a:t>Crise </a:t>
            </a:r>
            <a:r>
              <a:rPr sz="2700" b="1" spc="25" dirty="0">
                <a:latin typeface="Arial"/>
                <a:cs typeface="Arial"/>
              </a:rPr>
              <a:t>no</a:t>
            </a:r>
            <a:r>
              <a:rPr sz="2700" b="1" spc="114" dirty="0">
                <a:latin typeface="Arial"/>
                <a:cs typeface="Arial"/>
              </a:rPr>
              <a:t> </a:t>
            </a:r>
            <a:r>
              <a:rPr sz="2700" b="1" spc="20" dirty="0">
                <a:latin typeface="Arial"/>
                <a:cs typeface="Arial"/>
              </a:rPr>
              <a:t>software</a:t>
            </a:r>
            <a:endParaRPr sz="2700">
              <a:latin typeface="Arial"/>
              <a:cs typeface="Arial"/>
            </a:endParaRPr>
          </a:p>
          <a:p>
            <a:pPr marL="528320" marR="110489" indent="-515620">
              <a:lnSpc>
                <a:spcPct val="100000"/>
              </a:lnSpc>
              <a:spcBef>
                <a:spcPts val="400"/>
              </a:spcBef>
              <a:tabLst>
                <a:tab pos="527685" algn="l"/>
              </a:tabLst>
            </a:pPr>
            <a:r>
              <a:rPr sz="1850" spc="95" dirty="0">
                <a:solidFill>
                  <a:srgbClr val="2CA1BE"/>
                </a:solidFill>
                <a:latin typeface="Arial"/>
                <a:cs typeface="Arial"/>
              </a:rPr>
              <a:t>2.	</a:t>
            </a:r>
            <a:r>
              <a:rPr sz="2700" spc="6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700" spc="145" dirty="0">
                <a:solidFill>
                  <a:srgbClr val="FF0000"/>
                </a:solidFill>
                <a:latin typeface="Arial"/>
                <a:cs typeface="Arial"/>
              </a:rPr>
              <a:t>produtividade </a:t>
            </a:r>
            <a:r>
              <a:rPr sz="2700" spc="70" dirty="0">
                <a:solidFill>
                  <a:srgbClr val="FF0000"/>
                </a:solidFill>
                <a:latin typeface="Arial"/>
                <a:cs typeface="Arial"/>
              </a:rPr>
              <a:t>das </a:t>
            </a:r>
            <a:r>
              <a:rPr sz="2700" spc="55" dirty="0">
                <a:solidFill>
                  <a:srgbClr val="FF0000"/>
                </a:solidFill>
                <a:latin typeface="Arial"/>
                <a:cs typeface="Arial"/>
              </a:rPr>
              <a:t>pessoas </a:t>
            </a:r>
            <a:r>
              <a:rPr sz="2700" spc="90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2700" spc="40" dirty="0">
                <a:solidFill>
                  <a:srgbClr val="FF0000"/>
                </a:solidFill>
                <a:latin typeface="Arial"/>
                <a:cs typeface="Arial"/>
              </a:rPr>
              <a:t>área </a:t>
            </a:r>
            <a:r>
              <a:rPr sz="2700" spc="95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700" spc="125" dirty="0">
                <a:solidFill>
                  <a:srgbClr val="FF0000"/>
                </a:solidFill>
                <a:latin typeface="Arial"/>
                <a:cs typeface="Arial"/>
              </a:rPr>
              <a:t>software </a:t>
            </a:r>
            <a:r>
              <a:rPr sz="2700" spc="110" dirty="0">
                <a:solidFill>
                  <a:srgbClr val="FF0000"/>
                </a:solidFill>
                <a:latin typeface="Arial"/>
                <a:cs typeface="Arial"/>
              </a:rPr>
              <a:t>não </a:t>
            </a:r>
            <a:r>
              <a:rPr sz="2700" spc="170" dirty="0">
                <a:solidFill>
                  <a:srgbClr val="FF0000"/>
                </a:solidFill>
                <a:latin typeface="Arial"/>
                <a:cs typeface="Arial"/>
              </a:rPr>
              <a:t>tem </a:t>
            </a: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acompanhado </a:t>
            </a:r>
            <a:r>
              <a:rPr sz="27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110" dirty="0">
                <a:solidFill>
                  <a:srgbClr val="FF0000"/>
                </a:solidFill>
                <a:latin typeface="Arial"/>
                <a:cs typeface="Arial"/>
              </a:rPr>
              <a:t>demanda  </a:t>
            </a:r>
            <a:r>
              <a:rPr sz="2700" spc="180" dirty="0">
                <a:solidFill>
                  <a:srgbClr val="FF0000"/>
                </a:solidFill>
                <a:latin typeface="Arial"/>
                <a:cs typeface="Arial"/>
              </a:rPr>
              <a:t>por </a:t>
            </a:r>
            <a:r>
              <a:rPr sz="2700" spc="55" dirty="0">
                <a:solidFill>
                  <a:srgbClr val="FF0000"/>
                </a:solidFill>
                <a:latin typeface="Arial"/>
                <a:cs typeface="Arial"/>
              </a:rPr>
              <a:t>seus</a:t>
            </a:r>
            <a:r>
              <a:rPr sz="27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80" dirty="0">
                <a:solidFill>
                  <a:srgbClr val="FF0000"/>
                </a:solidFill>
                <a:latin typeface="Arial"/>
                <a:cs typeface="Arial"/>
              </a:rPr>
              <a:t>serviços</a:t>
            </a:r>
            <a:endParaRPr sz="2700">
              <a:latin typeface="Arial"/>
              <a:cs typeface="Arial"/>
            </a:endParaRPr>
          </a:p>
          <a:p>
            <a:pPr marL="528320" indent="-51562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8518"/>
              <a:buChar char="•"/>
              <a:tabLst>
                <a:tab pos="527685" algn="l"/>
                <a:tab pos="528320" algn="l"/>
              </a:tabLst>
            </a:pPr>
            <a:r>
              <a:rPr sz="2700" spc="40" dirty="0">
                <a:latin typeface="Arial"/>
                <a:cs typeface="Arial"/>
              </a:rPr>
              <a:t>Pouco </a:t>
            </a:r>
            <a:r>
              <a:rPr sz="2700" spc="135" dirty="0">
                <a:latin typeface="Arial"/>
                <a:cs typeface="Arial"/>
              </a:rPr>
              <a:t>investimento </a:t>
            </a:r>
            <a:r>
              <a:rPr sz="2700" spc="130" dirty="0">
                <a:latin typeface="Arial"/>
                <a:cs typeface="Arial"/>
              </a:rPr>
              <a:t>em</a:t>
            </a:r>
            <a:r>
              <a:rPr sz="2700" spc="120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treinamento</a:t>
            </a:r>
            <a:endParaRPr sz="2700">
              <a:latin typeface="Arial"/>
              <a:cs typeface="Arial"/>
            </a:endParaRPr>
          </a:p>
          <a:p>
            <a:pPr marL="528320" marR="5080" indent="-51562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8518"/>
              <a:buChar char="•"/>
              <a:tabLst>
                <a:tab pos="527685" algn="l"/>
                <a:tab pos="528320" algn="l"/>
              </a:tabLst>
            </a:pPr>
            <a:r>
              <a:rPr sz="2700" spc="45" dirty="0">
                <a:latin typeface="Arial"/>
                <a:cs typeface="Arial"/>
              </a:rPr>
              <a:t>Empresas </a:t>
            </a:r>
            <a:r>
              <a:rPr sz="2700" spc="170" dirty="0">
                <a:latin typeface="Arial"/>
                <a:cs typeface="Arial"/>
              </a:rPr>
              <a:t>tem </a:t>
            </a:r>
            <a:r>
              <a:rPr sz="2700" spc="145" dirty="0">
                <a:latin typeface="Arial"/>
                <a:cs typeface="Arial"/>
              </a:rPr>
              <a:t>foco </a:t>
            </a:r>
            <a:r>
              <a:rPr sz="2700" spc="130" dirty="0">
                <a:latin typeface="Arial"/>
                <a:cs typeface="Arial"/>
              </a:rPr>
              <a:t>em </a:t>
            </a:r>
            <a:r>
              <a:rPr sz="2700" spc="110" dirty="0">
                <a:latin typeface="Arial"/>
                <a:cs typeface="Arial"/>
              </a:rPr>
              <a:t>atender cliente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10" dirty="0">
                <a:latin typeface="Arial"/>
                <a:cs typeface="Arial"/>
              </a:rPr>
              <a:t>não  </a:t>
            </a:r>
            <a:r>
              <a:rPr sz="2700" spc="90" dirty="0">
                <a:latin typeface="Arial"/>
                <a:cs typeface="Arial"/>
              </a:rPr>
              <a:t>capacitar </a:t>
            </a:r>
            <a:r>
              <a:rPr sz="2700" spc="65" dirty="0">
                <a:latin typeface="Arial"/>
                <a:cs typeface="Arial"/>
              </a:rPr>
              <a:t>seu </a:t>
            </a:r>
            <a:r>
              <a:rPr sz="2700" spc="150" dirty="0">
                <a:latin typeface="Arial"/>
                <a:cs typeface="Arial"/>
              </a:rPr>
              <a:t>quadro</a:t>
            </a:r>
            <a:r>
              <a:rPr sz="2700" spc="100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funcional</a:t>
            </a:r>
            <a:endParaRPr sz="2700">
              <a:latin typeface="Arial"/>
              <a:cs typeface="Arial"/>
            </a:endParaRPr>
          </a:p>
          <a:p>
            <a:pPr marL="528320" indent="-51562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8518"/>
              <a:buChar char="•"/>
              <a:tabLst>
                <a:tab pos="527685" algn="l"/>
                <a:tab pos="528320" algn="l"/>
              </a:tabLst>
            </a:pPr>
            <a:r>
              <a:rPr sz="2700" spc="90" dirty="0">
                <a:latin typeface="Arial"/>
                <a:cs typeface="Arial"/>
              </a:rPr>
              <a:t>Acabam </a:t>
            </a:r>
            <a:r>
              <a:rPr sz="2700" spc="125" dirty="0">
                <a:latin typeface="Arial"/>
                <a:cs typeface="Arial"/>
              </a:rPr>
              <a:t>gerando </a:t>
            </a:r>
            <a:r>
              <a:rPr sz="2700" spc="145" dirty="0">
                <a:latin typeface="Arial"/>
                <a:cs typeface="Arial"/>
              </a:rPr>
              <a:t>prazo </a:t>
            </a:r>
            <a:r>
              <a:rPr sz="2700" spc="165" dirty="0">
                <a:latin typeface="Arial"/>
                <a:cs typeface="Arial"/>
              </a:rPr>
              <a:t>longo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demais...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27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257" y="1415749"/>
            <a:ext cx="7934325" cy="31108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500"/>
              </a:spcBef>
              <a:tabLst>
                <a:tab pos="37782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15" dirty="0">
                <a:latin typeface="Arial"/>
                <a:cs typeface="Arial"/>
              </a:rPr>
              <a:t>Crise </a:t>
            </a:r>
            <a:r>
              <a:rPr sz="2700" b="1" spc="25" dirty="0">
                <a:latin typeface="Arial"/>
                <a:cs typeface="Arial"/>
              </a:rPr>
              <a:t>no</a:t>
            </a:r>
            <a:r>
              <a:rPr sz="2700" b="1" spc="114" dirty="0">
                <a:latin typeface="Arial"/>
                <a:cs typeface="Arial"/>
              </a:rPr>
              <a:t> </a:t>
            </a:r>
            <a:r>
              <a:rPr sz="2700" b="1" spc="20" dirty="0">
                <a:latin typeface="Arial"/>
                <a:cs typeface="Arial"/>
              </a:rPr>
              <a:t>software</a:t>
            </a:r>
            <a:endParaRPr sz="2700">
              <a:latin typeface="Arial"/>
              <a:cs typeface="Arial"/>
            </a:endParaRPr>
          </a:p>
          <a:p>
            <a:pPr marL="528320" marR="1200785" indent="-515620">
              <a:lnSpc>
                <a:spcPct val="100000"/>
              </a:lnSpc>
              <a:spcBef>
                <a:spcPts val="400"/>
              </a:spcBef>
            </a:pPr>
            <a:r>
              <a:rPr sz="2700" spc="150" dirty="0">
                <a:solidFill>
                  <a:srgbClr val="FF0000"/>
                </a:solidFill>
                <a:latin typeface="Arial"/>
                <a:cs typeface="Arial"/>
              </a:rPr>
              <a:t>3. </a:t>
            </a:r>
            <a:r>
              <a:rPr sz="2700" spc="6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qualidade </a:t>
            </a:r>
            <a:r>
              <a:rPr sz="2700" spc="170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2700" spc="125" dirty="0">
                <a:solidFill>
                  <a:srgbClr val="FF0000"/>
                </a:solidFill>
                <a:latin typeface="Arial"/>
                <a:cs typeface="Arial"/>
              </a:rPr>
              <a:t>software 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2700" spc="125" dirty="0">
                <a:solidFill>
                  <a:srgbClr val="FF0000"/>
                </a:solidFill>
                <a:latin typeface="Arial"/>
                <a:cs typeface="Arial"/>
              </a:rPr>
              <a:t>menos</a:t>
            </a:r>
            <a:r>
              <a:rPr sz="27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114" dirty="0">
                <a:solidFill>
                  <a:srgbClr val="FF0000"/>
                </a:solidFill>
                <a:latin typeface="Arial"/>
                <a:cs typeface="Arial"/>
              </a:rPr>
              <a:t>que  </a:t>
            </a:r>
            <a:r>
              <a:rPr sz="2700" spc="85" dirty="0">
                <a:solidFill>
                  <a:srgbClr val="FF0000"/>
                </a:solidFill>
                <a:latin typeface="Arial"/>
                <a:cs typeface="Arial"/>
              </a:rPr>
              <a:t>adequada</a:t>
            </a:r>
            <a:endParaRPr sz="2700">
              <a:latin typeface="Arial"/>
              <a:cs typeface="Arial"/>
            </a:endParaRPr>
          </a:p>
          <a:p>
            <a:pPr marL="378460" marR="5080" indent="-256540">
              <a:lnSpc>
                <a:spcPct val="100000"/>
              </a:lnSpc>
              <a:spcBef>
                <a:spcPts val="405"/>
              </a:spcBef>
              <a:tabLst>
                <a:tab pos="37782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" dirty="0">
                <a:latin typeface="Arial"/>
                <a:cs typeface="Arial"/>
              </a:rPr>
              <a:t>Há </a:t>
            </a:r>
            <a:r>
              <a:rPr sz="2700" spc="135" dirty="0">
                <a:latin typeface="Arial"/>
                <a:cs typeface="Arial"/>
              </a:rPr>
              <a:t>pouco investimento </a:t>
            </a:r>
            <a:r>
              <a:rPr sz="2700" spc="130" dirty="0">
                <a:latin typeface="Arial"/>
                <a:cs typeface="Arial"/>
              </a:rPr>
              <a:t>em </a:t>
            </a:r>
            <a:r>
              <a:rPr sz="2700" spc="100" dirty="0">
                <a:latin typeface="Arial"/>
                <a:cs typeface="Arial"/>
              </a:rPr>
              <a:t>teste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20" dirty="0">
                <a:latin typeface="Arial"/>
                <a:cs typeface="Arial"/>
              </a:rPr>
              <a:t>software, 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50" dirty="0">
                <a:latin typeface="Arial"/>
                <a:cs typeface="Arial"/>
              </a:rPr>
              <a:t>leva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10" dirty="0">
                <a:latin typeface="Arial"/>
                <a:cs typeface="Arial"/>
              </a:rPr>
              <a:t>entrega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65" dirty="0">
                <a:latin typeface="Arial"/>
                <a:cs typeface="Arial"/>
              </a:rPr>
              <a:t>produtos</a:t>
            </a:r>
            <a:r>
              <a:rPr sz="2700" spc="130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defeituosos</a:t>
            </a:r>
            <a:endParaRPr sz="2700">
              <a:latin typeface="Arial"/>
              <a:cs typeface="Arial"/>
            </a:endParaRPr>
          </a:p>
          <a:p>
            <a:pPr marL="378460" marR="349250" indent="-256540">
              <a:lnSpc>
                <a:spcPct val="100000"/>
              </a:lnSpc>
              <a:spcBef>
                <a:spcPts val="400"/>
              </a:spcBef>
              <a:tabLst>
                <a:tab pos="37782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45" dirty="0">
                <a:latin typeface="Arial"/>
                <a:cs typeface="Arial"/>
              </a:rPr>
              <a:t>Erros </a:t>
            </a:r>
            <a:r>
              <a:rPr sz="2700" spc="125" dirty="0">
                <a:latin typeface="Arial"/>
                <a:cs typeface="Arial"/>
              </a:rPr>
              <a:t>geram </a:t>
            </a:r>
            <a:r>
              <a:rPr sz="2700" spc="100" dirty="0">
                <a:latin typeface="Arial"/>
                <a:cs typeface="Arial"/>
              </a:rPr>
              <a:t>insatisfação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05" dirty="0">
                <a:latin typeface="Arial"/>
                <a:cs typeface="Arial"/>
              </a:rPr>
              <a:t>pouca confiança  </a:t>
            </a:r>
            <a:r>
              <a:rPr sz="2700" spc="180" dirty="0">
                <a:latin typeface="Arial"/>
                <a:cs typeface="Arial"/>
              </a:rPr>
              <a:t>por </a:t>
            </a:r>
            <a:r>
              <a:rPr sz="2700" spc="125" dirty="0">
                <a:latin typeface="Arial"/>
                <a:cs typeface="Arial"/>
              </a:rPr>
              <a:t>parte </a:t>
            </a:r>
            <a:r>
              <a:rPr sz="2700" spc="170" dirty="0">
                <a:latin typeface="Arial"/>
                <a:cs typeface="Arial"/>
              </a:rPr>
              <a:t>do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110" dirty="0">
                <a:latin typeface="Arial"/>
                <a:cs typeface="Arial"/>
              </a:rPr>
              <a:t>cliente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28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809" y="1740852"/>
            <a:ext cx="65703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0" spc="-72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50" b="0" spc="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-65" dirty="0">
                <a:solidFill>
                  <a:srgbClr val="FF0000"/>
                </a:solidFill>
              </a:rPr>
              <a:t>Causas </a:t>
            </a:r>
            <a:r>
              <a:rPr sz="3600" spc="30" dirty="0">
                <a:solidFill>
                  <a:srgbClr val="FF0000"/>
                </a:solidFill>
              </a:rPr>
              <a:t>da </a:t>
            </a:r>
            <a:r>
              <a:rPr sz="3600" spc="-25" dirty="0">
                <a:solidFill>
                  <a:srgbClr val="FF0000"/>
                </a:solidFill>
              </a:rPr>
              <a:t>Crise </a:t>
            </a:r>
            <a:r>
              <a:rPr sz="3600" spc="35" dirty="0">
                <a:solidFill>
                  <a:srgbClr val="FF0000"/>
                </a:solidFill>
              </a:rPr>
              <a:t>no  </a:t>
            </a:r>
            <a:r>
              <a:rPr sz="3600" dirty="0">
                <a:solidFill>
                  <a:srgbClr val="FF0000"/>
                </a:solidFill>
              </a:rPr>
              <a:t>software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809" y="2307700"/>
            <a:ext cx="7851140" cy="377282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9240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endParaRPr lang="pt-BR" sz="1850" spc="-555" dirty="0" smtClean="0">
              <a:solidFill>
                <a:srgbClr val="2CA1BE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9240" algn="l"/>
              </a:tabLst>
            </a:pPr>
            <a:endParaRPr lang="pt-BR" sz="1850" spc="-555" dirty="0">
              <a:solidFill>
                <a:srgbClr val="2CA1BE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9240" algn="l"/>
              </a:tabLst>
            </a:pPr>
            <a:r>
              <a:rPr lang="pt-BR" sz="1850" spc="-555" dirty="0" smtClean="0">
                <a:solidFill>
                  <a:srgbClr val="2CA1BE"/>
                </a:solidFill>
                <a:latin typeface="Arial"/>
                <a:cs typeface="Arial"/>
              </a:rPr>
              <a:t>	</a:t>
            </a:r>
            <a:r>
              <a:rPr sz="2700" spc="110" dirty="0" err="1" smtClean="0">
                <a:latin typeface="Arial"/>
                <a:cs typeface="Arial"/>
              </a:rPr>
              <a:t>Próprio</a:t>
            </a:r>
            <a:r>
              <a:rPr sz="2700" spc="110" dirty="0" smtClean="0"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caráter </a:t>
            </a:r>
            <a:r>
              <a:rPr sz="2700" spc="120" dirty="0">
                <a:latin typeface="Arial"/>
                <a:cs typeface="Arial"/>
              </a:rPr>
              <a:t>intangível </a:t>
            </a:r>
            <a:r>
              <a:rPr sz="2700" spc="170" dirty="0">
                <a:latin typeface="Arial"/>
                <a:cs typeface="Arial"/>
              </a:rPr>
              <a:t>do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software</a:t>
            </a:r>
            <a:endParaRPr sz="2700" dirty="0">
              <a:latin typeface="Arial"/>
              <a:cs typeface="Arial"/>
            </a:endParaRPr>
          </a:p>
          <a:p>
            <a:pPr marL="269240" marR="5080" indent="-257175">
              <a:lnSpc>
                <a:spcPct val="100000"/>
              </a:lnSpc>
              <a:spcBef>
                <a:spcPts val="400"/>
              </a:spcBef>
              <a:tabLst>
                <a:tab pos="269240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5" dirty="0">
                <a:latin typeface="Arial"/>
                <a:cs typeface="Arial"/>
              </a:rPr>
              <a:t>Elemento </a:t>
            </a:r>
            <a:r>
              <a:rPr sz="2700" spc="135" dirty="0">
                <a:latin typeface="Arial"/>
                <a:cs typeface="Arial"/>
              </a:rPr>
              <a:t>lógico, </a:t>
            </a:r>
            <a:r>
              <a:rPr sz="2700" spc="100" dirty="0">
                <a:latin typeface="Arial"/>
                <a:cs typeface="Arial"/>
              </a:rPr>
              <a:t>cuja </a:t>
            </a:r>
            <a:r>
              <a:rPr sz="2700" spc="120" dirty="0">
                <a:latin typeface="Arial"/>
                <a:cs typeface="Arial"/>
              </a:rPr>
              <a:t>qualidade </a:t>
            </a:r>
            <a:r>
              <a:rPr sz="2700" dirty="0">
                <a:latin typeface="Arial"/>
                <a:cs typeface="Arial"/>
              </a:rPr>
              <a:t>é </a:t>
            </a:r>
            <a:r>
              <a:rPr sz="2700" spc="140" dirty="0">
                <a:latin typeface="Arial"/>
                <a:cs typeface="Arial"/>
              </a:rPr>
              <a:t>medida </a:t>
            </a:r>
            <a:r>
              <a:rPr sz="2700" spc="-10" dirty="0">
                <a:latin typeface="Arial"/>
                <a:cs typeface="Arial"/>
              </a:rPr>
              <a:t>a  </a:t>
            </a:r>
            <a:r>
              <a:rPr sz="2700" spc="165" dirty="0">
                <a:latin typeface="Arial"/>
                <a:cs typeface="Arial"/>
              </a:rPr>
              <a:t>partir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45" dirty="0">
                <a:latin typeface="Arial"/>
                <a:cs typeface="Arial"/>
              </a:rPr>
              <a:t>uma </a:t>
            </a:r>
            <a:r>
              <a:rPr sz="2700" spc="105" dirty="0">
                <a:latin typeface="Arial"/>
                <a:cs typeface="Arial"/>
              </a:rPr>
              <a:t>única </a:t>
            </a:r>
            <a:r>
              <a:rPr sz="2700" spc="120" dirty="0">
                <a:latin typeface="Arial"/>
                <a:cs typeface="Arial"/>
              </a:rPr>
              <a:t>entidade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10" dirty="0">
                <a:latin typeface="Arial"/>
                <a:cs typeface="Arial"/>
              </a:rPr>
              <a:t>não </a:t>
            </a:r>
            <a:r>
              <a:rPr sz="2700" spc="220" dirty="0">
                <a:latin typeface="Arial"/>
                <a:cs typeface="Arial"/>
              </a:rPr>
              <a:t>um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180" dirty="0">
                <a:latin typeface="Arial"/>
                <a:cs typeface="Arial"/>
              </a:rPr>
              <a:t>grupo 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65" dirty="0">
                <a:latin typeface="Arial"/>
                <a:cs typeface="Arial"/>
              </a:rPr>
              <a:t>produtos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manufaturados</a:t>
            </a:r>
            <a:endParaRPr sz="2700" dirty="0">
              <a:latin typeface="Arial"/>
              <a:cs typeface="Arial"/>
            </a:endParaRPr>
          </a:p>
          <a:p>
            <a:pPr marL="269240" marR="294640" indent="-257175">
              <a:lnSpc>
                <a:spcPct val="100000"/>
              </a:lnSpc>
              <a:spcBef>
                <a:spcPts val="405"/>
              </a:spcBef>
              <a:tabLst>
                <a:tab pos="269240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0" dirty="0">
                <a:latin typeface="Arial"/>
                <a:cs typeface="Arial"/>
              </a:rPr>
              <a:t>Defeitos </a:t>
            </a:r>
            <a:r>
              <a:rPr sz="2700" spc="60" dirty="0">
                <a:latin typeface="Arial"/>
                <a:cs typeface="Arial"/>
              </a:rPr>
              <a:t>são </a:t>
            </a:r>
            <a:r>
              <a:rPr sz="2700" spc="120" dirty="0">
                <a:latin typeface="Arial"/>
                <a:cs typeface="Arial"/>
              </a:rPr>
              <a:t>encontrados, </a:t>
            </a:r>
            <a:r>
              <a:rPr sz="2700" spc="95" dirty="0">
                <a:latin typeface="Arial"/>
                <a:cs typeface="Arial"/>
              </a:rPr>
              <a:t>mas </a:t>
            </a:r>
            <a:r>
              <a:rPr sz="2700" spc="105" dirty="0">
                <a:latin typeface="Arial"/>
                <a:cs typeface="Arial"/>
              </a:rPr>
              <a:t>não </a:t>
            </a:r>
            <a:r>
              <a:rPr sz="2700" spc="140" dirty="0">
                <a:latin typeface="Arial"/>
                <a:cs typeface="Arial"/>
              </a:rPr>
              <a:t>existem  </a:t>
            </a:r>
            <a:r>
              <a:rPr sz="2700" spc="50" dirty="0">
                <a:latin typeface="Arial"/>
                <a:cs typeface="Arial"/>
              </a:rPr>
              <a:t>peça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00" dirty="0">
                <a:latin typeface="Arial"/>
                <a:cs typeface="Arial"/>
              </a:rPr>
              <a:t>reposição,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90" dirty="0">
                <a:latin typeface="Arial"/>
                <a:cs typeface="Arial"/>
              </a:rPr>
              <a:t>correção </a:t>
            </a:r>
            <a:r>
              <a:rPr sz="2700" spc="85" dirty="0">
                <a:latin typeface="Arial"/>
                <a:cs typeface="Arial"/>
              </a:rPr>
              <a:t>envolve  </a:t>
            </a:r>
            <a:r>
              <a:rPr sz="2700" spc="80" dirty="0">
                <a:latin typeface="Arial"/>
                <a:cs typeface="Arial"/>
              </a:rPr>
              <a:t>adaptações </a:t>
            </a:r>
            <a:r>
              <a:rPr sz="2700" spc="165" dirty="0">
                <a:latin typeface="Arial"/>
                <a:cs typeface="Arial"/>
              </a:rPr>
              <a:t>no</a:t>
            </a:r>
            <a:r>
              <a:rPr sz="2700" spc="100" dirty="0">
                <a:latin typeface="Arial"/>
                <a:cs typeface="Arial"/>
              </a:rPr>
              <a:t> </a:t>
            </a:r>
            <a:r>
              <a:rPr sz="2700" spc="165" dirty="0">
                <a:latin typeface="Arial"/>
                <a:cs typeface="Arial"/>
              </a:rPr>
              <a:t>projeto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29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477" y="1433512"/>
            <a:ext cx="7689215" cy="16008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9240" marR="5080" indent="-256540">
              <a:lnSpc>
                <a:spcPct val="90200"/>
              </a:lnSpc>
              <a:spcBef>
                <a:spcPts val="420"/>
              </a:spcBef>
              <a:tabLst>
                <a:tab pos="268605" algn="l"/>
              </a:tabLst>
            </a:pPr>
            <a:r>
              <a:rPr sz="1850" b="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0" spc="70" dirty="0">
                <a:latin typeface="Arial"/>
                <a:cs typeface="Arial"/>
              </a:rPr>
              <a:t>Estudar </a:t>
            </a:r>
            <a:r>
              <a:rPr sz="2700" b="0" spc="155" dirty="0">
                <a:latin typeface="Arial"/>
                <a:cs typeface="Arial"/>
              </a:rPr>
              <a:t>o </a:t>
            </a:r>
            <a:r>
              <a:rPr sz="2700" b="0" spc="95" dirty="0">
                <a:latin typeface="Arial"/>
                <a:cs typeface="Arial"/>
              </a:rPr>
              <a:t>processo de </a:t>
            </a:r>
            <a:r>
              <a:rPr sz="2700" b="0" spc="135" dirty="0">
                <a:latin typeface="Arial"/>
                <a:cs typeface="Arial"/>
              </a:rPr>
              <a:t>produção </a:t>
            </a:r>
            <a:r>
              <a:rPr sz="2700" b="0" spc="95" dirty="0">
                <a:latin typeface="Arial"/>
                <a:cs typeface="Arial"/>
              </a:rPr>
              <a:t>de</a:t>
            </a:r>
            <a:r>
              <a:rPr sz="2700" b="0" spc="-10" dirty="0">
                <a:latin typeface="Arial"/>
                <a:cs typeface="Arial"/>
              </a:rPr>
              <a:t> </a:t>
            </a:r>
            <a:r>
              <a:rPr sz="2700" b="0" spc="125" dirty="0">
                <a:latin typeface="Arial"/>
                <a:cs typeface="Arial"/>
              </a:rPr>
              <a:t>software  </a:t>
            </a:r>
            <a:r>
              <a:rPr sz="2700" b="0" spc="150" dirty="0">
                <a:latin typeface="Arial"/>
                <a:cs typeface="Arial"/>
              </a:rPr>
              <a:t>com </a:t>
            </a:r>
            <a:r>
              <a:rPr sz="2700" b="0" spc="120" dirty="0">
                <a:latin typeface="Arial"/>
                <a:cs typeface="Arial"/>
              </a:rPr>
              <a:t>qualidade </a:t>
            </a:r>
            <a:r>
              <a:rPr sz="2700" b="0" dirty="0">
                <a:latin typeface="Arial"/>
                <a:cs typeface="Arial"/>
              </a:rPr>
              <a:t>e </a:t>
            </a:r>
            <a:r>
              <a:rPr sz="2700" b="0" spc="10" dirty="0">
                <a:latin typeface="Arial"/>
                <a:cs typeface="Arial"/>
              </a:rPr>
              <a:t>as </a:t>
            </a:r>
            <a:r>
              <a:rPr sz="2700" b="0" spc="75" dirty="0">
                <a:latin typeface="Arial"/>
                <a:cs typeface="Arial"/>
              </a:rPr>
              <a:t>etapas </a:t>
            </a:r>
            <a:r>
              <a:rPr sz="2700" b="0" spc="95" dirty="0">
                <a:latin typeface="Arial"/>
                <a:cs typeface="Arial"/>
              </a:rPr>
              <a:t>envolvidas </a:t>
            </a:r>
            <a:r>
              <a:rPr sz="2700" b="0" spc="90" dirty="0">
                <a:latin typeface="Arial"/>
                <a:cs typeface="Arial"/>
              </a:rPr>
              <a:t>neste  </a:t>
            </a:r>
            <a:r>
              <a:rPr sz="2700" b="0" spc="95" dirty="0">
                <a:latin typeface="Arial"/>
                <a:cs typeface="Arial"/>
              </a:rPr>
              <a:t>processo.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268605" algn="l"/>
              </a:tabLst>
            </a:pPr>
            <a:r>
              <a:rPr sz="1850" b="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0" spc="125" dirty="0">
                <a:latin typeface="Arial"/>
                <a:cs typeface="Arial"/>
              </a:rPr>
              <a:t>Dividida </a:t>
            </a:r>
            <a:r>
              <a:rPr sz="2700" b="0" spc="130" dirty="0">
                <a:latin typeface="Arial"/>
                <a:cs typeface="Arial"/>
              </a:rPr>
              <a:t>em </a:t>
            </a:r>
            <a:r>
              <a:rPr sz="2700" b="0" spc="114" dirty="0">
                <a:latin typeface="Arial"/>
                <a:cs typeface="Arial"/>
              </a:rPr>
              <a:t>três </a:t>
            </a:r>
            <a:r>
              <a:rPr sz="2700" b="0" spc="110" dirty="0">
                <a:latin typeface="Arial"/>
                <a:cs typeface="Arial"/>
              </a:rPr>
              <a:t>grandes</a:t>
            </a:r>
            <a:r>
              <a:rPr sz="2700" b="0" spc="-5" dirty="0">
                <a:latin typeface="Arial"/>
                <a:cs typeface="Arial"/>
              </a:rPr>
              <a:t> </a:t>
            </a:r>
            <a:r>
              <a:rPr sz="2700" b="0" spc="160" dirty="0">
                <a:latin typeface="Arial"/>
                <a:cs typeface="Arial"/>
              </a:rPr>
              <a:t>momentos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477" y="3016567"/>
            <a:ext cx="7526655" cy="256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indent="-22860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spc="30" dirty="0">
                <a:latin typeface="Arial"/>
                <a:cs typeface="Arial"/>
              </a:rPr>
              <a:t>Processos </a:t>
            </a:r>
            <a:r>
              <a:rPr sz="2300" spc="75" dirty="0">
                <a:latin typeface="Arial"/>
                <a:cs typeface="Arial"/>
              </a:rPr>
              <a:t>de </a:t>
            </a:r>
            <a:r>
              <a:rPr sz="2300" spc="100" dirty="0">
                <a:latin typeface="Arial"/>
                <a:cs typeface="Arial"/>
              </a:rPr>
              <a:t>desenvolvimento </a:t>
            </a:r>
            <a:r>
              <a:rPr sz="2300" spc="75" dirty="0">
                <a:latin typeface="Arial"/>
                <a:cs typeface="Arial"/>
              </a:rPr>
              <a:t>de</a:t>
            </a:r>
            <a:r>
              <a:rPr sz="2300" spc="135" dirty="0">
                <a:latin typeface="Arial"/>
                <a:cs typeface="Arial"/>
              </a:rPr>
              <a:t> </a:t>
            </a:r>
            <a:r>
              <a:rPr sz="2300" spc="100" dirty="0">
                <a:latin typeface="Arial"/>
                <a:cs typeface="Arial"/>
              </a:rPr>
              <a:t>software;</a:t>
            </a:r>
            <a:endParaRPr sz="2300">
              <a:latin typeface="Arial"/>
              <a:cs typeface="Arial"/>
            </a:endParaRPr>
          </a:p>
          <a:p>
            <a:pPr marL="525780" indent="-228600">
              <a:lnSpc>
                <a:spcPct val="100000"/>
              </a:lnSpc>
              <a:spcBef>
                <a:spcPts val="40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spc="55" dirty="0">
                <a:latin typeface="Arial"/>
                <a:cs typeface="Arial"/>
              </a:rPr>
              <a:t>Engenharia </a:t>
            </a:r>
            <a:r>
              <a:rPr sz="2300" spc="80" dirty="0">
                <a:latin typeface="Arial"/>
                <a:cs typeface="Arial"/>
              </a:rPr>
              <a:t>de</a:t>
            </a:r>
            <a:r>
              <a:rPr sz="2300" spc="130" dirty="0">
                <a:latin typeface="Arial"/>
                <a:cs typeface="Arial"/>
              </a:rPr>
              <a:t> </a:t>
            </a:r>
            <a:r>
              <a:rPr sz="2300" spc="110" dirty="0">
                <a:latin typeface="Arial"/>
                <a:cs typeface="Arial"/>
              </a:rPr>
              <a:t>requisitos;</a:t>
            </a:r>
            <a:endParaRPr sz="2300">
              <a:latin typeface="Arial"/>
              <a:cs typeface="Arial"/>
            </a:endParaRPr>
          </a:p>
          <a:p>
            <a:pPr marL="525780" indent="-228600">
              <a:lnSpc>
                <a:spcPct val="100000"/>
              </a:lnSpc>
              <a:spcBef>
                <a:spcPts val="20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spc="5" dirty="0">
                <a:latin typeface="Arial"/>
                <a:cs typeface="Arial"/>
              </a:rPr>
              <a:t>UML;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dirty="0">
                <a:latin typeface="Arial"/>
                <a:cs typeface="Arial"/>
              </a:rPr>
              <a:t>Serão </a:t>
            </a:r>
            <a:r>
              <a:rPr sz="2700" spc="120" dirty="0">
                <a:latin typeface="Arial"/>
                <a:cs typeface="Arial"/>
              </a:rPr>
              <a:t>abordados </a:t>
            </a:r>
            <a:r>
              <a:rPr sz="2700" spc="100" dirty="0">
                <a:latin typeface="Arial"/>
                <a:cs typeface="Arial"/>
              </a:rPr>
              <a:t>temas</a:t>
            </a:r>
            <a:r>
              <a:rPr sz="2700" spc="140" dirty="0">
                <a:latin typeface="Arial"/>
                <a:cs typeface="Arial"/>
              </a:rPr>
              <a:t> </a:t>
            </a:r>
            <a:r>
              <a:rPr sz="2700" spc="135" dirty="0">
                <a:latin typeface="Arial"/>
                <a:cs typeface="Arial"/>
              </a:rPr>
              <a:t>como:</a:t>
            </a:r>
            <a:endParaRPr sz="2700">
              <a:latin typeface="Arial"/>
              <a:cs typeface="Arial"/>
            </a:endParaRPr>
          </a:p>
          <a:p>
            <a:pPr marL="525780" indent="-228600">
              <a:lnSpc>
                <a:spcPct val="100000"/>
              </a:lnSpc>
              <a:spcBef>
                <a:spcPts val="80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spc="75" dirty="0">
                <a:latin typeface="Arial"/>
                <a:cs typeface="Arial"/>
              </a:rPr>
              <a:t>Ciclo </a:t>
            </a:r>
            <a:r>
              <a:rPr sz="2300" spc="80" dirty="0">
                <a:latin typeface="Arial"/>
                <a:cs typeface="Arial"/>
              </a:rPr>
              <a:t>de vida </a:t>
            </a:r>
            <a:r>
              <a:rPr sz="2300" spc="75" dirty="0">
                <a:latin typeface="Arial"/>
                <a:cs typeface="Arial"/>
              </a:rPr>
              <a:t>de</a:t>
            </a:r>
            <a:r>
              <a:rPr sz="2300" spc="120" dirty="0">
                <a:latin typeface="Arial"/>
                <a:cs typeface="Arial"/>
              </a:rPr>
              <a:t> </a:t>
            </a:r>
            <a:r>
              <a:rPr sz="2300" spc="80" dirty="0">
                <a:latin typeface="Arial"/>
                <a:cs typeface="Arial"/>
              </a:rPr>
              <a:t>sistemas;</a:t>
            </a:r>
            <a:endParaRPr sz="2300">
              <a:latin typeface="Arial"/>
              <a:cs typeface="Arial"/>
            </a:endParaRPr>
          </a:p>
          <a:p>
            <a:pPr marL="525780" indent="-228600">
              <a:lnSpc>
                <a:spcPct val="100000"/>
              </a:lnSpc>
              <a:spcBef>
                <a:spcPts val="20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spc="105" dirty="0">
                <a:latin typeface="Arial"/>
                <a:cs typeface="Arial"/>
              </a:rPr>
              <a:t>Metodologias tradicionais </a:t>
            </a:r>
            <a:r>
              <a:rPr sz="2300" spc="30" dirty="0">
                <a:latin typeface="Arial"/>
                <a:cs typeface="Arial"/>
              </a:rPr>
              <a:t>vs </a:t>
            </a:r>
            <a:r>
              <a:rPr sz="2300" spc="120" dirty="0">
                <a:latin typeface="Arial"/>
                <a:cs typeface="Arial"/>
              </a:rPr>
              <a:t>metodologias</a:t>
            </a:r>
            <a:r>
              <a:rPr sz="2300" spc="100" dirty="0">
                <a:latin typeface="Arial"/>
                <a:cs typeface="Arial"/>
              </a:rPr>
              <a:t> </a:t>
            </a:r>
            <a:r>
              <a:rPr sz="2300" spc="65" dirty="0">
                <a:latin typeface="Arial"/>
                <a:cs typeface="Arial"/>
              </a:rPr>
              <a:t>ágeis;</a:t>
            </a:r>
            <a:endParaRPr sz="2300">
              <a:latin typeface="Arial"/>
              <a:cs typeface="Arial"/>
            </a:endParaRPr>
          </a:p>
          <a:p>
            <a:pPr marL="525780" indent="-228600">
              <a:lnSpc>
                <a:spcPct val="100000"/>
              </a:lnSpc>
              <a:spcBef>
                <a:spcPts val="20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spc="45" dirty="0">
                <a:latin typeface="Arial"/>
                <a:cs typeface="Arial"/>
              </a:rPr>
              <a:t>Especificação </a:t>
            </a:r>
            <a:r>
              <a:rPr sz="2300" spc="80" dirty="0">
                <a:latin typeface="Arial"/>
                <a:cs typeface="Arial"/>
              </a:rPr>
              <a:t>de</a:t>
            </a:r>
            <a:r>
              <a:rPr sz="2300" spc="140" dirty="0">
                <a:latin typeface="Arial"/>
                <a:cs typeface="Arial"/>
              </a:rPr>
              <a:t> </a:t>
            </a:r>
            <a:r>
              <a:rPr sz="2300" spc="80" dirty="0">
                <a:latin typeface="Arial"/>
                <a:cs typeface="Arial"/>
              </a:rPr>
              <a:t>sistemas;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820" y="368300"/>
            <a:ext cx="76276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3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390" y="1607248"/>
            <a:ext cx="6562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0" spc="-73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50" b="0" spc="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-65" dirty="0">
                <a:solidFill>
                  <a:srgbClr val="FF0000"/>
                </a:solidFill>
              </a:rPr>
              <a:t>Causas </a:t>
            </a:r>
            <a:r>
              <a:rPr sz="3600" spc="30" dirty="0">
                <a:solidFill>
                  <a:srgbClr val="FF0000"/>
                </a:solidFill>
              </a:rPr>
              <a:t>da </a:t>
            </a:r>
            <a:r>
              <a:rPr sz="3600" spc="-25" dirty="0">
                <a:solidFill>
                  <a:srgbClr val="FF0000"/>
                </a:solidFill>
              </a:rPr>
              <a:t>Crise </a:t>
            </a:r>
            <a:r>
              <a:rPr sz="3600" spc="30" dirty="0">
                <a:solidFill>
                  <a:srgbClr val="FF0000"/>
                </a:solidFill>
              </a:rPr>
              <a:t>no</a:t>
            </a:r>
            <a:r>
              <a:rPr sz="3600" spc="380" dirty="0">
                <a:solidFill>
                  <a:srgbClr val="FF0000"/>
                </a:solidFill>
              </a:rPr>
              <a:t> </a:t>
            </a:r>
            <a:r>
              <a:rPr sz="3600" spc="-15" dirty="0">
                <a:solidFill>
                  <a:srgbClr val="FF0000"/>
                </a:solidFill>
              </a:rPr>
              <a:t>software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2225040"/>
            <a:ext cx="5840095" cy="218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20" dirty="0">
                <a:latin typeface="Arial"/>
                <a:cs typeface="Arial"/>
              </a:rPr>
              <a:t>Falhas </a:t>
            </a:r>
            <a:r>
              <a:rPr sz="2700" spc="70" dirty="0">
                <a:latin typeface="Arial"/>
                <a:cs typeface="Arial"/>
              </a:rPr>
              <a:t>das </a:t>
            </a:r>
            <a:r>
              <a:rPr sz="2700" spc="55" dirty="0">
                <a:latin typeface="Arial"/>
                <a:cs typeface="Arial"/>
              </a:rPr>
              <a:t>pessoas </a:t>
            </a:r>
            <a:r>
              <a:rPr sz="2700" spc="95" dirty="0">
                <a:latin typeface="Arial"/>
                <a:cs typeface="Arial"/>
              </a:rPr>
              <a:t>envolvidas </a:t>
            </a:r>
            <a:r>
              <a:rPr sz="2700" spc="165" dirty="0">
                <a:latin typeface="Arial"/>
                <a:cs typeface="Arial"/>
              </a:rPr>
              <a:t>no  </a:t>
            </a:r>
            <a:r>
              <a:rPr sz="2700" spc="120" dirty="0">
                <a:latin typeface="Arial"/>
                <a:cs typeface="Arial"/>
              </a:rPr>
              <a:t>desenvolvimento</a:t>
            </a:r>
            <a:endParaRPr sz="2700">
              <a:latin typeface="Arial"/>
              <a:cs typeface="Arial"/>
            </a:endParaRPr>
          </a:p>
          <a:p>
            <a:pPr marL="269240" marR="666115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60" dirty="0">
                <a:latin typeface="Arial"/>
                <a:cs typeface="Arial"/>
              </a:rPr>
              <a:t>Gerentes </a:t>
            </a:r>
            <a:r>
              <a:rPr sz="2700" spc="100" dirty="0">
                <a:latin typeface="Arial"/>
                <a:cs typeface="Arial"/>
              </a:rPr>
              <a:t>sem </a:t>
            </a:r>
            <a:r>
              <a:rPr sz="2700" spc="150" dirty="0">
                <a:latin typeface="Arial"/>
                <a:cs typeface="Arial"/>
              </a:rPr>
              <a:t>background</a:t>
            </a:r>
            <a:r>
              <a:rPr sz="2700" spc="55" dirty="0">
                <a:latin typeface="Arial"/>
                <a:cs typeface="Arial"/>
              </a:rPr>
              <a:t> </a:t>
            </a:r>
            <a:r>
              <a:rPr sz="2700" spc="165" dirty="0">
                <a:latin typeface="Arial"/>
                <a:cs typeface="Arial"/>
              </a:rPr>
              <a:t>no  </a:t>
            </a:r>
            <a:r>
              <a:rPr sz="2700" spc="120" dirty="0">
                <a:latin typeface="Arial"/>
                <a:cs typeface="Arial"/>
              </a:rPr>
              <a:t>desenvolvimento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20" dirty="0">
                <a:latin typeface="Arial"/>
                <a:cs typeface="Arial"/>
              </a:rPr>
              <a:t>Falha </a:t>
            </a:r>
            <a:r>
              <a:rPr sz="2700" spc="80" dirty="0">
                <a:latin typeface="Arial"/>
                <a:cs typeface="Arial"/>
              </a:rPr>
              <a:t>na</a:t>
            </a:r>
            <a:r>
              <a:rPr sz="2700" spc="155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comunicação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1742" y="4004868"/>
            <a:ext cx="2112394" cy="22542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4441" y="4047960"/>
            <a:ext cx="1017904" cy="2209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30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390" y="1607248"/>
            <a:ext cx="6562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0" spc="-73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50" b="0" spc="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-65" dirty="0">
                <a:solidFill>
                  <a:srgbClr val="FF0000"/>
                </a:solidFill>
              </a:rPr>
              <a:t>Causas </a:t>
            </a:r>
            <a:r>
              <a:rPr sz="3600" spc="30" dirty="0">
                <a:solidFill>
                  <a:srgbClr val="FF0000"/>
                </a:solidFill>
              </a:rPr>
              <a:t>da </a:t>
            </a:r>
            <a:r>
              <a:rPr sz="3600" spc="-25" dirty="0">
                <a:solidFill>
                  <a:srgbClr val="FF0000"/>
                </a:solidFill>
              </a:rPr>
              <a:t>Crise </a:t>
            </a:r>
            <a:r>
              <a:rPr sz="3600" spc="30" dirty="0">
                <a:solidFill>
                  <a:srgbClr val="FF0000"/>
                </a:solidFill>
              </a:rPr>
              <a:t>no</a:t>
            </a:r>
            <a:r>
              <a:rPr sz="3600" spc="380" dirty="0">
                <a:solidFill>
                  <a:srgbClr val="FF0000"/>
                </a:solidFill>
              </a:rPr>
              <a:t> </a:t>
            </a:r>
            <a:r>
              <a:rPr sz="3600" spc="-15" dirty="0">
                <a:solidFill>
                  <a:srgbClr val="FF0000"/>
                </a:solidFill>
              </a:rPr>
              <a:t>software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2225040"/>
            <a:ext cx="7749540" cy="218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40" dirty="0">
                <a:latin typeface="Arial"/>
                <a:cs typeface="Arial"/>
              </a:rPr>
              <a:t>Pouco </a:t>
            </a:r>
            <a:r>
              <a:rPr sz="2700" spc="145" dirty="0">
                <a:latin typeface="Arial"/>
                <a:cs typeface="Arial"/>
              </a:rPr>
              <a:t>treinamento </a:t>
            </a:r>
            <a:r>
              <a:rPr sz="2700" spc="170" dirty="0">
                <a:latin typeface="Arial"/>
                <a:cs typeface="Arial"/>
              </a:rPr>
              <a:t>formal </a:t>
            </a:r>
            <a:r>
              <a:rPr sz="2700" spc="130" dirty="0">
                <a:latin typeface="Arial"/>
                <a:cs typeface="Arial"/>
              </a:rPr>
              <a:t>em </a:t>
            </a:r>
            <a:r>
              <a:rPr sz="2700" spc="80" dirty="0">
                <a:latin typeface="Arial"/>
                <a:cs typeface="Arial"/>
              </a:rPr>
              <a:t>novas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80" dirty="0">
                <a:latin typeface="Arial"/>
                <a:cs typeface="Arial"/>
              </a:rPr>
              <a:t>técnicas  </a:t>
            </a:r>
            <a:r>
              <a:rPr sz="2700" spc="90" dirty="0">
                <a:latin typeface="Arial"/>
                <a:cs typeface="Arial"/>
              </a:rPr>
              <a:t>para os</a:t>
            </a:r>
            <a:r>
              <a:rPr sz="2700" spc="80" dirty="0"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desenvolvedores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0" dirty="0">
                <a:latin typeface="Arial"/>
                <a:cs typeface="Arial"/>
              </a:rPr>
              <a:t>Manutenção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05" dirty="0">
                <a:latin typeface="Arial"/>
                <a:cs typeface="Arial"/>
              </a:rPr>
              <a:t>propagação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14" dirty="0">
                <a:latin typeface="Arial"/>
                <a:cs typeface="Arial"/>
              </a:rPr>
              <a:t>maus</a:t>
            </a:r>
            <a:r>
              <a:rPr sz="2700" spc="130" dirty="0">
                <a:latin typeface="Arial"/>
                <a:cs typeface="Arial"/>
              </a:rPr>
              <a:t> </a:t>
            </a:r>
            <a:r>
              <a:rPr sz="2700" spc="135" dirty="0">
                <a:latin typeface="Arial"/>
                <a:cs typeface="Arial"/>
              </a:rPr>
              <a:t>hábitos</a:t>
            </a:r>
            <a:endParaRPr sz="2700">
              <a:latin typeface="Arial"/>
              <a:cs typeface="Arial"/>
            </a:endParaRPr>
          </a:p>
          <a:p>
            <a:pPr marL="269240" marR="986155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50" dirty="0">
                <a:latin typeface="Arial"/>
                <a:cs typeface="Arial"/>
              </a:rPr>
              <a:t>Resistência </a:t>
            </a:r>
            <a:r>
              <a:rPr sz="2700" spc="-10" dirty="0">
                <a:latin typeface="Arial"/>
                <a:cs typeface="Arial"/>
              </a:rPr>
              <a:t>à </a:t>
            </a:r>
            <a:r>
              <a:rPr sz="2700" spc="105" dirty="0">
                <a:latin typeface="Arial"/>
                <a:cs typeface="Arial"/>
              </a:rPr>
              <a:t>mudanças </a:t>
            </a:r>
            <a:r>
              <a:rPr sz="2700" spc="114" dirty="0">
                <a:latin typeface="Arial"/>
                <a:cs typeface="Arial"/>
              </a:rPr>
              <a:t>(natural </a:t>
            </a:r>
            <a:r>
              <a:rPr sz="2700" spc="175" dirty="0">
                <a:latin typeface="Arial"/>
                <a:cs typeface="Arial"/>
              </a:rPr>
              <a:t>do </a:t>
            </a:r>
            <a:r>
              <a:rPr sz="2700" spc="75" dirty="0">
                <a:latin typeface="Arial"/>
                <a:cs typeface="Arial"/>
              </a:rPr>
              <a:t>ser  </a:t>
            </a:r>
            <a:r>
              <a:rPr sz="2700" spc="130" dirty="0">
                <a:latin typeface="Arial"/>
                <a:cs typeface="Arial"/>
              </a:rPr>
              <a:t>humano)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0796" y="4585469"/>
            <a:ext cx="2109950" cy="1870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31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477" y="1463992"/>
            <a:ext cx="70408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900" b="0" spc="-56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800" b="0" spc="65" dirty="0">
                <a:latin typeface="Arial"/>
                <a:cs typeface="Arial"/>
              </a:rPr>
              <a:t>A </a:t>
            </a:r>
            <a:r>
              <a:rPr sz="2800" b="0" spc="70" dirty="0">
                <a:latin typeface="Arial"/>
                <a:cs typeface="Arial"/>
              </a:rPr>
              <a:t>Engenharia </a:t>
            </a:r>
            <a:r>
              <a:rPr sz="2800" b="0" spc="100" dirty="0">
                <a:latin typeface="Arial"/>
                <a:cs typeface="Arial"/>
              </a:rPr>
              <a:t>de </a:t>
            </a:r>
            <a:r>
              <a:rPr sz="2800" b="0" spc="75" dirty="0">
                <a:latin typeface="Arial"/>
                <a:cs typeface="Arial"/>
              </a:rPr>
              <a:t>Software </a:t>
            </a:r>
            <a:r>
              <a:rPr sz="2800" b="0" spc="100" dirty="0">
                <a:latin typeface="Arial"/>
                <a:cs typeface="Arial"/>
              </a:rPr>
              <a:t>abrange </a:t>
            </a:r>
            <a:r>
              <a:rPr sz="2800" b="0" spc="229" dirty="0">
                <a:latin typeface="Arial"/>
                <a:cs typeface="Arial"/>
              </a:rPr>
              <a:t>um  </a:t>
            </a:r>
            <a:r>
              <a:rPr sz="2800" b="0" spc="175" dirty="0">
                <a:latin typeface="Arial"/>
                <a:cs typeface="Arial"/>
              </a:rPr>
              <a:t>conjunto </a:t>
            </a:r>
            <a:r>
              <a:rPr sz="2800" b="0" spc="100" dirty="0">
                <a:latin typeface="Arial"/>
                <a:cs typeface="Arial"/>
              </a:rPr>
              <a:t>de </a:t>
            </a:r>
            <a:r>
              <a:rPr sz="2800" b="0" spc="210" dirty="0">
                <a:latin typeface="Arial"/>
                <a:cs typeface="Arial"/>
              </a:rPr>
              <a:t>3 </a:t>
            </a:r>
            <a:r>
              <a:rPr sz="2800" b="0" spc="114" dirty="0">
                <a:latin typeface="Arial"/>
                <a:cs typeface="Arial"/>
              </a:rPr>
              <a:t>elementos</a:t>
            </a:r>
            <a:r>
              <a:rPr sz="2800" b="0" spc="-70" dirty="0">
                <a:latin typeface="Arial"/>
                <a:cs typeface="Arial"/>
              </a:rPr>
              <a:t> </a:t>
            </a:r>
            <a:r>
              <a:rPr sz="2800" b="0" spc="140" dirty="0">
                <a:latin typeface="Arial"/>
                <a:cs typeface="Arial"/>
              </a:rPr>
              <a:t>fundamentais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77" y="2328122"/>
            <a:ext cx="7886065" cy="29400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25780" indent="-22860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b="1" spc="20" dirty="0">
                <a:latin typeface="Arial"/>
                <a:cs typeface="Arial"/>
              </a:rPr>
              <a:t>Métodos</a:t>
            </a:r>
            <a:endParaRPr sz="2300">
              <a:latin typeface="Arial"/>
              <a:cs typeface="Arial"/>
            </a:endParaRPr>
          </a:p>
          <a:p>
            <a:pPr marL="52578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b="1" spc="5" dirty="0">
                <a:latin typeface="Arial"/>
                <a:cs typeface="Arial"/>
              </a:rPr>
              <a:t>Ferramentas</a:t>
            </a:r>
            <a:endParaRPr sz="2300">
              <a:latin typeface="Arial"/>
              <a:cs typeface="Arial"/>
            </a:endParaRPr>
          </a:p>
          <a:p>
            <a:pPr marL="52578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b="1" spc="-5" dirty="0">
                <a:latin typeface="Arial"/>
                <a:cs typeface="Arial"/>
              </a:rPr>
              <a:t>Procedimentos/Processo</a:t>
            </a:r>
            <a:endParaRPr sz="23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320"/>
              </a:spcBef>
              <a:tabLst>
                <a:tab pos="268605" algn="l"/>
              </a:tabLst>
            </a:pPr>
            <a:r>
              <a:rPr sz="1900" spc="-56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800" spc="60" dirty="0">
                <a:latin typeface="Arial"/>
                <a:cs typeface="Arial"/>
              </a:rPr>
              <a:t>Que </a:t>
            </a:r>
            <a:r>
              <a:rPr sz="2800" spc="140" dirty="0">
                <a:latin typeface="Arial"/>
                <a:cs typeface="Arial"/>
              </a:rPr>
              <a:t>possibilita </a:t>
            </a:r>
            <a:r>
              <a:rPr sz="2800" spc="145" dirty="0">
                <a:latin typeface="Arial"/>
                <a:cs typeface="Arial"/>
              </a:rPr>
              <a:t>controle </a:t>
            </a:r>
            <a:r>
              <a:rPr sz="2800" spc="180" dirty="0">
                <a:latin typeface="Arial"/>
                <a:cs typeface="Arial"/>
              </a:rPr>
              <a:t>do </a:t>
            </a:r>
            <a:r>
              <a:rPr sz="2800" spc="95" dirty="0">
                <a:latin typeface="Arial"/>
                <a:cs typeface="Arial"/>
              </a:rPr>
              <a:t>processo de  </a:t>
            </a:r>
            <a:r>
              <a:rPr sz="2800" spc="120" dirty="0">
                <a:latin typeface="Arial"/>
                <a:cs typeface="Arial"/>
              </a:rPr>
              <a:t>desenvolvimento </a:t>
            </a:r>
            <a:r>
              <a:rPr sz="2800" spc="100" dirty="0">
                <a:latin typeface="Arial"/>
                <a:cs typeface="Arial"/>
              </a:rPr>
              <a:t>de </a:t>
            </a:r>
            <a:r>
              <a:rPr sz="2800" spc="120" dirty="0">
                <a:latin typeface="Arial"/>
                <a:cs typeface="Arial"/>
              </a:rPr>
              <a:t>software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90" dirty="0">
                <a:latin typeface="Arial"/>
                <a:cs typeface="Arial"/>
              </a:rPr>
              <a:t>oferece </a:t>
            </a:r>
            <a:r>
              <a:rPr sz="2800" spc="150" dirty="0">
                <a:latin typeface="Arial"/>
                <a:cs typeface="Arial"/>
              </a:rPr>
              <a:t>uma  </a:t>
            </a:r>
            <a:r>
              <a:rPr sz="2800" spc="45" dirty="0">
                <a:latin typeface="Arial"/>
                <a:cs typeface="Arial"/>
              </a:rPr>
              <a:t>base </a:t>
            </a:r>
            <a:r>
              <a:rPr sz="2800" spc="90" dirty="0">
                <a:latin typeface="Arial"/>
                <a:cs typeface="Arial"/>
              </a:rPr>
              <a:t>para </a:t>
            </a:r>
            <a:r>
              <a:rPr sz="2800" spc="120" dirty="0">
                <a:latin typeface="Arial"/>
                <a:cs typeface="Arial"/>
              </a:rPr>
              <a:t>construção </a:t>
            </a:r>
            <a:r>
              <a:rPr sz="2800" spc="100" dirty="0">
                <a:latin typeface="Arial"/>
                <a:cs typeface="Arial"/>
              </a:rPr>
              <a:t>de </a:t>
            </a:r>
            <a:r>
              <a:rPr sz="2800" spc="120" dirty="0">
                <a:latin typeface="Arial"/>
                <a:cs typeface="Arial"/>
              </a:rPr>
              <a:t>software </a:t>
            </a:r>
            <a:r>
              <a:rPr sz="2800" spc="100" dirty="0">
                <a:latin typeface="Arial"/>
                <a:cs typeface="Arial"/>
              </a:rPr>
              <a:t>de alta  </a:t>
            </a:r>
            <a:r>
              <a:rPr sz="2800" spc="120" dirty="0">
                <a:latin typeface="Arial"/>
                <a:cs typeface="Arial"/>
              </a:rPr>
              <a:t>qualidade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32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927" y="1629398"/>
            <a:ext cx="7804150" cy="24472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650" b="0" spc="-77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650" b="0" spc="-1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900" spc="30" dirty="0">
                <a:solidFill>
                  <a:srgbClr val="C00000"/>
                </a:solidFill>
              </a:rPr>
              <a:t>Métodos</a:t>
            </a:r>
            <a:endParaRPr sz="39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580"/>
              </a:spcBef>
              <a:tabLst>
                <a:tab pos="268605" algn="l"/>
              </a:tabLst>
            </a:pPr>
            <a:r>
              <a:rPr sz="1850" b="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0" spc="140" dirty="0">
                <a:latin typeface="Arial"/>
                <a:cs typeface="Arial"/>
              </a:rPr>
              <a:t>Abordagem </a:t>
            </a:r>
            <a:r>
              <a:rPr sz="2700" b="0" spc="130" dirty="0">
                <a:latin typeface="Arial"/>
                <a:cs typeface="Arial"/>
              </a:rPr>
              <a:t>estruturada </a:t>
            </a:r>
            <a:r>
              <a:rPr sz="2700" b="0" spc="90" dirty="0">
                <a:latin typeface="Arial"/>
                <a:cs typeface="Arial"/>
              </a:rPr>
              <a:t>para </a:t>
            </a:r>
            <a:r>
              <a:rPr sz="2700" b="0" spc="85" dirty="0">
                <a:latin typeface="Arial"/>
                <a:cs typeface="Arial"/>
              </a:rPr>
              <a:t>desenvolver  </a:t>
            </a:r>
            <a:r>
              <a:rPr sz="2700" b="0" spc="125" dirty="0">
                <a:latin typeface="Arial"/>
                <a:cs typeface="Arial"/>
              </a:rPr>
              <a:t>software </a:t>
            </a:r>
            <a:r>
              <a:rPr sz="2700" b="0" spc="150" dirty="0">
                <a:latin typeface="Arial"/>
                <a:cs typeface="Arial"/>
              </a:rPr>
              <a:t>com </a:t>
            </a:r>
            <a:r>
              <a:rPr sz="2700" b="0" spc="145" dirty="0">
                <a:latin typeface="Arial"/>
                <a:cs typeface="Arial"/>
              </a:rPr>
              <a:t>objetivo </a:t>
            </a:r>
            <a:r>
              <a:rPr sz="2700" b="0" spc="95" dirty="0">
                <a:latin typeface="Arial"/>
                <a:cs typeface="Arial"/>
              </a:rPr>
              <a:t>de </a:t>
            </a:r>
            <a:r>
              <a:rPr sz="2700" b="0" spc="135" dirty="0">
                <a:latin typeface="Arial"/>
                <a:cs typeface="Arial"/>
              </a:rPr>
              <a:t>facilitar </a:t>
            </a:r>
            <a:r>
              <a:rPr sz="2700" b="0" spc="-10" dirty="0">
                <a:latin typeface="Arial"/>
                <a:cs typeface="Arial"/>
              </a:rPr>
              <a:t>a</a:t>
            </a:r>
            <a:r>
              <a:rPr sz="2700" b="0" spc="-155" dirty="0">
                <a:latin typeface="Arial"/>
                <a:cs typeface="Arial"/>
              </a:rPr>
              <a:t> </a:t>
            </a:r>
            <a:r>
              <a:rPr sz="2700" b="0" spc="135" dirty="0">
                <a:latin typeface="Arial"/>
                <a:cs typeface="Arial"/>
              </a:rPr>
              <a:t>produção  </a:t>
            </a:r>
            <a:r>
              <a:rPr sz="2700" b="0" spc="95" dirty="0">
                <a:latin typeface="Arial"/>
                <a:cs typeface="Arial"/>
              </a:rPr>
              <a:t>de </a:t>
            </a:r>
            <a:r>
              <a:rPr sz="2700" b="0" spc="100" dirty="0">
                <a:latin typeface="Arial"/>
                <a:cs typeface="Arial"/>
              </a:rPr>
              <a:t>alta </a:t>
            </a:r>
            <a:r>
              <a:rPr sz="2700" b="0" spc="120" dirty="0">
                <a:latin typeface="Arial"/>
                <a:cs typeface="Arial"/>
              </a:rPr>
              <a:t>qualidade </a:t>
            </a:r>
            <a:r>
              <a:rPr sz="2700" b="0" spc="160" dirty="0">
                <a:latin typeface="Arial"/>
                <a:cs typeface="Arial"/>
              </a:rPr>
              <a:t>dentro </a:t>
            </a:r>
            <a:r>
              <a:rPr sz="2700" b="0" spc="95" dirty="0">
                <a:latin typeface="Arial"/>
                <a:cs typeface="Arial"/>
              </a:rPr>
              <a:t>de </a:t>
            </a:r>
            <a:r>
              <a:rPr sz="2700" b="0" spc="105" dirty="0">
                <a:latin typeface="Arial"/>
                <a:cs typeface="Arial"/>
              </a:rPr>
              <a:t>custos  </a:t>
            </a:r>
            <a:r>
              <a:rPr sz="2700" b="0" spc="100" dirty="0">
                <a:latin typeface="Arial"/>
                <a:cs typeface="Arial"/>
              </a:rPr>
              <a:t>adequados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9259" y="4936073"/>
            <a:ext cx="1655170" cy="158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33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3927" y="1629398"/>
            <a:ext cx="7436484" cy="439864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940"/>
              </a:spcBef>
              <a:buClr>
                <a:srgbClr val="2CA1BE"/>
              </a:buClr>
              <a:buSzPct val="67948"/>
              <a:buFont typeface="Arial"/>
              <a:buChar char="•"/>
              <a:tabLst>
                <a:tab pos="269240" algn="l"/>
              </a:tabLst>
            </a:pPr>
            <a:r>
              <a:rPr sz="3900" b="1" spc="30" dirty="0">
                <a:solidFill>
                  <a:srgbClr val="C00000"/>
                </a:solidFill>
                <a:latin typeface="Arial"/>
                <a:cs typeface="Arial"/>
              </a:rPr>
              <a:t>Métodos</a:t>
            </a:r>
            <a:endParaRPr sz="39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580"/>
              </a:spcBef>
              <a:buClr>
                <a:srgbClr val="2CA1BE"/>
              </a:buClr>
              <a:buSzPct val="68518"/>
              <a:buChar char="•"/>
              <a:tabLst>
                <a:tab pos="268605" algn="l"/>
                <a:tab pos="269240" algn="l"/>
              </a:tabLst>
            </a:pPr>
            <a:r>
              <a:rPr sz="2700" spc="114" dirty="0">
                <a:latin typeface="Arial"/>
                <a:cs typeface="Arial"/>
              </a:rPr>
              <a:t>Proporcionam </a:t>
            </a:r>
            <a:r>
              <a:rPr sz="2700" spc="95" dirty="0">
                <a:latin typeface="Arial"/>
                <a:cs typeface="Arial"/>
              </a:rPr>
              <a:t>detalhes de </a:t>
            </a:r>
            <a:r>
              <a:rPr sz="2700" spc="150" dirty="0">
                <a:latin typeface="Arial"/>
                <a:cs typeface="Arial"/>
              </a:rPr>
              <a:t>como </a:t>
            </a:r>
            <a:r>
              <a:rPr sz="2700" spc="125" dirty="0">
                <a:latin typeface="Arial"/>
                <a:cs typeface="Arial"/>
              </a:rPr>
              <a:t>fazer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para  </a:t>
            </a:r>
            <a:r>
              <a:rPr sz="2700" spc="150" dirty="0">
                <a:latin typeface="Arial"/>
                <a:cs typeface="Arial"/>
              </a:rPr>
              <a:t>construir </a:t>
            </a:r>
            <a:r>
              <a:rPr sz="2700" spc="120" dirty="0">
                <a:latin typeface="Arial"/>
                <a:cs typeface="Arial"/>
              </a:rPr>
              <a:t>software.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70" dirty="0">
                <a:latin typeface="Arial"/>
                <a:cs typeface="Arial"/>
              </a:rPr>
              <a:t>Envolvem:</a:t>
            </a:r>
            <a:endParaRPr sz="2700">
              <a:latin typeface="Arial"/>
              <a:cs typeface="Arial"/>
            </a:endParaRPr>
          </a:p>
          <a:p>
            <a:pPr marL="377825" indent="-365125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8518"/>
              <a:buChar char="•"/>
              <a:tabLst>
                <a:tab pos="377825" algn="l"/>
                <a:tab pos="378460" algn="l"/>
              </a:tabLst>
            </a:pPr>
            <a:r>
              <a:rPr sz="2700" spc="90" dirty="0">
                <a:latin typeface="Arial"/>
                <a:cs typeface="Arial"/>
              </a:rPr>
              <a:t>Planejamento </a:t>
            </a:r>
            <a:r>
              <a:rPr sz="2700" dirty="0">
                <a:latin typeface="Arial"/>
                <a:cs typeface="Arial"/>
              </a:rPr>
              <a:t>e</a:t>
            </a:r>
            <a:r>
              <a:rPr sz="2700" spc="60" dirty="0">
                <a:latin typeface="Arial"/>
                <a:cs typeface="Arial"/>
              </a:rPr>
              <a:t> </a:t>
            </a:r>
            <a:r>
              <a:rPr sz="2700" spc="110" dirty="0">
                <a:latin typeface="Arial"/>
                <a:cs typeface="Arial"/>
              </a:rPr>
              <a:t>estimativa</a:t>
            </a:r>
            <a:endParaRPr sz="27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8518"/>
              <a:buChar char="•"/>
              <a:tabLst>
                <a:tab pos="268605" algn="l"/>
                <a:tab pos="269240" algn="l"/>
              </a:tabLst>
            </a:pPr>
            <a:r>
              <a:rPr sz="2700" spc="85" dirty="0">
                <a:latin typeface="Arial"/>
                <a:cs typeface="Arial"/>
              </a:rPr>
              <a:t>Analise </a:t>
            </a:r>
            <a:r>
              <a:rPr sz="2700" spc="95" dirty="0">
                <a:latin typeface="Arial"/>
                <a:cs typeface="Arial"/>
              </a:rPr>
              <a:t>de</a:t>
            </a:r>
            <a:r>
              <a:rPr sz="2700" spc="75" dirty="0">
                <a:latin typeface="Arial"/>
                <a:cs typeface="Arial"/>
              </a:rPr>
              <a:t> </a:t>
            </a:r>
            <a:r>
              <a:rPr sz="2700" spc="135" dirty="0">
                <a:latin typeface="Arial"/>
                <a:cs typeface="Arial"/>
              </a:rPr>
              <a:t>requisitos</a:t>
            </a:r>
            <a:endParaRPr sz="27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8518"/>
              <a:buChar char="•"/>
              <a:tabLst>
                <a:tab pos="268605" algn="l"/>
                <a:tab pos="269240" algn="l"/>
              </a:tabLst>
            </a:pPr>
            <a:r>
              <a:rPr sz="2700" spc="95" dirty="0">
                <a:latin typeface="Arial"/>
                <a:cs typeface="Arial"/>
              </a:rPr>
              <a:t>Projeto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45" dirty="0">
                <a:latin typeface="Arial"/>
                <a:cs typeface="Arial"/>
              </a:rPr>
              <a:t>arquitetura </a:t>
            </a:r>
            <a:r>
              <a:rPr sz="2700" spc="120" dirty="0">
                <a:latin typeface="Arial"/>
                <a:cs typeface="Arial"/>
              </a:rPr>
              <a:t>dos</a:t>
            </a:r>
            <a:r>
              <a:rPr sz="2700" spc="135" dirty="0">
                <a:latin typeface="Arial"/>
                <a:cs typeface="Arial"/>
              </a:rPr>
              <a:t> </a:t>
            </a:r>
            <a:r>
              <a:rPr sz="2700" spc="130" dirty="0">
                <a:latin typeface="Arial"/>
                <a:cs typeface="Arial"/>
              </a:rPr>
              <a:t>programas</a:t>
            </a:r>
            <a:endParaRPr sz="27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8518"/>
              <a:buChar char="•"/>
              <a:tabLst>
                <a:tab pos="268605" algn="l"/>
                <a:tab pos="269240" algn="l"/>
              </a:tabLst>
            </a:pPr>
            <a:r>
              <a:rPr sz="2700" spc="95" dirty="0">
                <a:latin typeface="Arial"/>
                <a:cs typeface="Arial"/>
              </a:rPr>
              <a:t>Codificação</a:t>
            </a:r>
            <a:endParaRPr sz="27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8518"/>
              <a:buChar char="•"/>
              <a:tabLst>
                <a:tab pos="268605" algn="l"/>
                <a:tab pos="269240" algn="l"/>
              </a:tabLst>
            </a:pPr>
            <a:r>
              <a:rPr sz="2700" spc="65" dirty="0">
                <a:latin typeface="Arial"/>
                <a:cs typeface="Arial"/>
              </a:rPr>
              <a:t>Teste</a:t>
            </a:r>
            <a:endParaRPr sz="27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8518"/>
              <a:buChar char="•"/>
              <a:tabLst>
                <a:tab pos="268605" algn="l"/>
                <a:tab pos="269240" algn="l"/>
              </a:tabLst>
            </a:pPr>
            <a:r>
              <a:rPr sz="2700" spc="100" dirty="0">
                <a:latin typeface="Arial"/>
                <a:cs typeface="Arial"/>
              </a:rPr>
              <a:t>Manutenção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9259" y="4936073"/>
            <a:ext cx="1655170" cy="158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34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9465" y="1740852"/>
            <a:ext cx="3040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0" spc="-725" dirty="0">
                <a:solidFill>
                  <a:srgbClr val="2CA1BE"/>
                </a:solidFill>
                <a:latin typeface="Arial"/>
                <a:cs typeface="Arial"/>
              </a:rPr>
              <a:t> </a:t>
            </a:r>
            <a:r>
              <a:rPr sz="2450" b="0" spc="-67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C00000"/>
                </a:solidFill>
              </a:rPr>
              <a:t>Ferramentas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465" y="2358390"/>
            <a:ext cx="7756525" cy="213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10795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0" dirty="0">
                <a:latin typeface="Arial"/>
                <a:cs typeface="Arial"/>
              </a:rPr>
              <a:t>Ferramentas </a:t>
            </a:r>
            <a:r>
              <a:rPr sz="2700" spc="90" dirty="0">
                <a:latin typeface="Arial"/>
                <a:cs typeface="Arial"/>
              </a:rPr>
              <a:t>CASE(Computer-Aided </a:t>
            </a:r>
            <a:r>
              <a:rPr sz="2700" spc="125" dirty="0">
                <a:latin typeface="Arial"/>
                <a:cs typeface="Arial"/>
              </a:rPr>
              <a:t>software  </a:t>
            </a:r>
            <a:r>
              <a:rPr sz="2700" spc="85" dirty="0">
                <a:latin typeface="Arial"/>
                <a:cs typeface="Arial"/>
              </a:rPr>
              <a:t>Engineering)</a:t>
            </a:r>
            <a:endParaRPr sz="27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50" dirty="0">
                <a:latin typeface="Arial"/>
                <a:cs typeface="Arial"/>
              </a:rPr>
              <a:t>Sistemas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25" dirty="0">
                <a:latin typeface="Arial"/>
                <a:cs typeface="Arial"/>
              </a:rPr>
              <a:t>software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40" dirty="0">
                <a:latin typeface="Arial"/>
                <a:cs typeface="Arial"/>
              </a:rPr>
              <a:t>objetivam </a:t>
            </a:r>
            <a:r>
              <a:rPr sz="2700" spc="120" dirty="0">
                <a:latin typeface="Arial"/>
                <a:cs typeface="Arial"/>
              </a:rPr>
              <a:t>fornecer  </a:t>
            </a:r>
            <a:r>
              <a:rPr sz="2700" spc="130" dirty="0">
                <a:latin typeface="Arial"/>
                <a:cs typeface="Arial"/>
              </a:rPr>
              <a:t>apoio </a:t>
            </a:r>
            <a:r>
              <a:rPr sz="2700" spc="145" dirty="0">
                <a:latin typeface="Arial"/>
                <a:cs typeface="Arial"/>
              </a:rPr>
              <a:t>automatizado </a:t>
            </a:r>
            <a:r>
              <a:rPr sz="2700" spc="90" dirty="0">
                <a:latin typeface="Arial"/>
                <a:cs typeface="Arial"/>
              </a:rPr>
              <a:t>para </a:t>
            </a:r>
            <a:r>
              <a:rPr sz="2700" spc="100" dirty="0">
                <a:latin typeface="Arial"/>
                <a:cs typeface="Arial"/>
              </a:rPr>
              <a:t>atividades </a:t>
            </a:r>
            <a:r>
              <a:rPr sz="2700" spc="95" dirty="0">
                <a:latin typeface="Arial"/>
                <a:cs typeface="Arial"/>
              </a:rPr>
              <a:t>de  processo de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software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1798" y="4776825"/>
            <a:ext cx="2444115" cy="2047239"/>
          </a:xfrm>
          <a:custGeom>
            <a:avLst/>
            <a:gdLst/>
            <a:ahLst/>
            <a:cxnLst/>
            <a:rect l="l" t="t" r="r" b="b"/>
            <a:pathLst>
              <a:path w="2444115" h="2047240">
                <a:moveTo>
                  <a:pt x="1151222" y="1909959"/>
                </a:moveTo>
                <a:lnTo>
                  <a:pt x="971625" y="1909959"/>
                </a:lnTo>
                <a:lnTo>
                  <a:pt x="801336" y="2046623"/>
                </a:lnTo>
                <a:lnTo>
                  <a:pt x="1151222" y="1909959"/>
                </a:lnTo>
                <a:close/>
              </a:path>
              <a:path w="2444115" h="2047240">
                <a:moveTo>
                  <a:pt x="1385899" y="1818295"/>
                </a:moveTo>
                <a:lnTo>
                  <a:pt x="779640" y="1818295"/>
                </a:lnTo>
                <a:lnTo>
                  <a:pt x="639396" y="1953295"/>
                </a:lnTo>
                <a:lnTo>
                  <a:pt x="971625" y="1909959"/>
                </a:lnTo>
                <a:lnTo>
                  <a:pt x="1151222" y="1909959"/>
                </a:lnTo>
                <a:lnTo>
                  <a:pt x="1385899" y="1818295"/>
                </a:lnTo>
                <a:close/>
              </a:path>
              <a:path w="2444115" h="2047240">
                <a:moveTo>
                  <a:pt x="1943252" y="568363"/>
                </a:moveTo>
                <a:lnTo>
                  <a:pt x="1111854" y="568363"/>
                </a:lnTo>
                <a:lnTo>
                  <a:pt x="30050" y="1043340"/>
                </a:lnTo>
                <a:lnTo>
                  <a:pt x="452423" y="1756645"/>
                </a:lnTo>
                <a:lnTo>
                  <a:pt x="378971" y="1844963"/>
                </a:lnTo>
                <a:lnTo>
                  <a:pt x="779640" y="1818295"/>
                </a:lnTo>
                <a:lnTo>
                  <a:pt x="1385899" y="1818295"/>
                </a:lnTo>
                <a:lnTo>
                  <a:pt x="2444022" y="1404997"/>
                </a:lnTo>
                <a:lnTo>
                  <a:pt x="2252621" y="1118345"/>
                </a:lnTo>
                <a:lnTo>
                  <a:pt x="938243" y="1118345"/>
                </a:lnTo>
                <a:lnTo>
                  <a:pt x="2038398" y="691691"/>
                </a:lnTo>
                <a:lnTo>
                  <a:pt x="1943252" y="568363"/>
                </a:lnTo>
                <a:close/>
              </a:path>
              <a:path w="2444115" h="2047240">
                <a:moveTo>
                  <a:pt x="2073455" y="850017"/>
                </a:moveTo>
                <a:lnTo>
                  <a:pt x="938243" y="1118345"/>
                </a:lnTo>
                <a:lnTo>
                  <a:pt x="2252621" y="1118345"/>
                </a:lnTo>
                <a:lnTo>
                  <a:pt x="2073455" y="850017"/>
                </a:lnTo>
                <a:close/>
              </a:path>
              <a:path w="2444115" h="2047240">
                <a:moveTo>
                  <a:pt x="1252098" y="0"/>
                </a:moveTo>
                <a:lnTo>
                  <a:pt x="0" y="191713"/>
                </a:lnTo>
                <a:lnTo>
                  <a:pt x="290483" y="775026"/>
                </a:lnTo>
                <a:lnTo>
                  <a:pt x="1111854" y="568363"/>
                </a:lnTo>
                <a:lnTo>
                  <a:pt x="1943252" y="568363"/>
                </a:lnTo>
                <a:lnTo>
                  <a:pt x="1666834" y="210065"/>
                </a:lnTo>
                <a:lnTo>
                  <a:pt x="1404013" y="210065"/>
                </a:lnTo>
                <a:lnTo>
                  <a:pt x="1482158" y="156702"/>
                </a:lnTo>
                <a:lnTo>
                  <a:pt x="1325550" y="156702"/>
                </a:lnTo>
                <a:lnTo>
                  <a:pt x="1439043" y="63386"/>
                </a:lnTo>
                <a:lnTo>
                  <a:pt x="1252098" y="0"/>
                </a:lnTo>
                <a:close/>
              </a:path>
              <a:path w="2444115" h="2047240">
                <a:moveTo>
                  <a:pt x="1636012" y="170113"/>
                </a:moveTo>
                <a:lnTo>
                  <a:pt x="1404013" y="210065"/>
                </a:lnTo>
                <a:lnTo>
                  <a:pt x="1666834" y="210065"/>
                </a:lnTo>
                <a:lnTo>
                  <a:pt x="1636012" y="170113"/>
                </a:lnTo>
                <a:close/>
              </a:path>
              <a:path w="2444115" h="2047240">
                <a:moveTo>
                  <a:pt x="1535908" y="119997"/>
                </a:moveTo>
                <a:lnTo>
                  <a:pt x="1325550" y="156702"/>
                </a:lnTo>
                <a:lnTo>
                  <a:pt x="1482158" y="156702"/>
                </a:lnTo>
                <a:lnTo>
                  <a:pt x="1535908" y="11999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1849" y="4720214"/>
            <a:ext cx="2456180" cy="2053589"/>
          </a:xfrm>
          <a:custGeom>
            <a:avLst/>
            <a:gdLst/>
            <a:ahLst/>
            <a:cxnLst/>
            <a:rect l="l" t="t" r="r" b="b"/>
            <a:pathLst>
              <a:path w="2456179" h="2053590">
                <a:moveTo>
                  <a:pt x="1178573" y="1908237"/>
                </a:moveTo>
                <a:lnTo>
                  <a:pt x="981643" y="1908237"/>
                </a:lnTo>
                <a:lnTo>
                  <a:pt x="813030" y="2053236"/>
                </a:lnTo>
                <a:lnTo>
                  <a:pt x="1178573" y="1908237"/>
                </a:lnTo>
                <a:close/>
              </a:path>
              <a:path w="2456179" h="2053590">
                <a:moveTo>
                  <a:pt x="1413822" y="1814921"/>
                </a:moveTo>
                <a:lnTo>
                  <a:pt x="791320" y="1814921"/>
                </a:lnTo>
                <a:lnTo>
                  <a:pt x="651090" y="1951577"/>
                </a:lnTo>
                <a:lnTo>
                  <a:pt x="981643" y="1908237"/>
                </a:lnTo>
                <a:lnTo>
                  <a:pt x="1178573" y="1908237"/>
                </a:lnTo>
                <a:lnTo>
                  <a:pt x="1413822" y="1814921"/>
                </a:lnTo>
                <a:close/>
              </a:path>
              <a:path w="2456179" h="2053590">
                <a:moveTo>
                  <a:pt x="1953991" y="566668"/>
                </a:moveTo>
                <a:lnTo>
                  <a:pt x="1121873" y="566668"/>
                </a:lnTo>
                <a:lnTo>
                  <a:pt x="38397" y="1041617"/>
                </a:lnTo>
                <a:lnTo>
                  <a:pt x="464103" y="1754923"/>
                </a:lnTo>
                <a:lnTo>
                  <a:pt x="388976" y="1841575"/>
                </a:lnTo>
                <a:lnTo>
                  <a:pt x="791320" y="1814921"/>
                </a:lnTo>
                <a:lnTo>
                  <a:pt x="1413822" y="1814921"/>
                </a:lnTo>
                <a:lnTo>
                  <a:pt x="2455786" y="1401609"/>
                </a:lnTo>
                <a:lnTo>
                  <a:pt x="2263513" y="1114957"/>
                </a:lnTo>
                <a:lnTo>
                  <a:pt x="948247" y="1114957"/>
                </a:lnTo>
                <a:lnTo>
                  <a:pt x="2048473" y="689913"/>
                </a:lnTo>
                <a:lnTo>
                  <a:pt x="1953991" y="566668"/>
                </a:lnTo>
                <a:close/>
              </a:path>
              <a:path w="2456179" h="2053590">
                <a:moveTo>
                  <a:pt x="2083530" y="846629"/>
                </a:moveTo>
                <a:lnTo>
                  <a:pt x="948247" y="1114957"/>
                </a:lnTo>
                <a:lnTo>
                  <a:pt x="2263513" y="1114957"/>
                </a:lnTo>
                <a:lnTo>
                  <a:pt x="2083530" y="846629"/>
                </a:lnTo>
                <a:close/>
              </a:path>
              <a:path w="2456179" h="2053590">
                <a:moveTo>
                  <a:pt x="1263778" y="0"/>
                </a:moveTo>
                <a:lnTo>
                  <a:pt x="0" y="186630"/>
                </a:lnTo>
                <a:lnTo>
                  <a:pt x="302177" y="773304"/>
                </a:lnTo>
                <a:lnTo>
                  <a:pt x="1121873" y="566668"/>
                </a:lnTo>
                <a:lnTo>
                  <a:pt x="1953991" y="566668"/>
                </a:lnTo>
                <a:lnTo>
                  <a:pt x="1676715" y="204983"/>
                </a:lnTo>
                <a:lnTo>
                  <a:pt x="1415750" y="204983"/>
                </a:lnTo>
                <a:lnTo>
                  <a:pt x="1494389" y="151619"/>
                </a:lnTo>
                <a:lnTo>
                  <a:pt x="1335568" y="151619"/>
                </a:lnTo>
                <a:lnTo>
                  <a:pt x="1450807" y="59998"/>
                </a:lnTo>
                <a:lnTo>
                  <a:pt x="1263778" y="0"/>
                </a:lnTo>
                <a:close/>
              </a:path>
              <a:path w="2456179" h="2053590">
                <a:moveTo>
                  <a:pt x="1646087" y="165031"/>
                </a:moveTo>
                <a:lnTo>
                  <a:pt x="1415750" y="204983"/>
                </a:lnTo>
                <a:lnTo>
                  <a:pt x="1676715" y="204983"/>
                </a:lnTo>
                <a:lnTo>
                  <a:pt x="1646087" y="165031"/>
                </a:lnTo>
                <a:close/>
              </a:path>
              <a:path w="2456179" h="2053590">
                <a:moveTo>
                  <a:pt x="1545983" y="116609"/>
                </a:moveTo>
                <a:lnTo>
                  <a:pt x="1335568" y="151619"/>
                </a:lnTo>
                <a:lnTo>
                  <a:pt x="1494389" y="151619"/>
                </a:lnTo>
                <a:lnTo>
                  <a:pt x="1545983" y="116609"/>
                </a:lnTo>
                <a:close/>
              </a:path>
            </a:pathLst>
          </a:custGeom>
          <a:solidFill>
            <a:srgbClr val="FFC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0213" y="4545301"/>
            <a:ext cx="1886500" cy="1909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35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9465" y="1740852"/>
            <a:ext cx="3040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0" spc="-725" dirty="0">
                <a:solidFill>
                  <a:srgbClr val="2CA1BE"/>
                </a:solidFill>
                <a:latin typeface="Arial"/>
                <a:cs typeface="Arial"/>
              </a:rPr>
              <a:t> </a:t>
            </a:r>
            <a:r>
              <a:rPr sz="2450" b="0" spc="-67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C00000"/>
                </a:solidFill>
              </a:rPr>
              <a:t>Ferramentas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465" y="2358390"/>
            <a:ext cx="7451090" cy="41113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4" dirty="0">
                <a:latin typeface="Arial"/>
                <a:cs typeface="Arial"/>
              </a:rPr>
              <a:t>Proporcionam </a:t>
            </a:r>
            <a:r>
              <a:rPr sz="2700" spc="130" dirty="0">
                <a:latin typeface="Arial"/>
                <a:cs typeface="Arial"/>
              </a:rPr>
              <a:t>apoio </a:t>
            </a:r>
            <a:r>
              <a:rPr sz="2700" spc="145" dirty="0">
                <a:latin typeface="Arial"/>
                <a:cs typeface="Arial"/>
              </a:rPr>
              <a:t>automatizado </a:t>
            </a:r>
            <a:r>
              <a:rPr sz="2700" spc="160" dirty="0">
                <a:latin typeface="Arial"/>
                <a:cs typeface="Arial"/>
              </a:rPr>
              <a:t>ou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semi  </a:t>
            </a:r>
            <a:r>
              <a:rPr sz="2700" spc="55" dirty="0">
                <a:latin typeface="Arial"/>
                <a:cs typeface="Arial"/>
              </a:rPr>
              <a:t>aos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métodos/serviços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0" dirty="0">
                <a:latin typeface="Arial"/>
                <a:cs typeface="Arial"/>
              </a:rPr>
              <a:t>Exemplos: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0" dirty="0">
                <a:latin typeface="Arial"/>
                <a:cs typeface="Arial"/>
              </a:rPr>
              <a:t>Rational </a:t>
            </a:r>
            <a:r>
              <a:rPr sz="2700" spc="-20" dirty="0">
                <a:latin typeface="Arial"/>
                <a:cs typeface="Arial"/>
              </a:rPr>
              <a:t>Rose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65" dirty="0">
                <a:latin typeface="Arial"/>
                <a:cs typeface="Arial"/>
              </a:rPr>
              <a:t>Oracle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Designer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25" dirty="0">
                <a:latin typeface="Arial"/>
                <a:cs typeface="Arial"/>
              </a:rPr>
              <a:t>Jude(</a:t>
            </a:r>
            <a:r>
              <a:rPr sz="2700" spc="25" dirty="0" err="1">
                <a:latin typeface="Arial"/>
                <a:cs typeface="Arial"/>
              </a:rPr>
              <a:t>Astah</a:t>
            </a:r>
            <a:r>
              <a:rPr sz="2700" spc="25" dirty="0" smtClean="0">
                <a:latin typeface="Arial"/>
                <a:cs typeface="Arial"/>
              </a:rPr>
              <a:t>)</a:t>
            </a:r>
            <a:endParaRPr lang="pt-BR" sz="2700" spc="25" dirty="0" smtClean="0">
              <a:latin typeface="Arial"/>
              <a:cs typeface="Arial"/>
            </a:endParaRPr>
          </a:p>
          <a:p>
            <a:pPr marL="12700">
              <a:spcBef>
                <a:spcPts val="400"/>
              </a:spcBef>
              <a:tabLst>
                <a:tab pos="268605" algn="l"/>
              </a:tabLst>
            </a:pPr>
            <a:r>
              <a:rPr lang="pt-BR"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lang="pt-BR" sz="2700" spc="25" dirty="0" smtClean="0">
                <a:latin typeface="Arial"/>
                <a:cs typeface="Arial"/>
              </a:rPr>
              <a:t>EA</a:t>
            </a:r>
            <a:endParaRPr lang="pt-BR" sz="2700" spc="2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 smtClean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	</a:t>
            </a:r>
            <a:r>
              <a:rPr sz="2700" spc="75" dirty="0" err="1" smtClean="0">
                <a:latin typeface="Arial"/>
                <a:cs typeface="Arial"/>
              </a:rPr>
              <a:t>ArgoUML</a:t>
            </a:r>
            <a:endParaRPr lang="pt-BR" sz="2700" spc="7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endParaRPr sz="27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8625" y="4418050"/>
            <a:ext cx="2444115" cy="2047239"/>
          </a:xfrm>
          <a:custGeom>
            <a:avLst/>
            <a:gdLst/>
            <a:ahLst/>
            <a:cxnLst/>
            <a:rect l="l" t="t" r="r" b="b"/>
            <a:pathLst>
              <a:path w="2444115" h="2047239">
                <a:moveTo>
                  <a:pt x="1151222" y="1909959"/>
                </a:moveTo>
                <a:lnTo>
                  <a:pt x="971625" y="1909959"/>
                </a:lnTo>
                <a:lnTo>
                  <a:pt x="801336" y="2046623"/>
                </a:lnTo>
                <a:lnTo>
                  <a:pt x="1151222" y="1909959"/>
                </a:lnTo>
                <a:close/>
              </a:path>
              <a:path w="2444115" h="2047239">
                <a:moveTo>
                  <a:pt x="1385899" y="1818295"/>
                </a:moveTo>
                <a:lnTo>
                  <a:pt x="779640" y="1818295"/>
                </a:lnTo>
                <a:lnTo>
                  <a:pt x="639396" y="1953295"/>
                </a:lnTo>
                <a:lnTo>
                  <a:pt x="971625" y="1909959"/>
                </a:lnTo>
                <a:lnTo>
                  <a:pt x="1151222" y="1909959"/>
                </a:lnTo>
                <a:lnTo>
                  <a:pt x="1385899" y="1818295"/>
                </a:lnTo>
                <a:close/>
              </a:path>
              <a:path w="2444115" h="2047239">
                <a:moveTo>
                  <a:pt x="1943252" y="568363"/>
                </a:moveTo>
                <a:lnTo>
                  <a:pt x="1111854" y="568363"/>
                </a:lnTo>
                <a:lnTo>
                  <a:pt x="30050" y="1043340"/>
                </a:lnTo>
                <a:lnTo>
                  <a:pt x="452423" y="1756645"/>
                </a:lnTo>
                <a:lnTo>
                  <a:pt x="378971" y="1844963"/>
                </a:lnTo>
                <a:lnTo>
                  <a:pt x="779640" y="1818295"/>
                </a:lnTo>
                <a:lnTo>
                  <a:pt x="1385899" y="1818295"/>
                </a:lnTo>
                <a:lnTo>
                  <a:pt x="2444022" y="1404997"/>
                </a:lnTo>
                <a:lnTo>
                  <a:pt x="2252621" y="1118345"/>
                </a:lnTo>
                <a:lnTo>
                  <a:pt x="938243" y="1118345"/>
                </a:lnTo>
                <a:lnTo>
                  <a:pt x="2038398" y="691691"/>
                </a:lnTo>
                <a:lnTo>
                  <a:pt x="1943252" y="568363"/>
                </a:lnTo>
                <a:close/>
              </a:path>
              <a:path w="2444115" h="2047239">
                <a:moveTo>
                  <a:pt x="2073455" y="850017"/>
                </a:moveTo>
                <a:lnTo>
                  <a:pt x="938243" y="1118345"/>
                </a:lnTo>
                <a:lnTo>
                  <a:pt x="2252621" y="1118345"/>
                </a:lnTo>
                <a:lnTo>
                  <a:pt x="2073455" y="850017"/>
                </a:lnTo>
                <a:close/>
              </a:path>
              <a:path w="2444115" h="2047239">
                <a:moveTo>
                  <a:pt x="1252098" y="0"/>
                </a:moveTo>
                <a:lnTo>
                  <a:pt x="0" y="191713"/>
                </a:lnTo>
                <a:lnTo>
                  <a:pt x="290483" y="775026"/>
                </a:lnTo>
                <a:lnTo>
                  <a:pt x="1111854" y="568363"/>
                </a:lnTo>
                <a:lnTo>
                  <a:pt x="1943252" y="568363"/>
                </a:lnTo>
                <a:lnTo>
                  <a:pt x="1666834" y="210065"/>
                </a:lnTo>
                <a:lnTo>
                  <a:pt x="1404013" y="210065"/>
                </a:lnTo>
                <a:lnTo>
                  <a:pt x="1482158" y="156702"/>
                </a:lnTo>
                <a:lnTo>
                  <a:pt x="1325550" y="156702"/>
                </a:lnTo>
                <a:lnTo>
                  <a:pt x="1439043" y="63386"/>
                </a:lnTo>
                <a:lnTo>
                  <a:pt x="1252098" y="0"/>
                </a:lnTo>
                <a:close/>
              </a:path>
              <a:path w="2444115" h="2047239">
                <a:moveTo>
                  <a:pt x="1636012" y="170113"/>
                </a:moveTo>
                <a:lnTo>
                  <a:pt x="1404013" y="210065"/>
                </a:lnTo>
                <a:lnTo>
                  <a:pt x="1666834" y="210065"/>
                </a:lnTo>
                <a:lnTo>
                  <a:pt x="1636012" y="170113"/>
                </a:lnTo>
                <a:close/>
              </a:path>
              <a:path w="2444115" h="2047239">
                <a:moveTo>
                  <a:pt x="1535908" y="119997"/>
                </a:moveTo>
                <a:lnTo>
                  <a:pt x="1325550" y="156702"/>
                </a:lnTo>
                <a:lnTo>
                  <a:pt x="1482158" y="156702"/>
                </a:lnTo>
                <a:lnTo>
                  <a:pt x="1535908" y="11999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8675" y="4361439"/>
            <a:ext cx="2456180" cy="2053589"/>
          </a:xfrm>
          <a:custGeom>
            <a:avLst/>
            <a:gdLst/>
            <a:ahLst/>
            <a:cxnLst/>
            <a:rect l="l" t="t" r="r" b="b"/>
            <a:pathLst>
              <a:path w="2456179" h="2053589">
                <a:moveTo>
                  <a:pt x="1178573" y="1908237"/>
                </a:moveTo>
                <a:lnTo>
                  <a:pt x="981643" y="1908237"/>
                </a:lnTo>
                <a:lnTo>
                  <a:pt x="813030" y="2053236"/>
                </a:lnTo>
                <a:lnTo>
                  <a:pt x="1178573" y="1908237"/>
                </a:lnTo>
                <a:close/>
              </a:path>
              <a:path w="2456179" h="2053589">
                <a:moveTo>
                  <a:pt x="1413822" y="1814921"/>
                </a:moveTo>
                <a:lnTo>
                  <a:pt x="791320" y="1814921"/>
                </a:lnTo>
                <a:lnTo>
                  <a:pt x="651090" y="1951577"/>
                </a:lnTo>
                <a:lnTo>
                  <a:pt x="981643" y="1908237"/>
                </a:lnTo>
                <a:lnTo>
                  <a:pt x="1178573" y="1908237"/>
                </a:lnTo>
                <a:lnTo>
                  <a:pt x="1413822" y="1814921"/>
                </a:lnTo>
                <a:close/>
              </a:path>
              <a:path w="2456179" h="2053589">
                <a:moveTo>
                  <a:pt x="1953991" y="566668"/>
                </a:moveTo>
                <a:lnTo>
                  <a:pt x="1121873" y="566668"/>
                </a:lnTo>
                <a:lnTo>
                  <a:pt x="38397" y="1041617"/>
                </a:lnTo>
                <a:lnTo>
                  <a:pt x="464103" y="1754923"/>
                </a:lnTo>
                <a:lnTo>
                  <a:pt x="388976" y="1841575"/>
                </a:lnTo>
                <a:lnTo>
                  <a:pt x="791320" y="1814921"/>
                </a:lnTo>
                <a:lnTo>
                  <a:pt x="1413822" y="1814921"/>
                </a:lnTo>
                <a:lnTo>
                  <a:pt x="2455786" y="1401609"/>
                </a:lnTo>
                <a:lnTo>
                  <a:pt x="2263513" y="1114957"/>
                </a:lnTo>
                <a:lnTo>
                  <a:pt x="948247" y="1114957"/>
                </a:lnTo>
                <a:lnTo>
                  <a:pt x="2048473" y="689913"/>
                </a:lnTo>
                <a:lnTo>
                  <a:pt x="1953991" y="566668"/>
                </a:lnTo>
                <a:close/>
              </a:path>
              <a:path w="2456179" h="2053589">
                <a:moveTo>
                  <a:pt x="2083530" y="846629"/>
                </a:moveTo>
                <a:lnTo>
                  <a:pt x="948247" y="1114957"/>
                </a:lnTo>
                <a:lnTo>
                  <a:pt x="2263513" y="1114957"/>
                </a:lnTo>
                <a:lnTo>
                  <a:pt x="2083530" y="846629"/>
                </a:lnTo>
                <a:close/>
              </a:path>
              <a:path w="2456179" h="2053589">
                <a:moveTo>
                  <a:pt x="1263778" y="0"/>
                </a:moveTo>
                <a:lnTo>
                  <a:pt x="0" y="186630"/>
                </a:lnTo>
                <a:lnTo>
                  <a:pt x="302177" y="773304"/>
                </a:lnTo>
                <a:lnTo>
                  <a:pt x="1121873" y="566668"/>
                </a:lnTo>
                <a:lnTo>
                  <a:pt x="1953991" y="566668"/>
                </a:lnTo>
                <a:lnTo>
                  <a:pt x="1676715" y="204983"/>
                </a:lnTo>
                <a:lnTo>
                  <a:pt x="1415750" y="204983"/>
                </a:lnTo>
                <a:lnTo>
                  <a:pt x="1494389" y="151619"/>
                </a:lnTo>
                <a:lnTo>
                  <a:pt x="1335568" y="151619"/>
                </a:lnTo>
                <a:lnTo>
                  <a:pt x="1450807" y="59998"/>
                </a:lnTo>
                <a:lnTo>
                  <a:pt x="1263778" y="0"/>
                </a:lnTo>
                <a:close/>
              </a:path>
              <a:path w="2456179" h="2053589">
                <a:moveTo>
                  <a:pt x="1646087" y="165031"/>
                </a:moveTo>
                <a:lnTo>
                  <a:pt x="1415750" y="204983"/>
                </a:lnTo>
                <a:lnTo>
                  <a:pt x="1676715" y="204983"/>
                </a:lnTo>
                <a:lnTo>
                  <a:pt x="1646087" y="165031"/>
                </a:lnTo>
                <a:close/>
              </a:path>
              <a:path w="2456179" h="2053589">
                <a:moveTo>
                  <a:pt x="1545983" y="116609"/>
                </a:moveTo>
                <a:lnTo>
                  <a:pt x="1335568" y="151619"/>
                </a:lnTo>
                <a:lnTo>
                  <a:pt x="1494389" y="151619"/>
                </a:lnTo>
                <a:lnTo>
                  <a:pt x="1545983" y="116609"/>
                </a:lnTo>
                <a:close/>
              </a:path>
            </a:pathLst>
          </a:custGeom>
          <a:solidFill>
            <a:srgbClr val="FFC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7039" y="4186526"/>
            <a:ext cx="1886500" cy="1909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36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4365" y="1740852"/>
            <a:ext cx="6003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0" spc="-725" dirty="0">
                <a:solidFill>
                  <a:srgbClr val="2CA1BE"/>
                </a:solidFill>
                <a:latin typeface="Arial"/>
                <a:cs typeface="Arial"/>
              </a:rPr>
              <a:t> </a:t>
            </a:r>
            <a:r>
              <a:rPr sz="2450" b="0" spc="-67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C00000"/>
                </a:solidFill>
              </a:rPr>
              <a:t>Procedimentos/Processos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365" y="2358390"/>
            <a:ext cx="7608570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35" dirty="0">
                <a:latin typeface="Arial"/>
                <a:cs typeface="Arial"/>
              </a:rPr>
              <a:t>Constituem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10" dirty="0">
                <a:latin typeface="Arial"/>
                <a:cs typeface="Arial"/>
              </a:rPr>
              <a:t>elo </a:t>
            </a:r>
            <a:r>
              <a:rPr sz="2700" spc="95" dirty="0">
                <a:latin typeface="Arial"/>
                <a:cs typeface="Arial"/>
              </a:rPr>
              <a:t>de ligação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60" dirty="0">
                <a:latin typeface="Arial"/>
                <a:cs typeface="Arial"/>
              </a:rPr>
              <a:t>mantém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spc="85" dirty="0">
                <a:latin typeface="Arial"/>
                <a:cs typeface="Arial"/>
              </a:rPr>
              <a:t>os  </a:t>
            </a:r>
            <a:r>
              <a:rPr sz="2700" spc="145" dirty="0">
                <a:latin typeface="Arial"/>
                <a:cs typeface="Arial"/>
              </a:rPr>
              <a:t>métodos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5" dirty="0">
                <a:latin typeface="Arial"/>
                <a:cs typeface="Arial"/>
              </a:rPr>
              <a:t>as</a:t>
            </a:r>
            <a:r>
              <a:rPr sz="2700" spc="145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ferramentas</a:t>
            </a:r>
            <a:endParaRPr sz="2700">
              <a:latin typeface="Arial"/>
              <a:cs typeface="Arial"/>
            </a:endParaRPr>
          </a:p>
          <a:p>
            <a:pPr marL="269240" marR="47625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  <a:tab pos="3665220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30" dirty="0">
                <a:latin typeface="Arial"/>
                <a:cs typeface="Arial"/>
              </a:rPr>
              <a:t>Definem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85" dirty="0">
                <a:latin typeface="Arial"/>
                <a:cs typeface="Arial"/>
              </a:rPr>
              <a:t>seqüência </a:t>
            </a:r>
            <a:r>
              <a:rPr sz="2700" spc="130" dirty="0">
                <a:latin typeface="Arial"/>
                <a:cs typeface="Arial"/>
              </a:rPr>
              <a:t>em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85" dirty="0">
                <a:latin typeface="Arial"/>
                <a:cs typeface="Arial"/>
              </a:rPr>
              <a:t>os </a:t>
            </a:r>
            <a:r>
              <a:rPr sz="2700" spc="145" dirty="0">
                <a:latin typeface="Arial"/>
                <a:cs typeface="Arial"/>
              </a:rPr>
              <a:t>métodos  </a:t>
            </a:r>
            <a:r>
              <a:rPr sz="2700" spc="75" dirty="0">
                <a:latin typeface="Arial"/>
                <a:cs typeface="Arial"/>
              </a:rPr>
              <a:t>serão</a:t>
            </a:r>
            <a:r>
              <a:rPr sz="2700" spc="90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aplicados,</a:t>
            </a:r>
            <a:r>
              <a:rPr sz="2700" spc="65" dirty="0"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os	</a:t>
            </a:r>
            <a:r>
              <a:rPr sz="2700" spc="165" dirty="0">
                <a:latin typeface="Arial"/>
                <a:cs typeface="Arial"/>
              </a:rPr>
              <a:t>produtos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75" dirty="0">
                <a:latin typeface="Arial"/>
                <a:cs typeface="Arial"/>
              </a:rPr>
              <a:t>serão  </a:t>
            </a:r>
            <a:r>
              <a:rPr sz="2700" spc="110" dirty="0">
                <a:latin typeface="Arial"/>
                <a:cs typeface="Arial"/>
              </a:rPr>
              <a:t>entregues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85" dirty="0">
                <a:latin typeface="Arial"/>
                <a:cs typeface="Arial"/>
              </a:rPr>
              <a:t>os </a:t>
            </a:r>
            <a:r>
              <a:rPr sz="2700" spc="125" dirty="0">
                <a:latin typeface="Arial"/>
                <a:cs typeface="Arial"/>
              </a:rPr>
              <a:t>controles que </a:t>
            </a:r>
            <a:r>
              <a:rPr sz="2700" spc="140" dirty="0">
                <a:latin typeface="Arial"/>
                <a:cs typeface="Arial"/>
              </a:rPr>
              <a:t>ajudam </a:t>
            </a:r>
            <a:r>
              <a:rPr sz="2700" spc="-15" dirty="0">
                <a:latin typeface="Arial"/>
                <a:cs typeface="Arial"/>
              </a:rPr>
              <a:t>a  </a:t>
            </a:r>
            <a:r>
              <a:rPr sz="2700" spc="95" dirty="0">
                <a:latin typeface="Arial"/>
                <a:cs typeface="Arial"/>
              </a:rPr>
              <a:t>asseguram </a:t>
            </a: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120" dirty="0">
                <a:latin typeface="Arial"/>
                <a:cs typeface="Arial"/>
              </a:rPr>
              <a:t>qualidade </a:t>
            </a:r>
            <a:r>
              <a:rPr sz="2700" spc="90" dirty="0">
                <a:latin typeface="Arial"/>
                <a:cs typeface="Arial"/>
              </a:rPr>
              <a:t>neste</a:t>
            </a:r>
            <a:r>
              <a:rPr sz="2700" spc="80" dirty="0"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processo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8850" y="4886428"/>
            <a:ext cx="1442386" cy="1221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37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477" y="1357333"/>
            <a:ext cx="7720330" cy="23812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50" b="0" spc="-72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50" b="0" spc="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C00000"/>
                </a:solidFill>
              </a:rPr>
              <a:t>Engenharia </a:t>
            </a:r>
            <a:r>
              <a:rPr sz="3600" spc="35" dirty="0">
                <a:solidFill>
                  <a:srgbClr val="C00000"/>
                </a:solidFill>
              </a:rPr>
              <a:t>de</a:t>
            </a:r>
            <a:r>
              <a:rPr sz="3600" spc="204" dirty="0">
                <a:solidFill>
                  <a:srgbClr val="C00000"/>
                </a:solidFill>
              </a:rPr>
              <a:t> </a:t>
            </a:r>
            <a:r>
              <a:rPr sz="3600" spc="-20" dirty="0">
                <a:solidFill>
                  <a:srgbClr val="C00000"/>
                </a:solidFill>
              </a:rPr>
              <a:t>Software</a:t>
            </a:r>
            <a:endParaRPr sz="36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545"/>
              </a:spcBef>
              <a:tabLst>
                <a:tab pos="268605" algn="l"/>
              </a:tabLst>
            </a:pPr>
            <a:r>
              <a:rPr sz="1850" b="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0" spc="114" dirty="0">
                <a:latin typeface="Arial"/>
                <a:cs typeface="Arial"/>
              </a:rPr>
              <a:t>Disciplina </a:t>
            </a:r>
            <a:r>
              <a:rPr sz="2700" b="0" spc="120" dirty="0">
                <a:latin typeface="Arial"/>
                <a:cs typeface="Arial"/>
              </a:rPr>
              <a:t>que </a:t>
            </a:r>
            <a:r>
              <a:rPr sz="2700" b="0" spc="105" dirty="0">
                <a:latin typeface="Arial"/>
                <a:cs typeface="Arial"/>
              </a:rPr>
              <a:t>estuda </a:t>
            </a:r>
            <a:r>
              <a:rPr sz="2700" b="0" spc="150" dirty="0">
                <a:latin typeface="Arial"/>
                <a:cs typeface="Arial"/>
              </a:rPr>
              <a:t>todos </a:t>
            </a:r>
            <a:r>
              <a:rPr sz="2700" b="0" spc="90" dirty="0">
                <a:latin typeface="Arial"/>
                <a:cs typeface="Arial"/>
              </a:rPr>
              <a:t>os </a:t>
            </a:r>
            <a:r>
              <a:rPr sz="2700" b="0" spc="80" dirty="0">
                <a:latin typeface="Arial"/>
                <a:cs typeface="Arial"/>
              </a:rPr>
              <a:t>aspectos </a:t>
            </a:r>
            <a:r>
              <a:rPr sz="2700" b="0" spc="90" dirty="0">
                <a:latin typeface="Arial"/>
                <a:cs typeface="Arial"/>
              </a:rPr>
              <a:t>da  </a:t>
            </a:r>
            <a:r>
              <a:rPr sz="2700" b="0" spc="135" dirty="0">
                <a:latin typeface="Arial"/>
                <a:cs typeface="Arial"/>
              </a:rPr>
              <a:t>produção </a:t>
            </a:r>
            <a:r>
              <a:rPr sz="2700" b="0" spc="95" dirty="0">
                <a:latin typeface="Arial"/>
                <a:cs typeface="Arial"/>
              </a:rPr>
              <a:t>de </a:t>
            </a:r>
            <a:r>
              <a:rPr sz="2700" b="0" spc="120" dirty="0">
                <a:latin typeface="Arial"/>
                <a:cs typeface="Arial"/>
              </a:rPr>
              <a:t>software, </a:t>
            </a:r>
            <a:r>
              <a:rPr sz="2700" b="0" spc="80" dirty="0">
                <a:latin typeface="Arial"/>
                <a:cs typeface="Arial"/>
              </a:rPr>
              <a:t>desde </a:t>
            </a:r>
            <a:r>
              <a:rPr sz="2700" b="0" spc="-15" dirty="0">
                <a:latin typeface="Arial"/>
                <a:cs typeface="Arial"/>
              </a:rPr>
              <a:t>a </a:t>
            </a:r>
            <a:r>
              <a:rPr sz="2700" b="0" spc="75" dirty="0">
                <a:latin typeface="Arial"/>
                <a:cs typeface="Arial"/>
              </a:rPr>
              <a:t>especificação  </a:t>
            </a:r>
            <a:r>
              <a:rPr sz="2700" b="0" spc="175" dirty="0">
                <a:latin typeface="Arial"/>
                <a:cs typeface="Arial"/>
              </a:rPr>
              <a:t>do </a:t>
            </a:r>
            <a:r>
              <a:rPr sz="2700" b="0" spc="100" dirty="0">
                <a:latin typeface="Arial"/>
                <a:cs typeface="Arial"/>
              </a:rPr>
              <a:t>sistema </a:t>
            </a:r>
            <a:r>
              <a:rPr sz="2700" b="0" spc="80" dirty="0">
                <a:latin typeface="Arial"/>
                <a:cs typeface="Arial"/>
              </a:rPr>
              <a:t>até </a:t>
            </a:r>
            <a:r>
              <a:rPr sz="2700" b="0" spc="60" dirty="0">
                <a:latin typeface="Arial"/>
                <a:cs typeface="Arial"/>
              </a:rPr>
              <a:t>sua </a:t>
            </a:r>
            <a:r>
              <a:rPr sz="2700" b="0" spc="120" dirty="0">
                <a:latin typeface="Arial"/>
                <a:cs typeface="Arial"/>
              </a:rPr>
              <a:t>manutenção, depois que  </a:t>
            </a:r>
            <a:r>
              <a:rPr sz="2700" b="0" spc="55" dirty="0">
                <a:latin typeface="Arial"/>
                <a:cs typeface="Arial"/>
              </a:rPr>
              <a:t>ele </a:t>
            </a:r>
            <a:r>
              <a:rPr sz="2700" b="0" spc="130" dirty="0">
                <a:latin typeface="Arial"/>
                <a:cs typeface="Arial"/>
              </a:rPr>
              <a:t>entrar em</a:t>
            </a:r>
            <a:r>
              <a:rPr sz="2700" b="0" spc="80" dirty="0">
                <a:latin typeface="Arial"/>
                <a:cs typeface="Arial"/>
              </a:rPr>
              <a:t> </a:t>
            </a:r>
            <a:r>
              <a:rPr sz="2700" b="0" spc="85" dirty="0">
                <a:latin typeface="Arial"/>
                <a:cs typeface="Arial"/>
              </a:rPr>
              <a:t>operação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0310" y="4515654"/>
            <a:ext cx="1696720" cy="1761489"/>
          </a:xfrm>
          <a:custGeom>
            <a:avLst/>
            <a:gdLst/>
            <a:ahLst/>
            <a:cxnLst/>
            <a:rect l="l" t="t" r="r" b="b"/>
            <a:pathLst>
              <a:path w="1696720" h="1761489">
                <a:moveTo>
                  <a:pt x="255127" y="0"/>
                </a:moveTo>
                <a:lnTo>
                  <a:pt x="0" y="1587040"/>
                </a:lnTo>
                <a:lnTo>
                  <a:pt x="1260467" y="1761414"/>
                </a:lnTo>
                <a:lnTo>
                  <a:pt x="1696692" y="201282"/>
                </a:lnTo>
                <a:lnTo>
                  <a:pt x="255127" y="0"/>
                </a:lnTo>
                <a:close/>
              </a:path>
            </a:pathLst>
          </a:custGeom>
          <a:solidFill>
            <a:srgbClr val="89A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4423" y="4688334"/>
            <a:ext cx="942340" cy="685165"/>
          </a:xfrm>
          <a:custGeom>
            <a:avLst/>
            <a:gdLst/>
            <a:ahLst/>
            <a:cxnLst/>
            <a:rect l="l" t="t" r="r" b="b"/>
            <a:pathLst>
              <a:path w="942340" h="685164">
                <a:moveTo>
                  <a:pt x="884085" y="0"/>
                </a:moveTo>
                <a:lnTo>
                  <a:pt x="0" y="271222"/>
                </a:lnTo>
                <a:lnTo>
                  <a:pt x="375540" y="684885"/>
                </a:lnTo>
                <a:lnTo>
                  <a:pt x="473209" y="503738"/>
                </a:lnTo>
                <a:lnTo>
                  <a:pt x="336807" y="349557"/>
                </a:lnTo>
                <a:lnTo>
                  <a:pt x="755283" y="276273"/>
                </a:lnTo>
                <a:lnTo>
                  <a:pt x="918187" y="276273"/>
                </a:lnTo>
                <a:lnTo>
                  <a:pt x="884085" y="0"/>
                </a:lnTo>
                <a:close/>
              </a:path>
              <a:path w="942340" h="685164">
                <a:moveTo>
                  <a:pt x="918187" y="276273"/>
                </a:moveTo>
                <a:lnTo>
                  <a:pt x="755283" y="276273"/>
                </a:lnTo>
                <a:lnTo>
                  <a:pt x="775508" y="436360"/>
                </a:lnTo>
                <a:lnTo>
                  <a:pt x="942206" y="470867"/>
                </a:lnTo>
                <a:lnTo>
                  <a:pt x="918187" y="276273"/>
                </a:lnTo>
                <a:close/>
              </a:path>
            </a:pathLst>
          </a:custGeom>
          <a:solidFill>
            <a:srgbClr val="BC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9118" y="4854255"/>
            <a:ext cx="652145" cy="734695"/>
          </a:xfrm>
          <a:custGeom>
            <a:avLst/>
            <a:gdLst/>
            <a:ahLst/>
            <a:cxnLst/>
            <a:rect l="l" t="t" r="r" b="b"/>
            <a:pathLst>
              <a:path w="652145" h="734695">
                <a:moveTo>
                  <a:pt x="472417" y="0"/>
                </a:moveTo>
                <a:lnTo>
                  <a:pt x="446301" y="29527"/>
                </a:lnTo>
                <a:lnTo>
                  <a:pt x="407554" y="37922"/>
                </a:lnTo>
                <a:lnTo>
                  <a:pt x="0" y="559377"/>
                </a:lnTo>
                <a:lnTo>
                  <a:pt x="145692" y="734583"/>
                </a:lnTo>
                <a:lnTo>
                  <a:pt x="651746" y="134828"/>
                </a:lnTo>
                <a:lnTo>
                  <a:pt x="472417" y="0"/>
                </a:lnTo>
                <a:close/>
              </a:path>
            </a:pathLst>
          </a:custGeom>
          <a:solidFill>
            <a:srgbClr val="FFA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8712" y="4383387"/>
            <a:ext cx="761365" cy="1291590"/>
          </a:xfrm>
          <a:custGeom>
            <a:avLst/>
            <a:gdLst/>
            <a:ahLst/>
            <a:cxnLst/>
            <a:rect l="l" t="t" r="r" b="b"/>
            <a:pathLst>
              <a:path w="761365" h="1291589">
                <a:moveTo>
                  <a:pt x="418744" y="418643"/>
                </a:moveTo>
                <a:lnTo>
                  <a:pt x="304867" y="418643"/>
                </a:lnTo>
                <a:lnTo>
                  <a:pt x="623928" y="1076563"/>
                </a:lnTo>
                <a:lnTo>
                  <a:pt x="761175" y="1291378"/>
                </a:lnTo>
                <a:lnTo>
                  <a:pt x="722499" y="1185208"/>
                </a:lnTo>
                <a:lnTo>
                  <a:pt x="418744" y="418643"/>
                </a:lnTo>
                <a:close/>
              </a:path>
              <a:path w="761365" h="1291589">
                <a:moveTo>
                  <a:pt x="163362" y="182783"/>
                </a:moveTo>
                <a:lnTo>
                  <a:pt x="229076" y="344506"/>
                </a:lnTo>
                <a:lnTo>
                  <a:pt x="160878" y="363076"/>
                </a:lnTo>
                <a:lnTo>
                  <a:pt x="0" y="648670"/>
                </a:lnTo>
                <a:lnTo>
                  <a:pt x="98571" y="648670"/>
                </a:lnTo>
                <a:lnTo>
                  <a:pt x="304867" y="418643"/>
                </a:lnTo>
                <a:lnTo>
                  <a:pt x="418744" y="418643"/>
                </a:lnTo>
                <a:lnTo>
                  <a:pt x="405070" y="384136"/>
                </a:lnTo>
                <a:lnTo>
                  <a:pt x="387436" y="196301"/>
                </a:lnTo>
                <a:lnTo>
                  <a:pt x="263565" y="196301"/>
                </a:lnTo>
                <a:lnTo>
                  <a:pt x="163362" y="182783"/>
                </a:lnTo>
                <a:close/>
              </a:path>
              <a:path w="761365" h="1291589">
                <a:moveTo>
                  <a:pt x="402516" y="0"/>
                </a:moveTo>
                <a:lnTo>
                  <a:pt x="304867" y="2561"/>
                </a:lnTo>
                <a:lnTo>
                  <a:pt x="310757" y="110352"/>
                </a:lnTo>
                <a:lnTo>
                  <a:pt x="280384" y="110352"/>
                </a:lnTo>
                <a:lnTo>
                  <a:pt x="263565" y="196301"/>
                </a:lnTo>
                <a:lnTo>
                  <a:pt x="387436" y="196301"/>
                </a:lnTo>
                <a:lnTo>
                  <a:pt x="374697" y="60619"/>
                </a:lnTo>
                <a:lnTo>
                  <a:pt x="402516" y="0"/>
                </a:lnTo>
                <a:close/>
              </a:path>
            </a:pathLst>
          </a:custGeom>
          <a:solidFill>
            <a:srgbClr val="888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73651" y="4383387"/>
            <a:ext cx="686435" cy="1290320"/>
          </a:xfrm>
          <a:custGeom>
            <a:avLst/>
            <a:gdLst/>
            <a:ahLst/>
            <a:cxnLst/>
            <a:rect l="l" t="t" r="r" b="b"/>
            <a:pathLst>
              <a:path w="686434" h="1290320">
                <a:moveTo>
                  <a:pt x="612723" y="1071512"/>
                </a:moveTo>
                <a:lnTo>
                  <a:pt x="590290" y="1071512"/>
                </a:lnTo>
                <a:lnTo>
                  <a:pt x="686236" y="1289692"/>
                </a:lnTo>
                <a:lnTo>
                  <a:pt x="612723" y="1071512"/>
                </a:lnTo>
                <a:close/>
              </a:path>
              <a:path w="686434" h="1290320">
                <a:moveTo>
                  <a:pt x="373917" y="413592"/>
                </a:moveTo>
                <a:lnTo>
                  <a:pt x="275346" y="413592"/>
                </a:lnTo>
                <a:lnTo>
                  <a:pt x="561620" y="1074073"/>
                </a:lnTo>
                <a:lnTo>
                  <a:pt x="590290" y="1071512"/>
                </a:lnTo>
                <a:lnTo>
                  <a:pt x="612723" y="1071512"/>
                </a:lnTo>
                <a:lnTo>
                  <a:pt x="612148" y="1069804"/>
                </a:lnTo>
                <a:lnTo>
                  <a:pt x="635779" y="1065606"/>
                </a:lnTo>
                <a:lnTo>
                  <a:pt x="373917" y="413592"/>
                </a:lnTo>
                <a:close/>
              </a:path>
              <a:path w="686434" h="1290320">
                <a:moveTo>
                  <a:pt x="119576" y="186198"/>
                </a:moveTo>
                <a:lnTo>
                  <a:pt x="155769" y="203843"/>
                </a:lnTo>
                <a:lnTo>
                  <a:pt x="189477" y="379938"/>
                </a:lnTo>
                <a:lnTo>
                  <a:pt x="0" y="641911"/>
                </a:lnTo>
                <a:lnTo>
                  <a:pt x="80829" y="631807"/>
                </a:lnTo>
                <a:lnTo>
                  <a:pt x="275346" y="413592"/>
                </a:lnTo>
                <a:lnTo>
                  <a:pt x="373917" y="413592"/>
                </a:lnTo>
                <a:lnTo>
                  <a:pt x="411741" y="223196"/>
                </a:lnTo>
                <a:lnTo>
                  <a:pt x="341060" y="202206"/>
                </a:lnTo>
                <a:lnTo>
                  <a:pt x="341119" y="196301"/>
                </a:lnTo>
                <a:lnTo>
                  <a:pt x="260230" y="196301"/>
                </a:lnTo>
                <a:lnTo>
                  <a:pt x="119576" y="186198"/>
                </a:lnTo>
                <a:close/>
              </a:path>
              <a:path w="686434" h="1290320">
                <a:moveTo>
                  <a:pt x="260230" y="110352"/>
                </a:moveTo>
                <a:lnTo>
                  <a:pt x="260230" y="196301"/>
                </a:lnTo>
                <a:lnTo>
                  <a:pt x="341119" y="196301"/>
                </a:lnTo>
                <a:lnTo>
                  <a:pt x="341911" y="117965"/>
                </a:lnTo>
                <a:lnTo>
                  <a:pt x="312390" y="117965"/>
                </a:lnTo>
                <a:lnTo>
                  <a:pt x="313278" y="112060"/>
                </a:lnTo>
                <a:lnTo>
                  <a:pt x="287126" y="112060"/>
                </a:lnTo>
                <a:lnTo>
                  <a:pt x="260230" y="110352"/>
                </a:lnTo>
                <a:close/>
              </a:path>
              <a:path w="686434" h="1290320">
                <a:moveTo>
                  <a:pt x="330131" y="0"/>
                </a:moveTo>
                <a:lnTo>
                  <a:pt x="287126" y="0"/>
                </a:lnTo>
                <a:lnTo>
                  <a:pt x="287126" y="112060"/>
                </a:lnTo>
                <a:lnTo>
                  <a:pt x="313278" y="112060"/>
                </a:lnTo>
                <a:lnTo>
                  <a:pt x="330131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39811" y="5000823"/>
            <a:ext cx="565150" cy="494030"/>
          </a:xfrm>
          <a:custGeom>
            <a:avLst/>
            <a:gdLst/>
            <a:ahLst/>
            <a:cxnLst/>
            <a:rect l="l" t="t" r="r" b="b"/>
            <a:pathLst>
              <a:path w="565150" h="494029">
                <a:moveTo>
                  <a:pt x="143988" y="0"/>
                </a:moveTo>
                <a:lnTo>
                  <a:pt x="97648" y="2561"/>
                </a:lnTo>
                <a:lnTo>
                  <a:pt x="57269" y="5905"/>
                </a:lnTo>
                <a:lnTo>
                  <a:pt x="26966" y="10174"/>
                </a:lnTo>
                <a:lnTo>
                  <a:pt x="0" y="16008"/>
                </a:lnTo>
                <a:lnTo>
                  <a:pt x="20225" y="187905"/>
                </a:lnTo>
                <a:lnTo>
                  <a:pt x="283719" y="192957"/>
                </a:lnTo>
                <a:lnTo>
                  <a:pt x="366252" y="285594"/>
                </a:lnTo>
                <a:lnTo>
                  <a:pt x="387329" y="445680"/>
                </a:lnTo>
                <a:lnTo>
                  <a:pt x="559917" y="493635"/>
                </a:lnTo>
                <a:lnTo>
                  <a:pt x="564956" y="384990"/>
                </a:lnTo>
                <a:lnTo>
                  <a:pt x="557433" y="293207"/>
                </a:lnTo>
                <a:lnTo>
                  <a:pt x="535505" y="217361"/>
                </a:lnTo>
                <a:lnTo>
                  <a:pt x="503500" y="155888"/>
                </a:lnTo>
                <a:lnTo>
                  <a:pt x="461417" y="106155"/>
                </a:lnTo>
                <a:lnTo>
                  <a:pt x="415077" y="67449"/>
                </a:lnTo>
                <a:lnTo>
                  <a:pt x="362065" y="39630"/>
                </a:lnTo>
                <a:lnTo>
                  <a:pt x="308132" y="21060"/>
                </a:lnTo>
                <a:lnTo>
                  <a:pt x="250933" y="8466"/>
                </a:lnTo>
                <a:lnTo>
                  <a:pt x="196148" y="2561"/>
                </a:lnTo>
                <a:lnTo>
                  <a:pt x="143988" y="0"/>
                </a:lnTo>
                <a:close/>
              </a:path>
            </a:pathLst>
          </a:custGeom>
          <a:solidFill>
            <a:srgbClr val="20A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8712" y="5370658"/>
            <a:ext cx="601345" cy="315595"/>
          </a:xfrm>
          <a:custGeom>
            <a:avLst/>
            <a:gdLst/>
            <a:ahLst/>
            <a:cxnLst/>
            <a:rect l="l" t="t" r="r" b="b"/>
            <a:pathLst>
              <a:path w="601345" h="315595">
                <a:moveTo>
                  <a:pt x="120428" y="0"/>
                </a:moveTo>
                <a:lnTo>
                  <a:pt x="0" y="158378"/>
                </a:lnTo>
                <a:lnTo>
                  <a:pt x="545653" y="315057"/>
                </a:lnTo>
                <a:lnTo>
                  <a:pt x="601219" y="156671"/>
                </a:lnTo>
                <a:lnTo>
                  <a:pt x="120428" y="0"/>
                </a:lnTo>
                <a:close/>
              </a:path>
            </a:pathLst>
          </a:custGeom>
          <a:solidFill>
            <a:srgbClr val="20A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3846" y="5534942"/>
            <a:ext cx="810895" cy="689610"/>
          </a:xfrm>
          <a:custGeom>
            <a:avLst/>
            <a:gdLst/>
            <a:ahLst/>
            <a:cxnLst/>
            <a:rect l="l" t="t" r="r" b="b"/>
            <a:pathLst>
              <a:path w="810895" h="689610">
                <a:moveTo>
                  <a:pt x="537173" y="0"/>
                </a:moveTo>
                <a:lnTo>
                  <a:pt x="0" y="538267"/>
                </a:lnTo>
                <a:lnTo>
                  <a:pt x="276162" y="689055"/>
                </a:lnTo>
                <a:lnTo>
                  <a:pt x="775475" y="124661"/>
                </a:lnTo>
                <a:lnTo>
                  <a:pt x="810886" y="98542"/>
                </a:lnTo>
                <a:lnTo>
                  <a:pt x="537173" y="0"/>
                </a:lnTo>
                <a:close/>
              </a:path>
            </a:pathLst>
          </a:custGeom>
          <a:solidFill>
            <a:srgbClr val="FFA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2640" y="5567814"/>
            <a:ext cx="401320" cy="708025"/>
          </a:xfrm>
          <a:custGeom>
            <a:avLst/>
            <a:gdLst/>
            <a:ahLst/>
            <a:cxnLst/>
            <a:rect l="l" t="t" r="r" b="b"/>
            <a:pathLst>
              <a:path w="401320" h="708025">
                <a:moveTo>
                  <a:pt x="81681" y="181082"/>
                </a:moveTo>
                <a:lnTo>
                  <a:pt x="0" y="293961"/>
                </a:lnTo>
                <a:lnTo>
                  <a:pt x="400812" y="707570"/>
                </a:lnTo>
                <a:lnTo>
                  <a:pt x="282883" y="240044"/>
                </a:lnTo>
                <a:lnTo>
                  <a:pt x="147395" y="240044"/>
                </a:lnTo>
                <a:lnTo>
                  <a:pt x="81681" y="181082"/>
                </a:lnTo>
                <a:close/>
              </a:path>
              <a:path w="401320" h="708025">
                <a:moveTo>
                  <a:pt x="222334" y="0"/>
                </a:moveTo>
                <a:lnTo>
                  <a:pt x="128873" y="122953"/>
                </a:lnTo>
                <a:lnTo>
                  <a:pt x="147395" y="240044"/>
                </a:lnTo>
                <a:lnTo>
                  <a:pt x="282883" y="240044"/>
                </a:lnTo>
                <a:lnTo>
                  <a:pt x="222334" y="0"/>
                </a:lnTo>
                <a:close/>
              </a:path>
            </a:pathLst>
          </a:custGeom>
          <a:solidFill>
            <a:srgbClr val="BC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1516" y="5243443"/>
            <a:ext cx="575310" cy="782320"/>
          </a:xfrm>
          <a:custGeom>
            <a:avLst/>
            <a:gdLst/>
            <a:ahLst/>
            <a:cxnLst/>
            <a:rect l="l" t="t" r="r" b="b"/>
            <a:pathLst>
              <a:path w="575309" h="782320">
                <a:moveTo>
                  <a:pt x="542261" y="0"/>
                </a:moveTo>
                <a:lnTo>
                  <a:pt x="64834" y="512191"/>
                </a:lnTo>
                <a:lnTo>
                  <a:pt x="0" y="649495"/>
                </a:lnTo>
                <a:lnTo>
                  <a:pt x="101849" y="781755"/>
                </a:lnTo>
                <a:lnTo>
                  <a:pt x="575118" y="100249"/>
                </a:lnTo>
                <a:lnTo>
                  <a:pt x="542261" y="0"/>
                </a:lnTo>
                <a:close/>
              </a:path>
            </a:pathLst>
          </a:custGeom>
          <a:solidFill>
            <a:srgbClr val="FFF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5559" y="5030350"/>
            <a:ext cx="500380" cy="845819"/>
          </a:xfrm>
          <a:custGeom>
            <a:avLst/>
            <a:gdLst/>
            <a:ahLst/>
            <a:cxnLst/>
            <a:rect l="l" t="t" r="r" b="b"/>
            <a:pathLst>
              <a:path w="500379" h="845820">
                <a:moveTo>
                  <a:pt x="485006" y="0"/>
                </a:moveTo>
                <a:lnTo>
                  <a:pt x="287970" y="182783"/>
                </a:lnTo>
                <a:lnTo>
                  <a:pt x="0" y="778354"/>
                </a:lnTo>
                <a:lnTo>
                  <a:pt x="143988" y="845740"/>
                </a:lnTo>
                <a:lnTo>
                  <a:pt x="500136" y="40412"/>
                </a:lnTo>
                <a:lnTo>
                  <a:pt x="485006" y="0"/>
                </a:lnTo>
                <a:close/>
              </a:path>
            </a:pathLst>
          </a:custGeom>
          <a:solidFill>
            <a:srgbClr val="D1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9035" y="5719412"/>
            <a:ext cx="504825" cy="306070"/>
          </a:xfrm>
          <a:custGeom>
            <a:avLst/>
            <a:gdLst/>
            <a:ahLst/>
            <a:cxnLst/>
            <a:rect l="l" t="t" r="r" b="b"/>
            <a:pathLst>
              <a:path w="504825" h="306070">
                <a:moveTo>
                  <a:pt x="146508" y="0"/>
                </a:moveTo>
                <a:lnTo>
                  <a:pt x="0" y="90971"/>
                </a:lnTo>
                <a:lnTo>
                  <a:pt x="458898" y="299041"/>
                </a:lnTo>
                <a:lnTo>
                  <a:pt x="504330" y="305786"/>
                </a:lnTo>
                <a:lnTo>
                  <a:pt x="486659" y="123828"/>
                </a:lnTo>
                <a:lnTo>
                  <a:pt x="146508" y="0"/>
                </a:lnTo>
                <a:close/>
              </a:path>
            </a:pathLst>
          </a:custGeom>
          <a:solidFill>
            <a:srgbClr val="9391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3756" y="5030350"/>
            <a:ext cx="810260" cy="850265"/>
          </a:xfrm>
          <a:custGeom>
            <a:avLst/>
            <a:gdLst/>
            <a:ahLst/>
            <a:cxnLst/>
            <a:rect l="l" t="t" r="r" b="b"/>
            <a:pathLst>
              <a:path w="810259" h="850264">
                <a:moveTo>
                  <a:pt x="336809" y="0"/>
                </a:moveTo>
                <a:lnTo>
                  <a:pt x="0" y="695799"/>
                </a:lnTo>
                <a:lnTo>
                  <a:pt x="355345" y="849952"/>
                </a:lnTo>
                <a:lnTo>
                  <a:pt x="810021" y="213092"/>
                </a:lnTo>
                <a:lnTo>
                  <a:pt x="336809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4668" y="5146608"/>
            <a:ext cx="346075" cy="234315"/>
          </a:xfrm>
          <a:custGeom>
            <a:avLst/>
            <a:gdLst/>
            <a:ahLst/>
            <a:cxnLst/>
            <a:rect l="l" t="t" r="r" b="b"/>
            <a:pathLst>
              <a:path w="346075" h="234314">
                <a:moveTo>
                  <a:pt x="53032" y="0"/>
                </a:moveTo>
                <a:lnTo>
                  <a:pt x="0" y="121309"/>
                </a:lnTo>
                <a:lnTo>
                  <a:pt x="296373" y="234153"/>
                </a:lnTo>
                <a:lnTo>
                  <a:pt x="346048" y="123800"/>
                </a:lnTo>
                <a:lnTo>
                  <a:pt x="5303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52474" y="5330245"/>
            <a:ext cx="167556" cy="143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95898" y="4992427"/>
            <a:ext cx="804545" cy="1243965"/>
          </a:xfrm>
          <a:custGeom>
            <a:avLst/>
            <a:gdLst/>
            <a:ahLst/>
            <a:cxnLst/>
            <a:rect l="l" t="t" r="r" b="b"/>
            <a:pathLst>
              <a:path w="804545" h="1243964">
                <a:moveTo>
                  <a:pt x="50521" y="0"/>
                </a:moveTo>
                <a:lnTo>
                  <a:pt x="0" y="26965"/>
                </a:lnTo>
                <a:lnTo>
                  <a:pt x="351122" y="382428"/>
                </a:lnTo>
                <a:lnTo>
                  <a:pt x="166719" y="835651"/>
                </a:lnTo>
                <a:lnTo>
                  <a:pt x="554886" y="1009177"/>
                </a:lnTo>
                <a:lnTo>
                  <a:pt x="503528" y="1090053"/>
                </a:lnTo>
                <a:lnTo>
                  <a:pt x="762027" y="1243364"/>
                </a:lnTo>
                <a:lnTo>
                  <a:pt x="804109" y="1231570"/>
                </a:lnTo>
                <a:lnTo>
                  <a:pt x="579305" y="1079096"/>
                </a:lnTo>
                <a:lnTo>
                  <a:pt x="628143" y="1025186"/>
                </a:lnTo>
                <a:lnTo>
                  <a:pt x="710760" y="1025186"/>
                </a:lnTo>
                <a:lnTo>
                  <a:pt x="235761" y="809539"/>
                </a:lnTo>
                <a:lnTo>
                  <a:pt x="434178" y="372325"/>
                </a:lnTo>
                <a:lnTo>
                  <a:pt x="391537" y="372325"/>
                </a:lnTo>
                <a:lnTo>
                  <a:pt x="50521" y="0"/>
                </a:lnTo>
                <a:close/>
              </a:path>
              <a:path w="804545" h="1243964">
                <a:moveTo>
                  <a:pt x="710760" y="1025186"/>
                </a:moveTo>
                <a:lnTo>
                  <a:pt x="628143" y="1025186"/>
                </a:lnTo>
                <a:lnTo>
                  <a:pt x="677819" y="1044560"/>
                </a:lnTo>
                <a:lnTo>
                  <a:pt x="727467" y="1032771"/>
                </a:lnTo>
                <a:lnTo>
                  <a:pt x="710760" y="1025186"/>
                </a:lnTo>
                <a:close/>
              </a:path>
              <a:path w="804545" h="1243964">
                <a:moveTo>
                  <a:pt x="490896" y="196301"/>
                </a:moveTo>
                <a:lnTo>
                  <a:pt x="391537" y="372325"/>
                </a:lnTo>
                <a:lnTo>
                  <a:pt x="434178" y="372325"/>
                </a:lnTo>
                <a:lnTo>
                  <a:pt x="506054" y="213946"/>
                </a:lnTo>
                <a:lnTo>
                  <a:pt x="490896" y="19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47022" y="4945255"/>
            <a:ext cx="459105" cy="137795"/>
          </a:xfrm>
          <a:custGeom>
            <a:avLst/>
            <a:gdLst/>
            <a:ahLst/>
            <a:cxnLst/>
            <a:rect l="l" t="t" r="r" b="b"/>
            <a:pathLst>
              <a:path w="459104" h="137795">
                <a:moveTo>
                  <a:pt x="442648" y="35361"/>
                </a:moveTo>
                <a:lnTo>
                  <a:pt x="401607" y="35361"/>
                </a:lnTo>
                <a:lnTo>
                  <a:pt x="415942" y="117112"/>
                </a:lnTo>
                <a:lnTo>
                  <a:pt x="458876" y="137318"/>
                </a:lnTo>
                <a:lnTo>
                  <a:pt x="442648" y="35361"/>
                </a:lnTo>
                <a:close/>
              </a:path>
              <a:path w="459104" h="137795">
                <a:moveTo>
                  <a:pt x="437019" y="0"/>
                </a:moveTo>
                <a:lnTo>
                  <a:pt x="0" y="91854"/>
                </a:lnTo>
                <a:lnTo>
                  <a:pt x="23574" y="117112"/>
                </a:lnTo>
                <a:lnTo>
                  <a:pt x="401607" y="35361"/>
                </a:lnTo>
                <a:lnTo>
                  <a:pt x="442648" y="35361"/>
                </a:lnTo>
                <a:lnTo>
                  <a:pt x="437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07602" y="5849978"/>
            <a:ext cx="406400" cy="425450"/>
          </a:xfrm>
          <a:custGeom>
            <a:avLst/>
            <a:gdLst/>
            <a:ahLst/>
            <a:cxnLst/>
            <a:rect l="l" t="t" r="r" b="b"/>
            <a:pathLst>
              <a:path w="406400" h="425450">
                <a:moveTo>
                  <a:pt x="35340" y="0"/>
                </a:moveTo>
                <a:lnTo>
                  <a:pt x="0" y="53070"/>
                </a:lnTo>
                <a:lnTo>
                  <a:pt x="405851" y="425405"/>
                </a:lnTo>
                <a:lnTo>
                  <a:pt x="35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38107" y="5690767"/>
            <a:ext cx="52705" cy="146685"/>
          </a:xfrm>
          <a:custGeom>
            <a:avLst/>
            <a:gdLst/>
            <a:ahLst/>
            <a:cxnLst/>
            <a:rect l="l" t="t" r="r" b="b"/>
            <a:pathLst>
              <a:path w="52704" h="146685">
                <a:moveTo>
                  <a:pt x="17670" y="0"/>
                </a:moveTo>
                <a:lnTo>
                  <a:pt x="0" y="22746"/>
                </a:lnTo>
                <a:lnTo>
                  <a:pt x="13483" y="109513"/>
                </a:lnTo>
                <a:lnTo>
                  <a:pt x="52230" y="146575"/>
                </a:lnTo>
                <a:lnTo>
                  <a:pt x="17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37700" y="5128892"/>
            <a:ext cx="317500" cy="252095"/>
          </a:xfrm>
          <a:custGeom>
            <a:avLst/>
            <a:gdLst/>
            <a:ahLst/>
            <a:cxnLst/>
            <a:rect l="l" t="t" r="r" b="b"/>
            <a:pathLst>
              <a:path w="317500" h="252095">
                <a:moveTo>
                  <a:pt x="6741" y="0"/>
                </a:moveTo>
                <a:lnTo>
                  <a:pt x="0" y="18570"/>
                </a:lnTo>
                <a:lnTo>
                  <a:pt x="283790" y="148275"/>
                </a:lnTo>
                <a:lnTo>
                  <a:pt x="222334" y="242619"/>
                </a:lnTo>
                <a:lnTo>
                  <a:pt x="243340" y="251869"/>
                </a:lnTo>
                <a:lnTo>
                  <a:pt x="317428" y="143224"/>
                </a:lnTo>
                <a:lnTo>
                  <a:pt x="6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95135" y="4820601"/>
            <a:ext cx="469265" cy="860425"/>
          </a:xfrm>
          <a:custGeom>
            <a:avLst/>
            <a:gdLst/>
            <a:ahLst/>
            <a:cxnLst/>
            <a:rect l="l" t="t" r="r" b="b"/>
            <a:pathLst>
              <a:path w="469265" h="860425">
                <a:moveTo>
                  <a:pt x="31153" y="0"/>
                </a:moveTo>
                <a:lnTo>
                  <a:pt x="0" y="36215"/>
                </a:lnTo>
                <a:lnTo>
                  <a:pt x="325021" y="668022"/>
                </a:lnTo>
                <a:lnTo>
                  <a:pt x="339356" y="671367"/>
                </a:lnTo>
                <a:lnTo>
                  <a:pt x="469010" y="860055"/>
                </a:lnTo>
                <a:lnTo>
                  <a:pt x="356175" y="646962"/>
                </a:lnTo>
                <a:lnTo>
                  <a:pt x="366083" y="638495"/>
                </a:lnTo>
                <a:lnTo>
                  <a:pt x="339356" y="638495"/>
                </a:lnTo>
                <a:lnTo>
                  <a:pt x="31153" y="0"/>
                </a:lnTo>
                <a:close/>
              </a:path>
              <a:path w="469265" h="860425">
                <a:moveTo>
                  <a:pt x="372994" y="632590"/>
                </a:moveTo>
                <a:lnTo>
                  <a:pt x="339356" y="638495"/>
                </a:lnTo>
                <a:lnTo>
                  <a:pt x="366083" y="638495"/>
                </a:lnTo>
                <a:lnTo>
                  <a:pt x="372994" y="632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4975" y="5520641"/>
            <a:ext cx="511175" cy="203835"/>
          </a:xfrm>
          <a:custGeom>
            <a:avLst/>
            <a:gdLst/>
            <a:ahLst/>
            <a:cxnLst/>
            <a:rect l="l" t="t" r="r" b="b"/>
            <a:pathLst>
              <a:path w="511175" h="203835">
                <a:moveTo>
                  <a:pt x="147001" y="37851"/>
                </a:moveTo>
                <a:lnTo>
                  <a:pt x="54714" y="37851"/>
                </a:lnTo>
                <a:lnTo>
                  <a:pt x="278681" y="115368"/>
                </a:lnTo>
                <a:lnTo>
                  <a:pt x="255972" y="145700"/>
                </a:lnTo>
                <a:lnTo>
                  <a:pt x="450417" y="203822"/>
                </a:lnTo>
                <a:lnTo>
                  <a:pt x="511093" y="165074"/>
                </a:lnTo>
                <a:lnTo>
                  <a:pt x="147001" y="37851"/>
                </a:lnTo>
                <a:close/>
              </a:path>
              <a:path w="511175" h="203835">
                <a:moveTo>
                  <a:pt x="38676" y="0"/>
                </a:moveTo>
                <a:lnTo>
                  <a:pt x="0" y="55567"/>
                </a:lnTo>
                <a:lnTo>
                  <a:pt x="10077" y="85891"/>
                </a:lnTo>
                <a:lnTo>
                  <a:pt x="54714" y="37851"/>
                </a:lnTo>
                <a:lnTo>
                  <a:pt x="147001" y="37851"/>
                </a:lnTo>
                <a:lnTo>
                  <a:pt x="38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70964" y="4563680"/>
            <a:ext cx="278765" cy="447675"/>
          </a:xfrm>
          <a:custGeom>
            <a:avLst/>
            <a:gdLst/>
            <a:ahLst/>
            <a:cxnLst/>
            <a:rect l="l" t="t" r="r" b="b"/>
            <a:pathLst>
              <a:path w="278765" h="447675">
                <a:moveTo>
                  <a:pt x="170104" y="0"/>
                </a:moveTo>
                <a:lnTo>
                  <a:pt x="217225" y="120456"/>
                </a:lnTo>
                <a:lnTo>
                  <a:pt x="129653" y="149058"/>
                </a:lnTo>
                <a:lnTo>
                  <a:pt x="127099" y="268731"/>
                </a:lnTo>
                <a:lnTo>
                  <a:pt x="0" y="447317"/>
                </a:lnTo>
                <a:lnTo>
                  <a:pt x="5890" y="444755"/>
                </a:lnTo>
                <a:lnTo>
                  <a:pt x="12631" y="444755"/>
                </a:lnTo>
                <a:lnTo>
                  <a:pt x="19373" y="443048"/>
                </a:lnTo>
                <a:lnTo>
                  <a:pt x="26115" y="443048"/>
                </a:lnTo>
                <a:lnTo>
                  <a:pt x="32005" y="442194"/>
                </a:lnTo>
                <a:lnTo>
                  <a:pt x="37895" y="441411"/>
                </a:lnTo>
                <a:lnTo>
                  <a:pt x="50527" y="441411"/>
                </a:lnTo>
                <a:lnTo>
                  <a:pt x="54714" y="440557"/>
                </a:lnTo>
                <a:lnTo>
                  <a:pt x="59752" y="439704"/>
                </a:lnTo>
                <a:lnTo>
                  <a:pt x="74087" y="439704"/>
                </a:lnTo>
                <a:lnTo>
                  <a:pt x="239934" y="194593"/>
                </a:lnTo>
                <a:lnTo>
                  <a:pt x="278681" y="188688"/>
                </a:lnTo>
                <a:lnTo>
                  <a:pt x="224818" y="5905"/>
                </a:lnTo>
                <a:lnTo>
                  <a:pt x="170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17399" y="4871117"/>
            <a:ext cx="212186" cy="149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8090" y="4383387"/>
            <a:ext cx="96796" cy="1945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16211" y="4672326"/>
            <a:ext cx="75565" cy="61594"/>
          </a:xfrm>
          <a:custGeom>
            <a:avLst/>
            <a:gdLst/>
            <a:ahLst/>
            <a:cxnLst/>
            <a:rect l="l" t="t" r="r" b="b"/>
            <a:pathLst>
              <a:path w="75565" h="61595">
                <a:moveTo>
                  <a:pt x="47121" y="0"/>
                </a:moveTo>
                <a:lnTo>
                  <a:pt x="0" y="61473"/>
                </a:lnTo>
                <a:lnTo>
                  <a:pt x="20154" y="58982"/>
                </a:lnTo>
                <a:lnTo>
                  <a:pt x="41230" y="37068"/>
                </a:lnTo>
                <a:lnTo>
                  <a:pt x="63895" y="37068"/>
                </a:lnTo>
                <a:lnTo>
                  <a:pt x="47121" y="0"/>
                </a:lnTo>
                <a:close/>
              </a:path>
              <a:path w="75565" h="61595">
                <a:moveTo>
                  <a:pt x="63895" y="37068"/>
                </a:moveTo>
                <a:lnTo>
                  <a:pt x="41230" y="37068"/>
                </a:lnTo>
                <a:lnTo>
                  <a:pt x="41230" y="61473"/>
                </a:lnTo>
                <a:lnTo>
                  <a:pt x="74939" y="61473"/>
                </a:lnTo>
                <a:lnTo>
                  <a:pt x="63895" y="37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16211" y="4723695"/>
            <a:ext cx="75565" cy="10160"/>
          </a:xfrm>
          <a:custGeom>
            <a:avLst/>
            <a:gdLst/>
            <a:ahLst/>
            <a:cxnLst/>
            <a:rect l="l" t="t" r="r" b="b"/>
            <a:pathLst>
              <a:path w="75565" h="10160">
                <a:moveTo>
                  <a:pt x="59752" y="0"/>
                </a:moveTo>
                <a:lnTo>
                  <a:pt x="10928" y="0"/>
                </a:lnTo>
                <a:lnTo>
                  <a:pt x="0" y="10103"/>
                </a:lnTo>
                <a:lnTo>
                  <a:pt x="74939" y="10103"/>
                </a:lnTo>
                <a:lnTo>
                  <a:pt x="59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15969" y="5073324"/>
            <a:ext cx="148175" cy="174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32865" y="6127127"/>
            <a:ext cx="41275" cy="51435"/>
          </a:xfrm>
          <a:custGeom>
            <a:avLst/>
            <a:gdLst/>
            <a:ahLst/>
            <a:cxnLst/>
            <a:rect l="l" t="t" r="r" b="b"/>
            <a:pathLst>
              <a:path w="41275" h="51435">
                <a:moveTo>
                  <a:pt x="0" y="0"/>
                </a:moveTo>
                <a:lnTo>
                  <a:pt x="7593" y="51384"/>
                </a:lnTo>
                <a:lnTo>
                  <a:pt x="41230" y="126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90135" y="6036148"/>
            <a:ext cx="59055" cy="66675"/>
          </a:xfrm>
          <a:custGeom>
            <a:avLst/>
            <a:gdLst/>
            <a:ahLst/>
            <a:cxnLst/>
            <a:rect l="l" t="t" r="r" b="b"/>
            <a:pathLst>
              <a:path w="59054" h="66675">
                <a:moveTo>
                  <a:pt x="0" y="0"/>
                </a:moveTo>
                <a:lnTo>
                  <a:pt x="16818" y="66546"/>
                </a:lnTo>
                <a:lnTo>
                  <a:pt x="58901" y="202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10695" y="5636011"/>
            <a:ext cx="192884" cy="224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49036" y="5003384"/>
            <a:ext cx="77494" cy="107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49239" y="5002531"/>
            <a:ext cx="27940" cy="40005"/>
          </a:xfrm>
          <a:custGeom>
            <a:avLst/>
            <a:gdLst/>
            <a:ahLst/>
            <a:cxnLst/>
            <a:rect l="l" t="t" r="r" b="b"/>
            <a:pathLst>
              <a:path w="27940" h="40004">
                <a:moveTo>
                  <a:pt x="27818" y="0"/>
                </a:moveTo>
                <a:lnTo>
                  <a:pt x="0" y="0"/>
                </a:lnTo>
                <a:lnTo>
                  <a:pt x="17670" y="39630"/>
                </a:lnTo>
                <a:lnTo>
                  <a:pt x="27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08211" y="5002531"/>
            <a:ext cx="21590" cy="42545"/>
          </a:xfrm>
          <a:custGeom>
            <a:avLst/>
            <a:gdLst/>
            <a:ahLst/>
            <a:cxnLst/>
            <a:rect l="l" t="t" r="r" b="b"/>
            <a:pathLst>
              <a:path w="21590" h="42545">
                <a:moveTo>
                  <a:pt x="21005" y="0"/>
                </a:moveTo>
                <a:lnTo>
                  <a:pt x="0" y="0"/>
                </a:lnTo>
                <a:lnTo>
                  <a:pt x="10928" y="42120"/>
                </a:lnTo>
                <a:lnTo>
                  <a:pt x="21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57887" y="5005092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40" h="48895">
                <a:moveTo>
                  <a:pt x="3335" y="0"/>
                </a:moveTo>
                <a:lnTo>
                  <a:pt x="0" y="0"/>
                </a:lnTo>
                <a:lnTo>
                  <a:pt x="10928" y="48808"/>
                </a:lnTo>
                <a:lnTo>
                  <a:pt x="27747" y="3344"/>
                </a:lnTo>
                <a:lnTo>
                  <a:pt x="25263" y="2490"/>
                </a:lnTo>
                <a:lnTo>
                  <a:pt x="16818" y="782"/>
                </a:lnTo>
                <a:lnTo>
                  <a:pt x="6741" y="782"/>
                </a:lnTo>
                <a:lnTo>
                  <a:pt x="3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19343" y="5017685"/>
            <a:ext cx="43180" cy="81915"/>
          </a:xfrm>
          <a:custGeom>
            <a:avLst/>
            <a:gdLst/>
            <a:ahLst/>
            <a:cxnLst/>
            <a:rect l="l" t="t" r="r" b="b"/>
            <a:pathLst>
              <a:path w="43179" h="81914">
                <a:moveTo>
                  <a:pt x="14335" y="0"/>
                </a:moveTo>
                <a:lnTo>
                  <a:pt x="11780" y="0"/>
                </a:lnTo>
                <a:lnTo>
                  <a:pt x="0" y="81750"/>
                </a:lnTo>
                <a:lnTo>
                  <a:pt x="42934" y="9249"/>
                </a:lnTo>
                <a:lnTo>
                  <a:pt x="38747" y="7613"/>
                </a:lnTo>
                <a:lnTo>
                  <a:pt x="33708" y="5051"/>
                </a:lnTo>
                <a:lnTo>
                  <a:pt x="28599" y="4197"/>
                </a:lnTo>
                <a:lnTo>
                  <a:pt x="23560" y="2561"/>
                </a:lnTo>
                <a:lnTo>
                  <a:pt x="18521" y="853"/>
                </a:lnTo>
                <a:lnTo>
                  <a:pt x="14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85057" y="5033694"/>
            <a:ext cx="166697" cy="1423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00376" y="5196271"/>
            <a:ext cx="78105" cy="34925"/>
          </a:xfrm>
          <a:custGeom>
            <a:avLst/>
            <a:gdLst/>
            <a:ahLst/>
            <a:cxnLst/>
            <a:rect l="l" t="t" r="r" b="b"/>
            <a:pathLst>
              <a:path w="78104" h="34925">
                <a:moveTo>
                  <a:pt x="65714" y="0"/>
                </a:moveTo>
                <a:lnTo>
                  <a:pt x="0" y="34578"/>
                </a:lnTo>
                <a:lnTo>
                  <a:pt x="77494" y="26965"/>
                </a:lnTo>
                <a:lnTo>
                  <a:pt x="74939" y="24475"/>
                </a:lnTo>
                <a:lnTo>
                  <a:pt x="74087" y="21060"/>
                </a:lnTo>
                <a:lnTo>
                  <a:pt x="72384" y="16862"/>
                </a:lnTo>
                <a:lnTo>
                  <a:pt x="69900" y="12664"/>
                </a:lnTo>
                <a:lnTo>
                  <a:pt x="68197" y="6759"/>
                </a:lnTo>
                <a:lnTo>
                  <a:pt x="66494" y="3415"/>
                </a:lnTo>
                <a:lnTo>
                  <a:pt x="65714" y="853"/>
                </a:lnTo>
                <a:lnTo>
                  <a:pt x="65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44162" y="5251056"/>
            <a:ext cx="48895" cy="29209"/>
          </a:xfrm>
          <a:custGeom>
            <a:avLst/>
            <a:gdLst/>
            <a:ahLst/>
            <a:cxnLst/>
            <a:rect l="l" t="t" r="r" b="b"/>
            <a:pathLst>
              <a:path w="48895" h="29210">
                <a:moveTo>
                  <a:pt x="41230" y="0"/>
                </a:moveTo>
                <a:lnTo>
                  <a:pt x="0" y="25258"/>
                </a:lnTo>
                <a:lnTo>
                  <a:pt x="48824" y="28602"/>
                </a:lnTo>
                <a:lnTo>
                  <a:pt x="47972" y="25258"/>
                </a:lnTo>
                <a:lnTo>
                  <a:pt x="47972" y="21914"/>
                </a:lnTo>
                <a:lnTo>
                  <a:pt x="46340" y="16862"/>
                </a:lnTo>
                <a:lnTo>
                  <a:pt x="45488" y="11810"/>
                </a:lnTo>
                <a:lnTo>
                  <a:pt x="42934" y="6759"/>
                </a:lnTo>
                <a:lnTo>
                  <a:pt x="42082" y="2490"/>
                </a:lnTo>
                <a:lnTo>
                  <a:pt x="41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63535" y="5304987"/>
            <a:ext cx="36195" cy="19050"/>
          </a:xfrm>
          <a:custGeom>
            <a:avLst/>
            <a:gdLst/>
            <a:ahLst/>
            <a:cxnLst/>
            <a:rect l="l" t="t" r="r" b="b"/>
            <a:pathLst>
              <a:path w="36195" h="19050">
                <a:moveTo>
                  <a:pt x="35340" y="0"/>
                </a:moveTo>
                <a:lnTo>
                  <a:pt x="0" y="14301"/>
                </a:lnTo>
                <a:lnTo>
                  <a:pt x="36192" y="18498"/>
                </a:lnTo>
                <a:lnTo>
                  <a:pt x="36192" y="7541"/>
                </a:lnTo>
                <a:lnTo>
                  <a:pt x="35340" y="1636"/>
                </a:lnTo>
                <a:lnTo>
                  <a:pt x="35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63535" y="5360555"/>
            <a:ext cx="43180" cy="25400"/>
          </a:xfrm>
          <a:custGeom>
            <a:avLst/>
            <a:gdLst/>
            <a:ahLst/>
            <a:cxnLst/>
            <a:rect l="l" t="t" r="r" b="b"/>
            <a:pathLst>
              <a:path w="43179" h="25400">
                <a:moveTo>
                  <a:pt x="40379" y="0"/>
                </a:moveTo>
                <a:lnTo>
                  <a:pt x="0" y="15154"/>
                </a:lnTo>
                <a:lnTo>
                  <a:pt x="42934" y="25258"/>
                </a:lnTo>
                <a:lnTo>
                  <a:pt x="42082" y="22767"/>
                </a:lnTo>
                <a:lnTo>
                  <a:pt x="42082" y="20206"/>
                </a:lnTo>
                <a:lnTo>
                  <a:pt x="41230" y="15154"/>
                </a:lnTo>
                <a:lnTo>
                  <a:pt x="41230" y="11810"/>
                </a:lnTo>
                <a:lnTo>
                  <a:pt x="40379" y="6759"/>
                </a:lnTo>
                <a:lnTo>
                  <a:pt x="40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61832" y="5410288"/>
            <a:ext cx="43815" cy="24130"/>
          </a:xfrm>
          <a:custGeom>
            <a:avLst/>
            <a:gdLst/>
            <a:ahLst/>
            <a:cxnLst/>
            <a:rect l="l" t="t" r="r" b="b"/>
            <a:pathLst>
              <a:path w="43815" h="24129">
                <a:moveTo>
                  <a:pt x="43785" y="0"/>
                </a:moveTo>
                <a:lnTo>
                  <a:pt x="0" y="3344"/>
                </a:lnTo>
                <a:lnTo>
                  <a:pt x="42082" y="23550"/>
                </a:lnTo>
                <a:lnTo>
                  <a:pt x="42082" y="20206"/>
                </a:lnTo>
                <a:lnTo>
                  <a:pt x="42934" y="16791"/>
                </a:lnTo>
                <a:lnTo>
                  <a:pt x="42934" y="13447"/>
                </a:lnTo>
                <a:lnTo>
                  <a:pt x="43785" y="9249"/>
                </a:lnTo>
                <a:lnTo>
                  <a:pt x="43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44162" y="5470054"/>
            <a:ext cx="57785" cy="24765"/>
          </a:xfrm>
          <a:custGeom>
            <a:avLst/>
            <a:gdLst/>
            <a:ahLst/>
            <a:cxnLst/>
            <a:rect l="l" t="t" r="r" b="b"/>
            <a:pathLst>
              <a:path w="57784" h="24764">
                <a:moveTo>
                  <a:pt x="0" y="0"/>
                </a:moveTo>
                <a:lnTo>
                  <a:pt x="54714" y="24404"/>
                </a:lnTo>
                <a:lnTo>
                  <a:pt x="54714" y="19352"/>
                </a:lnTo>
                <a:lnTo>
                  <a:pt x="56417" y="12664"/>
                </a:lnTo>
                <a:lnTo>
                  <a:pt x="56417" y="9249"/>
                </a:lnTo>
                <a:lnTo>
                  <a:pt x="57269" y="5905"/>
                </a:lnTo>
                <a:lnTo>
                  <a:pt x="57269" y="3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55000" y="5358847"/>
            <a:ext cx="346914" cy="2022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09024" y="5335297"/>
            <a:ext cx="33655" cy="43815"/>
          </a:xfrm>
          <a:custGeom>
            <a:avLst/>
            <a:gdLst/>
            <a:ahLst/>
            <a:cxnLst/>
            <a:rect l="l" t="t" r="r" b="b"/>
            <a:pathLst>
              <a:path w="33654" h="43814">
                <a:moveTo>
                  <a:pt x="0" y="0"/>
                </a:moveTo>
                <a:lnTo>
                  <a:pt x="12631" y="43756"/>
                </a:lnTo>
                <a:lnTo>
                  <a:pt x="33637" y="193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16453" y="5156711"/>
            <a:ext cx="331470" cy="290195"/>
          </a:xfrm>
          <a:custGeom>
            <a:avLst/>
            <a:gdLst/>
            <a:ahLst/>
            <a:cxnLst/>
            <a:rect l="l" t="t" r="r" b="b"/>
            <a:pathLst>
              <a:path w="331470" h="290195">
                <a:moveTo>
                  <a:pt x="316485" y="148275"/>
                </a:moveTo>
                <a:lnTo>
                  <a:pt x="274494" y="148275"/>
                </a:lnTo>
                <a:lnTo>
                  <a:pt x="275275" y="154109"/>
                </a:lnTo>
                <a:lnTo>
                  <a:pt x="276978" y="160015"/>
                </a:lnTo>
                <a:lnTo>
                  <a:pt x="277829" y="165920"/>
                </a:lnTo>
                <a:lnTo>
                  <a:pt x="279532" y="173533"/>
                </a:lnTo>
                <a:lnTo>
                  <a:pt x="280384" y="180221"/>
                </a:lnTo>
                <a:lnTo>
                  <a:pt x="282016" y="187834"/>
                </a:lnTo>
                <a:lnTo>
                  <a:pt x="282016" y="195447"/>
                </a:lnTo>
                <a:lnTo>
                  <a:pt x="283719" y="202989"/>
                </a:lnTo>
                <a:lnTo>
                  <a:pt x="283719" y="210602"/>
                </a:lnTo>
                <a:lnTo>
                  <a:pt x="284571" y="218998"/>
                </a:lnTo>
                <a:lnTo>
                  <a:pt x="284571" y="254359"/>
                </a:lnTo>
                <a:lnTo>
                  <a:pt x="283719" y="263680"/>
                </a:lnTo>
                <a:lnTo>
                  <a:pt x="282868" y="273783"/>
                </a:lnTo>
                <a:lnTo>
                  <a:pt x="330911" y="289792"/>
                </a:lnTo>
                <a:lnTo>
                  <a:pt x="330060" y="220705"/>
                </a:lnTo>
                <a:lnTo>
                  <a:pt x="321615" y="163430"/>
                </a:lnTo>
                <a:lnTo>
                  <a:pt x="316485" y="148275"/>
                </a:lnTo>
                <a:close/>
              </a:path>
              <a:path w="331470" h="290195">
                <a:moveTo>
                  <a:pt x="246980" y="39559"/>
                </a:moveTo>
                <a:lnTo>
                  <a:pt x="111131" y="39559"/>
                </a:lnTo>
                <a:lnTo>
                  <a:pt x="143988" y="41266"/>
                </a:lnTo>
                <a:lnTo>
                  <a:pt x="159104" y="44610"/>
                </a:lnTo>
                <a:lnTo>
                  <a:pt x="172588" y="48025"/>
                </a:lnTo>
                <a:lnTo>
                  <a:pt x="186071" y="53077"/>
                </a:lnTo>
                <a:lnTo>
                  <a:pt x="197851" y="57275"/>
                </a:lnTo>
                <a:lnTo>
                  <a:pt x="236598" y="84241"/>
                </a:lnTo>
                <a:lnTo>
                  <a:pt x="256753" y="109499"/>
                </a:lnTo>
                <a:lnTo>
                  <a:pt x="165846" y="235860"/>
                </a:lnTo>
                <a:lnTo>
                  <a:pt x="208780" y="249307"/>
                </a:lnTo>
                <a:lnTo>
                  <a:pt x="274494" y="148275"/>
                </a:lnTo>
                <a:lnTo>
                  <a:pt x="316485" y="148275"/>
                </a:lnTo>
                <a:lnTo>
                  <a:pt x="305648" y="116258"/>
                </a:lnTo>
                <a:lnTo>
                  <a:pt x="286274" y="80043"/>
                </a:lnTo>
                <a:lnTo>
                  <a:pt x="261011" y="50516"/>
                </a:lnTo>
                <a:lnTo>
                  <a:pt x="246980" y="39559"/>
                </a:lnTo>
                <a:close/>
              </a:path>
              <a:path w="331470" h="290195">
                <a:moveTo>
                  <a:pt x="108577" y="0"/>
                </a:moveTo>
                <a:lnTo>
                  <a:pt x="53862" y="6759"/>
                </a:lnTo>
                <a:lnTo>
                  <a:pt x="3335" y="19352"/>
                </a:lnTo>
                <a:lnTo>
                  <a:pt x="0" y="21060"/>
                </a:lnTo>
                <a:lnTo>
                  <a:pt x="54714" y="45464"/>
                </a:lnTo>
                <a:lnTo>
                  <a:pt x="74087" y="41266"/>
                </a:lnTo>
                <a:lnTo>
                  <a:pt x="111131" y="39559"/>
                </a:lnTo>
                <a:lnTo>
                  <a:pt x="246980" y="39559"/>
                </a:lnTo>
                <a:lnTo>
                  <a:pt x="234044" y="29455"/>
                </a:lnTo>
                <a:lnTo>
                  <a:pt x="202890" y="15154"/>
                </a:lnTo>
                <a:lnTo>
                  <a:pt x="171736" y="5905"/>
                </a:lnTo>
                <a:lnTo>
                  <a:pt x="139731" y="853"/>
                </a:lnTo>
                <a:lnTo>
                  <a:pt x="108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35633" y="5382469"/>
            <a:ext cx="411770" cy="4422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38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477" y="1448752"/>
            <a:ext cx="5494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0" spc="-72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50" b="0" spc="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FF0000"/>
                </a:solidFill>
              </a:rPr>
              <a:t>Engenharia </a:t>
            </a:r>
            <a:r>
              <a:rPr sz="3600" spc="35" dirty="0">
                <a:solidFill>
                  <a:srgbClr val="FF0000"/>
                </a:solidFill>
              </a:rPr>
              <a:t>de</a:t>
            </a:r>
            <a:r>
              <a:rPr sz="3600" spc="190" dirty="0">
                <a:solidFill>
                  <a:srgbClr val="FF0000"/>
                </a:solidFill>
              </a:rPr>
              <a:t> </a:t>
            </a:r>
            <a:r>
              <a:rPr sz="3600" spc="-55" dirty="0">
                <a:solidFill>
                  <a:srgbClr val="FF0000"/>
                </a:solidFill>
              </a:rPr>
              <a:t>Software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77" y="2063686"/>
            <a:ext cx="7912734" cy="349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900" spc="-56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800" spc="80" dirty="0">
                <a:latin typeface="Arial"/>
                <a:cs typeface="Arial"/>
              </a:rPr>
              <a:t>Estudo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80" dirty="0">
                <a:latin typeface="Arial"/>
                <a:cs typeface="Arial"/>
              </a:rPr>
              <a:t>aplicação </a:t>
            </a:r>
            <a:r>
              <a:rPr sz="2800" spc="100" dirty="0">
                <a:latin typeface="Arial"/>
                <a:cs typeface="Arial"/>
              </a:rPr>
              <a:t>de </a:t>
            </a:r>
            <a:r>
              <a:rPr sz="2800" spc="125" dirty="0">
                <a:latin typeface="Arial"/>
                <a:cs typeface="Arial"/>
              </a:rPr>
              <a:t>Métodos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60" dirty="0">
                <a:latin typeface="Arial"/>
                <a:cs typeface="Arial"/>
              </a:rPr>
              <a:t>Técnicas  </a:t>
            </a:r>
            <a:r>
              <a:rPr sz="2800" spc="155" dirty="0">
                <a:latin typeface="Arial"/>
                <a:cs typeface="Arial"/>
              </a:rPr>
              <a:t>com </a:t>
            </a:r>
            <a:r>
              <a:rPr sz="2800" spc="160" dirty="0">
                <a:latin typeface="Arial"/>
                <a:cs typeface="Arial"/>
              </a:rPr>
              <a:t>o </a:t>
            </a:r>
            <a:r>
              <a:rPr sz="2800" spc="150" dirty="0">
                <a:latin typeface="Arial"/>
                <a:cs typeface="Arial"/>
              </a:rPr>
              <a:t>objetivo </a:t>
            </a:r>
            <a:r>
              <a:rPr sz="2800" spc="100" dirty="0">
                <a:latin typeface="Arial"/>
                <a:cs typeface="Arial"/>
              </a:rPr>
              <a:t>de </a:t>
            </a:r>
            <a:r>
              <a:rPr sz="2800" spc="165" dirty="0">
                <a:latin typeface="Arial"/>
                <a:cs typeface="Arial"/>
              </a:rPr>
              <a:t>tornar </a:t>
            </a:r>
            <a:r>
              <a:rPr sz="2800" spc="16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120" dirty="0">
                <a:latin typeface="Arial"/>
                <a:cs typeface="Arial"/>
              </a:rPr>
              <a:t>desenvolvimento  </a:t>
            </a:r>
            <a:r>
              <a:rPr sz="2800" spc="100" dirty="0">
                <a:latin typeface="Arial"/>
                <a:cs typeface="Arial"/>
              </a:rPr>
              <a:t>de </a:t>
            </a:r>
            <a:r>
              <a:rPr sz="2800" spc="120" dirty="0">
                <a:latin typeface="Arial"/>
                <a:cs typeface="Arial"/>
              </a:rPr>
              <a:t>software </a:t>
            </a:r>
            <a:r>
              <a:rPr sz="2800" spc="114" dirty="0">
                <a:latin typeface="Arial"/>
                <a:cs typeface="Arial"/>
              </a:rPr>
              <a:t>mais</a:t>
            </a:r>
            <a:r>
              <a:rPr sz="2800" spc="155" dirty="0">
                <a:latin typeface="Arial"/>
                <a:cs typeface="Arial"/>
              </a:rPr>
              <a:t> </a:t>
            </a:r>
            <a:r>
              <a:rPr sz="2800" spc="110" dirty="0">
                <a:latin typeface="Arial"/>
                <a:cs typeface="Arial"/>
              </a:rPr>
              <a:t>“eficiente”.</a:t>
            </a:r>
            <a:endParaRPr sz="2800">
              <a:latin typeface="Arial"/>
              <a:cs typeface="Arial"/>
            </a:endParaRPr>
          </a:p>
          <a:p>
            <a:pPr marL="269240" marR="357505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900" spc="-56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800" spc="55" dirty="0">
                <a:latin typeface="Arial"/>
                <a:cs typeface="Arial"/>
              </a:rPr>
              <a:t>“O </a:t>
            </a:r>
            <a:r>
              <a:rPr sz="2800" spc="110" dirty="0">
                <a:latin typeface="Arial"/>
                <a:cs typeface="Arial"/>
              </a:rPr>
              <a:t>estabelecimento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120" dirty="0">
                <a:solidFill>
                  <a:srgbClr val="464646"/>
                </a:solidFill>
                <a:latin typeface="Arial"/>
                <a:cs typeface="Arial"/>
              </a:rPr>
              <a:t>uso </a:t>
            </a:r>
            <a:r>
              <a:rPr sz="2800" spc="100" dirty="0">
                <a:solidFill>
                  <a:srgbClr val="464646"/>
                </a:solidFill>
                <a:latin typeface="Arial"/>
                <a:cs typeface="Arial"/>
              </a:rPr>
              <a:t>de </a:t>
            </a:r>
            <a:r>
              <a:rPr sz="2800" spc="135" dirty="0">
                <a:solidFill>
                  <a:srgbClr val="464646"/>
                </a:solidFill>
                <a:latin typeface="Arial"/>
                <a:cs typeface="Arial"/>
              </a:rPr>
              <a:t>princípios </a:t>
            </a:r>
            <a:r>
              <a:rPr sz="2800" spc="95" dirty="0">
                <a:solidFill>
                  <a:srgbClr val="464646"/>
                </a:solidFill>
                <a:latin typeface="Arial"/>
                <a:cs typeface="Arial"/>
              </a:rPr>
              <a:t>de  </a:t>
            </a:r>
            <a:r>
              <a:rPr sz="2800" spc="105" dirty="0">
                <a:solidFill>
                  <a:srgbClr val="464646"/>
                </a:solidFill>
                <a:latin typeface="Arial"/>
                <a:cs typeface="Arial"/>
              </a:rPr>
              <a:t>engenharia </a:t>
            </a:r>
            <a:r>
              <a:rPr sz="2800" spc="100" dirty="0">
                <a:latin typeface="Arial"/>
                <a:cs typeface="Arial"/>
              </a:rPr>
              <a:t>de </a:t>
            </a:r>
            <a:r>
              <a:rPr sz="2800" spc="175" dirty="0">
                <a:latin typeface="Arial"/>
                <a:cs typeface="Arial"/>
              </a:rPr>
              <a:t>forma </a:t>
            </a:r>
            <a:r>
              <a:rPr sz="2800" spc="-10" dirty="0">
                <a:latin typeface="Arial"/>
                <a:cs typeface="Arial"/>
              </a:rPr>
              <a:t>a </a:t>
            </a:r>
            <a:r>
              <a:rPr sz="2800" spc="165" dirty="0">
                <a:latin typeface="Arial"/>
                <a:cs typeface="Arial"/>
              </a:rPr>
              <a:t>obter  </a:t>
            </a:r>
            <a:r>
              <a:rPr sz="2800" spc="120" dirty="0">
                <a:solidFill>
                  <a:srgbClr val="464646"/>
                </a:solidFill>
                <a:latin typeface="Arial"/>
                <a:cs typeface="Arial"/>
              </a:rPr>
              <a:t>economicamente </a:t>
            </a:r>
            <a:r>
              <a:rPr sz="2800" spc="125" dirty="0">
                <a:latin typeface="Arial"/>
                <a:cs typeface="Arial"/>
              </a:rPr>
              <a:t>software </a:t>
            </a:r>
            <a:r>
              <a:rPr sz="2800" spc="105" dirty="0">
                <a:solidFill>
                  <a:srgbClr val="464646"/>
                </a:solidFill>
                <a:latin typeface="Arial"/>
                <a:cs typeface="Arial"/>
              </a:rPr>
              <a:t>confiável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120" dirty="0">
                <a:latin typeface="Arial"/>
                <a:cs typeface="Arial"/>
              </a:rPr>
              <a:t>que  </a:t>
            </a:r>
            <a:r>
              <a:rPr sz="2800" spc="145" dirty="0">
                <a:solidFill>
                  <a:srgbClr val="464646"/>
                </a:solidFill>
                <a:latin typeface="Arial"/>
                <a:cs typeface="Arial"/>
              </a:rPr>
              <a:t>funcione </a:t>
            </a:r>
            <a:r>
              <a:rPr sz="2800" spc="125" dirty="0">
                <a:solidFill>
                  <a:srgbClr val="464646"/>
                </a:solidFill>
                <a:latin typeface="Arial"/>
                <a:cs typeface="Arial"/>
              </a:rPr>
              <a:t>eficientemente </a:t>
            </a:r>
            <a:r>
              <a:rPr sz="2800" spc="140" dirty="0">
                <a:latin typeface="Arial"/>
                <a:cs typeface="Arial"/>
              </a:rPr>
              <a:t>em </a:t>
            </a:r>
            <a:r>
              <a:rPr sz="2800" spc="125" dirty="0">
                <a:latin typeface="Arial"/>
                <a:cs typeface="Arial"/>
              </a:rPr>
              <a:t>máquinas  </a:t>
            </a:r>
            <a:r>
              <a:rPr sz="2800" spc="80" dirty="0">
                <a:solidFill>
                  <a:srgbClr val="464646"/>
                </a:solidFill>
                <a:latin typeface="Arial"/>
                <a:cs typeface="Arial"/>
              </a:rPr>
              <a:t>reais</a:t>
            </a:r>
            <a:r>
              <a:rPr sz="2800" spc="80" dirty="0">
                <a:latin typeface="Arial"/>
                <a:cs typeface="Arial"/>
              </a:rPr>
              <a:t>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6636" y="5082392"/>
            <a:ext cx="1696720" cy="1761489"/>
          </a:xfrm>
          <a:custGeom>
            <a:avLst/>
            <a:gdLst/>
            <a:ahLst/>
            <a:cxnLst/>
            <a:rect l="l" t="t" r="r" b="b"/>
            <a:pathLst>
              <a:path w="1696720" h="1761490">
                <a:moveTo>
                  <a:pt x="255127" y="0"/>
                </a:moveTo>
                <a:lnTo>
                  <a:pt x="0" y="1587040"/>
                </a:lnTo>
                <a:lnTo>
                  <a:pt x="1260467" y="1761414"/>
                </a:lnTo>
                <a:lnTo>
                  <a:pt x="1696692" y="201282"/>
                </a:lnTo>
                <a:lnTo>
                  <a:pt x="255127" y="0"/>
                </a:lnTo>
                <a:close/>
              </a:path>
            </a:pathLst>
          </a:custGeom>
          <a:solidFill>
            <a:srgbClr val="89A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90749" y="5255071"/>
            <a:ext cx="942340" cy="685165"/>
          </a:xfrm>
          <a:custGeom>
            <a:avLst/>
            <a:gdLst/>
            <a:ahLst/>
            <a:cxnLst/>
            <a:rect l="l" t="t" r="r" b="b"/>
            <a:pathLst>
              <a:path w="942340" h="685164">
                <a:moveTo>
                  <a:pt x="884085" y="0"/>
                </a:moveTo>
                <a:lnTo>
                  <a:pt x="0" y="271222"/>
                </a:lnTo>
                <a:lnTo>
                  <a:pt x="375540" y="684885"/>
                </a:lnTo>
                <a:lnTo>
                  <a:pt x="473209" y="503738"/>
                </a:lnTo>
                <a:lnTo>
                  <a:pt x="336807" y="349557"/>
                </a:lnTo>
                <a:lnTo>
                  <a:pt x="755283" y="276273"/>
                </a:lnTo>
                <a:lnTo>
                  <a:pt x="918187" y="276273"/>
                </a:lnTo>
                <a:lnTo>
                  <a:pt x="884085" y="0"/>
                </a:lnTo>
                <a:close/>
              </a:path>
              <a:path w="942340" h="685164">
                <a:moveTo>
                  <a:pt x="918187" y="276273"/>
                </a:moveTo>
                <a:lnTo>
                  <a:pt x="755283" y="276273"/>
                </a:lnTo>
                <a:lnTo>
                  <a:pt x="775508" y="436360"/>
                </a:lnTo>
                <a:lnTo>
                  <a:pt x="942206" y="470867"/>
                </a:lnTo>
                <a:lnTo>
                  <a:pt x="918187" y="276273"/>
                </a:lnTo>
                <a:close/>
              </a:path>
            </a:pathLst>
          </a:custGeom>
          <a:solidFill>
            <a:srgbClr val="BC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5444" y="5420992"/>
            <a:ext cx="652145" cy="734695"/>
          </a:xfrm>
          <a:custGeom>
            <a:avLst/>
            <a:gdLst/>
            <a:ahLst/>
            <a:cxnLst/>
            <a:rect l="l" t="t" r="r" b="b"/>
            <a:pathLst>
              <a:path w="652145" h="734695">
                <a:moveTo>
                  <a:pt x="472417" y="0"/>
                </a:moveTo>
                <a:lnTo>
                  <a:pt x="446301" y="29527"/>
                </a:lnTo>
                <a:lnTo>
                  <a:pt x="407554" y="37922"/>
                </a:lnTo>
                <a:lnTo>
                  <a:pt x="0" y="559377"/>
                </a:lnTo>
                <a:lnTo>
                  <a:pt x="145692" y="734583"/>
                </a:lnTo>
                <a:lnTo>
                  <a:pt x="651746" y="134828"/>
                </a:lnTo>
                <a:lnTo>
                  <a:pt x="472417" y="0"/>
                </a:lnTo>
                <a:close/>
              </a:path>
            </a:pathLst>
          </a:custGeom>
          <a:solidFill>
            <a:srgbClr val="FFA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75038" y="4950124"/>
            <a:ext cx="761365" cy="1291590"/>
          </a:xfrm>
          <a:custGeom>
            <a:avLst/>
            <a:gdLst/>
            <a:ahLst/>
            <a:cxnLst/>
            <a:rect l="l" t="t" r="r" b="b"/>
            <a:pathLst>
              <a:path w="761365" h="1291589">
                <a:moveTo>
                  <a:pt x="418744" y="418643"/>
                </a:moveTo>
                <a:lnTo>
                  <a:pt x="304867" y="418643"/>
                </a:lnTo>
                <a:lnTo>
                  <a:pt x="623928" y="1076563"/>
                </a:lnTo>
                <a:lnTo>
                  <a:pt x="761175" y="1291378"/>
                </a:lnTo>
                <a:lnTo>
                  <a:pt x="722499" y="1185208"/>
                </a:lnTo>
                <a:lnTo>
                  <a:pt x="418744" y="418643"/>
                </a:lnTo>
                <a:close/>
              </a:path>
              <a:path w="761365" h="1291589">
                <a:moveTo>
                  <a:pt x="163362" y="182783"/>
                </a:moveTo>
                <a:lnTo>
                  <a:pt x="229076" y="344506"/>
                </a:lnTo>
                <a:lnTo>
                  <a:pt x="160878" y="363076"/>
                </a:lnTo>
                <a:lnTo>
                  <a:pt x="0" y="648670"/>
                </a:lnTo>
                <a:lnTo>
                  <a:pt x="98571" y="648670"/>
                </a:lnTo>
                <a:lnTo>
                  <a:pt x="304867" y="418643"/>
                </a:lnTo>
                <a:lnTo>
                  <a:pt x="418744" y="418643"/>
                </a:lnTo>
                <a:lnTo>
                  <a:pt x="405070" y="384136"/>
                </a:lnTo>
                <a:lnTo>
                  <a:pt x="387436" y="196301"/>
                </a:lnTo>
                <a:lnTo>
                  <a:pt x="263565" y="196301"/>
                </a:lnTo>
                <a:lnTo>
                  <a:pt x="163362" y="182783"/>
                </a:lnTo>
                <a:close/>
              </a:path>
              <a:path w="761365" h="1291589">
                <a:moveTo>
                  <a:pt x="402516" y="0"/>
                </a:moveTo>
                <a:lnTo>
                  <a:pt x="304867" y="2561"/>
                </a:lnTo>
                <a:lnTo>
                  <a:pt x="310757" y="110352"/>
                </a:lnTo>
                <a:lnTo>
                  <a:pt x="280384" y="110352"/>
                </a:lnTo>
                <a:lnTo>
                  <a:pt x="263565" y="196301"/>
                </a:lnTo>
                <a:lnTo>
                  <a:pt x="387436" y="196301"/>
                </a:lnTo>
                <a:lnTo>
                  <a:pt x="374697" y="60619"/>
                </a:lnTo>
                <a:lnTo>
                  <a:pt x="402516" y="0"/>
                </a:lnTo>
                <a:close/>
              </a:path>
            </a:pathLst>
          </a:custGeom>
          <a:solidFill>
            <a:srgbClr val="888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9977" y="4950124"/>
            <a:ext cx="686435" cy="1290320"/>
          </a:xfrm>
          <a:custGeom>
            <a:avLst/>
            <a:gdLst/>
            <a:ahLst/>
            <a:cxnLst/>
            <a:rect l="l" t="t" r="r" b="b"/>
            <a:pathLst>
              <a:path w="686434" h="1290320">
                <a:moveTo>
                  <a:pt x="612723" y="1071512"/>
                </a:moveTo>
                <a:lnTo>
                  <a:pt x="590290" y="1071512"/>
                </a:lnTo>
                <a:lnTo>
                  <a:pt x="686236" y="1289692"/>
                </a:lnTo>
                <a:lnTo>
                  <a:pt x="612723" y="1071512"/>
                </a:lnTo>
                <a:close/>
              </a:path>
              <a:path w="686434" h="1290320">
                <a:moveTo>
                  <a:pt x="373917" y="413592"/>
                </a:moveTo>
                <a:lnTo>
                  <a:pt x="275346" y="413592"/>
                </a:lnTo>
                <a:lnTo>
                  <a:pt x="561620" y="1074073"/>
                </a:lnTo>
                <a:lnTo>
                  <a:pt x="590290" y="1071512"/>
                </a:lnTo>
                <a:lnTo>
                  <a:pt x="612723" y="1071512"/>
                </a:lnTo>
                <a:lnTo>
                  <a:pt x="612148" y="1069804"/>
                </a:lnTo>
                <a:lnTo>
                  <a:pt x="635779" y="1065606"/>
                </a:lnTo>
                <a:lnTo>
                  <a:pt x="373917" y="413592"/>
                </a:lnTo>
                <a:close/>
              </a:path>
              <a:path w="686434" h="1290320">
                <a:moveTo>
                  <a:pt x="119576" y="186198"/>
                </a:moveTo>
                <a:lnTo>
                  <a:pt x="155769" y="203843"/>
                </a:lnTo>
                <a:lnTo>
                  <a:pt x="189477" y="379938"/>
                </a:lnTo>
                <a:lnTo>
                  <a:pt x="0" y="641911"/>
                </a:lnTo>
                <a:lnTo>
                  <a:pt x="80829" y="631807"/>
                </a:lnTo>
                <a:lnTo>
                  <a:pt x="275346" y="413592"/>
                </a:lnTo>
                <a:lnTo>
                  <a:pt x="373917" y="413592"/>
                </a:lnTo>
                <a:lnTo>
                  <a:pt x="411741" y="223196"/>
                </a:lnTo>
                <a:lnTo>
                  <a:pt x="341060" y="202206"/>
                </a:lnTo>
                <a:lnTo>
                  <a:pt x="341119" y="196301"/>
                </a:lnTo>
                <a:lnTo>
                  <a:pt x="260230" y="196301"/>
                </a:lnTo>
                <a:lnTo>
                  <a:pt x="119576" y="186198"/>
                </a:lnTo>
                <a:close/>
              </a:path>
              <a:path w="686434" h="1290320">
                <a:moveTo>
                  <a:pt x="260230" y="110352"/>
                </a:moveTo>
                <a:lnTo>
                  <a:pt x="260230" y="196301"/>
                </a:lnTo>
                <a:lnTo>
                  <a:pt x="341119" y="196301"/>
                </a:lnTo>
                <a:lnTo>
                  <a:pt x="341911" y="117965"/>
                </a:lnTo>
                <a:lnTo>
                  <a:pt x="312390" y="117965"/>
                </a:lnTo>
                <a:lnTo>
                  <a:pt x="313278" y="112060"/>
                </a:lnTo>
                <a:lnTo>
                  <a:pt x="287126" y="112060"/>
                </a:lnTo>
                <a:lnTo>
                  <a:pt x="260230" y="110352"/>
                </a:lnTo>
                <a:close/>
              </a:path>
              <a:path w="686434" h="1290320">
                <a:moveTo>
                  <a:pt x="330131" y="0"/>
                </a:moveTo>
                <a:lnTo>
                  <a:pt x="287126" y="0"/>
                </a:lnTo>
                <a:lnTo>
                  <a:pt x="287126" y="112060"/>
                </a:lnTo>
                <a:lnTo>
                  <a:pt x="313278" y="112060"/>
                </a:lnTo>
                <a:lnTo>
                  <a:pt x="330131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6136" y="5567560"/>
            <a:ext cx="565150" cy="494030"/>
          </a:xfrm>
          <a:custGeom>
            <a:avLst/>
            <a:gdLst/>
            <a:ahLst/>
            <a:cxnLst/>
            <a:rect l="l" t="t" r="r" b="b"/>
            <a:pathLst>
              <a:path w="565150" h="494029">
                <a:moveTo>
                  <a:pt x="143988" y="0"/>
                </a:moveTo>
                <a:lnTo>
                  <a:pt x="97648" y="2561"/>
                </a:lnTo>
                <a:lnTo>
                  <a:pt x="57269" y="5905"/>
                </a:lnTo>
                <a:lnTo>
                  <a:pt x="26966" y="10174"/>
                </a:lnTo>
                <a:lnTo>
                  <a:pt x="0" y="16008"/>
                </a:lnTo>
                <a:lnTo>
                  <a:pt x="20225" y="187905"/>
                </a:lnTo>
                <a:lnTo>
                  <a:pt x="283719" y="192957"/>
                </a:lnTo>
                <a:lnTo>
                  <a:pt x="366252" y="285594"/>
                </a:lnTo>
                <a:lnTo>
                  <a:pt x="387329" y="445680"/>
                </a:lnTo>
                <a:lnTo>
                  <a:pt x="559917" y="493635"/>
                </a:lnTo>
                <a:lnTo>
                  <a:pt x="564956" y="384990"/>
                </a:lnTo>
                <a:lnTo>
                  <a:pt x="557433" y="293207"/>
                </a:lnTo>
                <a:lnTo>
                  <a:pt x="535505" y="217361"/>
                </a:lnTo>
                <a:lnTo>
                  <a:pt x="503500" y="155888"/>
                </a:lnTo>
                <a:lnTo>
                  <a:pt x="461417" y="106155"/>
                </a:lnTo>
                <a:lnTo>
                  <a:pt x="415077" y="67449"/>
                </a:lnTo>
                <a:lnTo>
                  <a:pt x="362065" y="39630"/>
                </a:lnTo>
                <a:lnTo>
                  <a:pt x="308132" y="21060"/>
                </a:lnTo>
                <a:lnTo>
                  <a:pt x="250933" y="8466"/>
                </a:lnTo>
                <a:lnTo>
                  <a:pt x="196148" y="2561"/>
                </a:lnTo>
                <a:lnTo>
                  <a:pt x="143988" y="0"/>
                </a:lnTo>
                <a:close/>
              </a:path>
            </a:pathLst>
          </a:custGeom>
          <a:solidFill>
            <a:srgbClr val="20A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5038" y="5937396"/>
            <a:ext cx="601345" cy="315595"/>
          </a:xfrm>
          <a:custGeom>
            <a:avLst/>
            <a:gdLst/>
            <a:ahLst/>
            <a:cxnLst/>
            <a:rect l="l" t="t" r="r" b="b"/>
            <a:pathLst>
              <a:path w="601345" h="315595">
                <a:moveTo>
                  <a:pt x="120428" y="0"/>
                </a:moveTo>
                <a:lnTo>
                  <a:pt x="0" y="158378"/>
                </a:lnTo>
                <a:lnTo>
                  <a:pt x="545653" y="315057"/>
                </a:lnTo>
                <a:lnTo>
                  <a:pt x="601219" y="156671"/>
                </a:lnTo>
                <a:lnTo>
                  <a:pt x="120428" y="0"/>
                </a:lnTo>
                <a:close/>
              </a:path>
            </a:pathLst>
          </a:custGeom>
          <a:solidFill>
            <a:srgbClr val="20A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0172" y="6101680"/>
            <a:ext cx="810895" cy="689610"/>
          </a:xfrm>
          <a:custGeom>
            <a:avLst/>
            <a:gdLst/>
            <a:ahLst/>
            <a:cxnLst/>
            <a:rect l="l" t="t" r="r" b="b"/>
            <a:pathLst>
              <a:path w="810895" h="689609">
                <a:moveTo>
                  <a:pt x="537173" y="0"/>
                </a:moveTo>
                <a:lnTo>
                  <a:pt x="0" y="538267"/>
                </a:lnTo>
                <a:lnTo>
                  <a:pt x="276162" y="689055"/>
                </a:lnTo>
                <a:lnTo>
                  <a:pt x="775475" y="124661"/>
                </a:lnTo>
                <a:lnTo>
                  <a:pt x="810886" y="98542"/>
                </a:lnTo>
                <a:lnTo>
                  <a:pt x="537173" y="0"/>
                </a:lnTo>
                <a:close/>
              </a:path>
            </a:pathLst>
          </a:custGeom>
          <a:solidFill>
            <a:srgbClr val="FFA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88966" y="6134551"/>
            <a:ext cx="401320" cy="708025"/>
          </a:xfrm>
          <a:custGeom>
            <a:avLst/>
            <a:gdLst/>
            <a:ahLst/>
            <a:cxnLst/>
            <a:rect l="l" t="t" r="r" b="b"/>
            <a:pathLst>
              <a:path w="401320" h="708025">
                <a:moveTo>
                  <a:pt x="81681" y="181082"/>
                </a:moveTo>
                <a:lnTo>
                  <a:pt x="0" y="293961"/>
                </a:lnTo>
                <a:lnTo>
                  <a:pt x="400812" y="707570"/>
                </a:lnTo>
                <a:lnTo>
                  <a:pt x="282883" y="240044"/>
                </a:lnTo>
                <a:lnTo>
                  <a:pt x="147395" y="240044"/>
                </a:lnTo>
                <a:lnTo>
                  <a:pt x="81681" y="181082"/>
                </a:lnTo>
                <a:close/>
              </a:path>
              <a:path w="401320" h="708025">
                <a:moveTo>
                  <a:pt x="222334" y="0"/>
                </a:moveTo>
                <a:lnTo>
                  <a:pt x="128873" y="122953"/>
                </a:lnTo>
                <a:lnTo>
                  <a:pt x="147395" y="240044"/>
                </a:lnTo>
                <a:lnTo>
                  <a:pt x="282883" y="240044"/>
                </a:lnTo>
                <a:lnTo>
                  <a:pt x="222334" y="0"/>
                </a:lnTo>
                <a:close/>
              </a:path>
            </a:pathLst>
          </a:custGeom>
          <a:solidFill>
            <a:srgbClr val="BC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97842" y="5810180"/>
            <a:ext cx="575310" cy="782320"/>
          </a:xfrm>
          <a:custGeom>
            <a:avLst/>
            <a:gdLst/>
            <a:ahLst/>
            <a:cxnLst/>
            <a:rect l="l" t="t" r="r" b="b"/>
            <a:pathLst>
              <a:path w="575309" h="782320">
                <a:moveTo>
                  <a:pt x="542261" y="0"/>
                </a:moveTo>
                <a:lnTo>
                  <a:pt x="64834" y="512191"/>
                </a:lnTo>
                <a:lnTo>
                  <a:pt x="0" y="649495"/>
                </a:lnTo>
                <a:lnTo>
                  <a:pt x="101849" y="781755"/>
                </a:lnTo>
                <a:lnTo>
                  <a:pt x="575118" y="100249"/>
                </a:lnTo>
                <a:lnTo>
                  <a:pt x="542261" y="0"/>
                </a:lnTo>
                <a:close/>
              </a:path>
            </a:pathLst>
          </a:custGeom>
          <a:solidFill>
            <a:srgbClr val="FFF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81885" y="5597087"/>
            <a:ext cx="500380" cy="845819"/>
          </a:xfrm>
          <a:custGeom>
            <a:avLst/>
            <a:gdLst/>
            <a:ahLst/>
            <a:cxnLst/>
            <a:rect l="l" t="t" r="r" b="b"/>
            <a:pathLst>
              <a:path w="500379" h="845820">
                <a:moveTo>
                  <a:pt x="485006" y="0"/>
                </a:moveTo>
                <a:lnTo>
                  <a:pt x="287970" y="182783"/>
                </a:lnTo>
                <a:lnTo>
                  <a:pt x="0" y="778354"/>
                </a:lnTo>
                <a:lnTo>
                  <a:pt x="143988" y="845740"/>
                </a:lnTo>
                <a:lnTo>
                  <a:pt x="500136" y="40412"/>
                </a:lnTo>
                <a:lnTo>
                  <a:pt x="485006" y="0"/>
                </a:lnTo>
                <a:close/>
              </a:path>
            </a:pathLst>
          </a:custGeom>
          <a:solidFill>
            <a:srgbClr val="D1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5361" y="6286149"/>
            <a:ext cx="504825" cy="306070"/>
          </a:xfrm>
          <a:custGeom>
            <a:avLst/>
            <a:gdLst/>
            <a:ahLst/>
            <a:cxnLst/>
            <a:rect l="l" t="t" r="r" b="b"/>
            <a:pathLst>
              <a:path w="504825" h="306070">
                <a:moveTo>
                  <a:pt x="146508" y="0"/>
                </a:moveTo>
                <a:lnTo>
                  <a:pt x="0" y="90971"/>
                </a:lnTo>
                <a:lnTo>
                  <a:pt x="458898" y="299041"/>
                </a:lnTo>
                <a:lnTo>
                  <a:pt x="504330" y="305786"/>
                </a:lnTo>
                <a:lnTo>
                  <a:pt x="486659" y="123828"/>
                </a:lnTo>
                <a:lnTo>
                  <a:pt x="146508" y="0"/>
                </a:lnTo>
                <a:close/>
              </a:path>
            </a:pathLst>
          </a:custGeom>
          <a:solidFill>
            <a:srgbClr val="9391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0082" y="5597087"/>
            <a:ext cx="810260" cy="850265"/>
          </a:xfrm>
          <a:custGeom>
            <a:avLst/>
            <a:gdLst/>
            <a:ahLst/>
            <a:cxnLst/>
            <a:rect l="l" t="t" r="r" b="b"/>
            <a:pathLst>
              <a:path w="810259" h="850264">
                <a:moveTo>
                  <a:pt x="336809" y="0"/>
                </a:moveTo>
                <a:lnTo>
                  <a:pt x="0" y="695799"/>
                </a:lnTo>
                <a:lnTo>
                  <a:pt x="355345" y="849952"/>
                </a:lnTo>
                <a:lnTo>
                  <a:pt x="810021" y="213092"/>
                </a:lnTo>
                <a:lnTo>
                  <a:pt x="336809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60994" y="5713346"/>
            <a:ext cx="346075" cy="234315"/>
          </a:xfrm>
          <a:custGeom>
            <a:avLst/>
            <a:gdLst/>
            <a:ahLst/>
            <a:cxnLst/>
            <a:rect l="l" t="t" r="r" b="b"/>
            <a:pathLst>
              <a:path w="346075" h="234314">
                <a:moveTo>
                  <a:pt x="53032" y="0"/>
                </a:moveTo>
                <a:lnTo>
                  <a:pt x="0" y="121309"/>
                </a:lnTo>
                <a:lnTo>
                  <a:pt x="296373" y="234153"/>
                </a:lnTo>
                <a:lnTo>
                  <a:pt x="346048" y="123800"/>
                </a:lnTo>
                <a:lnTo>
                  <a:pt x="5303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8800" y="5896983"/>
            <a:ext cx="167556" cy="143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2225" y="5559165"/>
            <a:ext cx="804545" cy="1243965"/>
          </a:xfrm>
          <a:custGeom>
            <a:avLst/>
            <a:gdLst/>
            <a:ahLst/>
            <a:cxnLst/>
            <a:rect l="l" t="t" r="r" b="b"/>
            <a:pathLst>
              <a:path w="804545" h="1243965">
                <a:moveTo>
                  <a:pt x="50521" y="0"/>
                </a:moveTo>
                <a:lnTo>
                  <a:pt x="0" y="26965"/>
                </a:lnTo>
                <a:lnTo>
                  <a:pt x="351122" y="382428"/>
                </a:lnTo>
                <a:lnTo>
                  <a:pt x="166719" y="835651"/>
                </a:lnTo>
                <a:lnTo>
                  <a:pt x="554886" y="1009177"/>
                </a:lnTo>
                <a:lnTo>
                  <a:pt x="503528" y="1090053"/>
                </a:lnTo>
                <a:lnTo>
                  <a:pt x="762027" y="1243364"/>
                </a:lnTo>
                <a:lnTo>
                  <a:pt x="804109" y="1231570"/>
                </a:lnTo>
                <a:lnTo>
                  <a:pt x="579305" y="1079096"/>
                </a:lnTo>
                <a:lnTo>
                  <a:pt x="628143" y="1025186"/>
                </a:lnTo>
                <a:lnTo>
                  <a:pt x="710760" y="1025186"/>
                </a:lnTo>
                <a:lnTo>
                  <a:pt x="235761" y="809539"/>
                </a:lnTo>
                <a:lnTo>
                  <a:pt x="434178" y="372325"/>
                </a:lnTo>
                <a:lnTo>
                  <a:pt x="391537" y="372325"/>
                </a:lnTo>
                <a:lnTo>
                  <a:pt x="50521" y="0"/>
                </a:lnTo>
                <a:close/>
              </a:path>
              <a:path w="804545" h="1243965">
                <a:moveTo>
                  <a:pt x="710760" y="1025186"/>
                </a:moveTo>
                <a:lnTo>
                  <a:pt x="628143" y="1025186"/>
                </a:lnTo>
                <a:lnTo>
                  <a:pt x="677819" y="1044560"/>
                </a:lnTo>
                <a:lnTo>
                  <a:pt x="727467" y="1032771"/>
                </a:lnTo>
                <a:lnTo>
                  <a:pt x="710760" y="1025186"/>
                </a:lnTo>
                <a:close/>
              </a:path>
              <a:path w="804545" h="1243965">
                <a:moveTo>
                  <a:pt x="490896" y="196301"/>
                </a:moveTo>
                <a:lnTo>
                  <a:pt x="391537" y="372325"/>
                </a:lnTo>
                <a:lnTo>
                  <a:pt x="434178" y="372325"/>
                </a:lnTo>
                <a:lnTo>
                  <a:pt x="506054" y="213946"/>
                </a:lnTo>
                <a:lnTo>
                  <a:pt x="490896" y="19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3347" y="5511993"/>
            <a:ext cx="459105" cy="137795"/>
          </a:xfrm>
          <a:custGeom>
            <a:avLst/>
            <a:gdLst/>
            <a:ahLst/>
            <a:cxnLst/>
            <a:rect l="l" t="t" r="r" b="b"/>
            <a:pathLst>
              <a:path w="459104" h="137795">
                <a:moveTo>
                  <a:pt x="442648" y="35361"/>
                </a:moveTo>
                <a:lnTo>
                  <a:pt x="401607" y="35361"/>
                </a:lnTo>
                <a:lnTo>
                  <a:pt x="415942" y="117112"/>
                </a:lnTo>
                <a:lnTo>
                  <a:pt x="458876" y="137318"/>
                </a:lnTo>
                <a:lnTo>
                  <a:pt x="442648" y="35361"/>
                </a:lnTo>
                <a:close/>
              </a:path>
              <a:path w="459104" h="137795">
                <a:moveTo>
                  <a:pt x="437019" y="0"/>
                </a:moveTo>
                <a:lnTo>
                  <a:pt x="0" y="91854"/>
                </a:lnTo>
                <a:lnTo>
                  <a:pt x="23574" y="117112"/>
                </a:lnTo>
                <a:lnTo>
                  <a:pt x="401607" y="35361"/>
                </a:lnTo>
                <a:lnTo>
                  <a:pt x="442648" y="35361"/>
                </a:lnTo>
                <a:lnTo>
                  <a:pt x="437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83928" y="6416716"/>
            <a:ext cx="406400" cy="425450"/>
          </a:xfrm>
          <a:custGeom>
            <a:avLst/>
            <a:gdLst/>
            <a:ahLst/>
            <a:cxnLst/>
            <a:rect l="l" t="t" r="r" b="b"/>
            <a:pathLst>
              <a:path w="406400" h="425450">
                <a:moveTo>
                  <a:pt x="35340" y="0"/>
                </a:moveTo>
                <a:lnTo>
                  <a:pt x="0" y="53070"/>
                </a:lnTo>
                <a:lnTo>
                  <a:pt x="405851" y="425405"/>
                </a:lnTo>
                <a:lnTo>
                  <a:pt x="35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4433" y="6257504"/>
            <a:ext cx="52705" cy="146685"/>
          </a:xfrm>
          <a:custGeom>
            <a:avLst/>
            <a:gdLst/>
            <a:ahLst/>
            <a:cxnLst/>
            <a:rect l="l" t="t" r="r" b="b"/>
            <a:pathLst>
              <a:path w="52704" h="146685">
                <a:moveTo>
                  <a:pt x="17670" y="0"/>
                </a:moveTo>
                <a:lnTo>
                  <a:pt x="0" y="22746"/>
                </a:lnTo>
                <a:lnTo>
                  <a:pt x="13483" y="109513"/>
                </a:lnTo>
                <a:lnTo>
                  <a:pt x="52230" y="146575"/>
                </a:lnTo>
                <a:lnTo>
                  <a:pt x="17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14027" y="5695629"/>
            <a:ext cx="317500" cy="252095"/>
          </a:xfrm>
          <a:custGeom>
            <a:avLst/>
            <a:gdLst/>
            <a:ahLst/>
            <a:cxnLst/>
            <a:rect l="l" t="t" r="r" b="b"/>
            <a:pathLst>
              <a:path w="317500" h="252095">
                <a:moveTo>
                  <a:pt x="6741" y="0"/>
                </a:moveTo>
                <a:lnTo>
                  <a:pt x="0" y="18570"/>
                </a:lnTo>
                <a:lnTo>
                  <a:pt x="283790" y="148275"/>
                </a:lnTo>
                <a:lnTo>
                  <a:pt x="222334" y="242619"/>
                </a:lnTo>
                <a:lnTo>
                  <a:pt x="243340" y="251869"/>
                </a:lnTo>
                <a:lnTo>
                  <a:pt x="317428" y="143224"/>
                </a:lnTo>
                <a:lnTo>
                  <a:pt x="6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71461" y="5387338"/>
            <a:ext cx="469265" cy="860425"/>
          </a:xfrm>
          <a:custGeom>
            <a:avLst/>
            <a:gdLst/>
            <a:ahLst/>
            <a:cxnLst/>
            <a:rect l="l" t="t" r="r" b="b"/>
            <a:pathLst>
              <a:path w="469265" h="860425">
                <a:moveTo>
                  <a:pt x="31153" y="0"/>
                </a:moveTo>
                <a:lnTo>
                  <a:pt x="0" y="36215"/>
                </a:lnTo>
                <a:lnTo>
                  <a:pt x="325021" y="668022"/>
                </a:lnTo>
                <a:lnTo>
                  <a:pt x="339356" y="671367"/>
                </a:lnTo>
                <a:lnTo>
                  <a:pt x="469010" y="860055"/>
                </a:lnTo>
                <a:lnTo>
                  <a:pt x="356175" y="646962"/>
                </a:lnTo>
                <a:lnTo>
                  <a:pt x="366083" y="638495"/>
                </a:lnTo>
                <a:lnTo>
                  <a:pt x="339356" y="638495"/>
                </a:lnTo>
                <a:lnTo>
                  <a:pt x="31153" y="0"/>
                </a:lnTo>
                <a:close/>
              </a:path>
              <a:path w="469265" h="860425">
                <a:moveTo>
                  <a:pt x="372994" y="632590"/>
                </a:moveTo>
                <a:lnTo>
                  <a:pt x="339356" y="638495"/>
                </a:lnTo>
                <a:lnTo>
                  <a:pt x="366083" y="638495"/>
                </a:lnTo>
                <a:lnTo>
                  <a:pt x="372994" y="632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11301" y="6087379"/>
            <a:ext cx="511175" cy="203835"/>
          </a:xfrm>
          <a:custGeom>
            <a:avLst/>
            <a:gdLst/>
            <a:ahLst/>
            <a:cxnLst/>
            <a:rect l="l" t="t" r="r" b="b"/>
            <a:pathLst>
              <a:path w="511175" h="203835">
                <a:moveTo>
                  <a:pt x="147001" y="37851"/>
                </a:moveTo>
                <a:lnTo>
                  <a:pt x="54714" y="37851"/>
                </a:lnTo>
                <a:lnTo>
                  <a:pt x="278681" y="115368"/>
                </a:lnTo>
                <a:lnTo>
                  <a:pt x="255972" y="145700"/>
                </a:lnTo>
                <a:lnTo>
                  <a:pt x="450417" y="203822"/>
                </a:lnTo>
                <a:lnTo>
                  <a:pt x="511093" y="165074"/>
                </a:lnTo>
                <a:lnTo>
                  <a:pt x="147001" y="37851"/>
                </a:lnTo>
                <a:close/>
              </a:path>
              <a:path w="511175" h="203835">
                <a:moveTo>
                  <a:pt x="38676" y="0"/>
                </a:moveTo>
                <a:lnTo>
                  <a:pt x="0" y="55567"/>
                </a:lnTo>
                <a:lnTo>
                  <a:pt x="10077" y="85891"/>
                </a:lnTo>
                <a:lnTo>
                  <a:pt x="54714" y="37851"/>
                </a:lnTo>
                <a:lnTo>
                  <a:pt x="147001" y="37851"/>
                </a:lnTo>
                <a:lnTo>
                  <a:pt x="38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47290" y="5130417"/>
            <a:ext cx="278765" cy="447675"/>
          </a:xfrm>
          <a:custGeom>
            <a:avLst/>
            <a:gdLst/>
            <a:ahLst/>
            <a:cxnLst/>
            <a:rect l="l" t="t" r="r" b="b"/>
            <a:pathLst>
              <a:path w="278765" h="447675">
                <a:moveTo>
                  <a:pt x="170104" y="0"/>
                </a:moveTo>
                <a:lnTo>
                  <a:pt x="217225" y="120456"/>
                </a:lnTo>
                <a:lnTo>
                  <a:pt x="129653" y="149058"/>
                </a:lnTo>
                <a:lnTo>
                  <a:pt x="127099" y="268731"/>
                </a:lnTo>
                <a:lnTo>
                  <a:pt x="0" y="447317"/>
                </a:lnTo>
                <a:lnTo>
                  <a:pt x="5890" y="444755"/>
                </a:lnTo>
                <a:lnTo>
                  <a:pt x="12631" y="444755"/>
                </a:lnTo>
                <a:lnTo>
                  <a:pt x="19373" y="443048"/>
                </a:lnTo>
                <a:lnTo>
                  <a:pt x="26115" y="443048"/>
                </a:lnTo>
                <a:lnTo>
                  <a:pt x="32005" y="442194"/>
                </a:lnTo>
                <a:lnTo>
                  <a:pt x="37895" y="441411"/>
                </a:lnTo>
                <a:lnTo>
                  <a:pt x="50527" y="441411"/>
                </a:lnTo>
                <a:lnTo>
                  <a:pt x="54714" y="440557"/>
                </a:lnTo>
                <a:lnTo>
                  <a:pt x="59752" y="439704"/>
                </a:lnTo>
                <a:lnTo>
                  <a:pt x="74087" y="439704"/>
                </a:lnTo>
                <a:lnTo>
                  <a:pt x="239934" y="194593"/>
                </a:lnTo>
                <a:lnTo>
                  <a:pt x="278681" y="188688"/>
                </a:lnTo>
                <a:lnTo>
                  <a:pt x="224818" y="5905"/>
                </a:lnTo>
                <a:lnTo>
                  <a:pt x="170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93724" y="5437855"/>
            <a:ext cx="212186" cy="149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34416" y="4950124"/>
            <a:ext cx="96796" cy="1945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92537" y="5239063"/>
            <a:ext cx="75565" cy="61594"/>
          </a:xfrm>
          <a:custGeom>
            <a:avLst/>
            <a:gdLst/>
            <a:ahLst/>
            <a:cxnLst/>
            <a:rect l="l" t="t" r="r" b="b"/>
            <a:pathLst>
              <a:path w="75565" h="61595">
                <a:moveTo>
                  <a:pt x="47121" y="0"/>
                </a:moveTo>
                <a:lnTo>
                  <a:pt x="0" y="61473"/>
                </a:lnTo>
                <a:lnTo>
                  <a:pt x="20154" y="58982"/>
                </a:lnTo>
                <a:lnTo>
                  <a:pt x="41230" y="37068"/>
                </a:lnTo>
                <a:lnTo>
                  <a:pt x="63895" y="37068"/>
                </a:lnTo>
                <a:lnTo>
                  <a:pt x="47121" y="0"/>
                </a:lnTo>
                <a:close/>
              </a:path>
              <a:path w="75565" h="61595">
                <a:moveTo>
                  <a:pt x="63895" y="37068"/>
                </a:moveTo>
                <a:lnTo>
                  <a:pt x="41230" y="37068"/>
                </a:lnTo>
                <a:lnTo>
                  <a:pt x="41230" y="61473"/>
                </a:lnTo>
                <a:lnTo>
                  <a:pt x="74939" y="61473"/>
                </a:lnTo>
                <a:lnTo>
                  <a:pt x="63895" y="37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92537" y="5290433"/>
            <a:ext cx="75565" cy="10160"/>
          </a:xfrm>
          <a:custGeom>
            <a:avLst/>
            <a:gdLst/>
            <a:ahLst/>
            <a:cxnLst/>
            <a:rect l="l" t="t" r="r" b="b"/>
            <a:pathLst>
              <a:path w="75565" h="10160">
                <a:moveTo>
                  <a:pt x="59752" y="0"/>
                </a:moveTo>
                <a:lnTo>
                  <a:pt x="10928" y="0"/>
                </a:lnTo>
                <a:lnTo>
                  <a:pt x="0" y="10103"/>
                </a:lnTo>
                <a:lnTo>
                  <a:pt x="74939" y="10103"/>
                </a:lnTo>
                <a:lnTo>
                  <a:pt x="59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92295" y="5640062"/>
            <a:ext cx="148175" cy="174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09191" y="6693865"/>
            <a:ext cx="41275" cy="51435"/>
          </a:xfrm>
          <a:custGeom>
            <a:avLst/>
            <a:gdLst/>
            <a:ahLst/>
            <a:cxnLst/>
            <a:rect l="l" t="t" r="r" b="b"/>
            <a:pathLst>
              <a:path w="41275" h="51434">
                <a:moveTo>
                  <a:pt x="0" y="0"/>
                </a:moveTo>
                <a:lnTo>
                  <a:pt x="7593" y="51384"/>
                </a:lnTo>
                <a:lnTo>
                  <a:pt x="41230" y="126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66461" y="6602886"/>
            <a:ext cx="59055" cy="66675"/>
          </a:xfrm>
          <a:custGeom>
            <a:avLst/>
            <a:gdLst/>
            <a:ahLst/>
            <a:cxnLst/>
            <a:rect l="l" t="t" r="r" b="b"/>
            <a:pathLst>
              <a:path w="59054" h="66675">
                <a:moveTo>
                  <a:pt x="0" y="0"/>
                </a:moveTo>
                <a:lnTo>
                  <a:pt x="16818" y="66546"/>
                </a:lnTo>
                <a:lnTo>
                  <a:pt x="58901" y="202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7021" y="6202748"/>
            <a:ext cx="192884" cy="2240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25362" y="5570122"/>
            <a:ext cx="77494" cy="1077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25565" y="5569268"/>
            <a:ext cx="27940" cy="40005"/>
          </a:xfrm>
          <a:custGeom>
            <a:avLst/>
            <a:gdLst/>
            <a:ahLst/>
            <a:cxnLst/>
            <a:rect l="l" t="t" r="r" b="b"/>
            <a:pathLst>
              <a:path w="27940" h="40004">
                <a:moveTo>
                  <a:pt x="27818" y="0"/>
                </a:moveTo>
                <a:lnTo>
                  <a:pt x="0" y="0"/>
                </a:lnTo>
                <a:lnTo>
                  <a:pt x="17670" y="39630"/>
                </a:lnTo>
                <a:lnTo>
                  <a:pt x="27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84537" y="5569268"/>
            <a:ext cx="21590" cy="42545"/>
          </a:xfrm>
          <a:custGeom>
            <a:avLst/>
            <a:gdLst/>
            <a:ahLst/>
            <a:cxnLst/>
            <a:rect l="l" t="t" r="r" b="b"/>
            <a:pathLst>
              <a:path w="21590" h="42545">
                <a:moveTo>
                  <a:pt x="21005" y="0"/>
                </a:moveTo>
                <a:lnTo>
                  <a:pt x="0" y="0"/>
                </a:lnTo>
                <a:lnTo>
                  <a:pt x="10928" y="42120"/>
                </a:lnTo>
                <a:lnTo>
                  <a:pt x="21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34213" y="5571829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40" h="48895">
                <a:moveTo>
                  <a:pt x="3335" y="0"/>
                </a:moveTo>
                <a:lnTo>
                  <a:pt x="0" y="0"/>
                </a:lnTo>
                <a:lnTo>
                  <a:pt x="10928" y="48808"/>
                </a:lnTo>
                <a:lnTo>
                  <a:pt x="27747" y="3344"/>
                </a:lnTo>
                <a:lnTo>
                  <a:pt x="25263" y="2490"/>
                </a:lnTo>
                <a:lnTo>
                  <a:pt x="16818" y="782"/>
                </a:lnTo>
                <a:lnTo>
                  <a:pt x="6741" y="782"/>
                </a:lnTo>
                <a:lnTo>
                  <a:pt x="3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95669" y="5584423"/>
            <a:ext cx="43180" cy="81915"/>
          </a:xfrm>
          <a:custGeom>
            <a:avLst/>
            <a:gdLst/>
            <a:ahLst/>
            <a:cxnLst/>
            <a:rect l="l" t="t" r="r" b="b"/>
            <a:pathLst>
              <a:path w="43179" h="81914">
                <a:moveTo>
                  <a:pt x="14335" y="0"/>
                </a:moveTo>
                <a:lnTo>
                  <a:pt x="11780" y="0"/>
                </a:lnTo>
                <a:lnTo>
                  <a:pt x="0" y="81750"/>
                </a:lnTo>
                <a:lnTo>
                  <a:pt x="42934" y="9249"/>
                </a:lnTo>
                <a:lnTo>
                  <a:pt x="38747" y="7613"/>
                </a:lnTo>
                <a:lnTo>
                  <a:pt x="33708" y="5051"/>
                </a:lnTo>
                <a:lnTo>
                  <a:pt x="28599" y="4197"/>
                </a:lnTo>
                <a:lnTo>
                  <a:pt x="23560" y="2561"/>
                </a:lnTo>
                <a:lnTo>
                  <a:pt x="18521" y="853"/>
                </a:lnTo>
                <a:lnTo>
                  <a:pt x="14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61383" y="5600431"/>
            <a:ext cx="166697" cy="1423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76702" y="5763008"/>
            <a:ext cx="78105" cy="34925"/>
          </a:xfrm>
          <a:custGeom>
            <a:avLst/>
            <a:gdLst/>
            <a:ahLst/>
            <a:cxnLst/>
            <a:rect l="l" t="t" r="r" b="b"/>
            <a:pathLst>
              <a:path w="78104" h="34925">
                <a:moveTo>
                  <a:pt x="65714" y="0"/>
                </a:moveTo>
                <a:lnTo>
                  <a:pt x="0" y="34578"/>
                </a:lnTo>
                <a:lnTo>
                  <a:pt x="77494" y="26965"/>
                </a:lnTo>
                <a:lnTo>
                  <a:pt x="74939" y="24475"/>
                </a:lnTo>
                <a:lnTo>
                  <a:pt x="74087" y="21060"/>
                </a:lnTo>
                <a:lnTo>
                  <a:pt x="72384" y="16862"/>
                </a:lnTo>
                <a:lnTo>
                  <a:pt x="69900" y="12664"/>
                </a:lnTo>
                <a:lnTo>
                  <a:pt x="68197" y="6759"/>
                </a:lnTo>
                <a:lnTo>
                  <a:pt x="66494" y="3415"/>
                </a:lnTo>
                <a:lnTo>
                  <a:pt x="65714" y="853"/>
                </a:lnTo>
                <a:lnTo>
                  <a:pt x="65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20488" y="5817793"/>
            <a:ext cx="48895" cy="29209"/>
          </a:xfrm>
          <a:custGeom>
            <a:avLst/>
            <a:gdLst/>
            <a:ahLst/>
            <a:cxnLst/>
            <a:rect l="l" t="t" r="r" b="b"/>
            <a:pathLst>
              <a:path w="48895" h="29210">
                <a:moveTo>
                  <a:pt x="41230" y="0"/>
                </a:moveTo>
                <a:lnTo>
                  <a:pt x="0" y="25258"/>
                </a:lnTo>
                <a:lnTo>
                  <a:pt x="48824" y="28602"/>
                </a:lnTo>
                <a:lnTo>
                  <a:pt x="47972" y="25258"/>
                </a:lnTo>
                <a:lnTo>
                  <a:pt x="47972" y="21914"/>
                </a:lnTo>
                <a:lnTo>
                  <a:pt x="46340" y="16862"/>
                </a:lnTo>
                <a:lnTo>
                  <a:pt x="45488" y="11810"/>
                </a:lnTo>
                <a:lnTo>
                  <a:pt x="42934" y="6759"/>
                </a:lnTo>
                <a:lnTo>
                  <a:pt x="42082" y="2490"/>
                </a:lnTo>
                <a:lnTo>
                  <a:pt x="41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39861" y="5871724"/>
            <a:ext cx="36195" cy="19050"/>
          </a:xfrm>
          <a:custGeom>
            <a:avLst/>
            <a:gdLst/>
            <a:ahLst/>
            <a:cxnLst/>
            <a:rect l="l" t="t" r="r" b="b"/>
            <a:pathLst>
              <a:path w="36195" h="19050">
                <a:moveTo>
                  <a:pt x="35340" y="0"/>
                </a:moveTo>
                <a:lnTo>
                  <a:pt x="0" y="14301"/>
                </a:lnTo>
                <a:lnTo>
                  <a:pt x="36192" y="18498"/>
                </a:lnTo>
                <a:lnTo>
                  <a:pt x="36192" y="7541"/>
                </a:lnTo>
                <a:lnTo>
                  <a:pt x="35340" y="1636"/>
                </a:lnTo>
                <a:lnTo>
                  <a:pt x="35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39861" y="5927292"/>
            <a:ext cx="43180" cy="25400"/>
          </a:xfrm>
          <a:custGeom>
            <a:avLst/>
            <a:gdLst/>
            <a:ahLst/>
            <a:cxnLst/>
            <a:rect l="l" t="t" r="r" b="b"/>
            <a:pathLst>
              <a:path w="43179" h="25400">
                <a:moveTo>
                  <a:pt x="40379" y="0"/>
                </a:moveTo>
                <a:lnTo>
                  <a:pt x="0" y="15154"/>
                </a:lnTo>
                <a:lnTo>
                  <a:pt x="42934" y="25258"/>
                </a:lnTo>
                <a:lnTo>
                  <a:pt x="42082" y="22767"/>
                </a:lnTo>
                <a:lnTo>
                  <a:pt x="42082" y="20206"/>
                </a:lnTo>
                <a:lnTo>
                  <a:pt x="41230" y="15154"/>
                </a:lnTo>
                <a:lnTo>
                  <a:pt x="41230" y="11810"/>
                </a:lnTo>
                <a:lnTo>
                  <a:pt x="40379" y="6759"/>
                </a:lnTo>
                <a:lnTo>
                  <a:pt x="40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38158" y="5977026"/>
            <a:ext cx="43815" cy="24130"/>
          </a:xfrm>
          <a:custGeom>
            <a:avLst/>
            <a:gdLst/>
            <a:ahLst/>
            <a:cxnLst/>
            <a:rect l="l" t="t" r="r" b="b"/>
            <a:pathLst>
              <a:path w="43815" h="24129">
                <a:moveTo>
                  <a:pt x="43785" y="0"/>
                </a:moveTo>
                <a:lnTo>
                  <a:pt x="0" y="3344"/>
                </a:lnTo>
                <a:lnTo>
                  <a:pt x="42082" y="23550"/>
                </a:lnTo>
                <a:lnTo>
                  <a:pt x="42082" y="20206"/>
                </a:lnTo>
                <a:lnTo>
                  <a:pt x="42934" y="16791"/>
                </a:lnTo>
                <a:lnTo>
                  <a:pt x="42934" y="13447"/>
                </a:lnTo>
                <a:lnTo>
                  <a:pt x="43785" y="9249"/>
                </a:lnTo>
                <a:lnTo>
                  <a:pt x="43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20488" y="6036791"/>
            <a:ext cx="57785" cy="24765"/>
          </a:xfrm>
          <a:custGeom>
            <a:avLst/>
            <a:gdLst/>
            <a:ahLst/>
            <a:cxnLst/>
            <a:rect l="l" t="t" r="r" b="b"/>
            <a:pathLst>
              <a:path w="57784" h="24764">
                <a:moveTo>
                  <a:pt x="0" y="0"/>
                </a:moveTo>
                <a:lnTo>
                  <a:pt x="54714" y="24404"/>
                </a:lnTo>
                <a:lnTo>
                  <a:pt x="54714" y="19352"/>
                </a:lnTo>
                <a:lnTo>
                  <a:pt x="56417" y="12664"/>
                </a:lnTo>
                <a:lnTo>
                  <a:pt x="56417" y="9249"/>
                </a:lnTo>
                <a:lnTo>
                  <a:pt x="57269" y="5905"/>
                </a:lnTo>
                <a:lnTo>
                  <a:pt x="57269" y="3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31326" y="5925585"/>
            <a:ext cx="346914" cy="2022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85350" y="5902034"/>
            <a:ext cx="33655" cy="43815"/>
          </a:xfrm>
          <a:custGeom>
            <a:avLst/>
            <a:gdLst/>
            <a:ahLst/>
            <a:cxnLst/>
            <a:rect l="l" t="t" r="r" b="b"/>
            <a:pathLst>
              <a:path w="33654" h="43814">
                <a:moveTo>
                  <a:pt x="0" y="0"/>
                </a:moveTo>
                <a:lnTo>
                  <a:pt x="12631" y="43756"/>
                </a:lnTo>
                <a:lnTo>
                  <a:pt x="33637" y="193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92779" y="5723449"/>
            <a:ext cx="331470" cy="290195"/>
          </a:xfrm>
          <a:custGeom>
            <a:avLst/>
            <a:gdLst/>
            <a:ahLst/>
            <a:cxnLst/>
            <a:rect l="l" t="t" r="r" b="b"/>
            <a:pathLst>
              <a:path w="331470" h="290195">
                <a:moveTo>
                  <a:pt x="316485" y="148275"/>
                </a:moveTo>
                <a:lnTo>
                  <a:pt x="274494" y="148275"/>
                </a:lnTo>
                <a:lnTo>
                  <a:pt x="275275" y="154109"/>
                </a:lnTo>
                <a:lnTo>
                  <a:pt x="276978" y="160015"/>
                </a:lnTo>
                <a:lnTo>
                  <a:pt x="277829" y="165920"/>
                </a:lnTo>
                <a:lnTo>
                  <a:pt x="279532" y="173533"/>
                </a:lnTo>
                <a:lnTo>
                  <a:pt x="280384" y="180221"/>
                </a:lnTo>
                <a:lnTo>
                  <a:pt x="282016" y="187834"/>
                </a:lnTo>
                <a:lnTo>
                  <a:pt x="282016" y="195447"/>
                </a:lnTo>
                <a:lnTo>
                  <a:pt x="283719" y="202989"/>
                </a:lnTo>
                <a:lnTo>
                  <a:pt x="283719" y="210602"/>
                </a:lnTo>
                <a:lnTo>
                  <a:pt x="284571" y="218998"/>
                </a:lnTo>
                <a:lnTo>
                  <a:pt x="284571" y="254359"/>
                </a:lnTo>
                <a:lnTo>
                  <a:pt x="283719" y="263680"/>
                </a:lnTo>
                <a:lnTo>
                  <a:pt x="282868" y="273783"/>
                </a:lnTo>
                <a:lnTo>
                  <a:pt x="330911" y="289792"/>
                </a:lnTo>
                <a:lnTo>
                  <a:pt x="330060" y="220705"/>
                </a:lnTo>
                <a:lnTo>
                  <a:pt x="321615" y="163430"/>
                </a:lnTo>
                <a:lnTo>
                  <a:pt x="316485" y="148275"/>
                </a:lnTo>
                <a:close/>
              </a:path>
              <a:path w="331470" h="290195">
                <a:moveTo>
                  <a:pt x="246980" y="39559"/>
                </a:moveTo>
                <a:lnTo>
                  <a:pt x="111131" y="39559"/>
                </a:lnTo>
                <a:lnTo>
                  <a:pt x="143988" y="41266"/>
                </a:lnTo>
                <a:lnTo>
                  <a:pt x="159104" y="44610"/>
                </a:lnTo>
                <a:lnTo>
                  <a:pt x="172588" y="48025"/>
                </a:lnTo>
                <a:lnTo>
                  <a:pt x="186071" y="53077"/>
                </a:lnTo>
                <a:lnTo>
                  <a:pt x="197851" y="57275"/>
                </a:lnTo>
                <a:lnTo>
                  <a:pt x="236598" y="84241"/>
                </a:lnTo>
                <a:lnTo>
                  <a:pt x="256753" y="109499"/>
                </a:lnTo>
                <a:lnTo>
                  <a:pt x="165846" y="235860"/>
                </a:lnTo>
                <a:lnTo>
                  <a:pt x="208780" y="249307"/>
                </a:lnTo>
                <a:lnTo>
                  <a:pt x="274494" y="148275"/>
                </a:lnTo>
                <a:lnTo>
                  <a:pt x="316485" y="148275"/>
                </a:lnTo>
                <a:lnTo>
                  <a:pt x="305648" y="116258"/>
                </a:lnTo>
                <a:lnTo>
                  <a:pt x="286274" y="80043"/>
                </a:lnTo>
                <a:lnTo>
                  <a:pt x="261011" y="50516"/>
                </a:lnTo>
                <a:lnTo>
                  <a:pt x="246980" y="39559"/>
                </a:lnTo>
                <a:close/>
              </a:path>
              <a:path w="331470" h="290195">
                <a:moveTo>
                  <a:pt x="108577" y="0"/>
                </a:moveTo>
                <a:lnTo>
                  <a:pt x="53862" y="6759"/>
                </a:lnTo>
                <a:lnTo>
                  <a:pt x="3335" y="19352"/>
                </a:lnTo>
                <a:lnTo>
                  <a:pt x="0" y="21060"/>
                </a:lnTo>
                <a:lnTo>
                  <a:pt x="54714" y="45464"/>
                </a:lnTo>
                <a:lnTo>
                  <a:pt x="74087" y="41266"/>
                </a:lnTo>
                <a:lnTo>
                  <a:pt x="111131" y="39559"/>
                </a:lnTo>
                <a:lnTo>
                  <a:pt x="246980" y="39559"/>
                </a:lnTo>
                <a:lnTo>
                  <a:pt x="234044" y="29455"/>
                </a:lnTo>
                <a:lnTo>
                  <a:pt x="202890" y="15154"/>
                </a:lnTo>
                <a:lnTo>
                  <a:pt x="171736" y="5905"/>
                </a:lnTo>
                <a:lnTo>
                  <a:pt x="139731" y="853"/>
                </a:lnTo>
                <a:lnTo>
                  <a:pt x="108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11960" y="5949207"/>
            <a:ext cx="411770" cy="4422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39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477" y="1415749"/>
            <a:ext cx="6109970" cy="187578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5" dirty="0">
                <a:latin typeface="Arial"/>
                <a:cs typeface="Arial"/>
              </a:rPr>
              <a:t>Aulas</a:t>
            </a:r>
            <a:r>
              <a:rPr sz="2700" spc="70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expositivas;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5" dirty="0">
                <a:latin typeface="Arial"/>
                <a:cs typeface="Arial"/>
              </a:rPr>
              <a:t>Material </a:t>
            </a:r>
            <a:r>
              <a:rPr sz="2700" spc="140" dirty="0">
                <a:latin typeface="Arial"/>
                <a:cs typeface="Arial"/>
              </a:rPr>
              <a:t>complementar </a:t>
            </a:r>
            <a:r>
              <a:rPr sz="2700" spc="165" dirty="0">
                <a:latin typeface="Arial"/>
                <a:cs typeface="Arial"/>
              </a:rPr>
              <a:t>no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150" dirty="0">
                <a:latin typeface="Arial"/>
                <a:cs typeface="Arial"/>
              </a:rPr>
              <a:t>moodle;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5" dirty="0">
                <a:latin typeface="Arial"/>
                <a:cs typeface="Arial"/>
              </a:rPr>
              <a:t>Analise </a:t>
            </a:r>
            <a:r>
              <a:rPr sz="2700" spc="95" dirty="0">
                <a:latin typeface="Arial"/>
                <a:cs typeface="Arial"/>
              </a:rPr>
              <a:t>de</a:t>
            </a:r>
            <a:r>
              <a:rPr sz="2700" spc="70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cases;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65" dirty="0">
                <a:latin typeface="Arial"/>
                <a:cs typeface="Arial"/>
              </a:rPr>
              <a:t>Simulações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90" dirty="0">
                <a:latin typeface="Arial"/>
                <a:cs typeface="Arial"/>
              </a:rPr>
              <a:t>situações</a:t>
            </a:r>
            <a:r>
              <a:rPr sz="2700" spc="75" dirty="0">
                <a:latin typeface="Arial"/>
                <a:cs typeface="Arial"/>
              </a:rPr>
              <a:t> </a:t>
            </a:r>
            <a:r>
              <a:rPr sz="2700" spc="80" dirty="0">
                <a:latin typeface="Arial"/>
                <a:cs typeface="Arial"/>
              </a:rPr>
              <a:t>reais;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820" y="368300"/>
            <a:ext cx="7045959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4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477" y="1448752"/>
            <a:ext cx="2248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0" spc="-72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50" b="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-140" dirty="0"/>
              <a:t>Processo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77" y="2066353"/>
            <a:ext cx="7609205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5" dirty="0">
                <a:latin typeface="Arial"/>
                <a:cs typeface="Arial"/>
              </a:rPr>
              <a:t>“Um processo </a:t>
            </a:r>
            <a:r>
              <a:rPr sz="2700" spc="130" dirty="0">
                <a:latin typeface="Arial"/>
                <a:cs typeface="Arial"/>
              </a:rPr>
              <a:t>define </a:t>
            </a:r>
            <a:r>
              <a:rPr sz="2700" spc="155" dirty="0">
                <a:latin typeface="Arial"/>
                <a:cs typeface="Arial"/>
              </a:rPr>
              <a:t>quem </a:t>
            </a:r>
            <a:r>
              <a:rPr sz="2700" spc="60" dirty="0">
                <a:latin typeface="Arial"/>
                <a:cs typeface="Arial"/>
              </a:rPr>
              <a:t>está </a:t>
            </a:r>
            <a:r>
              <a:rPr sz="2700" spc="135" dirty="0">
                <a:latin typeface="Arial"/>
                <a:cs typeface="Arial"/>
              </a:rPr>
              <a:t>fazendo </a:t>
            </a:r>
            <a:r>
              <a:rPr sz="2700" spc="155" dirty="0">
                <a:latin typeface="Arial"/>
                <a:cs typeface="Arial"/>
              </a:rPr>
              <a:t>o  </a:t>
            </a:r>
            <a:r>
              <a:rPr sz="2700" spc="114" dirty="0">
                <a:latin typeface="Arial"/>
                <a:cs typeface="Arial"/>
              </a:rPr>
              <a:t>que, </a:t>
            </a:r>
            <a:r>
              <a:rPr sz="2700" spc="145" dirty="0">
                <a:latin typeface="Arial"/>
                <a:cs typeface="Arial"/>
              </a:rPr>
              <a:t>quando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50" dirty="0">
                <a:latin typeface="Arial"/>
                <a:cs typeface="Arial"/>
              </a:rPr>
              <a:t>como </a:t>
            </a:r>
            <a:r>
              <a:rPr sz="2700" spc="90" dirty="0">
                <a:latin typeface="Arial"/>
                <a:cs typeface="Arial"/>
              </a:rPr>
              <a:t>para </a:t>
            </a:r>
            <a:r>
              <a:rPr sz="2700" spc="70" dirty="0">
                <a:latin typeface="Arial"/>
                <a:cs typeface="Arial"/>
              </a:rPr>
              <a:t>alcançar </a:t>
            </a:r>
            <a:r>
              <a:rPr sz="2700" spc="220" dirty="0">
                <a:latin typeface="Arial"/>
                <a:cs typeface="Arial"/>
              </a:rPr>
              <a:t>um</a:t>
            </a:r>
            <a:r>
              <a:rPr sz="2700" spc="50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certo  </a:t>
            </a:r>
            <a:r>
              <a:rPr sz="2700" spc="140" dirty="0">
                <a:latin typeface="Arial"/>
                <a:cs typeface="Arial"/>
              </a:rPr>
              <a:t>objetivo” </a:t>
            </a:r>
            <a:r>
              <a:rPr sz="2000" spc="40" dirty="0">
                <a:latin typeface="Arial"/>
                <a:cs typeface="Arial"/>
              </a:rPr>
              <a:t>Ivan </a:t>
            </a:r>
            <a:r>
              <a:rPr sz="2000" spc="20" dirty="0">
                <a:latin typeface="Arial"/>
                <a:cs typeface="Arial"/>
              </a:rPr>
              <a:t>Jacobson, </a:t>
            </a:r>
            <a:r>
              <a:rPr sz="2000" spc="40" dirty="0">
                <a:latin typeface="Arial"/>
                <a:cs typeface="Arial"/>
              </a:rPr>
              <a:t>Grad </a:t>
            </a:r>
            <a:r>
              <a:rPr sz="2000" spc="35" dirty="0">
                <a:latin typeface="Arial"/>
                <a:cs typeface="Arial"/>
              </a:rPr>
              <a:t>Booch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40" dirty="0">
                <a:latin typeface="Arial"/>
                <a:cs typeface="Arial"/>
              </a:rPr>
              <a:t>James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Rumbaugh</a:t>
            </a:r>
            <a:endParaRPr sz="2000">
              <a:latin typeface="Arial"/>
              <a:cs typeface="Arial"/>
            </a:endParaRPr>
          </a:p>
          <a:p>
            <a:pPr marL="269240" marR="98425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5" dirty="0">
                <a:latin typeface="Arial"/>
                <a:cs typeface="Arial"/>
              </a:rPr>
              <a:t>Um processo de </a:t>
            </a:r>
            <a:r>
              <a:rPr sz="2700" spc="120" dirty="0">
                <a:latin typeface="Arial"/>
                <a:cs typeface="Arial"/>
              </a:rPr>
              <a:t>software </a:t>
            </a:r>
            <a:r>
              <a:rPr sz="2700" dirty="0">
                <a:latin typeface="Arial"/>
                <a:cs typeface="Arial"/>
              </a:rPr>
              <a:t>é </a:t>
            </a:r>
            <a:r>
              <a:rPr sz="2700" spc="220" dirty="0">
                <a:latin typeface="Arial"/>
                <a:cs typeface="Arial"/>
              </a:rPr>
              <a:t>um </a:t>
            </a:r>
            <a:r>
              <a:rPr sz="2700" spc="160" dirty="0">
                <a:latin typeface="Arial"/>
                <a:cs typeface="Arial"/>
              </a:rPr>
              <a:t>conjunto</a:t>
            </a:r>
            <a:r>
              <a:rPr sz="2700" spc="40" dirty="0"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de  </a:t>
            </a:r>
            <a:r>
              <a:rPr sz="2700" spc="100" dirty="0">
                <a:latin typeface="Arial"/>
                <a:cs typeface="Arial"/>
              </a:rPr>
              <a:t>atividades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50" dirty="0">
                <a:latin typeface="Arial"/>
                <a:cs typeface="Arial"/>
              </a:rPr>
              <a:t>leva </a:t>
            </a:r>
            <a:r>
              <a:rPr sz="2700" spc="-10" dirty="0">
                <a:latin typeface="Arial"/>
                <a:cs typeface="Arial"/>
              </a:rPr>
              <a:t>à </a:t>
            </a:r>
            <a:r>
              <a:rPr sz="2700" spc="135" dirty="0">
                <a:latin typeface="Arial"/>
                <a:cs typeface="Arial"/>
              </a:rPr>
              <a:t>produção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220" dirty="0">
                <a:latin typeface="Arial"/>
                <a:cs typeface="Arial"/>
              </a:rPr>
              <a:t>um  </a:t>
            </a:r>
            <a:r>
              <a:rPr sz="2700" spc="185" dirty="0">
                <a:latin typeface="Arial"/>
                <a:cs typeface="Arial"/>
              </a:rPr>
              <a:t>produto </a:t>
            </a:r>
            <a:r>
              <a:rPr sz="2700" spc="95" dirty="0">
                <a:latin typeface="Arial"/>
                <a:cs typeface="Arial"/>
              </a:rPr>
              <a:t>de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software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1684" y="5084917"/>
            <a:ext cx="695364" cy="1510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6010" y="5199072"/>
            <a:ext cx="1852496" cy="1157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96300" y="5350433"/>
            <a:ext cx="2050940" cy="8709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0292" y="5738128"/>
            <a:ext cx="516255" cy="358775"/>
          </a:xfrm>
          <a:custGeom>
            <a:avLst/>
            <a:gdLst/>
            <a:ahLst/>
            <a:cxnLst/>
            <a:rect l="l" t="t" r="r" b="b"/>
            <a:pathLst>
              <a:path w="516254" h="358775">
                <a:moveTo>
                  <a:pt x="388724" y="244319"/>
                </a:moveTo>
                <a:lnTo>
                  <a:pt x="228019" y="244319"/>
                </a:lnTo>
                <a:lnTo>
                  <a:pt x="230657" y="270852"/>
                </a:lnTo>
                <a:lnTo>
                  <a:pt x="236310" y="297422"/>
                </a:lnTo>
                <a:lnTo>
                  <a:pt x="238949" y="326642"/>
                </a:lnTo>
                <a:lnTo>
                  <a:pt x="241587" y="358511"/>
                </a:lnTo>
                <a:lnTo>
                  <a:pt x="249878" y="355862"/>
                </a:lnTo>
                <a:lnTo>
                  <a:pt x="263447" y="347876"/>
                </a:lnTo>
                <a:lnTo>
                  <a:pt x="279653" y="334591"/>
                </a:lnTo>
                <a:lnTo>
                  <a:pt x="301513" y="318656"/>
                </a:lnTo>
                <a:lnTo>
                  <a:pt x="326011" y="297422"/>
                </a:lnTo>
                <a:lnTo>
                  <a:pt x="353147" y="273539"/>
                </a:lnTo>
                <a:lnTo>
                  <a:pt x="385559" y="246969"/>
                </a:lnTo>
                <a:lnTo>
                  <a:pt x="388724" y="244319"/>
                </a:lnTo>
                <a:close/>
              </a:path>
              <a:path w="516254" h="358775">
                <a:moveTo>
                  <a:pt x="38066" y="82323"/>
                </a:moveTo>
                <a:lnTo>
                  <a:pt x="13568" y="82323"/>
                </a:lnTo>
                <a:lnTo>
                  <a:pt x="2638" y="87659"/>
                </a:lnTo>
                <a:lnTo>
                  <a:pt x="2638" y="231034"/>
                </a:lnTo>
                <a:lnTo>
                  <a:pt x="0" y="244319"/>
                </a:lnTo>
                <a:lnTo>
                  <a:pt x="5276" y="249618"/>
                </a:lnTo>
                <a:lnTo>
                  <a:pt x="10552" y="252268"/>
                </a:lnTo>
                <a:lnTo>
                  <a:pt x="65202" y="246969"/>
                </a:lnTo>
                <a:lnTo>
                  <a:pt x="92338" y="246969"/>
                </a:lnTo>
                <a:lnTo>
                  <a:pt x="119474" y="244319"/>
                </a:lnTo>
                <a:lnTo>
                  <a:pt x="388724" y="244319"/>
                </a:lnTo>
                <a:lnTo>
                  <a:pt x="423625" y="215099"/>
                </a:lnTo>
                <a:lnTo>
                  <a:pt x="434555" y="209800"/>
                </a:lnTo>
                <a:lnTo>
                  <a:pt x="448123" y="201814"/>
                </a:lnTo>
                <a:lnTo>
                  <a:pt x="459053" y="193865"/>
                </a:lnTo>
                <a:lnTo>
                  <a:pt x="486189" y="177931"/>
                </a:lnTo>
                <a:lnTo>
                  <a:pt x="497119" y="167295"/>
                </a:lnTo>
                <a:lnTo>
                  <a:pt x="507672" y="159346"/>
                </a:lnTo>
                <a:lnTo>
                  <a:pt x="515964" y="151361"/>
                </a:lnTo>
                <a:lnTo>
                  <a:pt x="486189" y="130127"/>
                </a:lnTo>
                <a:lnTo>
                  <a:pt x="456415" y="106243"/>
                </a:lnTo>
                <a:lnTo>
                  <a:pt x="441191" y="98257"/>
                </a:lnTo>
                <a:lnTo>
                  <a:pt x="195606" y="98257"/>
                </a:lnTo>
                <a:lnTo>
                  <a:pt x="165455" y="95608"/>
                </a:lnTo>
                <a:lnTo>
                  <a:pt x="133042" y="90308"/>
                </a:lnTo>
                <a:lnTo>
                  <a:pt x="65202" y="84972"/>
                </a:lnTo>
                <a:lnTo>
                  <a:pt x="38066" y="82323"/>
                </a:lnTo>
                <a:close/>
              </a:path>
              <a:path w="516254" h="358775">
                <a:moveTo>
                  <a:pt x="228019" y="7985"/>
                </a:moveTo>
                <a:lnTo>
                  <a:pt x="222742" y="58439"/>
                </a:lnTo>
                <a:lnTo>
                  <a:pt x="219727" y="82323"/>
                </a:lnTo>
                <a:lnTo>
                  <a:pt x="217089" y="92958"/>
                </a:lnTo>
                <a:lnTo>
                  <a:pt x="214451" y="98257"/>
                </a:lnTo>
                <a:lnTo>
                  <a:pt x="441191" y="98257"/>
                </a:lnTo>
                <a:lnTo>
                  <a:pt x="420987" y="87659"/>
                </a:lnTo>
                <a:lnTo>
                  <a:pt x="385559" y="66388"/>
                </a:lnTo>
                <a:lnTo>
                  <a:pt x="350132" y="50453"/>
                </a:lnTo>
                <a:lnTo>
                  <a:pt x="315081" y="31869"/>
                </a:lnTo>
                <a:lnTo>
                  <a:pt x="293271" y="21270"/>
                </a:lnTo>
                <a:lnTo>
                  <a:pt x="230657" y="21270"/>
                </a:lnTo>
                <a:lnTo>
                  <a:pt x="230657" y="10635"/>
                </a:lnTo>
                <a:lnTo>
                  <a:pt x="228019" y="7985"/>
                </a:lnTo>
                <a:close/>
              </a:path>
              <a:path w="516254" h="358775">
                <a:moveTo>
                  <a:pt x="249878" y="0"/>
                </a:moveTo>
                <a:lnTo>
                  <a:pt x="244225" y="2686"/>
                </a:lnTo>
                <a:lnTo>
                  <a:pt x="238949" y="5336"/>
                </a:lnTo>
                <a:lnTo>
                  <a:pt x="233295" y="13285"/>
                </a:lnTo>
                <a:lnTo>
                  <a:pt x="230657" y="21270"/>
                </a:lnTo>
                <a:lnTo>
                  <a:pt x="293271" y="21270"/>
                </a:lnTo>
                <a:lnTo>
                  <a:pt x="2498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79136" y="5764698"/>
            <a:ext cx="456565" cy="300355"/>
          </a:xfrm>
          <a:custGeom>
            <a:avLst/>
            <a:gdLst/>
            <a:ahLst/>
            <a:cxnLst/>
            <a:rect l="l" t="t" r="r" b="b"/>
            <a:pathLst>
              <a:path w="456565" h="300354">
                <a:moveTo>
                  <a:pt x="339579" y="169945"/>
                </a:moveTo>
                <a:lnTo>
                  <a:pt x="211812" y="169945"/>
                </a:lnTo>
                <a:lnTo>
                  <a:pt x="220104" y="188529"/>
                </a:lnTo>
                <a:lnTo>
                  <a:pt x="231034" y="207114"/>
                </a:lnTo>
                <a:lnTo>
                  <a:pt x="231034" y="231034"/>
                </a:lnTo>
                <a:lnTo>
                  <a:pt x="236310" y="278838"/>
                </a:lnTo>
                <a:lnTo>
                  <a:pt x="238949" y="300072"/>
                </a:lnTo>
                <a:lnTo>
                  <a:pt x="238949" y="297422"/>
                </a:lnTo>
                <a:lnTo>
                  <a:pt x="241964" y="297422"/>
                </a:lnTo>
                <a:lnTo>
                  <a:pt x="241964" y="246969"/>
                </a:lnTo>
                <a:lnTo>
                  <a:pt x="247240" y="233684"/>
                </a:lnTo>
                <a:lnTo>
                  <a:pt x="266085" y="233684"/>
                </a:lnTo>
                <a:lnTo>
                  <a:pt x="266085" y="207114"/>
                </a:lnTo>
                <a:lnTo>
                  <a:pt x="288208" y="207114"/>
                </a:lnTo>
                <a:lnTo>
                  <a:pt x="287944" y="204464"/>
                </a:lnTo>
                <a:lnTo>
                  <a:pt x="287944" y="188529"/>
                </a:lnTo>
                <a:lnTo>
                  <a:pt x="312442" y="188529"/>
                </a:lnTo>
                <a:lnTo>
                  <a:pt x="312442" y="172595"/>
                </a:lnTo>
                <a:lnTo>
                  <a:pt x="339579" y="172595"/>
                </a:lnTo>
                <a:lnTo>
                  <a:pt x="339579" y="169945"/>
                </a:lnTo>
                <a:close/>
              </a:path>
              <a:path w="456565" h="300354">
                <a:moveTo>
                  <a:pt x="266085" y="233684"/>
                </a:moveTo>
                <a:lnTo>
                  <a:pt x="255532" y="233684"/>
                </a:lnTo>
                <a:lnTo>
                  <a:pt x="255532" y="286787"/>
                </a:lnTo>
                <a:lnTo>
                  <a:pt x="258170" y="286787"/>
                </a:lnTo>
                <a:lnTo>
                  <a:pt x="258170" y="284137"/>
                </a:lnTo>
                <a:lnTo>
                  <a:pt x="260808" y="281488"/>
                </a:lnTo>
                <a:lnTo>
                  <a:pt x="263447" y="281488"/>
                </a:lnTo>
                <a:lnTo>
                  <a:pt x="266085" y="262903"/>
                </a:lnTo>
                <a:lnTo>
                  <a:pt x="266085" y="233684"/>
                </a:lnTo>
                <a:close/>
              </a:path>
              <a:path w="456565" h="300354">
                <a:moveTo>
                  <a:pt x="288208" y="207114"/>
                </a:moveTo>
                <a:lnTo>
                  <a:pt x="274376" y="207114"/>
                </a:lnTo>
                <a:lnTo>
                  <a:pt x="274376" y="220399"/>
                </a:lnTo>
                <a:lnTo>
                  <a:pt x="277015" y="236333"/>
                </a:lnTo>
                <a:lnTo>
                  <a:pt x="277015" y="268203"/>
                </a:lnTo>
                <a:lnTo>
                  <a:pt x="287944" y="254918"/>
                </a:lnTo>
                <a:lnTo>
                  <a:pt x="290583" y="231034"/>
                </a:lnTo>
                <a:lnTo>
                  <a:pt x="288208" y="207114"/>
                </a:lnTo>
                <a:close/>
              </a:path>
              <a:path w="456565" h="300354">
                <a:moveTo>
                  <a:pt x="312442" y="188529"/>
                </a:moveTo>
                <a:lnTo>
                  <a:pt x="296236" y="188529"/>
                </a:lnTo>
                <a:lnTo>
                  <a:pt x="296236" y="249618"/>
                </a:lnTo>
                <a:lnTo>
                  <a:pt x="309804" y="249618"/>
                </a:lnTo>
                <a:lnTo>
                  <a:pt x="309804" y="246969"/>
                </a:lnTo>
                <a:lnTo>
                  <a:pt x="312442" y="244282"/>
                </a:lnTo>
                <a:lnTo>
                  <a:pt x="312442" y="188529"/>
                </a:lnTo>
                <a:close/>
              </a:path>
              <a:path w="456565" h="300354">
                <a:moveTo>
                  <a:pt x="339579" y="172595"/>
                </a:moveTo>
                <a:lnTo>
                  <a:pt x="320734" y="172595"/>
                </a:lnTo>
                <a:lnTo>
                  <a:pt x="320734" y="233684"/>
                </a:lnTo>
                <a:lnTo>
                  <a:pt x="328649" y="233684"/>
                </a:lnTo>
                <a:lnTo>
                  <a:pt x="334302" y="231034"/>
                </a:lnTo>
                <a:lnTo>
                  <a:pt x="339579" y="225698"/>
                </a:lnTo>
                <a:lnTo>
                  <a:pt x="339579" y="172595"/>
                </a:lnTo>
                <a:close/>
              </a:path>
              <a:path w="456565" h="300354">
                <a:moveTo>
                  <a:pt x="370022" y="146061"/>
                </a:moveTo>
                <a:lnTo>
                  <a:pt x="347870" y="146061"/>
                </a:lnTo>
                <a:lnTo>
                  <a:pt x="347870" y="209763"/>
                </a:lnTo>
                <a:lnTo>
                  <a:pt x="353147" y="207114"/>
                </a:lnTo>
                <a:lnTo>
                  <a:pt x="361438" y="207114"/>
                </a:lnTo>
                <a:lnTo>
                  <a:pt x="364077" y="188529"/>
                </a:lnTo>
                <a:lnTo>
                  <a:pt x="364077" y="167295"/>
                </a:lnTo>
                <a:lnTo>
                  <a:pt x="366715" y="151361"/>
                </a:lnTo>
                <a:lnTo>
                  <a:pt x="370022" y="146061"/>
                </a:lnTo>
                <a:close/>
              </a:path>
              <a:path w="456565" h="300354">
                <a:moveTo>
                  <a:pt x="32188" y="180580"/>
                </a:moveTo>
                <a:lnTo>
                  <a:pt x="19221" y="180580"/>
                </a:lnTo>
                <a:lnTo>
                  <a:pt x="19221" y="204464"/>
                </a:lnTo>
                <a:lnTo>
                  <a:pt x="27136" y="204464"/>
                </a:lnTo>
                <a:lnTo>
                  <a:pt x="27136" y="207114"/>
                </a:lnTo>
                <a:lnTo>
                  <a:pt x="29774" y="193829"/>
                </a:lnTo>
                <a:lnTo>
                  <a:pt x="32789" y="183230"/>
                </a:lnTo>
                <a:lnTo>
                  <a:pt x="32188" y="180580"/>
                </a:lnTo>
                <a:close/>
              </a:path>
              <a:path w="456565" h="300354">
                <a:moveTo>
                  <a:pt x="54272" y="161996"/>
                </a:moveTo>
                <a:lnTo>
                  <a:pt x="40704" y="161996"/>
                </a:lnTo>
                <a:lnTo>
                  <a:pt x="43342" y="164646"/>
                </a:lnTo>
                <a:lnTo>
                  <a:pt x="43342" y="196515"/>
                </a:lnTo>
                <a:lnTo>
                  <a:pt x="46357" y="207114"/>
                </a:lnTo>
                <a:lnTo>
                  <a:pt x="46357" y="204464"/>
                </a:lnTo>
                <a:lnTo>
                  <a:pt x="48995" y="204464"/>
                </a:lnTo>
                <a:lnTo>
                  <a:pt x="51634" y="180580"/>
                </a:lnTo>
                <a:lnTo>
                  <a:pt x="54272" y="167295"/>
                </a:lnTo>
                <a:lnTo>
                  <a:pt x="54272" y="161996"/>
                </a:lnTo>
                <a:close/>
              </a:path>
              <a:path w="456565" h="300354">
                <a:moveTo>
                  <a:pt x="146084" y="156660"/>
                </a:moveTo>
                <a:lnTo>
                  <a:pt x="59925" y="156660"/>
                </a:lnTo>
                <a:lnTo>
                  <a:pt x="62563" y="159310"/>
                </a:lnTo>
                <a:lnTo>
                  <a:pt x="65202" y="161996"/>
                </a:lnTo>
                <a:lnTo>
                  <a:pt x="65202" y="204464"/>
                </a:lnTo>
                <a:lnTo>
                  <a:pt x="70478" y="199165"/>
                </a:lnTo>
                <a:lnTo>
                  <a:pt x="76132" y="199165"/>
                </a:lnTo>
                <a:lnTo>
                  <a:pt x="76132" y="191179"/>
                </a:lnTo>
                <a:lnTo>
                  <a:pt x="81408" y="169945"/>
                </a:lnTo>
                <a:lnTo>
                  <a:pt x="84423" y="161996"/>
                </a:lnTo>
                <a:lnTo>
                  <a:pt x="145024" y="161996"/>
                </a:lnTo>
                <a:lnTo>
                  <a:pt x="146084" y="156660"/>
                </a:lnTo>
                <a:close/>
              </a:path>
              <a:path w="456565" h="300354">
                <a:moveTo>
                  <a:pt x="145024" y="161996"/>
                </a:moveTo>
                <a:lnTo>
                  <a:pt x="92338" y="161996"/>
                </a:lnTo>
                <a:lnTo>
                  <a:pt x="92338" y="199165"/>
                </a:lnTo>
                <a:lnTo>
                  <a:pt x="111559" y="199165"/>
                </a:lnTo>
                <a:lnTo>
                  <a:pt x="111559" y="169945"/>
                </a:lnTo>
                <a:lnTo>
                  <a:pt x="143533" y="169945"/>
                </a:lnTo>
                <a:lnTo>
                  <a:pt x="143972" y="167295"/>
                </a:lnTo>
                <a:lnTo>
                  <a:pt x="145024" y="161996"/>
                </a:lnTo>
                <a:close/>
              </a:path>
              <a:path w="456565" h="300354">
                <a:moveTo>
                  <a:pt x="143533" y="169945"/>
                </a:moveTo>
                <a:lnTo>
                  <a:pt x="119474" y="169945"/>
                </a:lnTo>
                <a:lnTo>
                  <a:pt x="119474" y="191179"/>
                </a:lnTo>
                <a:lnTo>
                  <a:pt x="122112" y="199165"/>
                </a:lnTo>
                <a:lnTo>
                  <a:pt x="125127" y="199165"/>
                </a:lnTo>
                <a:lnTo>
                  <a:pt x="130404" y="196515"/>
                </a:lnTo>
                <a:lnTo>
                  <a:pt x="138696" y="196515"/>
                </a:lnTo>
                <a:lnTo>
                  <a:pt x="141334" y="183230"/>
                </a:lnTo>
                <a:lnTo>
                  <a:pt x="143533" y="169945"/>
                </a:lnTo>
                <a:close/>
              </a:path>
              <a:path w="456565" h="300354">
                <a:moveTo>
                  <a:pt x="176762" y="154010"/>
                </a:moveTo>
                <a:lnTo>
                  <a:pt x="154902" y="154010"/>
                </a:lnTo>
                <a:lnTo>
                  <a:pt x="154902" y="196515"/>
                </a:lnTo>
                <a:lnTo>
                  <a:pt x="168470" y="191179"/>
                </a:lnTo>
                <a:lnTo>
                  <a:pt x="173746" y="185880"/>
                </a:lnTo>
                <a:lnTo>
                  <a:pt x="176762" y="175244"/>
                </a:lnTo>
                <a:lnTo>
                  <a:pt x="176762" y="154010"/>
                </a:lnTo>
                <a:close/>
              </a:path>
              <a:path w="456565" h="300354">
                <a:moveTo>
                  <a:pt x="339579" y="154010"/>
                </a:moveTo>
                <a:lnTo>
                  <a:pt x="182038" y="154010"/>
                </a:lnTo>
                <a:lnTo>
                  <a:pt x="184676" y="156660"/>
                </a:lnTo>
                <a:lnTo>
                  <a:pt x="184676" y="196515"/>
                </a:lnTo>
                <a:lnTo>
                  <a:pt x="200883" y="196515"/>
                </a:lnTo>
                <a:lnTo>
                  <a:pt x="206536" y="169945"/>
                </a:lnTo>
                <a:lnTo>
                  <a:pt x="339579" y="169945"/>
                </a:lnTo>
                <a:lnTo>
                  <a:pt x="339579" y="154010"/>
                </a:lnTo>
                <a:close/>
              </a:path>
              <a:path w="456565" h="300354">
                <a:moveTo>
                  <a:pt x="388574" y="138076"/>
                </a:moveTo>
                <a:lnTo>
                  <a:pt x="375006" y="138076"/>
                </a:lnTo>
                <a:lnTo>
                  <a:pt x="375006" y="140725"/>
                </a:lnTo>
                <a:lnTo>
                  <a:pt x="377645" y="143375"/>
                </a:lnTo>
                <a:lnTo>
                  <a:pt x="377645" y="188529"/>
                </a:lnTo>
                <a:lnTo>
                  <a:pt x="385936" y="188529"/>
                </a:lnTo>
                <a:lnTo>
                  <a:pt x="385936" y="183230"/>
                </a:lnTo>
                <a:lnTo>
                  <a:pt x="388574" y="180580"/>
                </a:lnTo>
                <a:lnTo>
                  <a:pt x="388574" y="138076"/>
                </a:lnTo>
                <a:close/>
              </a:path>
              <a:path w="456565" h="300354">
                <a:moveTo>
                  <a:pt x="54272" y="71687"/>
                </a:moveTo>
                <a:lnTo>
                  <a:pt x="2638" y="71687"/>
                </a:lnTo>
                <a:lnTo>
                  <a:pt x="0" y="87622"/>
                </a:lnTo>
                <a:lnTo>
                  <a:pt x="2638" y="106206"/>
                </a:lnTo>
                <a:lnTo>
                  <a:pt x="2638" y="132776"/>
                </a:lnTo>
                <a:lnTo>
                  <a:pt x="8291" y="183230"/>
                </a:lnTo>
                <a:lnTo>
                  <a:pt x="8291" y="180580"/>
                </a:lnTo>
                <a:lnTo>
                  <a:pt x="32188" y="180580"/>
                </a:lnTo>
                <a:lnTo>
                  <a:pt x="29774" y="169945"/>
                </a:lnTo>
                <a:lnTo>
                  <a:pt x="29774" y="161996"/>
                </a:lnTo>
                <a:lnTo>
                  <a:pt x="54272" y="161996"/>
                </a:lnTo>
                <a:lnTo>
                  <a:pt x="56910" y="156660"/>
                </a:lnTo>
                <a:lnTo>
                  <a:pt x="146084" y="156660"/>
                </a:lnTo>
                <a:lnTo>
                  <a:pt x="146610" y="154010"/>
                </a:lnTo>
                <a:lnTo>
                  <a:pt x="339579" y="154010"/>
                </a:lnTo>
                <a:lnTo>
                  <a:pt x="339579" y="146061"/>
                </a:lnTo>
                <a:lnTo>
                  <a:pt x="370022" y="146061"/>
                </a:lnTo>
                <a:lnTo>
                  <a:pt x="375006" y="138076"/>
                </a:lnTo>
                <a:lnTo>
                  <a:pt x="388574" y="138076"/>
                </a:lnTo>
                <a:lnTo>
                  <a:pt x="388574" y="135426"/>
                </a:lnTo>
                <a:lnTo>
                  <a:pt x="393851" y="127477"/>
                </a:lnTo>
                <a:lnTo>
                  <a:pt x="445467" y="127477"/>
                </a:lnTo>
                <a:lnTo>
                  <a:pt x="448123" y="124791"/>
                </a:lnTo>
                <a:lnTo>
                  <a:pt x="456415" y="116842"/>
                </a:lnTo>
                <a:lnTo>
                  <a:pt x="434555" y="103557"/>
                </a:lnTo>
                <a:lnTo>
                  <a:pt x="404781" y="87622"/>
                </a:lnTo>
                <a:lnTo>
                  <a:pt x="400536" y="84972"/>
                </a:lnTo>
                <a:lnTo>
                  <a:pt x="203898" y="84972"/>
                </a:lnTo>
                <a:lnTo>
                  <a:pt x="179400" y="82323"/>
                </a:lnTo>
                <a:lnTo>
                  <a:pt x="152264" y="79673"/>
                </a:lnTo>
                <a:lnTo>
                  <a:pt x="127766" y="79673"/>
                </a:lnTo>
                <a:lnTo>
                  <a:pt x="54272" y="71687"/>
                </a:lnTo>
                <a:close/>
              </a:path>
              <a:path w="456565" h="300354">
                <a:moveTo>
                  <a:pt x="445467" y="127477"/>
                </a:moveTo>
                <a:lnTo>
                  <a:pt x="393851" y="127477"/>
                </a:lnTo>
                <a:lnTo>
                  <a:pt x="399504" y="132776"/>
                </a:lnTo>
                <a:lnTo>
                  <a:pt x="402143" y="138076"/>
                </a:lnTo>
                <a:lnTo>
                  <a:pt x="402143" y="151361"/>
                </a:lnTo>
                <a:lnTo>
                  <a:pt x="404781" y="172595"/>
                </a:lnTo>
                <a:lnTo>
                  <a:pt x="404781" y="169945"/>
                </a:lnTo>
                <a:lnTo>
                  <a:pt x="410057" y="164646"/>
                </a:lnTo>
                <a:lnTo>
                  <a:pt x="413072" y="159310"/>
                </a:lnTo>
                <a:lnTo>
                  <a:pt x="413072" y="135426"/>
                </a:lnTo>
                <a:lnTo>
                  <a:pt x="442847" y="135426"/>
                </a:lnTo>
                <a:lnTo>
                  <a:pt x="442847" y="130127"/>
                </a:lnTo>
                <a:lnTo>
                  <a:pt x="445467" y="127477"/>
                </a:lnTo>
                <a:close/>
              </a:path>
              <a:path w="456565" h="300354">
                <a:moveTo>
                  <a:pt x="442847" y="135426"/>
                </a:moveTo>
                <a:lnTo>
                  <a:pt x="418349" y="135426"/>
                </a:lnTo>
                <a:lnTo>
                  <a:pt x="423625" y="138076"/>
                </a:lnTo>
                <a:lnTo>
                  <a:pt x="426641" y="143375"/>
                </a:lnTo>
                <a:lnTo>
                  <a:pt x="429279" y="154010"/>
                </a:lnTo>
                <a:lnTo>
                  <a:pt x="431917" y="154010"/>
                </a:lnTo>
                <a:lnTo>
                  <a:pt x="434555" y="151361"/>
                </a:lnTo>
                <a:lnTo>
                  <a:pt x="437570" y="148711"/>
                </a:lnTo>
                <a:lnTo>
                  <a:pt x="440209" y="146061"/>
                </a:lnTo>
                <a:lnTo>
                  <a:pt x="442847" y="138076"/>
                </a:lnTo>
                <a:lnTo>
                  <a:pt x="442847" y="135426"/>
                </a:lnTo>
                <a:close/>
              </a:path>
              <a:path w="456565" h="300354">
                <a:moveTo>
                  <a:pt x="236310" y="0"/>
                </a:moveTo>
                <a:lnTo>
                  <a:pt x="231034" y="18584"/>
                </a:lnTo>
                <a:lnTo>
                  <a:pt x="225381" y="45154"/>
                </a:lnTo>
                <a:lnTo>
                  <a:pt x="214451" y="69038"/>
                </a:lnTo>
                <a:lnTo>
                  <a:pt x="203898" y="84972"/>
                </a:lnTo>
                <a:lnTo>
                  <a:pt x="400536" y="84972"/>
                </a:lnTo>
                <a:lnTo>
                  <a:pt x="375006" y="69038"/>
                </a:lnTo>
                <a:lnTo>
                  <a:pt x="342217" y="47804"/>
                </a:lnTo>
                <a:lnTo>
                  <a:pt x="309804" y="29219"/>
                </a:lnTo>
                <a:lnTo>
                  <a:pt x="279653" y="13285"/>
                </a:lnTo>
                <a:lnTo>
                  <a:pt x="255532" y="2649"/>
                </a:lnTo>
                <a:lnTo>
                  <a:pt x="23631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40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477" y="1357333"/>
            <a:ext cx="7883525" cy="19691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50" b="0" spc="-72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50" b="0" spc="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10" dirty="0"/>
              <a:t>Modelos </a:t>
            </a:r>
            <a:r>
              <a:rPr sz="3600" spc="35" dirty="0"/>
              <a:t>de</a:t>
            </a:r>
            <a:r>
              <a:rPr sz="3600" spc="170" dirty="0"/>
              <a:t> </a:t>
            </a:r>
            <a:r>
              <a:rPr sz="3600" spc="-95" dirty="0"/>
              <a:t>Processo</a:t>
            </a:r>
            <a:endParaRPr sz="36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545"/>
              </a:spcBef>
              <a:tabLst>
                <a:tab pos="268605" algn="l"/>
              </a:tabLst>
            </a:pPr>
            <a:r>
              <a:rPr sz="1850" b="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0" spc="60" dirty="0">
                <a:latin typeface="Arial"/>
                <a:cs typeface="Arial"/>
              </a:rPr>
              <a:t>A </a:t>
            </a:r>
            <a:r>
              <a:rPr sz="2700" b="0" spc="70" dirty="0">
                <a:latin typeface="Arial"/>
                <a:cs typeface="Arial"/>
              </a:rPr>
              <a:t>Engenharia </a:t>
            </a:r>
            <a:r>
              <a:rPr sz="2700" b="0" spc="95" dirty="0">
                <a:latin typeface="Arial"/>
                <a:cs typeface="Arial"/>
              </a:rPr>
              <a:t>de </a:t>
            </a:r>
            <a:r>
              <a:rPr sz="2700" b="0" spc="80" dirty="0">
                <a:latin typeface="Arial"/>
                <a:cs typeface="Arial"/>
              </a:rPr>
              <a:t>Software </a:t>
            </a:r>
            <a:r>
              <a:rPr sz="2700" b="0" spc="85" dirty="0">
                <a:latin typeface="Arial"/>
                <a:cs typeface="Arial"/>
              </a:rPr>
              <a:t>oferece </a:t>
            </a:r>
            <a:r>
              <a:rPr sz="2700" b="0" spc="100" dirty="0">
                <a:latin typeface="Arial"/>
                <a:cs typeface="Arial"/>
              </a:rPr>
              <a:t>diversos  </a:t>
            </a:r>
            <a:r>
              <a:rPr sz="2700" b="0" spc="140" dirty="0">
                <a:latin typeface="Arial"/>
                <a:cs typeface="Arial"/>
              </a:rPr>
              <a:t>modelos </a:t>
            </a:r>
            <a:r>
              <a:rPr sz="2700" b="0" spc="95" dirty="0">
                <a:latin typeface="Arial"/>
                <a:cs typeface="Arial"/>
              </a:rPr>
              <a:t>de </a:t>
            </a:r>
            <a:r>
              <a:rPr sz="2700" b="0" spc="85" dirty="0">
                <a:latin typeface="Arial"/>
                <a:cs typeface="Arial"/>
              </a:rPr>
              <a:t>processos </a:t>
            </a:r>
            <a:r>
              <a:rPr sz="2700" b="0" spc="120" dirty="0">
                <a:latin typeface="Arial"/>
                <a:cs typeface="Arial"/>
              </a:rPr>
              <a:t>que </a:t>
            </a:r>
            <a:r>
              <a:rPr sz="2700" b="0" spc="160" dirty="0">
                <a:latin typeface="Arial"/>
                <a:cs typeface="Arial"/>
              </a:rPr>
              <a:t>podem </a:t>
            </a:r>
            <a:r>
              <a:rPr sz="2700" b="0" spc="75" dirty="0">
                <a:latin typeface="Arial"/>
                <a:cs typeface="Arial"/>
              </a:rPr>
              <a:t>ser</a:t>
            </a:r>
            <a:r>
              <a:rPr sz="2700" b="0" spc="-30" dirty="0">
                <a:latin typeface="Arial"/>
                <a:cs typeface="Arial"/>
              </a:rPr>
              <a:t> </a:t>
            </a:r>
            <a:r>
              <a:rPr sz="2700" b="0" spc="90" dirty="0">
                <a:latin typeface="Arial"/>
                <a:cs typeface="Arial"/>
              </a:rPr>
              <a:t>usados  </a:t>
            </a:r>
            <a:r>
              <a:rPr sz="2700" b="0" spc="165" dirty="0">
                <a:latin typeface="Arial"/>
                <a:cs typeface="Arial"/>
              </a:rPr>
              <a:t>no </a:t>
            </a:r>
            <a:r>
              <a:rPr sz="2700" b="0" spc="120" dirty="0">
                <a:latin typeface="Arial"/>
                <a:cs typeface="Arial"/>
              </a:rPr>
              <a:t>desenvolvimento </a:t>
            </a:r>
            <a:r>
              <a:rPr sz="2700" b="0" spc="95" dirty="0">
                <a:latin typeface="Arial"/>
                <a:cs typeface="Arial"/>
              </a:rPr>
              <a:t>de</a:t>
            </a:r>
            <a:r>
              <a:rPr sz="2700" b="0" spc="-10" dirty="0">
                <a:latin typeface="Arial"/>
                <a:cs typeface="Arial"/>
              </a:rPr>
              <a:t> </a:t>
            </a:r>
            <a:r>
              <a:rPr sz="2700" b="0" spc="125" dirty="0">
                <a:latin typeface="Arial"/>
                <a:cs typeface="Arial"/>
              </a:rPr>
              <a:t>software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11684" y="5084917"/>
            <a:ext cx="695364" cy="1510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10" y="5199072"/>
            <a:ext cx="1852496" cy="1157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6300" y="5350433"/>
            <a:ext cx="2050940" cy="8709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0292" y="5738128"/>
            <a:ext cx="516255" cy="358775"/>
          </a:xfrm>
          <a:custGeom>
            <a:avLst/>
            <a:gdLst/>
            <a:ahLst/>
            <a:cxnLst/>
            <a:rect l="l" t="t" r="r" b="b"/>
            <a:pathLst>
              <a:path w="516254" h="358775">
                <a:moveTo>
                  <a:pt x="388724" y="244319"/>
                </a:moveTo>
                <a:lnTo>
                  <a:pt x="228019" y="244319"/>
                </a:lnTo>
                <a:lnTo>
                  <a:pt x="230657" y="270852"/>
                </a:lnTo>
                <a:lnTo>
                  <a:pt x="236310" y="297422"/>
                </a:lnTo>
                <a:lnTo>
                  <a:pt x="238949" y="326642"/>
                </a:lnTo>
                <a:lnTo>
                  <a:pt x="241587" y="358511"/>
                </a:lnTo>
                <a:lnTo>
                  <a:pt x="249878" y="355862"/>
                </a:lnTo>
                <a:lnTo>
                  <a:pt x="263447" y="347876"/>
                </a:lnTo>
                <a:lnTo>
                  <a:pt x="279653" y="334591"/>
                </a:lnTo>
                <a:lnTo>
                  <a:pt x="301513" y="318656"/>
                </a:lnTo>
                <a:lnTo>
                  <a:pt x="326011" y="297422"/>
                </a:lnTo>
                <a:lnTo>
                  <a:pt x="353147" y="273539"/>
                </a:lnTo>
                <a:lnTo>
                  <a:pt x="385559" y="246969"/>
                </a:lnTo>
                <a:lnTo>
                  <a:pt x="388724" y="244319"/>
                </a:lnTo>
                <a:close/>
              </a:path>
              <a:path w="516254" h="358775">
                <a:moveTo>
                  <a:pt x="38066" y="82323"/>
                </a:moveTo>
                <a:lnTo>
                  <a:pt x="13568" y="82323"/>
                </a:lnTo>
                <a:lnTo>
                  <a:pt x="2638" y="87659"/>
                </a:lnTo>
                <a:lnTo>
                  <a:pt x="2638" y="231034"/>
                </a:lnTo>
                <a:lnTo>
                  <a:pt x="0" y="244319"/>
                </a:lnTo>
                <a:lnTo>
                  <a:pt x="5276" y="249618"/>
                </a:lnTo>
                <a:lnTo>
                  <a:pt x="10552" y="252268"/>
                </a:lnTo>
                <a:lnTo>
                  <a:pt x="65202" y="246969"/>
                </a:lnTo>
                <a:lnTo>
                  <a:pt x="92338" y="246969"/>
                </a:lnTo>
                <a:lnTo>
                  <a:pt x="119474" y="244319"/>
                </a:lnTo>
                <a:lnTo>
                  <a:pt x="388724" y="244319"/>
                </a:lnTo>
                <a:lnTo>
                  <a:pt x="423625" y="215099"/>
                </a:lnTo>
                <a:lnTo>
                  <a:pt x="434555" y="209800"/>
                </a:lnTo>
                <a:lnTo>
                  <a:pt x="448123" y="201814"/>
                </a:lnTo>
                <a:lnTo>
                  <a:pt x="459053" y="193865"/>
                </a:lnTo>
                <a:lnTo>
                  <a:pt x="486189" y="177931"/>
                </a:lnTo>
                <a:lnTo>
                  <a:pt x="497119" y="167295"/>
                </a:lnTo>
                <a:lnTo>
                  <a:pt x="507672" y="159346"/>
                </a:lnTo>
                <a:lnTo>
                  <a:pt x="515964" y="151361"/>
                </a:lnTo>
                <a:lnTo>
                  <a:pt x="486189" y="130127"/>
                </a:lnTo>
                <a:lnTo>
                  <a:pt x="456415" y="106243"/>
                </a:lnTo>
                <a:lnTo>
                  <a:pt x="441191" y="98257"/>
                </a:lnTo>
                <a:lnTo>
                  <a:pt x="195606" y="98257"/>
                </a:lnTo>
                <a:lnTo>
                  <a:pt x="165455" y="95608"/>
                </a:lnTo>
                <a:lnTo>
                  <a:pt x="133042" y="90308"/>
                </a:lnTo>
                <a:lnTo>
                  <a:pt x="65202" y="84972"/>
                </a:lnTo>
                <a:lnTo>
                  <a:pt x="38066" y="82323"/>
                </a:lnTo>
                <a:close/>
              </a:path>
              <a:path w="516254" h="358775">
                <a:moveTo>
                  <a:pt x="228019" y="7985"/>
                </a:moveTo>
                <a:lnTo>
                  <a:pt x="222742" y="58439"/>
                </a:lnTo>
                <a:lnTo>
                  <a:pt x="219727" y="82323"/>
                </a:lnTo>
                <a:lnTo>
                  <a:pt x="217089" y="92958"/>
                </a:lnTo>
                <a:lnTo>
                  <a:pt x="214451" y="98257"/>
                </a:lnTo>
                <a:lnTo>
                  <a:pt x="441191" y="98257"/>
                </a:lnTo>
                <a:lnTo>
                  <a:pt x="420987" y="87659"/>
                </a:lnTo>
                <a:lnTo>
                  <a:pt x="385559" y="66388"/>
                </a:lnTo>
                <a:lnTo>
                  <a:pt x="350132" y="50453"/>
                </a:lnTo>
                <a:lnTo>
                  <a:pt x="315081" y="31869"/>
                </a:lnTo>
                <a:lnTo>
                  <a:pt x="293271" y="21270"/>
                </a:lnTo>
                <a:lnTo>
                  <a:pt x="230657" y="21270"/>
                </a:lnTo>
                <a:lnTo>
                  <a:pt x="230657" y="10635"/>
                </a:lnTo>
                <a:lnTo>
                  <a:pt x="228019" y="7985"/>
                </a:lnTo>
                <a:close/>
              </a:path>
              <a:path w="516254" h="358775">
                <a:moveTo>
                  <a:pt x="249878" y="0"/>
                </a:moveTo>
                <a:lnTo>
                  <a:pt x="244225" y="2686"/>
                </a:lnTo>
                <a:lnTo>
                  <a:pt x="238949" y="5336"/>
                </a:lnTo>
                <a:lnTo>
                  <a:pt x="233295" y="13285"/>
                </a:lnTo>
                <a:lnTo>
                  <a:pt x="230657" y="21270"/>
                </a:lnTo>
                <a:lnTo>
                  <a:pt x="293271" y="21270"/>
                </a:lnTo>
                <a:lnTo>
                  <a:pt x="2498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79136" y="5764698"/>
            <a:ext cx="456565" cy="300355"/>
          </a:xfrm>
          <a:custGeom>
            <a:avLst/>
            <a:gdLst/>
            <a:ahLst/>
            <a:cxnLst/>
            <a:rect l="l" t="t" r="r" b="b"/>
            <a:pathLst>
              <a:path w="456565" h="300354">
                <a:moveTo>
                  <a:pt x="339579" y="169945"/>
                </a:moveTo>
                <a:lnTo>
                  <a:pt x="211812" y="169945"/>
                </a:lnTo>
                <a:lnTo>
                  <a:pt x="220104" y="188529"/>
                </a:lnTo>
                <a:lnTo>
                  <a:pt x="231034" y="207114"/>
                </a:lnTo>
                <a:lnTo>
                  <a:pt x="231034" y="231034"/>
                </a:lnTo>
                <a:lnTo>
                  <a:pt x="236310" y="278838"/>
                </a:lnTo>
                <a:lnTo>
                  <a:pt x="238949" y="300072"/>
                </a:lnTo>
                <a:lnTo>
                  <a:pt x="238949" y="297422"/>
                </a:lnTo>
                <a:lnTo>
                  <a:pt x="241964" y="297422"/>
                </a:lnTo>
                <a:lnTo>
                  <a:pt x="241964" y="246969"/>
                </a:lnTo>
                <a:lnTo>
                  <a:pt x="247240" y="233684"/>
                </a:lnTo>
                <a:lnTo>
                  <a:pt x="266085" y="233684"/>
                </a:lnTo>
                <a:lnTo>
                  <a:pt x="266085" y="207114"/>
                </a:lnTo>
                <a:lnTo>
                  <a:pt x="288208" y="207114"/>
                </a:lnTo>
                <a:lnTo>
                  <a:pt x="287944" y="204464"/>
                </a:lnTo>
                <a:lnTo>
                  <a:pt x="287944" y="188529"/>
                </a:lnTo>
                <a:lnTo>
                  <a:pt x="312442" y="188529"/>
                </a:lnTo>
                <a:lnTo>
                  <a:pt x="312442" y="172595"/>
                </a:lnTo>
                <a:lnTo>
                  <a:pt x="339579" y="172595"/>
                </a:lnTo>
                <a:lnTo>
                  <a:pt x="339579" y="169945"/>
                </a:lnTo>
                <a:close/>
              </a:path>
              <a:path w="456565" h="300354">
                <a:moveTo>
                  <a:pt x="266085" y="233684"/>
                </a:moveTo>
                <a:lnTo>
                  <a:pt x="255532" y="233684"/>
                </a:lnTo>
                <a:lnTo>
                  <a:pt x="255532" y="286787"/>
                </a:lnTo>
                <a:lnTo>
                  <a:pt x="258170" y="286787"/>
                </a:lnTo>
                <a:lnTo>
                  <a:pt x="258170" y="284137"/>
                </a:lnTo>
                <a:lnTo>
                  <a:pt x="260808" y="281488"/>
                </a:lnTo>
                <a:lnTo>
                  <a:pt x="263447" y="281488"/>
                </a:lnTo>
                <a:lnTo>
                  <a:pt x="266085" y="262903"/>
                </a:lnTo>
                <a:lnTo>
                  <a:pt x="266085" y="233684"/>
                </a:lnTo>
                <a:close/>
              </a:path>
              <a:path w="456565" h="300354">
                <a:moveTo>
                  <a:pt x="288208" y="207114"/>
                </a:moveTo>
                <a:lnTo>
                  <a:pt x="274376" y="207114"/>
                </a:lnTo>
                <a:lnTo>
                  <a:pt x="274376" y="220399"/>
                </a:lnTo>
                <a:lnTo>
                  <a:pt x="277015" y="236333"/>
                </a:lnTo>
                <a:lnTo>
                  <a:pt x="277015" y="268203"/>
                </a:lnTo>
                <a:lnTo>
                  <a:pt x="287944" y="254918"/>
                </a:lnTo>
                <a:lnTo>
                  <a:pt x="290583" y="231034"/>
                </a:lnTo>
                <a:lnTo>
                  <a:pt x="288208" y="207114"/>
                </a:lnTo>
                <a:close/>
              </a:path>
              <a:path w="456565" h="300354">
                <a:moveTo>
                  <a:pt x="312442" y="188529"/>
                </a:moveTo>
                <a:lnTo>
                  <a:pt x="296236" y="188529"/>
                </a:lnTo>
                <a:lnTo>
                  <a:pt x="296236" y="249618"/>
                </a:lnTo>
                <a:lnTo>
                  <a:pt x="309804" y="249618"/>
                </a:lnTo>
                <a:lnTo>
                  <a:pt x="309804" y="246969"/>
                </a:lnTo>
                <a:lnTo>
                  <a:pt x="312442" y="244282"/>
                </a:lnTo>
                <a:lnTo>
                  <a:pt x="312442" y="188529"/>
                </a:lnTo>
                <a:close/>
              </a:path>
              <a:path w="456565" h="300354">
                <a:moveTo>
                  <a:pt x="339579" y="172595"/>
                </a:moveTo>
                <a:lnTo>
                  <a:pt x="320734" y="172595"/>
                </a:lnTo>
                <a:lnTo>
                  <a:pt x="320734" y="233684"/>
                </a:lnTo>
                <a:lnTo>
                  <a:pt x="328649" y="233684"/>
                </a:lnTo>
                <a:lnTo>
                  <a:pt x="334302" y="231034"/>
                </a:lnTo>
                <a:lnTo>
                  <a:pt x="339579" y="225698"/>
                </a:lnTo>
                <a:lnTo>
                  <a:pt x="339579" y="172595"/>
                </a:lnTo>
                <a:close/>
              </a:path>
              <a:path w="456565" h="300354">
                <a:moveTo>
                  <a:pt x="370022" y="146061"/>
                </a:moveTo>
                <a:lnTo>
                  <a:pt x="347870" y="146061"/>
                </a:lnTo>
                <a:lnTo>
                  <a:pt x="347870" y="209763"/>
                </a:lnTo>
                <a:lnTo>
                  <a:pt x="353147" y="207114"/>
                </a:lnTo>
                <a:lnTo>
                  <a:pt x="361438" y="207114"/>
                </a:lnTo>
                <a:lnTo>
                  <a:pt x="364077" y="188529"/>
                </a:lnTo>
                <a:lnTo>
                  <a:pt x="364077" y="167295"/>
                </a:lnTo>
                <a:lnTo>
                  <a:pt x="366715" y="151361"/>
                </a:lnTo>
                <a:lnTo>
                  <a:pt x="370022" y="146061"/>
                </a:lnTo>
                <a:close/>
              </a:path>
              <a:path w="456565" h="300354">
                <a:moveTo>
                  <a:pt x="32188" y="180580"/>
                </a:moveTo>
                <a:lnTo>
                  <a:pt x="19221" y="180580"/>
                </a:lnTo>
                <a:lnTo>
                  <a:pt x="19221" y="204464"/>
                </a:lnTo>
                <a:lnTo>
                  <a:pt x="27136" y="204464"/>
                </a:lnTo>
                <a:lnTo>
                  <a:pt x="27136" y="207114"/>
                </a:lnTo>
                <a:lnTo>
                  <a:pt x="29774" y="193829"/>
                </a:lnTo>
                <a:lnTo>
                  <a:pt x="32789" y="183230"/>
                </a:lnTo>
                <a:lnTo>
                  <a:pt x="32188" y="180580"/>
                </a:lnTo>
                <a:close/>
              </a:path>
              <a:path w="456565" h="300354">
                <a:moveTo>
                  <a:pt x="54272" y="161996"/>
                </a:moveTo>
                <a:lnTo>
                  <a:pt x="40704" y="161996"/>
                </a:lnTo>
                <a:lnTo>
                  <a:pt x="43342" y="164646"/>
                </a:lnTo>
                <a:lnTo>
                  <a:pt x="43342" y="196515"/>
                </a:lnTo>
                <a:lnTo>
                  <a:pt x="46357" y="207114"/>
                </a:lnTo>
                <a:lnTo>
                  <a:pt x="46357" y="204464"/>
                </a:lnTo>
                <a:lnTo>
                  <a:pt x="48995" y="204464"/>
                </a:lnTo>
                <a:lnTo>
                  <a:pt x="51634" y="180580"/>
                </a:lnTo>
                <a:lnTo>
                  <a:pt x="54272" y="167295"/>
                </a:lnTo>
                <a:lnTo>
                  <a:pt x="54272" y="161996"/>
                </a:lnTo>
                <a:close/>
              </a:path>
              <a:path w="456565" h="300354">
                <a:moveTo>
                  <a:pt x="146084" y="156660"/>
                </a:moveTo>
                <a:lnTo>
                  <a:pt x="59925" y="156660"/>
                </a:lnTo>
                <a:lnTo>
                  <a:pt x="62563" y="159310"/>
                </a:lnTo>
                <a:lnTo>
                  <a:pt x="65202" y="161996"/>
                </a:lnTo>
                <a:lnTo>
                  <a:pt x="65202" y="204464"/>
                </a:lnTo>
                <a:lnTo>
                  <a:pt x="70478" y="199165"/>
                </a:lnTo>
                <a:lnTo>
                  <a:pt x="76132" y="199165"/>
                </a:lnTo>
                <a:lnTo>
                  <a:pt x="76132" y="191179"/>
                </a:lnTo>
                <a:lnTo>
                  <a:pt x="81408" y="169945"/>
                </a:lnTo>
                <a:lnTo>
                  <a:pt x="84423" y="161996"/>
                </a:lnTo>
                <a:lnTo>
                  <a:pt x="145024" y="161996"/>
                </a:lnTo>
                <a:lnTo>
                  <a:pt x="146084" y="156660"/>
                </a:lnTo>
                <a:close/>
              </a:path>
              <a:path w="456565" h="300354">
                <a:moveTo>
                  <a:pt x="145024" y="161996"/>
                </a:moveTo>
                <a:lnTo>
                  <a:pt x="92338" y="161996"/>
                </a:lnTo>
                <a:lnTo>
                  <a:pt x="92338" y="199165"/>
                </a:lnTo>
                <a:lnTo>
                  <a:pt x="111559" y="199165"/>
                </a:lnTo>
                <a:lnTo>
                  <a:pt x="111559" y="169945"/>
                </a:lnTo>
                <a:lnTo>
                  <a:pt x="143533" y="169945"/>
                </a:lnTo>
                <a:lnTo>
                  <a:pt x="143972" y="167295"/>
                </a:lnTo>
                <a:lnTo>
                  <a:pt x="145024" y="161996"/>
                </a:lnTo>
                <a:close/>
              </a:path>
              <a:path w="456565" h="300354">
                <a:moveTo>
                  <a:pt x="143533" y="169945"/>
                </a:moveTo>
                <a:lnTo>
                  <a:pt x="119474" y="169945"/>
                </a:lnTo>
                <a:lnTo>
                  <a:pt x="119474" y="191179"/>
                </a:lnTo>
                <a:lnTo>
                  <a:pt x="122112" y="199165"/>
                </a:lnTo>
                <a:lnTo>
                  <a:pt x="125127" y="199165"/>
                </a:lnTo>
                <a:lnTo>
                  <a:pt x="130404" y="196515"/>
                </a:lnTo>
                <a:lnTo>
                  <a:pt x="138696" y="196515"/>
                </a:lnTo>
                <a:lnTo>
                  <a:pt x="141334" y="183230"/>
                </a:lnTo>
                <a:lnTo>
                  <a:pt x="143533" y="169945"/>
                </a:lnTo>
                <a:close/>
              </a:path>
              <a:path w="456565" h="300354">
                <a:moveTo>
                  <a:pt x="176762" y="154010"/>
                </a:moveTo>
                <a:lnTo>
                  <a:pt x="154902" y="154010"/>
                </a:lnTo>
                <a:lnTo>
                  <a:pt x="154902" y="196515"/>
                </a:lnTo>
                <a:lnTo>
                  <a:pt x="168470" y="191179"/>
                </a:lnTo>
                <a:lnTo>
                  <a:pt x="173746" y="185880"/>
                </a:lnTo>
                <a:lnTo>
                  <a:pt x="176762" y="175244"/>
                </a:lnTo>
                <a:lnTo>
                  <a:pt x="176762" y="154010"/>
                </a:lnTo>
                <a:close/>
              </a:path>
              <a:path w="456565" h="300354">
                <a:moveTo>
                  <a:pt x="339579" y="154010"/>
                </a:moveTo>
                <a:lnTo>
                  <a:pt x="182038" y="154010"/>
                </a:lnTo>
                <a:lnTo>
                  <a:pt x="184676" y="156660"/>
                </a:lnTo>
                <a:lnTo>
                  <a:pt x="184676" y="196515"/>
                </a:lnTo>
                <a:lnTo>
                  <a:pt x="200883" y="196515"/>
                </a:lnTo>
                <a:lnTo>
                  <a:pt x="206536" y="169945"/>
                </a:lnTo>
                <a:lnTo>
                  <a:pt x="339579" y="169945"/>
                </a:lnTo>
                <a:lnTo>
                  <a:pt x="339579" y="154010"/>
                </a:lnTo>
                <a:close/>
              </a:path>
              <a:path w="456565" h="300354">
                <a:moveTo>
                  <a:pt x="388574" y="138076"/>
                </a:moveTo>
                <a:lnTo>
                  <a:pt x="375006" y="138076"/>
                </a:lnTo>
                <a:lnTo>
                  <a:pt x="375006" y="140725"/>
                </a:lnTo>
                <a:lnTo>
                  <a:pt x="377645" y="143375"/>
                </a:lnTo>
                <a:lnTo>
                  <a:pt x="377645" y="188529"/>
                </a:lnTo>
                <a:lnTo>
                  <a:pt x="385936" y="188529"/>
                </a:lnTo>
                <a:lnTo>
                  <a:pt x="385936" y="183230"/>
                </a:lnTo>
                <a:lnTo>
                  <a:pt x="388574" y="180580"/>
                </a:lnTo>
                <a:lnTo>
                  <a:pt x="388574" y="138076"/>
                </a:lnTo>
                <a:close/>
              </a:path>
              <a:path w="456565" h="300354">
                <a:moveTo>
                  <a:pt x="54272" y="71687"/>
                </a:moveTo>
                <a:lnTo>
                  <a:pt x="2638" y="71687"/>
                </a:lnTo>
                <a:lnTo>
                  <a:pt x="0" y="87622"/>
                </a:lnTo>
                <a:lnTo>
                  <a:pt x="2638" y="106206"/>
                </a:lnTo>
                <a:lnTo>
                  <a:pt x="2638" y="132776"/>
                </a:lnTo>
                <a:lnTo>
                  <a:pt x="8291" y="183230"/>
                </a:lnTo>
                <a:lnTo>
                  <a:pt x="8291" y="180580"/>
                </a:lnTo>
                <a:lnTo>
                  <a:pt x="32188" y="180580"/>
                </a:lnTo>
                <a:lnTo>
                  <a:pt x="29774" y="169945"/>
                </a:lnTo>
                <a:lnTo>
                  <a:pt x="29774" y="161996"/>
                </a:lnTo>
                <a:lnTo>
                  <a:pt x="54272" y="161996"/>
                </a:lnTo>
                <a:lnTo>
                  <a:pt x="56910" y="156660"/>
                </a:lnTo>
                <a:lnTo>
                  <a:pt x="146084" y="156660"/>
                </a:lnTo>
                <a:lnTo>
                  <a:pt x="146610" y="154010"/>
                </a:lnTo>
                <a:lnTo>
                  <a:pt x="339579" y="154010"/>
                </a:lnTo>
                <a:lnTo>
                  <a:pt x="339579" y="146061"/>
                </a:lnTo>
                <a:lnTo>
                  <a:pt x="370022" y="146061"/>
                </a:lnTo>
                <a:lnTo>
                  <a:pt x="375006" y="138076"/>
                </a:lnTo>
                <a:lnTo>
                  <a:pt x="388574" y="138076"/>
                </a:lnTo>
                <a:lnTo>
                  <a:pt x="388574" y="135426"/>
                </a:lnTo>
                <a:lnTo>
                  <a:pt x="393851" y="127477"/>
                </a:lnTo>
                <a:lnTo>
                  <a:pt x="445467" y="127477"/>
                </a:lnTo>
                <a:lnTo>
                  <a:pt x="448123" y="124791"/>
                </a:lnTo>
                <a:lnTo>
                  <a:pt x="456415" y="116842"/>
                </a:lnTo>
                <a:lnTo>
                  <a:pt x="434555" y="103557"/>
                </a:lnTo>
                <a:lnTo>
                  <a:pt x="404781" y="87622"/>
                </a:lnTo>
                <a:lnTo>
                  <a:pt x="400536" y="84972"/>
                </a:lnTo>
                <a:lnTo>
                  <a:pt x="203898" y="84972"/>
                </a:lnTo>
                <a:lnTo>
                  <a:pt x="179400" y="82323"/>
                </a:lnTo>
                <a:lnTo>
                  <a:pt x="152264" y="79673"/>
                </a:lnTo>
                <a:lnTo>
                  <a:pt x="127766" y="79673"/>
                </a:lnTo>
                <a:lnTo>
                  <a:pt x="54272" y="71687"/>
                </a:lnTo>
                <a:close/>
              </a:path>
              <a:path w="456565" h="300354">
                <a:moveTo>
                  <a:pt x="445467" y="127477"/>
                </a:moveTo>
                <a:lnTo>
                  <a:pt x="393851" y="127477"/>
                </a:lnTo>
                <a:lnTo>
                  <a:pt x="399504" y="132776"/>
                </a:lnTo>
                <a:lnTo>
                  <a:pt x="402143" y="138076"/>
                </a:lnTo>
                <a:lnTo>
                  <a:pt x="402143" y="151361"/>
                </a:lnTo>
                <a:lnTo>
                  <a:pt x="404781" y="172595"/>
                </a:lnTo>
                <a:lnTo>
                  <a:pt x="404781" y="169945"/>
                </a:lnTo>
                <a:lnTo>
                  <a:pt x="410057" y="164646"/>
                </a:lnTo>
                <a:lnTo>
                  <a:pt x="413072" y="159310"/>
                </a:lnTo>
                <a:lnTo>
                  <a:pt x="413072" y="135426"/>
                </a:lnTo>
                <a:lnTo>
                  <a:pt x="442847" y="135426"/>
                </a:lnTo>
                <a:lnTo>
                  <a:pt x="442847" y="130127"/>
                </a:lnTo>
                <a:lnTo>
                  <a:pt x="445467" y="127477"/>
                </a:lnTo>
                <a:close/>
              </a:path>
              <a:path w="456565" h="300354">
                <a:moveTo>
                  <a:pt x="442847" y="135426"/>
                </a:moveTo>
                <a:lnTo>
                  <a:pt x="418349" y="135426"/>
                </a:lnTo>
                <a:lnTo>
                  <a:pt x="423625" y="138076"/>
                </a:lnTo>
                <a:lnTo>
                  <a:pt x="426641" y="143375"/>
                </a:lnTo>
                <a:lnTo>
                  <a:pt x="429279" y="154010"/>
                </a:lnTo>
                <a:lnTo>
                  <a:pt x="431917" y="154010"/>
                </a:lnTo>
                <a:lnTo>
                  <a:pt x="434555" y="151361"/>
                </a:lnTo>
                <a:lnTo>
                  <a:pt x="437570" y="148711"/>
                </a:lnTo>
                <a:lnTo>
                  <a:pt x="440209" y="146061"/>
                </a:lnTo>
                <a:lnTo>
                  <a:pt x="442847" y="138076"/>
                </a:lnTo>
                <a:lnTo>
                  <a:pt x="442847" y="135426"/>
                </a:lnTo>
                <a:close/>
              </a:path>
              <a:path w="456565" h="300354">
                <a:moveTo>
                  <a:pt x="236310" y="0"/>
                </a:moveTo>
                <a:lnTo>
                  <a:pt x="231034" y="18584"/>
                </a:lnTo>
                <a:lnTo>
                  <a:pt x="225381" y="45154"/>
                </a:lnTo>
                <a:lnTo>
                  <a:pt x="214451" y="69038"/>
                </a:lnTo>
                <a:lnTo>
                  <a:pt x="203898" y="84972"/>
                </a:lnTo>
                <a:lnTo>
                  <a:pt x="400536" y="84972"/>
                </a:lnTo>
                <a:lnTo>
                  <a:pt x="375006" y="69038"/>
                </a:lnTo>
                <a:lnTo>
                  <a:pt x="342217" y="47804"/>
                </a:lnTo>
                <a:lnTo>
                  <a:pt x="309804" y="29219"/>
                </a:lnTo>
                <a:lnTo>
                  <a:pt x="279653" y="13285"/>
                </a:lnTo>
                <a:lnTo>
                  <a:pt x="255532" y="2649"/>
                </a:lnTo>
                <a:lnTo>
                  <a:pt x="23631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41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313636"/>
            <a:ext cx="7494905" cy="2900045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5"/>
              </a:spcBef>
              <a:tabLst>
                <a:tab pos="268605" algn="l"/>
              </a:tabLst>
            </a:pPr>
            <a:r>
              <a:rPr sz="1850" spc="-52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90" dirty="0">
                <a:latin typeface="Arial"/>
                <a:cs typeface="Arial"/>
              </a:rPr>
              <a:t>A </a:t>
            </a:r>
            <a:r>
              <a:rPr sz="2700" b="1" spc="-25" dirty="0">
                <a:latin typeface="Arial"/>
                <a:cs typeface="Arial"/>
              </a:rPr>
              <a:t>escolha </a:t>
            </a:r>
            <a:r>
              <a:rPr sz="2700" b="1" spc="35" dirty="0">
                <a:latin typeface="Arial"/>
                <a:cs typeface="Arial"/>
              </a:rPr>
              <a:t>do Modelo de </a:t>
            </a:r>
            <a:r>
              <a:rPr sz="2700" b="1" spc="-75" dirty="0">
                <a:latin typeface="Arial"/>
                <a:cs typeface="Arial"/>
              </a:rPr>
              <a:t>Processo</a:t>
            </a:r>
            <a:r>
              <a:rPr sz="2700" b="1" spc="355" dirty="0">
                <a:latin typeface="Arial"/>
                <a:cs typeface="Arial"/>
              </a:rPr>
              <a:t> </a:t>
            </a:r>
            <a:r>
              <a:rPr sz="2700" b="1" spc="45" dirty="0">
                <a:latin typeface="Arial"/>
                <a:cs typeface="Arial"/>
              </a:rPr>
              <a:t>depende</a:t>
            </a:r>
            <a:r>
              <a:rPr sz="2700" spc="45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  <a:tabLst>
                <a:tab pos="268605" algn="l"/>
              </a:tabLst>
            </a:pPr>
            <a:r>
              <a:rPr sz="1850" spc="-52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20" dirty="0">
                <a:latin typeface="Arial"/>
                <a:cs typeface="Arial"/>
              </a:rPr>
              <a:t>natureza </a:t>
            </a:r>
            <a:r>
              <a:rPr sz="2700" spc="170" dirty="0">
                <a:latin typeface="Arial"/>
                <a:cs typeface="Arial"/>
              </a:rPr>
              <a:t>do </a:t>
            </a:r>
            <a:r>
              <a:rPr sz="2700" spc="165" dirty="0">
                <a:latin typeface="Arial"/>
                <a:cs typeface="Arial"/>
              </a:rPr>
              <a:t>projeto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90" dirty="0">
                <a:latin typeface="Arial"/>
                <a:cs typeface="Arial"/>
              </a:rPr>
              <a:t>da</a:t>
            </a:r>
            <a:r>
              <a:rPr sz="2700" spc="25" dirty="0">
                <a:latin typeface="Arial"/>
                <a:cs typeface="Arial"/>
              </a:rPr>
              <a:t> </a:t>
            </a:r>
            <a:r>
              <a:rPr sz="2700" spc="80" dirty="0">
                <a:latin typeface="Arial"/>
                <a:cs typeface="Arial"/>
              </a:rPr>
              <a:t>aplicação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268605" algn="l"/>
              </a:tabLst>
            </a:pPr>
            <a:r>
              <a:rPr sz="1850" spc="-52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45" dirty="0">
                <a:latin typeface="Arial"/>
                <a:cs typeface="Arial"/>
              </a:rPr>
              <a:t>métodos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20" dirty="0">
                <a:latin typeface="Arial"/>
                <a:cs typeface="Arial"/>
              </a:rPr>
              <a:t>ferramentas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95" dirty="0">
                <a:latin typeface="Arial"/>
                <a:cs typeface="Arial"/>
              </a:rPr>
              <a:t>serem</a:t>
            </a:r>
            <a:r>
              <a:rPr sz="2700" spc="225" dirty="0"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usados</a:t>
            </a:r>
            <a:endParaRPr sz="2700">
              <a:latin typeface="Arial"/>
              <a:cs typeface="Arial"/>
            </a:endParaRPr>
          </a:p>
          <a:p>
            <a:pPr marL="269240" marR="807085" indent="-256540">
              <a:lnSpc>
                <a:spcPct val="110600"/>
              </a:lnSpc>
              <a:spcBef>
                <a:spcPts val="1180"/>
              </a:spcBef>
              <a:tabLst>
                <a:tab pos="268605" algn="l"/>
              </a:tabLst>
            </a:pPr>
            <a:r>
              <a:rPr sz="1850" spc="-52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25" dirty="0">
                <a:latin typeface="Arial"/>
                <a:cs typeface="Arial"/>
              </a:rPr>
              <a:t>controles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65" dirty="0">
                <a:latin typeface="Arial"/>
                <a:cs typeface="Arial"/>
              </a:rPr>
              <a:t>produtos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10" dirty="0">
                <a:latin typeface="Arial"/>
                <a:cs typeface="Arial"/>
              </a:rPr>
              <a:t>precisam </a:t>
            </a:r>
            <a:r>
              <a:rPr sz="2700" spc="75" dirty="0">
                <a:latin typeface="Arial"/>
                <a:cs typeface="Arial"/>
              </a:rPr>
              <a:t>ser  </a:t>
            </a:r>
            <a:r>
              <a:rPr sz="2700" spc="105" dirty="0">
                <a:latin typeface="Arial"/>
                <a:cs typeface="Arial"/>
              </a:rPr>
              <a:t>entregues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8900" y="4475106"/>
            <a:ext cx="2942040" cy="19197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42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477" y="1466558"/>
            <a:ext cx="7836534" cy="93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99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50" b="0" spc="-52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0" spc="45" dirty="0">
                <a:latin typeface="Arial"/>
                <a:cs typeface="Arial"/>
              </a:rPr>
              <a:t>“O </a:t>
            </a:r>
            <a:r>
              <a:rPr sz="2700" b="0" spc="165" dirty="0">
                <a:latin typeface="Arial"/>
                <a:cs typeface="Arial"/>
              </a:rPr>
              <a:t>melhor </a:t>
            </a:r>
            <a:r>
              <a:rPr sz="2700" b="0" spc="95" dirty="0">
                <a:latin typeface="Arial"/>
                <a:cs typeface="Arial"/>
              </a:rPr>
              <a:t>processo de </a:t>
            </a:r>
            <a:r>
              <a:rPr sz="2700" b="0" spc="125" dirty="0">
                <a:latin typeface="Arial"/>
                <a:cs typeface="Arial"/>
              </a:rPr>
              <a:t>software </a:t>
            </a:r>
            <a:r>
              <a:rPr sz="2700" b="0" dirty="0">
                <a:latin typeface="Arial"/>
                <a:cs typeface="Arial"/>
              </a:rPr>
              <a:t>é </a:t>
            </a:r>
            <a:r>
              <a:rPr sz="2700" b="0" spc="85" dirty="0">
                <a:latin typeface="Arial"/>
                <a:cs typeface="Arial"/>
              </a:rPr>
              <a:t>aquele </a:t>
            </a:r>
            <a:r>
              <a:rPr sz="2700" b="0" spc="120" dirty="0">
                <a:latin typeface="Arial"/>
                <a:cs typeface="Arial"/>
              </a:rPr>
              <a:t>que  </a:t>
            </a:r>
            <a:r>
              <a:rPr sz="2700" b="0" spc="10" dirty="0">
                <a:latin typeface="Arial"/>
                <a:cs typeface="Arial"/>
              </a:rPr>
              <a:t>se </a:t>
            </a:r>
            <a:r>
              <a:rPr sz="2700" b="0" spc="155" dirty="0">
                <a:latin typeface="Arial"/>
                <a:cs typeface="Arial"/>
              </a:rPr>
              <a:t>aproxima </a:t>
            </a:r>
            <a:r>
              <a:rPr sz="2700" b="0" spc="170" dirty="0">
                <a:latin typeface="Arial"/>
                <a:cs typeface="Arial"/>
              </a:rPr>
              <a:t>do </a:t>
            </a:r>
            <a:r>
              <a:rPr sz="2700" b="0" spc="80" dirty="0">
                <a:latin typeface="Arial"/>
                <a:cs typeface="Arial"/>
              </a:rPr>
              <a:t>pessoal </a:t>
            </a:r>
            <a:r>
              <a:rPr sz="2700" b="0" spc="120" dirty="0">
                <a:latin typeface="Arial"/>
                <a:cs typeface="Arial"/>
              </a:rPr>
              <a:t>que </a:t>
            </a:r>
            <a:r>
              <a:rPr sz="2700" b="0" spc="105" dirty="0">
                <a:latin typeface="Arial"/>
                <a:cs typeface="Arial"/>
              </a:rPr>
              <a:t>fará </a:t>
            </a:r>
            <a:r>
              <a:rPr sz="2700" b="0" spc="155" dirty="0">
                <a:latin typeface="Arial"/>
                <a:cs typeface="Arial"/>
              </a:rPr>
              <a:t>o</a:t>
            </a:r>
            <a:r>
              <a:rPr sz="2700" b="0" spc="-50" dirty="0">
                <a:latin typeface="Arial"/>
                <a:cs typeface="Arial"/>
              </a:rPr>
              <a:t> </a:t>
            </a:r>
            <a:r>
              <a:rPr sz="2700" b="0" spc="95" dirty="0">
                <a:latin typeface="Arial"/>
                <a:cs typeface="Arial"/>
              </a:rPr>
              <a:t>serviço”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33364" y="4416493"/>
            <a:ext cx="396875" cy="407670"/>
          </a:xfrm>
          <a:custGeom>
            <a:avLst/>
            <a:gdLst/>
            <a:ahLst/>
            <a:cxnLst/>
            <a:rect l="l" t="t" r="r" b="b"/>
            <a:pathLst>
              <a:path w="396875" h="407670">
                <a:moveTo>
                  <a:pt x="8398" y="47126"/>
                </a:moveTo>
                <a:lnTo>
                  <a:pt x="0" y="169108"/>
                </a:lnTo>
                <a:lnTo>
                  <a:pt x="47123" y="188506"/>
                </a:lnTo>
                <a:lnTo>
                  <a:pt x="55521" y="238417"/>
                </a:lnTo>
                <a:lnTo>
                  <a:pt x="24961" y="307727"/>
                </a:lnTo>
                <a:lnTo>
                  <a:pt x="208090" y="407526"/>
                </a:lnTo>
                <a:lnTo>
                  <a:pt x="396585" y="108105"/>
                </a:lnTo>
                <a:lnTo>
                  <a:pt x="340291" y="74831"/>
                </a:lnTo>
                <a:lnTo>
                  <a:pt x="66486" y="74831"/>
                </a:lnTo>
                <a:lnTo>
                  <a:pt x="8398" y="47126"/>
                </a:lnTo>
                <a:close/>
              </a:path>
              <a:path w="396875" h="407670">
                <a:moveTo>
                  <a:pt x="113843" y="66524"/>
                </a:moveTo>
                <a:lnTo>
                  <a:pt x="66486" y="74831"/>
                </a:lnTo>
                <a:lnTo>
                  <a:pt x="340291" y="74831"/>
                </a:lnTo>
                <a:lnTo>
                  <a:pt x="330948" y="69309"/>
                </a:lnTo>
                <a:lnTo>
                  <a:pt x="155368" y="69309"/>
                </a:lnTo>
                <a:lnTo>
                  <a:pt x="113843" y="66524"/>
                </a:lnTo>
                <a:close/>
              </a:path>
              <a:path w="396875" h="407670">
                <a:moveTo>
                  <a:pt x="213689" y="0"/>
                </a:moveTo>
                <a:lnTo>
                  <a:pt x="155368" y="69309"/>
                </a:lnTo>
                <a:lnTo>
                  <a:pt x="330948" y="69309"/>
                </a:lnTo>
                <a:lnTo>
                  <a:pt x="213689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48427" y="3124675"/>
            <a:ext cx="313690" cy="340995"/>
          </a:xfrm>
          <a:custGeom>
            <a:avLst/>
            <a:gdLst/>
            <a:ahLst/>
            <a:cxnLst/>
            <a:rect l="l" t="t" r="r" b="b"/>
            <a:pathLst>
              <a:path w="313689" h="340995">
                <a:moveTo>
                  <a:pt x="77670" y="0"/>
                </a:moveTo>
                <a:lnTo>
                  <a:pt x="33287" y="113487"/>
                </a:lnTo>
                <a:lnTo>
                  <a:pt x="0" y="340931"/>
                </a:lnTo>
                <a:lnTo>
                  <a:pt x="196951" y="340931"/>
                </a:lnTo>
                <a:lnTo>
                  <a:pt x="241345" y="210595"/>
                </a:lnTo>
                <a:lnTo>
                  <a:pt x="313454" y="58030"/>
                </a:lnTo>
                <a:lnTo>
                  <a:pt x="77670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37050" y="3249394"/>
            <a:ext cx="119278" cy="174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2602" y="3191130"/>
            <a:ext cx="909955" cy="1294765"/>
          </a:xfrm>
          <a:custGeom>
            <a:avLst/>
            <a:gdLst/>
            <a:ahLst/>
            <a:cxnLst/>
            <a:rect l="l" t="t" r="r" b="b"/>
            <a:pathLst>
              <a:path w="909954" h="1294764">
                <a:moveTo>
                  <a:pt x="746371" y="803961"/>
                </a:moveTo>
                <a:lnTo>
                  <a:pt x="122054" y="803961"/>
                </a:lnTo>
                <a:lnTo>
                  <a:pt x="360612" y="828905"/>
                </a:lnTo>
                <a:lnTo>
                  <a:pt x="554799" y="887123"/>
                </a:lnTo>
                <a:lnTo>
                  <a:pt x="679630" y="1247523"/>
                </a:lnTo>
                <a:lnTo>
                  <a:pt x="812766" y="1294673"/>
                </a:lnTo>
                <a:lnTo>
                  <a:pt x="862713" y="1272490"/>
                </a:lnTo>
                <a:lnTo>
                  <a:pt x="787805" y="1197635"/>
                </a:lnTo>
                <a:lnTo>
                  <a:pt x="787805" y="912090"/>
                </a:lnTo>
                <a:lnTo>
                  <a:pt x="746371" y="803961"/>
                </a:lnTo>
                <a:close/>
              </a:path>
              <a:path w="909954" h="1294764">
                <a:moveTo>
                  <a:pt x="83212" y="110913"/>
                </a:moveTo>
                <a:lnTo>
                  <a:pt x="47170" y="138525"/>
                </a:lnTo>
                <a:lnTo>
                  <a:pt x="61027" y="193982"/>
                </a:lnTo>
                <a:lnTo>
                  <a:pt x="244109" y="379774"/>
                </a:lnTo>
                <a:lnTo>
                  <a:pt x="219148" y="457461"/>
                </a:lnTo>
                <a:lnTo>
                  <a:pt x="274623" y="598817"/>
                </a:lnTo>
                <a:lnTo>
                  <a:pt x="49923" y="681979"/>
                </a:lnTo>
                <a:lnTo>
                  <a:pt x="0" y="859418"/>
                </a:lnTo>
                <a:lnTo>
                  <a:pt x="44394" y="900999"/>
                </a:lnTo>
                <a:lnTo>
                  <a:pt x="122054" y="803961"/>
                </a:lnTo>
                <a:lnTo>
                  <a:pt x="746371" y="803961"/>
                </a:lnTo>
                <a:lnTo>
                  <a:pt x="638012" y="521178"/>
                </a:lnTo>
                <a:lnTo>
                  <a:pt x="876557" y="521178"/>
                </a:lnTo>
                <a:lnTo>
                  <a:pt x="873794" y="518416"/>
                </a:lnTo>
                <a:lnTo>
                  <a:pt x="654669" y="310511"/>
                </a:lnTo>
                <a:lnTo>
                  <a:pt x="565904" y="277284"/>
                </a:lnTo>
                <a:lnTo>
                  <a:pt x="558963" y="219019"/>
                </a:lnTo>
                <a:lnTo>
                  <a:pt x="416088" y="219019"/>
                </a:lnTo>
                <a:lnTo>
                  <a:pt x="152568" y="130335"/>
                </a:lnTo>
                <a:lnTo>
                  <a:pt x="83212" y="110913"/>
                </a:lnTo>
                <a:close/>
              </a:path>
              <a:path w="909954" h="1294764">
                <a:moveTo>
                  <a:pt x="876557" y="521178"/>
                </a:moveTo>
                <a:lnTo>
                  <a:pt x="638012" y="521178"/>
                </a:lnTo>
                <a:lnTo>
                  <a:pt x="851608" y="626546"/>
                </a:lnTo>
                <a:lnTo>
                  <a:pt x="873794" y="632068"/>
                </a:lnTo>
                <a:lnTo>
                  <a:pt x="901555" y="618215"/>
                </a:lnTo>
                <a:lnTo>
                  <a:pt x="909860" y="590487"/>
                </a:lnTo>
                <a:lnTo>
                  <a:pt x="904307" y="548906"/>
                </a:lnTo>
                <a:lnTo>
                  <a:pt x="876557" y="521178"/>
                </a:lnTo>
                <a:close/>
              </a:path>
              <a:path w="909954" h="1294764">
                <a:moveTo>
                  <a:pt x="493772" y="0"/>
                </a:moveTo>
                <a:lnTo>
                  <a:pt x="457706" y="2807"/>
                </a:lnTo>
                <a:lnTo>
                  <a:pt x="424416" y="49841"/>
                </a:lnTo>
                <a:lnTo>
                  <a:pt x="399454" y="77686"/>
                </a:lnTo>
                <a:lnTo>
                  <a:pt x="410559" y="121911"/>
                </a:lnTo>
                <a:lnTo>
                  <a:pt x="454930" y="138525"/>
                </a:lnTo>
                <a:lnTo>
                  <a:pt x="416088" y="219019"/>
                </a:lnTo>
                <a:lnTo>
                  <a:pt x="558963" y="219019"/>
                </a:lnTo>
                <a:lnTo>
                  <a:pt x="552023" y="160754"/>
                </a:lnTo>
                <a:lnTo>
                  <a:pt x="549247" y="130335"/>
                </a:lnTo>
                <a:lnTo>
                  <a:pt x="565904" y="113721"/>
                </a:lnTo>
                <a:lnTo>
                  <a:pt x="582537" y="88684"/>
                </a:lnTo>
                <a:lnTo>
                  <a:pt x="574208" y="58264"/>
                </a:lnTo>
                <a:lnTo>
                  <a:pt x="543695" y="41651"/>
                </a:lnTo>
                <a:lnTo>
                  <a:pt x="532614" y="19421"/>
                </a:lnTo>
                <a:lnTo>
                  <a:pt x="493772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2462" y="3166092"/>
            <a:ext cx="988060" cy="1203325"/>
          </a:xfrm>
          <a:custGeom>
            <a:avLst/>
            <a:gdLst/>
            <a:ahLst/>
            <a:cxnLst/>
            <a:rect l="l" t="t" r="r" b="b"/>
            <a:pathLst>
              <a:path w="988059" h="1203325">
                <a:moveTo>
                  <a:pt x="61027" y="72070"/>
                </a:moveTo>
                <a:lnTo>
                  <a:pt x="22208" y="72070"/>
                </a:lnTo>
                <a:lnTo>
                  <a:pt x="0" y="99916"/>
                </a:lnTo>
                <a:lnTo>
                  <a:pt x="13880" y="138759"/>
                </a:lnTo>
                <a:lnTo>
                  <a:pt x="38842" y="180176"/>
                </a:lnTo>
                <a:lnTo>
                  <a:pt x="246886" y="460269"/>
                </a:lnTo>
                <a:lnTo>
                  <a:pt x="124831" y="887217"/>
                </a:lnTo>
                <a:lnTo>
                  <a:pt x="77684" y="1086815"/>
                </a:lnTo>
                <a:lnTo>
                  <a:pt x="11104" y="1203251"/>
                </a:lnTo>
                <a:lnTo>
                  <a:pt x="66579" y="1186637"/>
                </a:lnTo>
                <a:lnTo>
                  <a:pt x="191410" y="1120089"/>
                </a:lnTo>
                <a:lnTo>
                  <a:pt x="341203" y="884455"/>
                </a:lnTo>
                <a:lnTo>
                  <a:pt x="449401" y="862273"/>
                </a:lnTo>
                <a:lnTo>
                  <a:pt x="673673" y="862273"/>
                </a:lnTo>
                <a:lnTo>
                  <a:pt x="674078" y="826237"/>
                </a:lnTo>
                <a:lnTo>
                  <a:pt x="746210" y="482498"/>
                </a:lnTo>
                <a:lnTo>
                  <a:pt x="882392" y="252247"/>
                </a:lnTo>
                <a:lnTo>
                  <a:pt x="396678" y="252247"/>
                </a:lnTo>
                <a:lnTo>
                  <a:pt x="116502" y="99916"/>
                </a:lnTo>
                <a:lnTo>
                  <a:pt x="61027" y="72070"/>
                </a:lnTo>
                <a:close/>
              </a:path>
              <a:path w="988059" h="1203325">
                <a:moveTo>
                  <a:pt x="673673" y="862273"/>
                </a:moveTo>
                <a:lnTo>
                  <a:pt x="449401" y="862273"/>
                </a:lnTo>
                <a:lnTo>
                  <a:pt x="549247" y="1092360"/>
                </a:lnTo>
                <a:lnTo>
                  <a:pt x="701816" y="1186637"/>
                </a:lnTo>
                <a:lnTo>
                  <a:pt x="751762" y="1158909"/>
                </a:lnTo>
                <a:lnTo>
                  <a:pt x="671302" y="1072962"/>
                </a:lnTo>
                <a:lnTo>
                  <a:pt x="673673" y="862273"/>
                </a:lnTo>
                <a:close/>
              </a:path>
              <a:path w="988059" h="1203325">
                <a:moveTo>
                  <a:pt x="432744" y="0"/>
                </a:moveTo>
                <a:lnTo>
                  <a:pt x="391126" y="2807"/>
                </a:lnTo>
                <a:lnTo>
                  <a:pt x="355083" y="25037"/>
                </a:lnTo>
                <a:lnTo>
                  <a:pt x="349531" y="58264"/>
                </a:lnTo>
                <a:lnTo>
                  <a:pt x="360612" y="99916"/>
                </a:lnTo>
                <a:lnTo>
                  <a:pt x="388373" y="122145"/>
                </a:lnTo>
                <a:lnTo>
                  <a:pt x="421640" y="138759"/>
                </a:lnTo>
                <a:lnTo>
                  <a:pt x="477138" y="155372"/>
                </a:lnTo>
                <a:lnTo>
                  <a:pt x="457706" y="252247"/>
                </a:lnTo>
                <a:lnTo>
                  <a:pt x="882392" y="252247"/>
                </a:lnTo>
                <a:lnTo>
                  <a:pt x="892218" y="235633"/>
                </a:lnTo>
                <a:lnTo>
                  <a:pt x="604722" y="235633"/>
                </a:lnTo>
                <a:lnTo>
                  <a:pt x="582537" y="155372"/>
                </a:lnTo>
                <a:lnTo>
                  <a:pt x="596417" y="113721"/>
                </a:lnTo>
                <a:lnTo>
                  <a:pt x="571456" y="72070"/>
                </a:lnTo>
                <a:lnTo>
                  <a:pt x="538166" y="41651"/>
                </a:lnTo>
                <a:lnTo>
                  <a:pt x="432744" y="0"/>
                </a:lnTo>
                <a:close/>
              </a:path>
              <a:path w="988059" h="1203325">
                <a:moveTo>
                  <a:pt x="937621" y="36035"/>
                </a:moveTo>
                <a:lnTo>
                  <a:pt x="890450" y="44459"/>
                </a:lnTo>
                <a:lnTo>
                  <a:pt x="843303" y="80494"/>
                </a:lnTo>
                <a:lnTo>
                  <a:pt x="643564" y="235633"/>
                </a:lnTo>
                <a:lnTo>
                  <a:pt x="892218" y="235633"/>
                </a:lnTo>
                <a:lnTo>
                  <a:pt x="934845" y="163562"/>
                </a:lnTo>
                <a:lnTo>
                  <a:pt x="979215" y="116529"/>
                </a:lnTo>
                <a:lnTo>
                  <a:pt x="987544" y="83302"/>
                </a:lnTo>
                <a:lnTo>
                  <a:pt x="976439" y="50075"/>
                </a:lnTo>
                <a:lnTo>
                  <a:pt x="937621" y="36035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4220" y="3640167"/>
            <a:ext cx="2715895" cy="2326640"/>
          </a:xfrm>
          <a:custGeom>
            <a:avLst/>
            <a:gdLst/>
            <a:ahLst/>
            <a:cxnLst/>
            <a:rect l="l" t="t" r="r" b="b"/>
            <a:pathLst>
              <a:path w="2715895" h="2326640">
                <a:moveTo>
                  <a:pt x="355060" y="426994"/>
                </a:moveTo>
                <a:lnTo>
                  <a:pt x="0" y="432540"/>
                </a:lnTo>
                <a:lnTo>
                  <a:pt x="16633" y="2326041"/>
                </a:lnTo>
                <a:lnTo>
                  <a:pt x="2715630" y="2284455"/>
                </a:lnTo>
                <a:lnTo>
                  <a:pt x="2674105" y="970379"/>
                </a:lnTo>
                <a:lnTo>
                  <a:pt x="2673226" y="895523"/>
                </a:lnTo>
                <a:lnTo>
                  <a:pt x="540919" y="895523"/>
                </a:lnTo>
                <a:lnTo>
                  <a:pt x="513181" y="651560"/>
                </a:lnTo>
                <a:lnTo>
                  <a:pt x="402230" y="646014"/>
                </a:lnTo>
                <a:lnTo>
                  <a:pt x="355060" y="426994"/>
                </a:lnTo>
                <a:close/>
              </a:path>
              <a:path w="2715895" h="2326640">
                <a:moveTo>
                  <a:pt x="1276025" y="554522"/>
                </a:moveTo>
                <a:lnTo>
                  <a:pt x="1131784" y="573944"/>
                </a:lnTo>
                <a:lnTo>
                  <a:pt x="987520" y="621070"/>
                </a:lnTo>
                <a:lnTo>
                  <a:pt x="818318" y="748598"/>
                </a:lnTo>
                <a:lnTo>
                  <a:pt x="710121" y="895523"/>
                </a:lnTo>
                <a:lnTo>
                  <a:pt x="2673226" y="895523"/>
                </a:lnTo>
                <a:lnTo>
                  <a:pt x="2670589" y="670958"/>
                </a:lnTo>
                <a:lnTo>
                  <a:pt x="1589490" y="670958"/>
                </a:lnTo>
                <a:lnTo>
                  <a:pt x="1448003" y="579489"/>
                </a:lnTo>
                <a:lnTo>
                  <a:pt x="1276025" y="554522"/>
                </a:lnTo>
                <a:close/>
              </a:path>
              <a:path w="2715895" h="2326640">
                <a:moveTo>
                  <a:pt x="2316245" y="0"/>
                </a:moveTo>
                <a:lnTo>
                  <a:pt x="2277519" y="246794"/>
                </a:lnTo>
                <a:lnTo>
                  <a:pt x="1963960" y="263432"/>
                </a:lnTo>
                <a:lnTo>
                  <a:pt x="1925142" y="487997"/>
                </a:lnTo>
                <a:lnTo>
                  <a:pt x="1733731" y="512941"/>
                </a:lnTo>
                <a:lnTo>
                  <a:pt x="1730955" y="662651"/>
                </a:lnTo>
                <a:lnTo>
                  <a:pt x="1589490" y="670958"/>
                </a:lnTo>
                <a:lnTo>
                  <a:pt x="2670589" y="670958"/>
                </a:lnTo>
                <a:lnTo>
                  <a:pt x="2662907" y="16613"/>
                </a:lnTo>
                <a:lnTo>
                  <a:pt x="2316245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262" y="3157902"/>
            <a:ext cx="3192764" cy="2736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4396" y="4771347"/>
            <a:ext cx="2391410" cy="1115060"/>
          </a:xfrm>
          <a:custGeom>
            <a:avLst/>
            <a:gdLst/>
            <a:ahLst/>
            <a:cxnLst/>
            <a:rect l="l" t="t" r="r" b="b"/>
            <a:pathLst>
              <a:path w="2391409" h="1115060">
                <a:moveTo>
                  <a:pt x="554776" y="396435"/>
                </a:moveTo>
                <a:lnTo>
                  <a:pt x="543695" y="618215"/>
                </a:lnTo>
                <a:lnTo>
                  <a:pt x="260743" y="643159"/>
                </a:lnTo>
                <a:lnTo>
                  <a:pt x="257967" y="870509"/>
                </a:lnTo>
                <a:lnTo>
                  <a:pt x="16633" y="884362"/>
                </a:lnTo>
                <a:lnTo>
                  <a:pt x="0" y="1114461"/>
                </a:lnTo>
                <a:lnTo>
                  <a:pt x="790581" y="1103372"/>
                </a:lnTo>
                <a:lnTo>
                  <a:pt x="801662" y="734652"/>
                </a:lnTo>
                <a:lnTo>
                  <a:pt x="1203893" y="726345"/>
                </a:lnTo>
                <a:lnTo>
                  <a:pt x="2105146" y="726345"/>
                </a:lnTo>
                <a:lnTo>
                  <a:pt x="2102555" y="640398"/>
                </a:lnTo>
                <a:lnTo>
                  <a:pt x="1900063" y="640398"/>
                </a:lnTo>
                <a:lnTo>
                  <a:pt x="1897924" y="579396"/>
                </a:lnTo>
                <a:lnTo>
                  <a:pt x="890427" y="579396"/>
                </a:lnTo>
                <a:lnTo>
                  <a:pt x="696263" y="507325"/>
                </a:lnTo>
                <a:lnTo>
                  <a:pt x="554776" y="396435"/>
                </a:lnTo>
                <a:close/>
              </a:path>
              <a:path w="2391409" h="1115060">
                <a:moveTo>
                  <a:pt x="2105146" y="726345"/>
                </a:moveTo>
                <a:lnTo>
                  <a:pt x="1203893" y="726345"/>
                </a:lnTo>
                <a:lnTo>
                  <a:pt x="1284330" y="1089510"/>
                </a:lnTo>
                <a:lnTo>
                  <a:pt x="2391129" y="1086738"/>
                </a:lnTo>
                <a:lnTo>
                  <a:pt x="2368967" y="839996"/>
                </a:lnTo>
                <a:lnTo>
                  <a:pt x="2108154" y="826144"/>
                </a:lnTo>
                <a:lnTo>
                  <a:pt x="2105146" y="726345"/>
                </a:lnTo>
                <a:close/>
              </a:path>
              <a:path w="2391409" h="1115060">
                <a:moveTo>
                  <a:pt x="1669927" y="0"/>
                </a:moveTo>
                <a:lnTo>
                  <a:pt x="1525687" y="2761"/>
                </a:lnTo>
                <a:lnTo>
                  <a:pt x="1470188" y="260600"/>
                </a:lnTo>
                <a:lnTo>
                  <a:pt x="1317619" y="468505"/>
                </a:lnTo>
                <a:lnTo>
                  <a:pt x="1084614" y="579396"/>
                </a:lnTo>
                <a:lnTo>
                  <a:pt x="1897924" y="579396"/>
                </a:lnTo>
                <a:lnTo>
                  <a:pt x="1891898" y="407526"/>
                </a:lnTo>
                <a:lnTo>
                  <a:pt x="1703217" y="401980"/>
                </a:lnTo>
                <a:lnTo>
                  <a:pt x="1669927" y="0"/>
                </a:lnTo>
                <a:close/>
              </a:path>
            </a:pathLst>
          </a:custGeom>
          <a:solidFill>
            <a:srgbClr val="A86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48024" y="4142687"/>
            <a:ext cx="2585340" cy="176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53553" y="4751926"/>
            <a:ext cx="2618740" cy="1167765"/>
          </a:xfrm>
          <a:custGeom>
            <a:avLst/>
            <a:gdLst/>
            <a:ahLst/>
            <a:cxnLst/>
            <a:rect l="l" t="t" r="r" b="b"/>
            <a:pathLst>
              <a:path w="2618740" h="1167764">
                <a:moveTo>
                  <a:pt x="2333076" y="670911"/>
                </a:moveTo>
                <a:lnTo>
                  <a:pt x="2296835" y="670911"/>
                </a:lnTo>
                <a:lnTo>
                  <a:pt x="2308033" y="864964"/>
                </a:lnTo>
                <a:lnTo>
                  <a:pt x="2560448" y="878840"/>
                </a:lnTo>
                <a:lnTo>
                  <a:pt x="2577011" y="1075665"/>
                </a:lnTo>
                <a:lnTo>
                  <a:pt x="2776" y="1131110"/>
                </a:lnTo>
                <a:lnTo>
                  <a:pt x="0" y="1167150"/>
                </a:lnTo>
                <a:lnTo>
                  <a:pt x="2618536" y="1117248"/>
                </a:lnTo>
                <a:lnTo>
                  <a:pt x="2601973" y="845565"/>
                </a:lnTo>
                <a:lnTo>
                  <a:pt x="2346758" y="828928"/>
                </a:lnTo>
                <a:lnTo>
                  <a:pt x="2333076" y="670911"/>
                </a:lnTo>
                <a:close/>
              </a:path>
              <a:path w="2618740" h="1167764">
                <a:moveTo>
                  <a:pt x="1894627" y="36058"/>
                </a:moveTo>
                <a:lnTo>
                  <a:pt x="1850257" y="36058"/>
                </a:lnTo>
                <a:lnTo>
                  <a:pt x="1889076" y="435254"/>
                </a:lnTo>
                <a:lnTo>
                  <a:pt x="2077780" y="435254"/>
                </a:lnTo>
                <a:lnTo>
                  <a:pt x="2094344" y="676457"/>
                </a:lnTo>
                <a:lnTo>
                  <a:pt x="2296835" y="670911"/>
                </a:lnTo>
                <a:lnTo>
                  <a:pt x="2333076" y="670911"/>
                </a:lnTo>
                <a:lnTo>
                  <a:pt x="2330195" y="637637"/>
                </a:lnTo>
                <a:lnTo>
                  <a:pt x="2133302" y="637637"/>
                </a:lnTo>
                <a:lnTo>
                  <a:pt x="2119305" y="399219"/>
                </a:lnTo>
                <a:lnTo>
                  <a:pt x="1922365" y="396458"/>
                </a:lnTo>
                <a:lnTo>
                  <a:pt x="1894627" y="36058"/>
                </a:lnTo>
                <a:close/>
              </a:path>
              <a:path w="2618740" h="1167764">
                <a:moveTo>
                  <a:pt x="1891852" y="0"/>
                </a:moveTo>
                <a:lnTo>
                  <a:pt x="1276048" y="11091"/>
                </a:lnTo>
                <a:lnTo>
                  <a:pt x="1281577" y="47126"/>
                </a:lnTo>
                <a:lnTo>
                  <a:pt x="1850257" y="36058"/>
                </a:lnTo>
                <a:lnTo>
                  <a:pt x="1894627" y="36058"/>
                </a:lnTo>
                <a:lnTo>
                  <a:pt x="18918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8941" y="3146670"/>
            <a:ext cx="3212283" cy="2769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43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477" y="1357333"/>
            <a:ext cx="7385050" cy="27927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50" b="0" spc="-72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50" b="0" spc="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10" dirty="0"/>
              <a:t>Modelos </a:t>
            </a:r>
            <a:r>
              <a:rPr sz="3600" spc="35" dirty="0"/>
              <a:t>de</a:t>
            </a:r>
            <a:r>
              <a:rPr sz="3600" spc="170" dirty="0"/>
              <a:t> </a:t>
            </a:r>
            <a:r>
              <a:rPr sz="3600" spc="-105" dirty="0"/>
              <a:t>Processos</a:t>
            </a:r>
            <a:endParaRPr sz="36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545"/>
              </a:spcBef>
              <a:tabLst>
                <a:tab pos="268605" algn="l"/>
              </a:tabLst>
            </a:pPr>
            <a:r>
              <a:rPr sz="1850" b="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0" spc="75" dirty="0">
                <a:latin typeface="Arial"/>
                <a:cs typeface="Arial"/>
              </a:rPr>
              <a:t>Embora </a:t>
            </a:r>
            <a:r>
              <a:rPr sz="2700" b="0" spc="140" dirty="0">
                <a:latin typeface="Arial"/>
                <a:cs typeface="Arial"/>
              </a:rPr>
              <a:t>existam </a:t>
            </a:r>
            <a:r>
              <a:rPr sz="2700" b="0" spc="175" dirty="0">
                <a:latin typeface="Arial"/>
                <a:cs typeface="Arial"/>
              </a:rPr>
              <a:t>muitos </a:t>
            </a:r>
            <a:r>
              <a:rPr sz="2700" b="0" spc="140" dirty="0">
                <a:latin typeface="Arial"/>
                <a:cs typeface="Arial"/>
              </a:rPr>
              <a:t>modelos </a:t>
            </a:r>
            <a:r>
              <a:rPr sz="2700" b="0" spc="95" dirty="0">
                <a:latin typeface="Arial"/>
                <a:cs typeface="Arial"/>
              </a:rPr>
              <a:t>de  </a:t>
            </a:r>
            <a:r>
              <a:rPr sz="2700" b="0" spc="85" dirty="0">
                <a:latin typeface="Arial"/>
                <a:cs typeface="Arial"/>
              </a:rPr>
              <a:t>processos </a:t>
            </a:r>
            <a:r>
              <a:rPr sz="2700" b="0" spc="95" dirty="0">
                <a:latin typeface="Arial"/>
                <a:cs typeface="Arial"/>
              </a:rPr>
              <a:t>de </a:t>
            </a:r>
            <a:r>
              <a:rPr sz="2700" b="0" spc="125" dirty="0">
                <a:latin typeface="Arial"/>
                <a:cs typeface="Arial"/>
              </a:rPr>
              <a:t>software </a:t>
            </a:r>
            <a:r>
              <a:rPr sz="2700" b="0" spc="120" dirty="0">
                <a:latin typeface="Arial"/>
                <a:cs typeface="Arial"/>
              </a:rPr>
              <a:t>diferentes, </a:t>
            </a:r>
            <a:r>
              <a:rPr sz="2700" b="0" spc="110" dirty="0">
                <a:latin typeface="Arial"/>
                <a:cs typeface="Arial"/>
              </a:rPr>
              <a:t>algumas  </a:t>
            </a:r>
            <a:r>
              <a:rPr sz="2700" b="0" spc="100" dirty="0">
                <a:latin typeface="Arial"/>
                <a:cs typeface="Arial"/>
              </a:rPr>
              <a:t>atividades </a:t>
            </a:r>
            <a:r>
              <a:rPr sz="2700" b="0" spc="60" dirty="0">
                <a:latin typeface="Arial"/>
                <a:cs typeface="Arial"/>
              </a:rPr>
              <a:t>são </a:t>
            </a:r>
            <a:r>
              <a:rPr sz="2700" b="0" spc="135" dirty="0">
                <a:latin typeface="Arial"/>
                <a:cs typeface="Arial"/>
              </a:rPr>
              <a:t>comuns </a:t>
            </a:r>
            <a:r>
              <a:rPr sz="2700" b="0" spc="-10" dirty="0">
                <a:latin typeface="Arial"/>
                <a:cs typeface="Arial"/>
              </a:rPr>
              <a:t>a </a:t>
            </a:r>
            <a:r>
              <a:rPr sz="2700" b="0" spc="150" dirty="0">
                <a:latin typeface="Arial"/>
                <a:cs typeface="Arial"/>
              </a:rPr>
              <a:t>todos </a:t>
            </a:r>
            <a:r>
              <a:rPr sz="2700" b="0" spc="55" dirty="0">
                <a:latin typeface="Arial"/>
                <a:cs typeface="Arial"/>
              </a:rPr>
              <a:t>eles:  Especificação </a:t>
            </a:r>
            <a:r>
              <a:rPr sz="2700" b="0" spc="170" dirty="0">
                <a:latin typeface="Arial"/>
                <a:cs typeface="Arial"/>
              </a:rPr>
              <a:t>do </a:t>
            </a:r>
            <a:r>
              <a:rPr sz="2700" b="0" spc="120" dirty="0">
                <a:latin typeface="Arial"/>
                <a:cs typeface="Arial"/>
              </a:rPr>
              <a:t>software, </a:t>
            </a:r>
            <a:r>
              <a:rPr sz="2700" b="0" spc="95" dirty="0">
                <a:latin typeface="Arial"/>
                <a:cs typeface="Arial"/>
              </a:rPr>
              <a:t>Projeto </a:t>
            </a:r>
            <a:r>
              <a:rPr sz="2700" b="0" dirty="0">
                <a:latin typeface="Arial"/>
                <a:cs typeface="Arial"/>
              </a:rPr>
              <a:t>e  </a:t>
            </a:r>
            <a:r>
              <a:rPr sz="2700" b="0" spc="100" dirty="0">
                <a:latin typeface="Arial"/>
                <a:cs typeface="Arial"/>
              </a:rPr>
              <a:t>Implementação,Validação </a:t>
            </a:r>
            <a:r>
              <a:rPr sz="2700" b="0" dirty="0">
                <a:latin typeface="Arial"/>
                <a:cs typeface="Arial"/>
              </a:rPr>
              <a:t>e</a:t>
            </a:r>
            <a:r>
              <a:rPr sz="2700" b="0" spc="10" dirty="0">
                <a:latin typeface="Arial"/>
                <a:cs typeface="Arial"/>
              </a:rPr>
              <a:t> </a:t>
            </a:r>
            <a:r>
              <a:rPr sz="2700" b="0" spc="50" dirty="0">
                <a:latin typeface="Arial"/>
                <a:cs typeface="Arial"/>
              </a:rPr>
              <a:t>Evolução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8325" y="4659312"/>
            <a:ext cx="2084922" cy="180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44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477" y="1448752"/>
            <a:ext cx="68897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</a:pPr>
            <a:r>
              <a:rPr sz="2450" b="0" spc="-72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50" b="0" spc="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-65" dirty="0">
                <a:solidFill>
                  <a:srgbClr val="FF0000"/>
                </a:solidFill>
              </a:rPr>
              <a:t>Especificação </a:t>
            </a:r>
            <a:r>
              <a:rPr sz="3600" spc="40" dirty="0">
                <a:solidFill>
                  <a:srgbClr val="FF0000"/>
                </a:solidFill>
              </a:rPr>
              <a:t>do software</a:t>
            </a:r>
            <a:r>
              <a:rPr sz="3600" b="0" spc="4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3600" b="0" spc="-15" dirty="0">
                <a:latin typeface="Arial"/>
                <a:cs typeface="Arial"/>
              </a:rPr>
              <a:t>a  </a:t>
            </a:r>
            <a:r>
              <a:rPr sz="3600" b="0" spc="175" dirty="0">
                <a:latin typeface="Arial"/>
                <a:cs typeface="Arial"/>
              </a:rPr>
              <a:t>funcionalidade </a:t>
            </a:r>
            <a:r>
              <a:rPr sz="3600" b="0" dirty="0">
                <a:latin typeface="Arial"/>
                <a:cs typeface="Arial"/>
              </a:rPr>
              <a:t>e </a:t>
            </a:r>
            <a:r>
              <a:rPr sz="3600" b="0" spc="5" dirty="0">
                <a:latin typeface="Arial"/>
                <a:cs typeface="Arial"/>
              </a:rPr>
              <a:t>as </a:t>
            </a:r>
            <a:r>
              <a:rPr sz="3600" b="0" spc="140" dirty="0">
                <a:latin typeface="Arial"/>
                <a:cs typeface="Arial"/>
              </a:rPr>
              <a:t>restrições  </a:t>
            </a:r>
            <a:r>
              <a:rPr sz="3600" b="0" spc="130" dirty="0">
                <a:latin typeface="Arial"/>
                <a:cs typeface="Arial"/>
              </a:rPr>
              <a:t>devem </a:t>
            </a:r>
            <a:r>
              <a:rPr sz="3600" b="0" spc="100" dirty="0">
                <a:latin typeface="Arial"/>
                <a:cs typeface="Arial"/>
              </a:rPr>
              <a:t>ser</a:t>
            </a:r>
            <a:r>
              <a:rPr sz="3600" b="0" spc="130" dirty="0">
                <a:latin typeface="Arial"/>
                <a:cs typeface="Arial"/>
              </a:rPr>
              <a:t> </a:t>
            </a:r>
            <a:r>
              <a:rPr sz="3600" b="0" spc="170" dirty="0">
                <a:latin typeface="Arial"/>
                <a:cs typeface="Arial"/>
              </a:rPr>
              <a:t>definidas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07742" y="3361141"/>
            <a:ext cx="1722093" cy="2828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45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466532"/>
            <a:ext cx="7861934" cy="306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5" dirty="0">
                <a:solidFill>
                  <a:srgbClr val="FF0000"/>
                </a:solidFill>
                <a:latin typeface="Arial"/>
                <a:cs typeface="Arial"/>
              </a:rPr>
              <a:t>Projeto </a:t>
            </a: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700" b="1" spc="35" dirty="0">
                <a:solidFill>
                  <a:srgbClr val="FF0000"/>
                </a:solidFill>
                <a:latin typeface="Arial"/>
                <a:cs typeface="Arial"/>
              </a:rPr>
              <a:t>Implementação</a:t>
            </a:r>
            <a:r>
              <a:rPr sz="2700" spc="35" dirty="0">
                <a:latin typeface="Arial"/>
                <a:cs typeface="Arial"/>
              </a:rPr>
              <a:t>: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25" dirty="0">
                <a:latin typeface="Arial"/>
                <a:cs typeface="Arial"/>
              </a:rPr>
              <a:t>software </a:t>
            </a:r>
            <a:r>
              <a:rPr sz="2700" spc="60" dirty="0">
                <a:latin typeface="Arial"/>
                <a:cs typeface="Arial"/>
              </a:rPr>
              <a:t>deve </a:t>
            </a:r>
            <a:r>
              <a:rPr sz="2700" spc="75" dirty="0">
                <a:latin typeface="Arial"/>
                <a:cs typeface="Arial"/>
              </a:rPr>
              <a:t>ser  </a:t>
            </a:r>
            <a:r>
              <a:rPr sz="2700" spc="180" dirty="0">
                <a:latin typeface="Arial"/>
                <a:cs typeface="Arial"/>
              </a:rPr>
              <a:t>produzido</a:t>
            </a:r>
            <a:endParaRPr sz="2700">
              <a:latin typeface="Arial"/>
              <a:cs typeface="Arial"/>
            </a:endParaRPr>
          </a:p>
          <a:p>
            <a:pPr marL="269240" marR="1223645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15" dirty="0">
                <a:latin typeface="Arial"/>
                <a:cs typeface="Arial"/>
              </a:rPr>
              <a:t>Análise </a:t>
            </a:r>
            <a:r>
              <a:rPr sz="2700" spc="-155" dirty="0">
                <a:latin typeface="Arial"/>
                <a:cs typeface="Arial"/>
              </a:rPr>
              <a:t>– </a:t>
            </a:r>
            <a:r>
              <a:rPr sz="2700" spc="140" dirty="0">
                <a:latin typeface="Arial"/>
                <a:cs typeface="Arial"/>
              </a:rPr>
              <a:t>modelos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75" dirty="0">
                <a:latin typeface="Arial"/>
                <a:cs typeface="Arial"/>
              </a:rPr>
              <a:t>especificação </a:t>
            </a:r>
            <a:r>
              <a:rPr sz="2700" spc="95" dirty="0">
                <a:latin typeface="Arial"/>
                <a:cs typeface="Arial"/>
              </a:rPr>
              <a:t>de  </a:t>
            </a:r>
            <a:r>
              <a:rPr sz="2700" spc="135" dirty="0">
                <a:latin typeface="Arial"/>
                <a:cs typeface="Arial"/>
              </a:rPr>
              <a:t>requisitos</a:t>
            </a:r>
            <a:endParaRPr sz="2700">
              <a:latin typeface="Arial"/>
              <a:cs typeface="Arial"/>
            </a:endParaRPr>
          </a:p>
          <a:p>
            <a:pPr marL="269240" marR="125095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5" dirty="0">
                <a:latin typeface="Arial"/>
                <a:cs typeface="Arial"/>
              </a:rPr>
              <a:t>Projeto </a:t>
            </a:r>
            <a:r>
              <a:rPr sz="2700" b="1" spc="-155" dirty="0">
                <a:latin typeface="Arial"/>
                <a:cs typeface="Arial"/>
              </a:rPr>
              <a:t>– </a:t>
            </a:r>
            <a:r>
              <a:rPr sz="2700" spc="140" dirty="0">
                <a:latin typeface="Arial"/>
                <a:cs typeface="Arial"/>
              </a:rPr>
              <a:t>modelos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75" dirty="0">
                <a:latin typeface="Arial"/>
                <a:cs typeface="Arial"/>
              </a:rPr>
              <a:t>especificação </a:t>
            </a:r>
            <a:r>
              <a:rPr sz="2700" spc="95" dirty="0">
                <a:latin typeface="Arial"/>
                <a:cs typeface="Arial"/>
              </a:rPr>
              <a:t>de  </a:t>
            </a:r>
            <a:r>
              <a:rPr sz="2700" spc="155" dirty="0">
                <a:latin typeface="Arial"/>
                <a:cs typeface="Arial"/>
              </a:rPr>
              <a:t>projeto.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25" dirty="0">
                <a:latin typeface="Arial"/>
                <a:cs typeface="Arial"/>
              </a:rPr>
              <a:t>Implementação </a:t>
            </a:r>
            <a:r>
              <a:rPr sz="2700" spc="660" dirty="0">
                <a:latin typeface="Arial"/>
                <a:cs typeface="Arial"/>
              </a:rPr>
              <a:t>- </a:t>
            </a:r>
            <a:r>
              <a:rPr sz="2700" spc="75" dirty="0">
                <a:latin typeface="Arial"/>
                <a:cs typeface="Arial"/>
              </a:rPr>
              <a:t>geração </a:t>
            </a:r>
            <a:r>
              <a:rPr sz="2700" spc="95" dirty="0">
                <a:latin typeface="Arial"/>
                <a:cs typeface="Arial"/>
              </a:rPr>
              <a:t>de</a:t>
            </a:r>
            <a:r>
              <a:rPr sz="2700" spc="-420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código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70917" y="5369519"/>
            <a:ext cx="1109345" cy="964565"/>
          </a:xfrm>
          <a:custGeom>
            <a:avLst/>
            <a:gdLst/>
            <a:ahLst/>
            <a:cxnLst/>
            <a:rect l="l" t="t" r="r" b="b"/>
            <a:pathLst>
              <a:path w="1109345" h="964564">
                <a:moveTo>
                  <a:pt x="1023572" y="0"/>
                </a:moveTo>
                <a:lnTo>
                  <a:pt x="849934" y="88240"/>
                </a:lnTo>
                <a:lnTo>
                  <a:pt x="700655" y="130851"/>
                </a:lnTo>
                <a:lnTo>
                  <a:pt x="225432" y="343855"/>
                </a:lnTo>
                <a:lnTo>
                  <a:pt x="33486" y="413834"/>
                </a:lnTo>
                <a:lnTo>
                  <a:pt x="0" y="526397"/>
                </a:lnTo>
                <a:lnTo>
                  <a:pt x="0" y="705921"/>
                </a:lnTo>
                <a:lnTo>
                  <a:pt x="42640" y="861117"/>
                </a:lnTo>
                <a:lnTo>
                  <a:pt x="158407" y="964570"/>
                </a:lnTo>
                <a:lnTo>
                  <a:pt x="322917" y="888502"/>
                </a:lnTo>
                <a:lnTo>
                  <a:pt x="734167" y="654205"/>
                </a:lnTo>
                <a:lnTo>
                  <a:pt x="990060" y="495987"/>
                </a:lnTo>
                <a:lnTo>
                  <a:pt x="1108879" y="426008"/>
                </a:lnTo>
                <a:lnTo>
                  <a:pt x="1011393" y="377310"/>
                </a:lnTo>
                <a:lnTo>
                  <a:pt x="941317" y="328637"/>
                </a:lnTo>
                <a:lnTo>
                  <a:pt x="932189" y="228222"/>
                </a:lnTo>
                <a:lnTo>
                  <a:pt x="962650" y="124764"/>
                </a:lnTo>
                <a:lnTo>
                  <a:pt x="1005291" y="63916"/>
                </a:lnTo>
                <a:lnTo>
                  <a:pt x="1023572" y="0"/>
                </a:lnTo>
                <a:close/>
              </a:path>
            </a:pathLst>
          </a:custGeom>
          <a:solidFill>
            <a:srgbClr val="B8B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7379" y="5290409"/>
            <a:ext cx="1045210" cy="1035050"/>
          </a:xfrm>
          <a:custGeom>
            <a:avLst/>
            <a:gdLst/>
            <a:ahLst/>
            <a:cxnLst/>
            <a:rect l="l" t="t" r="r" b="b"/>
            <a:pathLst>
              <a:path w="1045209" h="1035050">
                <a:moveTo>
                  <a:pt x="76160" y="0"/>
                </a:moveTo>
                <a:lnTo>
                  <a:pt x="27417" y="60873"/>
                </a:lnTo>
                <a:lnTo>
                  <a:pt x="0" y="152157"/>
                </a:lnTo>
                <a:lnTo>
                  <a:pt x="24371" y="304288"/>
                </a:lnTo>
                <a:lnTo>
                  <a:pt x="143182" y="480768"/>
                </a:lnTo>
                <a:lnTo>
                  <a:pt x="392983" y="635943"/>
                </a:lnTo>
                <a:lnTo>
                  <a:pt x="773797" y="891541"/>
                </a:lnTo>
                <a:lnTo>
                  <a:pt x="1044921" y="1034551"/>
                </a:lnTo>
                <a:lnTo>
                  <a:pt x="959614" y="864166"/>
                </a:lnTo>
                <a:lnTo>
                  <a:pt x="938281" y="678554"/>
                </a:lnTo>
                <a:lnTo>
                  <a:pt x="974845" y="514223"/>
                </a:lnTo>
                <a:lnTo>
                  <a:pt x="843847" y="438157"/>
                </a:lnTo>
                <a:lnTo>
                  <a:pt x="490468" y="240397"/>
                </a:lnTo>
                <a:lnTo>
                  <a:pt x="127949" y="15218"/>
                </a:lnTo>
                <a:lnTo>
                  <a:pt x="76160" y="0"/>
                </a:lnTo>
                <a:close/>
              </a:path>
            </a:pathLst>
          </a:custGeom>
          <a:solidFill>
            <a:srgbClr val="B5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0958" y="4812684"/>
            <a:ext cx="1986280" cy="979805"/>
          </a:xfrm>
          <a:custGeom>
            <a:avLst/>
            <a:gdLst/>
            <a:ahLst/>
            <a:cxnLst/>
            <a:rect l="l" t="t" r="r" b="b"/>
            <a:pathLst>
              <a:path w="1986279" h="979804">
                <a:moveTo>
                  <a:pt x="648886" y="0"/>
                </a:moveTo>
                <a:lnTo>
                  <a:pt x="542273" y="66960"/>
                </a:lnTo>
                <a:lnTo>
                  <a:pt x="252841" y="292113"/>
                </a:lnTo>
                <a:lnTo>
                  <a:pt x="0" y="480768"/>
                </a:lnTo>
                <a:lnTo>
                  <a:pt x="91393" y="541616"/>
                </a:lnTo>
                <a:lnTo>
                  <a:pt x="472197" y="760707"/>
                </a:lnTo>
                <a:lnTo>
                  <a:pt x="749423" y="906751"/>
                </a:lnTo>
                <a:lnTo>
                  <a:pt x="868216" y="979799"/>
                </a:lnTo>
                <a:lnTo>
                  <a:pt x="1188108" y="861122"/>
                </a:lnTo>
                <a:lnTo>
                  <a:pt x="1547564" y="687685"/>
                </a:lnTo>
                <a:lnTo>
                  <a:pt x="1818713" y="553790"/>
                </a:lnTo>
                <a:lnTo>
                  <a:pt x="1986249" y="459463"/>
                </a:lnTo>
                <a:lnTo>
                  <a:pt x="1821764" y="416877"/>
                </a:lnTo>
                <a:lnTo>
                  <a:pt x="1051008" y="164331"/>
                </a:lnTo>
                <a:lnTo>
                  <a:pt x="648886" y="0"/>
                </a:lnTo>
                <a:close/>
              </a:path>
            </a:pathLst>
          </a:custGeom>
          <a:solidFill>
            <a:srgbClr val="DE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71685" y="4761634"/>
            <a:ext cx="2229982" cy="1612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46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477" y="1448752"/>
            <a:ext cx="71596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</a:pPr>
            <a:r>
              <a:rPr sz="2450" b="0" spc="-72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50" b="0" spc="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FF0000"/>
                </a:solidFill>
              </a:rPr>
              <a:t>Validação </a:t>
            </a:r>
            <a:r>
              <a:rPr sz="3600" b="0" spc="13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3600" b="0" spc="210" dirty="0">
                <a:latin typeface="Arial"/>
                <a:cs typeface="Arial"/>
              </a:rPr>
              <a:t>o </a:t>
            </a:r>
            <a:r>
              <a:rPr sz="3600" b="0" spc="165" dirty="0">
                <a:latin typeface="Arial"/>
                <a:cs typeface="Arial"/>
              </a:rPr>
              <a:t>software </a:t>
            </a:r>
            <a:r>
              <a:rPr sz="3600" b="0" spc="75" dirty="0">
                <a:latin typeface="Arial"/>
                <a:cs typeface="Arial"/>
              </a:rPr>
              <a:t>deve </a:t>
            </a:r>
            <a:r>
              <a:rPr sz="3600" b="0" spc="-300" dirty="0">
                <a:latin typeface="Arial"/>
                <a:cs typeface="Arial"/>
              </a:rPr>
              <a:t>ser  </a:t>
            </a:r>
            <a:r>
              <a:rPr sz="3600" b="0" spc="150" dirty="0">
                <a:latin typeface="Arial"/>
                <a:cs typeface="Arial"/>
              </a:rPr>
              <a:t>validado </a:t>
            </a:r>
            <a:r>
              <a:rPr sz="3600" b="0" spc="120" dirty="0">
                <a:latin typeface="Arial"/>
                <a:cs typeface="Arial"/>
              </a:rPr>
              <a:t>para </a:t>
            </a:r>
            <a:r>
              <a:rPr sz="3600" b="0" spc="190" dirty="0">
                <a:latin typeface="Arial"/>
                <a:cs typeface="Arial"/>
              </a:rPr>
              <a:t>garantir </a:t>
            </a:r>
            <a:r>
              <a:rPr sz="3600" b="0" spc="160" dirty="0">
                <a:latin typeface="Arial"/>
                <a:cs typeface="Arial"/>
              </a:rPr>
              <a:t>que </a:t>
            </a:r>
            <a:r>
              <a:rPr sz="3600" b="0" spc="75" dirty="0">
                <a:latin typeface="Arial"/>
                <a:cs typeface="Arial"/>
              </a:rPr>
              <a:t>ele  </a:t>
            </a:r>
            <a:r>
              <a:rPr sz="3600" b="0" spc="80" dirty="0">
                <a:latin typeface="Arial"/>
                <a:cs typeface="Arial"/>
              </a:rPr>
              <a:t>faça </a:t>
            </a:r>
            <a:r>
              <a:rPr sz="3600" b="0" spc="204" dirty="0">
                <a:latin typeface="Arial"/>
                <a:cs typeface="Arial"/>
              </a:rPr>
              <a:t>o </a:t>
            </a:r>
            <a:r>
              <a:rPr sz="3600" b="0" spc="160" dirty="0">
                <a:latin typeface="Arial"/>
                <a:cs typeface="Arial"/>
              </a:rPr>
              <a:t>que </a:t>
            </a:r>
            <a:r>
              <a:rPr sz="3600" b="0" spc="204" dirty="0">
                <a:latin typeface="Arial"/>
                <a:cs typeface="Arial"/>
              </a:rPr>
              <a:t>o </a:t>
            </a:r>
            <a:r>
              <a:rPr sz="3600" b="0" spc="150" dirty="0">
                <a:latin typeface="Arial"/>
                <a:cs typeface="Arial"/>
              </a:rPr>
              <a:t>cliente</a:t>
            </a:r>
            <a:r>
              <a:rPr sz="3600" b="0" spc="10" dirty="0">
                <a:latin typeface="Arial"/>
                <a:cs typeface="Arial"/>
              </a:rPr>
              <a:t> </a:t>
            </a:r>
            <a:r>
              <a:rPr sz="3600" b="0" spc="90" dirty="0">
                <a:latin typeface="Arial"/>
                <a:cs typeface="Arial"/>
              </a:rPr>
              <a:t>deseja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13814" y="4187519"/>
            <a:ext cx="1897351" cy="2142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47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477" y="1466532"/>
            <a:ext cx="6664325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50" b="0" spc="-55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50" b="0" spc="52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-40" dirty="0">
                <a:solidFill>
                  <a:srgbClr val="FF0000"/>
                </a:solidFill>
              </a:rPr>
              <a:t>Evolução</a:t>
            </a:r>
            <a:r>
              <a:rPr sz="2700" b="0" spc="-40" dirty="0">
                <a:latin typeface="Arial"/>
                <a:cs typeface="Arial"/>
              </a:rPr>
              <a:t>: </a:t>
            </a:r>
            <a:r>
              <a:rPr sz="2700" b="0" spc="155" dirty="0">
                <a:latin typeface="Arial"/>
                <a:cs typeface="Arial"/>
              </a:rPr>
              <a:t>o </a:t>
            </a:r>
            <a:r>
              <a:rPr sz="2700" b="0" spc="120" dirty="0">
                <a:latin typeface="Arial"/>
                <a:cs typeface="Arial"/>
              </a:rPr>
              <a:t>software </a:t>
            </a:r>
            <a:r>
              <a:rPr sz="2700" b="0" spc="60" dirty="0">
                <a:latin typeface="Arial"/>
                <a:cs typeface="Arial"/>
              </a:rPr>
              <a:t>deve </a:t>
            </a:r>
            <a:r>
              <a:rPr sz="2700" b="0" spc="130" dirty="0">
                <a:latin typeface="Arial"/>
                <a:cs typeface="Arial"/>
              </a:rPr>
              <a:t>evoluir  </a:t>
            </a:r>
            <a:r>
              <a:rPr sz="2700" b="0" spc="40" dirty="0">
                <a:latin typeface="Arial"/>
                <a:cs typeface="Arial"/>
              </a:rPr>
              <a:t>para </a:t>
            </a:r>
            <a:r>
              <a:rPr sz="2700" b="0" spc="110" dirty="0">
                <a:latin typeface="Arial"/>
                <a:cs typeface="Arial"/>
              </a:rPr>
              <a:t>atender </a:t>
            </a:r>
            <a:r>
              <a:rPr sz="2700" b="0" spc="10" dirty="0">
                <a:latin typeface="Arial"/>
                <a:cs typeface="Arial"/>
              </a:rPr>
              <a:t>às </a:t>
            </a:r>
            <a:r>
              <a:rPr sz="2700" b="0" spc="70" dirty="0">
                <a:latin typeface="Arial"/>
                <a:cs typeface="Arial"/>
              </a:rPr>
              <a:t>necessidades  </a:t>
            </a:r>
            <a:r>
              <a:rPr sz="2700" b="0" spc="114" dirty="0">
                <a:latin typeface="Arial"/>
                <a:cs typeface="Arial"/>
              </a:rPr>
              <a:t>mutáveis </a:t>
            </a:r>
            <a:r>
              <a:rPr sz="2700" b="0" spc="120" dirty="0">
                <a:latin typeface="Arial"/>
                <a:cs typeface="Arial"/>
              </a:rPr>
              <a:t>dos</a:t>
            </a:r>
            <a:r>
              <a:rPr sz="2700" b="0" spc="30" dirty="0">
                <a:latin typeface="Arial"/>
                <a:cs typeface="Arial"/>
              </a:rPr>
              <a:t> </a:t>
            </a:r>
            <a:r>
              <a:rPr sz="2700" b="0" spc="100" dirty="0">
                <a:latin typeface="Arial"/>
                <a:cs typeface="Arial"/>
              </a:rPr>
              <a:t>clientes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287" y="5260582"/>
            <a:ext cx="8133761" cy="1140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48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415749"/>
            <a:ext cx="7649845" cy="26987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10" dirty="0">
                <a:latin typeface="Arial"/>
                <a:cs typeface="Arial"/>
              </a:rPr>
              <a:t>Modelos </a:t>
            </a:r>
            <a:r>
              <a:rPr sz="2700" b="1" spc="35" dirty="0">
                <a:latin typeface="Arial"/>
                <a:cs typeface="Arial"/>
              </a:rPr>
              <a:t>de </a:t>
            </a:r>
            <a:r>
              <a:rPr sz="2700" b="1" spc="-80" dirty="0">
                <a:latin typeface="Arial"/>
                <a:cs typeface="Arial"/>
              </a:rPr>
              <a:t>Processos </a:t>
            </a:r>
            <a:r>
              <a:rPr sz="2700" b="1" spc="95" dirty="0">
                <a:latin typeface="Arial"/>
                <a:cs typeface="Arial"/>
              </a:rPr>
              <a:t>diferem-se</a:t>
            </a:r>
            <a:r>
              <a:rPr sz="2700" b="1" spc="190" dirty="0">
                <a:latin typeface="Arial"/>
                <a:cs typeface="Arial"/>
              </a:rPr>
              <a:t> </a:t>
            </a:r>
            <a:r>
              <a:rPr sz="2700" b="1" spc="30" dirty="0">
                <a:latin typeface="Arial"/>
                <a:cs typeface="Arial"/>
              </a:rPr>
              <a:t>em: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4" dirty="0">
                <a:solidFill>
                  <a:srgbClr val="FF0000"/>
                </a:solidFill>
                <a:latin typeface="Arial"/>
                <a:cs typeface="Arial"/>
              </a:rPr>
              <a:t>Fluxo </a:t>
            </a:r>
            <a:r>
              <a:rPr sz="2700" spc="105" dirty="0">
                <a:solidFill>
                  <a:srgbClr val="FF0000"/>
                </a:solidFill>
                <a:latin typeface="Arial"/>
                <a:cs typeface="Arial"/>
              </a:rPr>
              <a:t>geral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00" dirty="0">
                <a:latin typeface="Arial"/>
                <a:cs typeface="Arial"/>
              </a:rPr>
              <a:t>atividades </a:t>
            </a:r>
            <a:r>
              <a:rPr sz="2700" dirty="0">
                <a:latin typeface="Arial"/>
                <a:cs typeface="Arial"/>
              </a:rPr>
              <a:t>e</a:t>
            </a:r>
            <a:r>
              <a:rPr sz="2700" spc="20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tarefas</a:t>
            </a:r>
            <a:endParaRPr sz="27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55" dirty="0">
                <a:solidFill>
                  <a:srgbClr val="FF0000"/>
                </a:solidFill>
                <a:latin typeface="Arial"/>
                <a:cs typeface="Arial"/>
              </a:rPr>
              <a:t>Grau </a:t>
            </a:r>
            <a:r>
              <a:rPr sz="2700" spc="130" dirty="0">
                <a:latin typeface="Arial"/>
                <a:cs typeface="Arial"/>
              </a:rPr>
              <a:t>em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0" dirty="0">
                <a:latin typeface="Arial"/>
                <a:cs typeface="Arial"/>
              </a:rPr>
              <a:t>as </a:t>
            </a:r>
            <a:r>
              <a:rPr sz="2700" spc="100" dirty="0">
                <a:solidFill>
                  <a:srgbClr val="FF0000"/>
                </a:solidFill>
                <a:latin typeface="Arial"/>
                <a:cs typeface="Arial"/>
              </a:rPr>
              <a:t>tarefas </a:t>
            </a:r>
            <a:r>
              <a:rPr sz="2700" spc="60" dirty="0">
                <a:latin typeface="Arial"/>
                <a:cs typeface="Arial"/>
              </a:rPr>
              <a:t>são </a:t>
            </a:r>
            <a:r>
              <a:rPr sz="2700" spc="125" dirty="0">
                <a:latin typeface="Arial"/>
                <a:cs typeface="Arial"/>
              </a:rPr>
              <a:t>definidas </a:t>
            </a:r>
            <a:r>
              <a:rPr sz="2700" spc="160" dirty="0">
                <a:latin typeface="Arial"/>
                <a:cs typeface="Arial"/>
              </a:rPr>
              <a:t>dentro 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50" dirty="0">
                <a:latin typeface="Arial"/>
                <a:cs typeface="Arial"/>
              </a:rPr>
              <a:t>cada</a:t>
            </a:r>
            <a:r>
              <a:rPr sz="2700" spc="75" dirty="0">
                <a:latin typeface="Arial"/>
                <a:cs typeface="Arial"/>
              </a:rPr>
              <a:t> </a:t>
            </a:r>
            <a:r>
              <a:rPr sz="2700" spc="110" dirty="0">
                <a:latin typeface="Arial"/>
                <a:cs typeface="Arial"/>
              </a:rPr>
              <a:t>atividade</a:t>
            </a:r>
            <a:endParaRPr sz="2700">
              <a:latin typeface="Arial"/>
              <a:cs typeface="Arial"/>
            </a:endParaRPr>
          </a:p>
          <a:p>
            <a:pPr marL="269240" marR="258445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55" dirty="0">
                <a:solidFill>
                  <a:srgbClr val="FF0000"/>
                </a:solidFill>
                <a:latin typeface="Arial"/>
                <a:cs typeface="Arial"/>
              </a:rPr>
              <a:t>Grau </a:t>
            </a:r>
            <a:r>
              <a:rPr sz="2700" spc="130" dirty="0">
                <a:latin typeface="Arial"/>
                <a:cs typeface="Arial"/>
              </a:rPr>
              <a:t>em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85" dirty="0">
                <a:latin typeface="Arial"/>
                <a:cs typeface="Arial"/>
              </a:rPr>
              <a:t>os </a:t>
            </a:r>
            <a:r>
              <a:rPr sz="2700" spc="165" dirty="0">
                <a:solidFill>
                  <a:srgbClr val="FF0000"/>
                </a:solidFill>
                <a:latin typeface="Arial"/>
                <a:cs typeface="Arial"/>
              </a:rPr>
              <a:t>produtos </a:t>
            </a:r>
            <a:r>
              <a:rPr sz="2700" spc="9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700" spc="125" dirty="0">
                <a:solidFill>
                  <a:srgbClr val="FF0000"/>
                </a:solidFill>
                <a:latin typeface="Arial"/>
                <a:cs typeface="Arial"/>
              </a:rPr>
              <a:t>trabalhos</a:t>
            </a:r>
            <a:r>
              <a:rPr sz="27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60" dirty="0">
                <a:latin typeface="Arial"/>
                <a:cs typeface="Arial"/>
              </a:rPr>
              <a:t>são  </a:t>
            </a:r>
            <a:r>
              <a:rPr sz="2700" spc="135" dirty="0">
                <a:latin typeface="Arial"/>
                <a:cs typeface="Arial"/>
              </a:rPr>
              <a:t>identificados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49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477" y="1412886"/>
            <a:ext cx="7799705" cy="36449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25" dirty="0">
                <a:latin typeface="Arial"/>
                <a:cs typeface="Arial"/>
              </a:rPr>
              <a:t>N1</a:t>
            </a:r>
            <a:endParaRPr sz="2700" dirty="0">
              <a:latin typeface="Arial"/>
              <a:cs typeface="Arial"/>
            </a:endParaRPr>
          </a:p>
          <a:p>
            <a:pPr marL="525780" indent="-228600">
              <a:lnSpc>
                <a:spcPct val="100000"/>
              </a:lnSpc>
              <a:spcBef>
                <a:spcPts val="359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spc="95" dirty="0">
                <a:latin typeface="Arial"/>
                <a:cs typeface="Arial"/>
              </a:rPr>
              <a:t>Trabalho </a:t>
            </a:r>
            <a:r>
              <a:rPr sz="2300" spc="170" dirty="0">
                <a:latin typeface="Arial"/>
                <a:cs typeface="Arial"/>
              </a:rPr>
              <a:t>01 </a:t>
            </a:r>
            <a:r>
              <a:rPr sz="2300" spc="-130" dirty="0">
                <a:latin typeface="Arial"/>
                <a:cs typeface="Arial"/>
              </a:rPr>
              <a:t>– </a:t>
            </a:r>
            <a:r>
              <a:rPr sz="2300" spc="55" dirty="0">
                <a:latin typeface="Arial"/>
                <a:cs typeface="Arial"/>
              </a:rPr>
              <a:t>Engenharia </a:t>
            </a:r>
            <a:r>
              <a:rPr sz="2300" spc="80" dirty="0">
                <a:latin typeface="Arial"/>
                <a:cs typeface="Arial"/>
              </a:rPr>
              <a:t>de </a:t>
            </a:r>
            <a:r>
              <a:rPr sz="2300" spc="110" dirty="0">
                <a:latin typeface="Arial"/>
                <a:cs typeface="Arial"/>
              </a:rPr>
              <a:t>requisitos</a:t>
            </a:r>
            <a:r>
              <a:rPr sz="2300" spc="-210" dirty="0">
                <a:latin typeface="Arial"/>
                <a:cs typeface="Arial"/>
              </a:rPr>
              <a:t> </a:t>
            </a:r>
            <a:r>
              <a:rPr sz="2300" spc="-45" dirty="0">
                <a:latin typeface="Arial"/>
                <a:cs typeface="Arial"/>
              </a:rPr>
              <a:t>(20%)</a:t>
            </a:r>
            <a:endParaRPr sz="2300" dirty="0">
              <a:latin typeface="Arial"/>
              <a:cs typeface="Arial"/>
            </a:endParaRPr>
          </a:p>
          <a:p>
            <a:pPr marL="52578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spc="95" dirty="0">
                <a:latin typeface="Arial"/>
                <a:cs typeface="Arial"/>
              </a:rPr>
              <a:t>Trabalho </a:t>
            </a:r>
            <a:r>
              <a:rPr sz="2300" spc="170" dirty="0">
                <a:latin typeface="Arial"/>
                <a:cs typeface="Arial"/>
              </a:rPr>
              <a:t>02 </a:t>
            </a:r>
            <a:r>
              <a:rPr sz="2300" spc="-130" dirty="0">
                <a:latin typeface="Arial"/>
                <a:cs typeface="Arial"/>
              </a:rPr>
              <a:t>– </a:t>
            </a:r>
            <a:r>
              <a:rPr sz="2300" spc="30" dirty="0">
                <a:latin typeface="Arial"/>
                <a:cs typeface="Arial"/>
              </a:rPr>
              <a:t>Processo </a:t>
            </a:r>
            <a:r>
              <a:rPr sz="2300" spc="75" dirty="0">
                <a:latin typeface="Arial"/>
                <a:cs typeface="Arial"/>
              </a:rPr>
              <a:t>de </a:t>
            </a:r>
            <a:r>
              <a:rPr sz="2300" spc="100" dirty="0">
                <a:latin typeface="Arial"/>
                <a:cs typeface="Arial"/>
              </a:rPr>
              <a:t>desenvolvimento</a:t>
            </a:r>
            <a:r>
              <a:rPr sz="2300" spc="-229" dirty="0">
                <a:latin typeface="Arial"/>
                <a:cs typeface="Arial"/>
              </a:rPr>
              <a:t> </a:t>
            </a:r>
            <a:r>
              <a:rPr sz="2300" spc="-45" dirty="0">
                <a:latin typeface="Arial"/>
                <a:cs typeface="Arial"/>
              </a:rPr>
              <a:t>(30%)</a:t>
            </a:r>
            <a:endParaRPr sz="2300" dirty="0">
              <a:latin typeface="Arial"/>
              <a:cs typeface="Arial"/>
            </a:endParaRPr>
          </a:p>
          <a:p>
            <a:pPr marL="52578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spc="15" dirty="0">
                <a:latin typeface="Arial"/>
                <a:cs typeface="Arial"/>
              </a:rPr>
              <a:t>Prova </a:t>
            </a:r>
            <a:r>
              <a:rPr sz="2300" spc="170" dirty="0">
                <a:latin typeface="Arial"/>
                <a:cs typeface="Arial"/>
              </a:rPr>
              <a:t>01</a:t>
            </a:r>
            <a:r>
              <a:rPr sz="2300" spc="114" dirty="0">
                <a:latin typeface="Arial"/>
                <a:cs typeface="Arial"/>
              </a:rPr>
              <a:t> </a:t>
            </a:r>
            <a:r>
              <a:rPr sz="2300" spc="-45" dirty="0">
                <a:latin typeface="Arial"/>
                <a:cs typeface="Arial"/>
              </a:rPr>
              <a:t>(50%)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25" dirty="0">
                <a:latin typeface="Arial"/>
                <a:cs typeface="Arial"/>
              </a:rPr>
              <a:t>N2</a:t>
            </a:r>
            <a:endParaRPr sz="2700" dirty="0">
              <a:latin typeface="Arial"/>
              <a:cs typeface="Arial"/>
            </a:endParaRPr>
          </a:p>
          <a:p>
            <a:pPr marL="525780" indent="-228600">
              <a:lnSpc>
                <a:spcPct val="100000"/>
              </a:lnSpc>
              <a:spcBef>
                <a:spcPts val="359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spc="95" dirty="0">
                <a:latin typeface="Arial"/>
                <a:cs typeface="Arial"/>
              </a:rPr>
              <a:t>Trabalho </a:t>
            </a:r>
            <a:r>
              <a:rPr sz="2300" spc="170" dirty="0">
                <a:latin typeface="Arial"/>
                <a:cs typeface="Arial"/>
              </a:rPr>
              <a:t>03 </a:t>
            </a:r>
            <a:r>
              <a:rPr sz="2300" spc="-130" dirty="0">
                <a:latin typeface="Arial"/>
                <a:cs typeface="Arial"/>
              </a:rPr>
              <a:t>– </a:t>
            </a:r>
            <a:r>
              <a:rPr sz="2300" spc="60" dirty="0">
                <a:latin typeface="Arial"/>
                <a:cs typeface="Arial"/>
              </a:rPr>
              <a:t>Produção </a:t>
            </a:r>
            <a:r>
              <a:rPr sz="2300" spc="80" dirty="0">
                <a:latin typeface="Arial"/>
                <a:cs typeface="Arial"/>
              </a:rPr>
              <a:t>de </a:t>
            </a:r>
            <a:r>
              <a:rPr sz="2300" spc="105" dirty="0">
                <a:latin typeface="Arial"/>
                <a:cs typeface="Arial"/>
              </a:rPr>
              <a:t>artefatos </a:t>
            </a:r>
            <a:r>
              <a:rPr sz="2300" spc="75" dirty="0">
                <a:latin typeface="Arial"/>
                <a:cs typeface="Arial"/>
              </a:rPr>
              <a:t>de</a:t>
            </a:r>
            <a:r>
              <a:rPr sz="2300" spc="-315" dirty="0">
                <a:latin typeface="Arial"/>
                <a:cs typeface="Arial"/>
              </a:rPr>
              <a:t> </a:t>
            </a:r>
            <a:r>
              <a:rPr sz="2300" spc="85" dirty="0">
                <a:latin typeface="Arial"/>
                <a:cs typeface="Arial"/>
              </a:rPr>
              <a:t>engenharia</a:t>
            </a:r>
            <a:endParaRPr sz="2300" dirty="0">
              <a:latin typeface="Arial"/>
              <a:cs typeface="Arial"/>
            </a:endParaRPr>
          </a:p>
          <a:p>
            <a:pPr marL="525145">
              <a:lnSpc>
                <a:spcPct val="100000"/>
              </a:lnSpc>
            </a:pPr>
            <a:r>
              <a:rPr sz="2300" spc="75" dirty="0">
                <a:latin typeface="Arial"/>
                <a:cs typeface="Arial"/>
              </a:rPr>
              <a:t>de </a:t>
            </a:r>
            <a:r>
              <a:rPr sz="2300" spc="105" dirty="0">
                <a:latin typeface="Arial"/>
                <a:cs typeface="Arial"/>
              </a:rPr>
              <a:t>software</a:t>
            </a:r>
            <a:r>
              <a:rPr sz="2300" spc="85" dirty="0">
                <a:latin typeface="Arial"/>
                <a:cs typeface="Arial"/>
              </a:rPr>
              <a:t> </a:t>
            </a:r>
            <a:r>
              <a:rPr sz="2300" spc="-45" dirty="0">
                <a:latin typeface="Arial"/>
                <a:cs typeface="Arial"/>
              </a:rPr>
              <a:t>(25%)</a:t>
            </a:r>
            <a:endParaRPr sz="2300" dirty="0">
              <a:latin typeface="Arial"/>
              <a:cs typeface="Arial"/>
            </a:endParaRPr>
          </a:p>
          <a:p>
            <a:pPr marL="52578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r>
              <a:rPr sz="2300" spc="80" dirty="0">
                <a:latin typeface="Arial"/>
                <a:cs typeface="Arial"/>
              </a:rPr>
              <a:t>Projeto </a:t>
            </a:r>
            <a:r>
              <a:rPr sz="2300" spc="114" dirty="0" err="1">
                <a:latin typeface="Arial"/>
                <a:cs typeface="Arial"/>
              </a:rPr>
              <a:t>interdisciplinar</a:t>
            </a:r>
            <a:r>
              <a:rPr sz="2300" spc="125" dirty="0">
                <a:latin typeface="Arial"/>
                <a:cs typeface="Arial"/>
              </a:rPr>
              <a:t> </a:t>
            </a:r>
            <a:r>
              <a:rPr sz="2300" spc="-45" dirty="0" smtClean="0">
                <a:latin typeface="Arial"/>
                <a:cs typeface="Arial"/>
              </a:rPr>
              <a:t>(</a:t>
            </a:r>
            <a:r>
              <a:rPr lang="pt-BR" sz="2300" spc="-45" dirty="0" smtClean="0">
                <a:latin typeface="Arial"/>
                <a:cs typeface="Arial"/>
              </a:rPr>
              <a:t>7</a:t>
            </a:r>
            <a:r>
              <a:rPr sz="2300" spc="-45" dirty="0" smtClean="0">
                <a:latin typeface="Arial"/>
                <a:cs typeface="Arial"/>
              </a:rPr>
              <a:t>5</a:t>
            </a:r>
            <a:r>
              <a:rPr sz="2300" spc="-45" dirty="0">
                <a:latin typeface="Arial"/>
                <a:cs typeface="Arial"/>
              </a:rPr>
              <a:t>%)</a:t>
            </a:r>
            <a:endParaRPr sz="2300" dirty="0">
              <a:latin typeface="Arial"/>
              <a:cs typeface="Arial"/>
            </a:endParaRPr>
          </a:p>
          <a:p>
            <a:pPr marL="525780" indent="-228600">
              <a:lnSpc>
                <a:spcPct val="100000"/>
              </a:lnSpc>
              <a:spcBef>
                <a:spcPts val="305"/>
              </a:spcBef>
              <a:buClr>
                <a:srgbClr val="2CA1BE"/>
              </a:buClr>
              <a:buFont typeface="Verdana"/>
              <a:buChar char="◦"/>
              <a:tabLst>
                <a:tab pos="525780" algn="l"/>
              </a:tabLst>
            </a:pPr>
            <a:endParaRPr sz="23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820" y="368300"/>
            <a:ext cx="569468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5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415749"/>
            <a:ext cx="7380605" cy="35725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10" dirty="0">
                <a:latin typeface="Arial"/>
                <a:cs typeface="Arial"/>
              </a:rPr>
              <a:t>Modelos </a:t>
            </a:r>
            <a:r>
              <a:rPr sz="2700" b="1" spc="35" dirty="0">
                <a:latin typeface="Arial"/>
                <a:cs typeface="Arial"/>
              </a:rPr>
              <a:t>de </a:t>
            </a:r>
            <a:r>
              <a:rPr sz="2700" b="1" spc="-80" dirty="0">
                <a:latin typeface="Arial"/>
                <a:cs typeface="Arial"/>
              </a:rPr>
              <a:t>Processos </a:t>
            </a:r>
            <a:r>
              <a:rPr sz="2700" b="1" spc="95" dirty="0">
                <a:latin typeface="Arial"/>
                <a:cs typeface="Arial"/>
              </a:rPr>
              <a:t>diferem-se</a:t>
            </a:r>
            <a:r>
              <a:rPr sz="2700" b="1" spc="190" dirty="0">
                <a:latin typeface="Arial"/>
                <a:cs typeface="Arial"/>
              </a:rPr>
              <a:t> </a:t>
            </a:r>
            <a:r>
              <a:rPr sz="2700" b="1" spc="30" dirty="0">
                <a:latin typeface="Arial"/>
                <a:cs typeface="Arial"/>
              </a:rPr>
              <a:t>em:</a:t>
            </a:r>
            <a:endParaRPr sz="27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0" dirty="0">
                <a:latin typeface="Arial"/>
                <a:cs typeface="Arial"/>
              </a:rPr>
              <a:t>Maneira </a:t>
            </a:r>
            <a:r>
              <a:rPr sz="2700" spc="150" dirty="0">
                <a:latin typeface="Arial"/>
                <a:cs typeface="Arial"/>
              </a:rPr>
              <a:t>como </a:t>
            </a:r>
            <a:r>
              <a:rPr sz="2700" spc="10" dirty="0">
                <a:latin typeface="Arial"/>
                <a:cs typeface="Arial"/>
              </a:rPr>
              <a:t>as </a:t>
            </a:r>
            <a:r>
              <a:rPr sz="2700" spc="100" dirty="0">
                <a:solidFill>
                  <a:srgbClr val="FF0000"/>
                </a:solidFill>
                <a:latin typeface="Arial"/>
                <a:cs typeface="Arial"/>
              </a:rPr>
              <a:t>atividades </a:t>
            </a:r>
            <a:r>
              <a:rPr sz="2700" spc="9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700" spc="114" dirty="0">
                <a:solidFill>
                  <a:srgbClr val="FF0000"/>
                </a:solidFill>
                <a:latin typeface="Arial"/>
                <a:cs typeface="Arial"/>
              </a:rPr>
              <a:t>garantia </a:t>
            </a:r>
            <a:r>
              <a:rPr sz="2700" spc="95" dirty="0">
                <a:latin typeface="Arial"/>
                <a:cs typeface="Arial"/>
              </a:rPr>
              <a:t>de  </a:t>
            </a: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qualidade </a:t>
            </a:r>
            <a:r>
              <a:rPr sz="2700" spc="60" dirty="0">
                <a:latin typeface="Arial"/>
                <a:cs typeface="Arial"/>
              </a:rPr>
              <a:t>são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spc="85" dirty="0">
                <a:solidFill>
                  <a:srgbClr val="FF0000"/>
                </a:solidFill>
                <a:latin typeface="Arial"/>
                <a:cs typeface="Arial"/>
              </a:rPr>
              <a:t>aplicadas</a:t>
            </a:r>
            <a:endParaRPr sz="2700">
              <a:latin typeface="Arial"/>
              <a:cs typeface="Arial"/>
            </a:endParaRPr>
          </a:p>
          <a:p>
            <a:pPr marL="269240" marR="723265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55" dirty="0">
                <a:solidFill>
                  <a:srgbClr val="FF0000"/>
                </a:solidFill>
                <a:latin typeface="Arial"/>
                <a:cs typeface="Arial"/>
              </a:rPr>
              <a:t>Grau </a:t>
            </a:r>
            <a:r>
              <a:rPr sz="2700" spc="95" dirty="0">
                <a:solidFill>
                  <a:srgbClr val="FF0000"/>
                </a:solidFill>
                <a:latin typeface="Arial"/>
                <a:cs typeface="Arial"/>
              </a:rPr>
              <a:t>de detalhes </a:t>
            </a:r>
            <a:r>
              <a:rPr sz="2700" spc="130" dirty="0">
                <a:latin typeface="Arial"/>
                <a:cs typeface="Arial"/>
              </a:rPr>
              <a:t>em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95" dirty="0">
                <a:solidFill>
                  <a:srgbClr val="FF0000"/>
                </a:solidFill>
                <a:latin typeface="Arial"/>
                <a:cs typeface="Arial"/>
              </a:rPr>
              <a:t>processo </a:t>
            </a:r>
            <a:r>
              <a:rPr sz="2700" dirty="0">
                <a:latin typeface="Arial"/>
                <a:cs typeface="Arial"/>
              </a:rPr>
              <a:t>é  </a:t>
            </a:r>
            <a:r>
              <a:rPr sz="2700" spc="125" dirty="0">
                <a:latin typeface="Arial"/>
                <a:cs typeface="Arial"/>
              </a:rPr>
              <a:t>descrito</a:t>
            </a:r>
            <a:endParaRPr sz="2700">
              <a:latin typeface="Arial"/>
              <a:cs typeface="Arial"/>
            </a:endParaRPr>
          </a:p>
          <a:p>
            <a:pPr marL="269240" marR="17780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55" dirty="0">
                <a:solidFill>
                  <a:srgbClr val="FF0000"/>
                </a:solidFill>
                <a:latin typeface="Arial"/>
                <a:cs typeface="Arial"/>
              </a:rPr>
              <a:t>Grau </a:t>
            </a:r>
            <a:r>
              <a:rPr sz="2700" spc="130" dirty="0">
                <a:latin typeface="Arial"/>
                <a:cs typeface="Arial"/>
              </a:rPr>
              <a:t>em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00" dirty="0">
                <a:solidFill>
                  <a:srgbClr val="FF0000"/>
                </a:solidFill>
                <a:latin typeface="Arial"/>
                <a:cs typeface="Arial"/>
              </a:rPr>
              <a:t>clientes </a:t>
            </a:r>
            <a:r>
              <a:rPr sz="2700" spc="80" dirty="0">
                <a:latin typeface="Arial"/>
                <a:cs typeface="Arial"/>
              </a:rPr>
              <a:t>estão </a:t>
            </a:r>
            <a:r>
              <a:rPr sz="2700" spc="110" dirty="0">
                <a:solidFill>
                  <a:srgbClr val="FF0000"/>
                </a:solidFill>
                <a:latin typeface="Arial"/>
                <a:cs typeface="Arial"/>
              </a:rPr>
              <a:t>envolvidos </a:t>
            </a:r>
            <a:r>
              <a:rPr sz="2700" spc="165" dirty="0">
                <a:latin typeface="Arial"/>
                <a:cs typeface="Arial"/>
              </a:rPr>
              <a:t>no  projeto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60" dirty="0">
                <a:latin typeface="Arial"/>
                <a:cs typeface="Arial"/>
              </a:rPr>
              <a:t>Nível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50" dirty="0">
                <a:solidFill>
                  <a:srgbClr val="FF0000"/>
                </a:solidFill>
                <a:latin typeface="Arial"/>
                <a:cs typeface="Arial"/>
              </a:rPr>
              <a:t>autonomia </a:t>
            </a:r>
            <a:r>
              <a:rPr sz="2700" spc="90" dirty="0">
                <a:latin typeface="Arial"/>
                <a:cs typeface="Arial"/>
              </a:rPr>
              <a:t>da</a:t>
            </a:r>
            <a:r>
              <a:rPr sz="2700" spc="40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equipe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50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8027" y="1563116"/>
            <a:ext cx="7919084" cy="34715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10" dirty="0">
                <a:latin typeface="Arial"/>
                <a:cs typeface="Arial"/>
              </a:rPr>
              <a:t>Modelos </a:t>
            </a:r>
            <a:r>
              <a:rPr sz="2700" b="1" spc="30" dirty="0">
                <a:latin typeface="Arial"/>
                <a:cs typeface="Arial"/>
              </a:rPr>
              <a:t>de </a:t>
            </a:r>
            <a:r>
              <a:rPr sz="2700" b="1" spc="-80" dirty="0">
                <a:latin typeface="Arial"/>
                <a:cs typeface="Arial"/>
              </a:rPr>
              <a:t>Processos</a:t>
            </a:r>
            <a:r>
              <a:rPr sz="2700" b="1" spc="95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prescritivos</a:t>
            </a:r>
            <a:endParaRPr sz="27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5" dirty="0">
                <a:latin typeface="Arial"/>
                <a:cs typeface="Arial"/>
              </a:rPr>
              <a:t>Enfatizam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definição, identificação 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e  </a:t>
            </a:r>
            <a:r>
              <a:rPr sz="2700" spc="80" dirty="0">
                <a:solidFill>
                  <a:srgbClr val="FF0000"/>
                </a:solidFill>
                <a:latin typeface="Arial"/>
                <a:cs typeface="Arial"/>
              </a:rPr>
              <a:t>aplicação </a:t>
            </a:r>
            <a:r>
              <a:rPr sz="2700" spc="105" dirty="0">
                <a:solidFill>
                  <a:srgbClr val="FF0000"/>
                </a:solidFill>
                <a:latin typeface="Arial"/>
                <a:cs typeface="Arial"/>
              </a:rPr>
              <a:t>detalhada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00" dirty="0">
                <a:latin typeface="Arial"/>
                <a:cs typeface="Arial"/>
              </a:rPr>
              <a:t>atividades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95" dirty="0">
                <a:latin typeface="Arial"/>
                <a:cs typeface="Arial"/>
              </a:rPr>
              <a:t>tarefas de  processo</a:t>
            </a:r>
            <a:endParaRPr sz="2700">
              <a:latin typeface="Arial"/>
              <a:cs typeface="Arial"/>
            </a:endParaRPr>
          </a:p>
          <a:p>
            <a:pPr marL="269240" marR="687705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25" dirty="0">
                <a:latin typeface="Arial"/>
                <a:cs typeface="Arial"/>
              </a:rPr>
              <a:t>Objetivo </a:t>
            </a:r>
            <a:r>
              <a:rPr sz="2700" spc="145" dirty="0">
                <a:latin typeface="Arial"/>
                <a:cs typeface="Arial"/>
              </a:rPr>
              <a:t>melhorar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20" dirty="0">
                <a:latin typeface="Arial"/>
                <a:cs typeface="Arial"/>
              </a:rPr>
              <a:t>qualidade </a:t>
            </a:r>
            <a:r>
              <a:rPr sz="2700" spc="170" dirty="0">
                <a:latin typeface="Arial"/>
                <a:cs typeface="Arial"/>
              </a:rPr>
              <a:t>do</a:t>
            </a:r>
            <a:r>
              <a:rPr sz="2700" spc="60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sistema  </a:t>
            </a:r>
            <a:r>
              <a:rPr sz="2700" spc="90" dirty="0">
                <a:latin typeface="Arial"/>
                <a:cs typeface="Arial"/>
              </a:rPr>
              <a:t>para </a:t>
            </a:r>
            <a:r>
              <a:rPr sz="2700" spc="160" dirty="0">
                <a:latin typeface="Arial"/>
                <a:cs typeface="Arial"/>
              </a:rPr>
              <a:t>tornar </a:t>
            </a:r>
            <a:r>
              <a:rPr sz="2700" spc="85" dirty="0">
                <a:latin typeface="Arial"/>
                <a:cs typeface="Arial"/>
              </a:rPr>
              <a:t>os </a:t>
            </a:r>
            <a:r>
              <a:rPr sz="2700" spc="145" dirty="0">
                <a:latin typeface="Arial"/>
                <a:cs typeface="Arial"/>
              </a:rPr>
              <a:t>projetos </a:t>
            </a:r>
            <a:r>
              <a:rPr sz="2700" spc="114" dirty="0">
                <a:latin typeface="Arial"/>
                <a:cs typeface="Arial"/>
              </a:rPr>
              <a:t>mais  </a:t>
            </a:r>
            <a:r>
              <a:rPr sz="2700" spc="85" dirty="0">
                <a:latin typeface="Arial"/>
                <a:cs typeface="Arial"/>
              </a:rPr>
              <a:t>gerenciáveis, datas </a:t>
            </a:r>
            <a:r>
              <a:rPr sz="2700" spc="95" dirty="0">
                <a:latin typeface="Arial"/>
                <a:cs typeface="Arial"/>
              </a:rPr>
              <a:t>de</a:t>
            </a:r>
            <a:r>
              <a:rPr sz="2700" spc="65" dirty="0">
                <a:latin typeface="Arial"/>
                <a:cs typeface="Arial"/>
              </a:rPr>
              <a:t> </a:t>
            </a:r>
            <a:r>
              <a:rPr sz="2700" spc="110" dirty="0">
                <a:latin typeface="Arial"/>
                <a:cs typeface="Arial"/>
              </a:rPr>
              <a:t>entrega</a:t>
            </a:r>
            <a:endParaRPr sz="27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latin typeface="Arial"/>
                <a:cs typeface="Arial"/>
              </a:rPr>
              <a:t>e </a:t>
            </a:r>
            <a:r>
              <a:rPr sz="2700" spc="105" dirty="0">
                <a:latin typeface="Arial"/>
                <a:cs typeface="Arial"/>
              </a:rPr>
              <a:t>custos </a:t>
            </a:r>
            <a:r>
              <a:rPr sz="2700" spc="114" dirty="0">
                <a:latin typeface="Arial"/>
                <a:cs typeface="Arial"/>
              </a:rPr>
              <a:t>mais</a:t>
            </a:r>
            <a:r>
              <a:rPr sz="2700" spc="175" dirty="0">
                <a:latin typeface="Arial"/>
                <a:cs typeface="Arial"/>
              </a:rPr>
              <a:t> </a:t>
            </a:r>
            <a:r>
              <a:rPr sz="2700" spc="80" dirty="0">
                <a:latin typeface="Arial"/>
                <a:cs typeface="Arial"/>
              </a:rPr>
              <a:t>previsíveis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3452" y="4365638"/>
            <a:ext cx="2078475" cy="2055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51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477" y="1415749"/>
            <a:ext cx="7398384" cy="26479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10" dirty="0">
                <a:latin typeface="Arial"/>
                <a:cs typeface="Arial"/>
              </a:rPr>
              <a:t>Modelos </a:t>
            </a:r>
            <a:r>
              <a:rPr sz="2700" b="1" spc="35" dirty="0">
                <a:latin typeface="Arial"/>
                <a:cs typeface="Arial"/>
              </a:rPr>
              <a:t>de </a:t>
            </a:r>
            <a:r>
              <a:rPr sz="2700" b="1" spc="-80" dirty="0">
                <a:latin typeface="Arial"/>
                <a:cs typeface="Arial"/>
              </a:rPr>
              <a:t>Processos</a:t>
            </a:r>
            <a:r>
              <a:rPr sz="2700" b="1" spc="85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ágeis</a:t>
            </a:r>
            <a:endParaRPr sz="27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5" dirty="0">
                <a:latin typeface="Arial"/>
                <a:cs typeface="Arial"/>
              </a:rPr>
              <a:t>Enfatizam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20" dirty="0">
                <a:latin typeface="Arial"/>
                <a:cs typeface="Arial"/>
              </a:rPr>
              <a:t>agilidade </a:t>
            </a:r>
            <a:r>
              <a:rPr sz="2700" spc="170" dirty="0">
                <a:latin typeface="Arial"/>
                <a:cs typeface="Arial"/>
              </a:rPr>
              <a:t>do </a:t>
            </a:r>
            <a:r>
              <a:rPr sz="2700" spc="165" dirty="0">
                <a:latin typeface="Arial"/>
                <a:cs typeface="Arial"/>
              </a:rPr>
              <a:t>projeto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05" dirty="0">
                <a:latin typeface="Arial"/>
                <a:cs typeface="Arial"/>
              </a:rPr>
              <a:t>seguem  </a:t>
            </a:r>
            <a:r>
              <a:rPr sz="2700" spc="145" dirty="0">
                <a:latin typeface="Arial"/>
                <a:cs typeface="Arial"/>
              </a:rPr>
              <a:t>uma </a:t>
            </a:r>
            <a:r>
              <a:rPr sz="2700" spc="80" dirty="0">
                <a:latin typeface="Arial"/>
                <a:cs typeface="Arial"/>
              </a:rPr>
              <a:t>série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30" dirty="0">
                <a:latin typeface="Arial"/>
                <a:cs typeface="Arial"/>
              </a:rPr>
              <a:t>princípios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90" dirty="0">
                <a:latin typeface="Arial"/>
                <a:cs typeface="Arial"/>
              </a:rPr>
              <a:t>levam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45" dirty="0">
                <a:latin typeface="Arial"/>
                <a:cs typeface="Arial"/>
              </a:rPr>
              <a:t>uma  </a:t>
            </a:r>
            <a:r>
              <a:rPr sz="2700" spc="130" dirty="0">
                <a:latin typeface="Arial"/>
                <a:cs typeface="Arial"/>
              </a:rPr>
              <a:t>abordagem </a:t>
            </a:r>
            <a:r>
              <a:rPr sz="2700" spc="114" dirty="0">
                <a:latin typeface="Arial"/>
                <a:cs typeface="Arial"/>
              </a:rPr>
              <a:t>mais </a:t>
            </a:r>
            <a:r>
              <a:rPr sz="2700" spc="170" dirty="0">
                <a:latin typeface="Arial"/>
                <a:cs typeface="Arial"/>
              </a:rPr>
              <a:t>informal do </a:t>
            </a:r>
            <a:r>
              <a:rPr sz="2700" spc="95" dirty="0">
                <a:latin typeface="Arial"/>
                <a:cs typeface="Arial"/>
              </a:rPr>
              <a:t>processo de  </a:t>
            </a:r>
            <a:r>
              <a:rPr sz="2700" spc="125" dirty="0">
                <a:latin typeface="Arial"/>
                <a:cs typeface="Arial"/>
              </a:rPr>
              <a:t>software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25" dirty="0">
                <a:solidFill>
                  <a:srgbClr val="FF0000"/>
                </a:solidFill>
                <a:latin typeface="Arial"/>
                <a:cs typeface="Arial"/>
              </a:rPr>
              <a:t>Adaptabilidade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9237" y="4941838"/>
            <a:ext cx="1845945" cy="1026794"/>
          </a:xfrm>
          <a:custGeom>
            <a:avLst/>
            <a:gdLst/>
            <a:ahLst/>
            <a:cxnLst/>
            <a:rect l="l" t="t" r="r" b="b"/>
            <a:pathLst>
              <a:path w="1845945" h="1026795">
                <a:moveTo>
                  <a:pt x="0" y="1026749"/>
                </a:moveTo>
                <a:lnTo>
                  <a:pt x="1845620" y="1026749"/>
                </a:lnTo>
                <a:lnTo>
                  <a:pt x="1845620" y="0"/>
                </a:lnTo>
                <a:lnTo>
                  <a:pt x="0" y="0"/>
                </a:lnTo>
                <a:lnTo>
                  <a:pt x="0" y="1026749"/>
                </a:lnTo>
                <a:close/>
              </a:path>
            </a:pathLst>
          </a:custGeom>
          <a:solidFill>
            <a:srgbClr val="F8F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6600" y="5354754"/>
            <a:ext cx="551180" cy="0"/>
          </a:xfrm>
          <a:custGeom>
            <a:avLst/>
            <a:gdLst/>
            <a:ahLst/>
            <a:cxnLst/>
            <a:rect l="l" t="t" r="r" b="b"/>
            <a:pathLst>
              <a:path w="551179">
                <a:moveTo>
                  <a:pt x="0" y="0"/>
                </a:moveTo>
                <a:lnTo>
                  <a:pt x="550796" y="0"/>
                </a:lnTo>
              </a:path>
            </a:pathLst>
          </a:custGeom>
          <a:ln w="6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9175" y="5323266"/>
            <a:ext cx="623570" cy="67945"/>
          </a:xfrm>
          <a:custGeom>
            <a:avLst/>
            <a:gdLst/>
            <a:ahLst/>
            <a:cxnLst/>
            <a:rect l="l" t="t" r="r" b="b"/>
            <a:pathLst>
              <a:path w="623570" h="67945">
                <a:moveTo>
                  <a:pt x="623102" y="0"/>
                </a:moveTo>
                <a:lnTo>
                  <a:pt x="0" y="0"/>
                </a:lnTo>
                <a:lnTo>
                  <a:pt x="0" y="66120"/>
                </a:lnTo>
                <a:lnTo>
                  <a:pt x="623102" y="67678"/>
                </a:lnTo>
                <a:lnTo>
                  <a:pt x="623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9175" y="5474380"/>
            <a:ext cx="623570" cy="67945"/>
          </a:xfrm>
          <a:custGeom>
            <a:avLst/>
            <a:gdLst/>
            <a:ahLst/>
            <a:cxnLst/>
            <a:rect l="l" t="t" r="r" b="b"/>
            <a:pathLst>
              <a:path w="623570" h="67945">
                <a:moveTo>
                  <a:pt x="0" y="0"/>
                </a:moveTo>
                <a:lnTo>
                  <a:pt x="0" y="67678"/>
                </a:lnTo>
                <a:lnTo>
                  <a:pt x="623102" y="67678"/>
                </a:lnTo>
                <a:lnTo>
                  <a:pt x="623102" y="1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0750" y="5633328"/>
            <a:ext cx="280670" cy="67945"/>
          </a:xfrm>
          <a:custGeom>
            <a:avLst/>
            <a:gdLst/>
            <a:ahLst/>
            <a:cxnLst/>
            <a:rect l="l" t="t" r="r" b="b"/>
            <a:pathLst>
              <a:path w="280670" h="67945">
                <a:moveTo>
                  <a:pt x="0" y="0"/>
                </a:moveTo>
                <a:lnTo>
                  <a:pt x="0" y="67700"/>
                </a:lnTo>
                <a:lnTo>
                  <a:pt x="280122" y="67700"/>
                </a:lnTo>
                <a:lnTo>
                  <a:pt x="280122" y="15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5660" y="5320128"/>
            <a:ext cx="244475" cy="67945"/>
          </a:xfrm>
          <a:custGeom>
            <a:avLst/>
            <a:gdLst/>
            <a:ahLst/>
            <a:cxnLst/>
            <a:rect l="l" t="t" r="r" b="b"/>
            <a:pathLst>
              <a:path w="244475" h="67945">
                <a:moveTo>
                  <a:pt x="0" y="0"/>
                </a:moveTo>
                <a:lnTo>
                  <a:pt x="0" y="67678"/>
                </a:lnTo>
                <a:lnTo>
                  <a:pt x="243926" y="67678"/>
                </a:lnTo>
                <a:lnTo>
                  <a:pt x="243926" y="15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9524" y="5502707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2944" y="0"/>
                </a:lnTo>
              </a:path>
            </a:pathLst>
          </a:custGeom>
          <a:ln w="6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6805" y="4941838"/>
            <a:ext cx="2538095" cy="1026794"/>
          </a:xfrm>
          <a:custGeom>
            <a:avLst/>
            <a:gdLst/>
            <a:ahLst/>
            <a:cxnLst/>
            <a:rect l="l" t="t" r="r" b="b"/>
            <a:pathLst>
              <a:path w="2538095" h="1026795">
                <a:moveTo>
                  <a:pt x="756951" y="738715"/>
                </a:moveTo>
                <a:lnTo>
                  <a:pt x="690858" y="738715"/>
                </a:lnTo>
                <a:lnTo>
                  <a:pt x="690858" y="1025175"/>
                </a:lnTo>
                <a:lnTo>
                  <a:pt x="2538053" y="1026742"/>
                </a:lnTo>
                <a:lnTo>
                  <a:pt x="2538053" y="959070"/>
                </a:lnTo>
                <a:lnTo>
                  <a:pt x="756951" y="959070"/>
                </a:lnTo>
                <a:lnTo>
                  <a:pt x="756951" y="738715"/>
                </a:lnTo>
                <a:close/>
              </a:path>
              <a:path w="2538095" h="1026795">
                <a:moveTo>
                  <a:pt x="2538053" y="60349"/>
                </a:moveTo>
                <a:lnTo>
                  <a:pt x="758526" y="60349"/>
                </a:lnTo>
                <a:lnTo>
                  <a:pt x="2481844" y="61929"/>
                </a:lnTo>
                <a:lnTo>
                  <a:pt x="2480094" y="959070"/>
                </a:lnTo>
                <a:lnTo>
                  <a:pt x="2538053" y="959070"/>
                </a:lnTo>
                <a:lnTo>
                  <a:pt x="2538053" y="60349"/>
                </a:lnTo>
                <a:close/>
              </a:path>
              <a:path w="2538095" h="1026795">
                <a:moveTo>
                  <a:pt x="1037074" y="671036"/>
                </a:moveTo>
                <a:lnTo>
                  <a:pt x="0" y="672616"/>
                </a:lnTo>
                <a:lnTo>
                  <a:pt x="0" y="740295"/>
                </a:lnTo>
                <a:lnTo>
                  <a:pt x="1037074" y="738715"/>
                </a:lnTo>
                <a:lnTo>
                  <a:pt x="1037074" y="671036"/>
                </a:lnTo>
                <a:close/>
              </a:path>
              <a:path w="2538095" h="1026795">
                <a:moveTo>
                  <a:pt x="1037074" y="738715"/>
                </a:moveTo>
                <a:lnTo>
                  <a:pt x="756951" y="738715"/>
                </a:lnTo>
                <a:lnTo>
                  <a:pt x="1037074" y="740295"/>
                </a:lnTo>
                <a:lnTo>
                  <a:pt x="1037074" y="738715"/>
                </a:lnTo>
                <a:close/>
              </a:path>
              <a:path w="2538095" h="1026795">
                <a:moveTo>
                  <a:pt x="2538053" y="0"/>
                </a:moveTo>
                <a:lnTo>
                  <a:pt x="692432" y="0"/>
                </a:lnTo>
                <a:lnTo>
                  <a:pt x="692432" y="225617"/>
                </a:lnTo>
                <a:lnTo>
                  <a:pt x="292720" y="225617"/>
                </a:lnTo>
                <a:lnTo>
                  <a:pt x="292720" y="291716"/>
                </a:lnTo>
                <a:lnTo>
                  <a:pt x="983578" y="293296"/>
                </a:lnTo>
                <a:lnTo>
                  <a:pt x="983578" y="227197"/>
                </a:lnTo>
                <a:lnTo>
                  <a:pt x="758526" y="225617"/>
                </a:lnTo>
                <a:lnTo>
                  <a:pt x="758526" y="60349"/>
                </a:lnTo>
                <a:lnTo>
                  <a:pt x="2538053" y="60349"/>
                </a:lnTo>
                <a:lnTo>
                  <a:pt x="2538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1467" y="5200502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>
                <a:moveTo>
                  <a:pt x="0" y="0"/>
                </a:moveTo>
                <a:lnTo>
                  <a:pt x="310020" y="0"/>
                </a:lnTo>
              </a:path>
            </a:pathLst>
          </a:custGeom>
          <a:ln w="6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9971" y="5612875"/>
            <a:ext cx="324485" cy="67945"/>
          </a:xfrm>
          <a:custGeom>
            <a:avLst/>
            <a:gdLst/>
            <a:ahLst/>
            <a:cxnLst/>
            <a:rect l="l" t="t" r="r" b="b"/>
            <a:pathLst>
              <a:path w="324485" h="67945">
                <a:moveTo>
                  <a:pt x="324174" y="0"/>
                </a:moveTo>
                <a:lnTo>
                  <a:pt x="0" y="0"/>
                </a:lnTo>
                <a:lnTo>
                  <a:pt x="0" y="66098"/>
                </a:lnTo>
                <a:lnTo>
                  <a:pt x="324174" y="67678"/>
                </a:lnTo>
                <a:lnTo>
                  <a:pt x="324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7329" y="5101357"/>
            <a:ext cx="175260" cy="223520"/>
          </a:xfrm>
          <a:custGeom>
            <a:avLst/>
            <a:gdLst/>
            <a:ahLst/>
            <a:cxnLst/>
            <a:rect l="l" t="t" r="r" b="b"/>
            <a:pathLst>
              <a:path w="175259" h="223520">
                <a:moveTo>
                  <a:pt x="174748" y="0"/>
                </a:moveTo>
                <a:lnTo>
                  <a:pt x="0" y="1558"/>
                </a:lnTo>
                <a:lnTo>
                  <a:pt x="0" y="223488"/>
                </a:lnTo>
                <a:lnTo>
                  <a:pt x="174748" y="223488"/>
                </a:lnTo>
                <a:lnTo>
                  <a:pt x="174748" y="0"/>
                </a:lnTo>
                <a:close/>
              </a:path>
            </a:pathLst>
          </a:custGeom>
          <a:solidFill>
            <a:srgbClr val="FF1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52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0" spc="-67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250" b="0" spc="204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pc="-15" dirty="0"/>
              <a:t>Questões </a:t>
            </a:r>
            <a:r>
              <a:rPr spc="30" dirty="0"/>
              <a:t>para </a:t>
            </a:r>
            <a:r>
              <a:rPr spc="-50" dirty="0"/>
              <a:t>discussão </a:t>
            </a:r>
            <a:r>
              <a:rPr spc="80" dirty="0"/>
              <a:t>em</a:t>
            </a:r>
            <a:r>
              <a:rPr spc="400" dirty="0"/>
              <a:t> </a:t>
            </a:r>
            <a:r>
              <a:rPr spc="-10" dirty="0"/>
              <a:t>grupo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9240" marR="979169" indent="-256540">
              <a:lnSpc>
                <a:spcPts val="2500"/>
              </a:lnSpc>
              <a:spcBef>
                <a:spcPts val="700"/>
              </a:spcBef>
              <a:tabLst>
                <a:tab pos="268605" algn="l"/>
              </a:tabLst>
            </a:pPr>
            <a:r>
              <a:rPr sz="1750" spc="-509" dirty="0">
                <a:solidFill>
                  <a:srgbClr val="2CA1BE"/>
                </a:solidFill>
              </a:rPr>
              <a:t>	</a:t>
            </a:r>
            <a:r>
              <a:rPr spc="70" dirty="0" err="1" smtClean="0"/>
              <a:t>Por</a:t>
            </a:r>
            <a:r>
              <a:rPr lang="pt-BR" spc="70" dirty="0" smtClean="0"/>
              <a:t> </a:t>
            </a:r>
            <a:r>
              <a:rPr spc="70" dirty="0" err="1" smtClean="0"/>
              <a:t>que</a:t>
            </a:r>
            <a:r>
              <a:rPr spc="70" dirty="0" smtClean="0"/>
              <a:t> </a:t>
            </a:r>
            <a:r>
              <a:rPr spc="10" dirty="0"/>
              <a:t>se </a:t>
            </a:r>
            <a:r>
              <a:rPr spc="50" dirty="0"/>
              <a:t>leva </a:t>
            </a:r>
            <a:r>
              <a:rPr spc="160" dirty="0"/>
              <a:t>tanto </a:t>
            </a:r>
            <a:r>
              <a:rPr b="1" spc="65" dirty="0">
                <a:solidFill>
                  <a:srgbClr val="464646"/>
                </a:solidFill>
                <a:latin typeface="Arial"/>
                <a:cs typeface="Arial"/>
              </a:rPr>
              <a:t>tempo </a:t>
            </a:r>
            <a:r>
              <a:rPr spc="90" dirty="0"/>
              <a:t>para </a:t>
            </a:r>
            <a:r>
              <a:rPr spc="150" dirty="0"/>
              <a:t>terminar  </a:t>
            </a:r>
            <a:r>
              <a:rPr spc="125" dirty="0"/>
              <a:t>programas </a:t>
            </a:r>
            <a:r>
              <a:rPr dirty="0"/>
              <a:t>e</a:t>
            </a:r>
            <a:r>
              <a:rPr spc="75" dirty="0"/>
              <a:t> </a:t>
            </a:r>
            <a:r>
              <a:rPr spc="40" dirty="0"/>
              <a:t>sistemas?</a:t>
            </a:r>
            <a:endParaRPr sz="1750" dirty="0">
              <a:latin typeface="Arial"/>
              <a:cs typeface="Arial"/>
            </a:endParaRPr>
          </a:p>
          <a:p>
            <a:pPr marL="269240" marR="332740" indent="-256540">
              <a:lnSpc>
                <a:spcPts val="25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750" spc="-509" dirty="0">
                <a:solidFill>
                  <a:srgbClr val="2CA1BE"/>
                </a:solidFill>
              </a:rPr>
              <a:t>	</a:t>
            </a:r>
            <a:r>
              <a:rPr spc="70" dirty="0" err="1" smtClean="0"/>
              <a:t>Por</a:t>
            </a:r>
            <a:r>
              <a:rPr lang="pt-BR" spc="70" dirty="0" smtClean="0"/>
              <a:t> </a:t>
            </a:r>
            <a:r>
              <a:rPr spc="70" dirty="0" err="1" smtClean="0"/>
              <a:t>que</a:t>
            </a:r>
            <a:r>
              <a:rPr spc="70" dirty="0" smtClean="0"/>
              <a:t> </a:t>
            </a:r>
            <a:r>
              <a:rPr spc="85" dirty="0"/>
              <a:t>os </a:t>
            </a:r>
            <a:r>
              <a:rPr b="1" spc="-30" dirty="0">
                <a:solidFill>
                  <a:srgbClr val="464646"/>
                </a:solidFill>
                <a:latin typeface="Arial"/>
                <a:cs typeface="Arial"/>
              </a:rPr>
              <a:t>custos </a:t>
            </a:r>
            <a:r>
              <a:rPr spc="90" dirty="0"/>
              <a:t>de </a:t>
            </a:r>
            <a:r>
              <a:rPr spc="114" dirty="0"/>
              <a:t>desenvolvimento </a:t>
            </a:r>
            <a:r>
              <a:rPr spc="55" dirty="0"/>
              <a:t>são </a:t>
            </a:r>
            <a:r>
              <a:rPr spc="125" dirty="0"/>
              <a:t>tão  </a:t>
            </a:r>
            <a:r>
              <a:rPr spc="40" dirty="0"/>
              <a:t>altos?</a:t>
            </a:r>
            <a:endParaRPr sz="1750" dirty="0">
              <a:latin typeface="Arial"/>
              <a:cs typeface="Arial"/>
            </a:endParaRPr>
          </a:p>
          <a:p>
            <a:pPr marL="269240" marR="5080" indent="-256540">
              <a:lnSpc>
                <a:spcPts val="25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750" spc="-509" dirty="0">
                <a:solidFill>
                  <a:srgbClr val="2CA1BE"/>
                </a:solidFill>
              </a:rPr>
              <a:t>	</a:t>
            </a:r>
            <a:r>
              <a:rPr spc="70" dirty="0" err="1" smtClean="0"/>
              <a:t>Por</a:t>
            </a:r>
            <a:r>
              <a:rPr lang="pt-BR" spc="70" dirty="0" smtClean="0"/>
              <a:t> </a:t>
            </a:r>
            <a:r>
              <a:rPr spc="70" dirty="0" err="1" smtClean="0"/>
              <a:t>que</a:t>
            </a:r>
            <a:r>
              <a:rPr spc="70" dirty="0" smtClean="0"/>
              <a:t> </a:t>
            </a:r>
            <a:r>
              <a:rPr spc="130" dirty="0"/>
              <a:t>temos </a:t>
            </a:r>
            <a:r>
              <a:rPr spc="135" dirty="0"/>
              <a:t>dificuldade </a:t>
            </a:r>
            <a:r>
              <a:rPr spc="90" dirty="0"/>
              <a:t>de </a:t>
            </a:r>
            <a:r>
              <a:rPr b="1" spc="55" dirty="0">
                <a:solidFill>
                  <a:srgbClr val="464646"/>
                </a:solidFill>
                <a:latin typeface="Arial"/>
                <a:cs typeface="Arial"/>
              </a:rPr>
              <a:t>medir </a:t>
            </a:r>
            <a:r>
              <a:rPr b="1" spc="5" dirty="0">
                <a:latin typeface="Arial"/>
                <a:cs typeface="Arial"/>
              </a:rPr>
              <a:t>o </a:t>
            </a:r>
            <a:r>
              <a:rPr b="1" dirty="0">
                <a:latin typeface="Arial"/>
                <a:cs typeface="Arial"/>
              </a:rPr>
              <a:t>progresso  </a:t>
            </a:r>
            <a:r>
              <a:rPr spc="165" dirty="0"/>
              <a:t>do </a:t>
            </a:r>
            <a:r>
              <a:rPr spc="114" dirty="0"/>
              <a:t>desenvolvimento </a:t>
            </a:r>
            <a:r>
              <a:rPr spc="165" dirty="0"/>
              <a:t>do</a:t>
            </a:r>
            <a:r>
              <a:rPr spc="35" dirty="0"/>
              <a:t> </a:t>
            </a:r>
            <a:r>
              <a:rPr spc="65" dirty="0"/>
              <a:t>software?</a:t>
            </a:r>
            <a:endParaRPr sz="1750" dirty="0">
              <a:latin typeface="Arial"/>
              <a:cs typeface="Arial"/>
            </a:endParaRPr>
          </a:p>
          <a:p>
            <a:pPr marL="269240" marR="240665" indent="-256540">
              <a:lnSpc>
                <a:spcPct val="80200"/>
              </a:lnSpc>
              <a:spcBef>
                <a:spcPts val="420"/>
              </a:spcBef>
              <a:tabLst>
                <a:tab pos="268605" algn="l"/>
              </a:tabLst>
            </a:pPr>
            <a:r>
              <a:rPr sz="1750" spc="-505" dirty="0">
                <a:solidFill>
                  <a:srgbClr val="2CA1BE"/>
                </a:solidFill>
              </a:rPr>
              <a:t>	</a:t>
            </a:r>
            <a:r>
              <a:rPr spc="70" dirty="0" err="1" smtClean="0"/>
              <a:t>Por</a:t>
            </a:r>
            <a:r>
              <a:rPr lang="pt-BR" spc="70" dirty="0" smtClean="0"/>
              <a:t> </a:t>
            </a:r>
            <a:r>
              <a:rPr spc="70" dirty="0" err="1" smtClean="0"/>
              <a:t>que</a:t>
            </a:r>
            <a:r>
              <a:rPr spc="70" dirty="0" smtClean="0"/>
              <a:t> </a:t>
            </a:r>
            <a:r>
              <a:rPr spc="100" dirty="0"/>
              <a:t>não </a:t>
            </a:r>
            <a:r>
              <a:rPr spc="114" dirty="0"/>
              <a:t>conseguimos </a:t>
            </a:r>
            <a:r>
              <a:rPr spc="110" dirty="0"/>
              <a:t>detectar </a:t>
            </a:r>
            <a:r>
              <a:rPr spc="150" dirty="0"/>
              <a:t>todos </a:t>
            </a:r>
            <a:r>
              <a:rPr spc="80" dirty="0"/>
              <a:t>os  </a:t>
            </a:r>
            <a:r>
              <a:rPr b="1" spc="5" dirty="0">
                <a:solidFill>
                  <a:srgbClr val="464646"/>
                </a:solidFill>
                <a:latin typeface="Arial"/>
                <a:cs typeface="Arial"/>
              </a:rPr>
              <a:t>erros </a:t>
            </a:r>
            <a:r>
              <a:rPr spc="85" dirty="0"/>
              <a:t>antes </a:t>
            </a:r>
            <a:r>
              <a:rPr spc="90" dirty="0"/>
              <a:t>de </a:t>
            </a:r>
            <a:r>
              <a:rPr spc="114" dirty="0"/>
              <a:t>entregar </a:t>
            </a:r>
            <a:r>
              <a:rPr spc="150" dirty="0"/>
              <a:t>o </a:t>
            </a:r>
            <a:r>
              <a:rPr spc="120" dirty="0"/>
              <a:t>software </a:t>
            </a:r>
            <a:r>
              <a:rPr spc="50" dirty="0"/>
              <a:t>aos </a:t>
            </a:r>
            <a:r>
              <a:rPr spc="85" dirty="0"/>
              <a:t>nossos  </a:t>
            </a:r>
            <a:r>
              <a:rPr spc="50" dirty="0"/>
              <a:t>clientes?</a:t>
            </a:r>
            <a:endParaRPr sz="1750" dirty="0">
              <a:latin typeface="Arial"/>
              <a:cs typeface="Arial"/>
            </a:endParaRPr>
          </a:p>
          <a:p>
            <a:pPr marL="269240" marR="288290" indent="-256540">
              <a:lnSpc>
                <a:spcPts val="2500"/>
              </a:lnSpc>
              <a:spcBef>
                <a:spcPts val="359"/>
              </a:spcBef>
              <a:tabLst>
                <a:tab pos="268605" algn="l"/>
              </a:tabLst>
            </a:pPr>
            <a:r>
              <a:rPr sz="1750" spc="-509" dirty="0">
                <a:solidFill>
                  <a:srgbClr val="2CA1BE"/>
                </a:solidFill>
              </a:rPr>
              <a:t>	</a:t>
            </a:r>
            <a:r>
              <a:rPr spc="70" dirty="0" err="1" smtClean="0"/>
              <a:t>Por</a:t>
            </a:r>
            <a:r>
              <a:rPr lang="pt-BR" spc="70" dirty="0" smtClean="0"/>
              <a:t> </a:t>
            </a:r>
            <a:r>
              <a:rPr spc="70" dirty="0" err="1" smtClean="0"/>
              <a:t>que</a:t>
            </a:r>
            <a:r>
              <a:rPr spc="70" dirty="0" smtClean="0"/>
              <a:t> </a:t>
            </a:r>
            <a:r>
              <a:rPr spc="85" dirty="0"/>
              <a:t>os </a:t>
            </a:r>
            <a:r>
              <a:rPr spc="110" dirty="0"/>
              <a:t>usuários </a:t>
            </a:r>
            <a:r>
              <a:rPr spc="80" dirty="0"/>
              <a:t>estão </a:t>
            </a:r>
            <a:r>
              <a:rPr spc="105" dirty="0"/>
              <a:t>sempre </a:t>
            </a:r>
            <a:r>
              <a:rPr b="1" spc="5" dirty="0">
                <a:solidFill>
                  <a:srgbClr val="464646"/>
                </a:solidFill>
                <a:latin typeface="Arial"/>
                <a:cs typeface="Arial"/>
              </a:rPr>
              <a:t>insatisfeitos  </a:t>
            </a:r>
            <a:r>
              <a:rPr spc="145" dirty="0"/>
              <a:t>com </a:t>
            </a:r>
            <a:r>
              <a:rPr spc="150" dirty="0"/>
              <a:t>o </a:t>
            </a:r>
            <a:r>
              <a:rPr spc="120" dirty="0"/>
              <a:t>software</a:t>
            </a:r>
            <a:r>
              <a:rPr spc="-15" dirty="0"/>
              <a:t> </a:t>
            </a:r>
            <a:r>
              <a:rPr spc="65" dirty="0"/>
              <a:t>entregue?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4575" y="5445290"/>
            <a:ext cx="1277874" cy="1277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53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820" y="368300"/>
            <a:ext cx="67894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477" y="1453832"/>
            <a:ext cx="74447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0" spc="-67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250" b="0" spc="204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pc="-15" dirty="0"/>
              <a:t>Questões </a:t>
            </a:r>
            <a:r>
              <a:rPr spc="30" dirty="0"/>
              <a:t>para </a:t>
            </a:r>
            <a:r>
              <a:rPr spc="-50" dirty="0"/>
              <a:t>discussão </a:t>
            </a:r>
            <a:r>
              <a:rPr spc="80" dirty="0"/>
              <a:t>em</a:t>
            </a:r>
            <a:r>
              <a:rPr spc="400" dirty="0"/>
              <a:t> </a:t>
            </a:r>
            <a:r>
              <a:rPr spc="-10" dirty="0"/>
              <a:t>grupo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77" y="1992629"/>
            <a:ext cx="7793355" cy="29679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69240" marR="5080" indent="-256540">
              <a:lnSpc>
                <a:spcPct val="88300"/>
              </a:lnSpc>
              <a:spcBef>
                <a:spcPts val="465"/>
              </a:spcBef>
              <a:tabLst>
                <a:tab pos="268605" algn="l"/>
                <a:tab pos="1854835" algn="l"/>
              </a:tabLst>
            </a:pPr>
            <a:r>
              <a:rPr sz="1750" spc="-509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600" spc="105" dirty="0">
                <a:latin typeface="Arial"/>
                <a:cs typeface="Arial"/>
              </a:rPr>
              <a:t>Comente </a:t>
            </a:r>
            <a:r>
              <a:rPr sz="2600" spc="125" dirty="0">
                <a:latin typeface="Arial"/>
                <a:cs typeface="Arial"/>
              </a:rPr>
              <a:t>alguma </a:t>
            </a:r>
            <a:r>
              <a:rPr sz="2600" spc="105" dirty="0">
                <a:latin typeface="Arial"/>
                <a:cs typeface="Arial"/>
              </a:rPr>
              <a:t>experiência </a:t>
            </a:r>
            <a:r>
              <a:rPr sz="2600" spc="120" dirty="0">
                <a:latin typeface="Arial"/>
                <a:cs typeface="Arial"/>
              </a:rPr>
              <a:t>que </a:t>
            </a:r>
            <a:r>
              <a:rPr sz="2600" spc="55" dirty="0">
                <a:latin typeface="Arial"/>
                <a:cs typeface="Arial"/>
              </a:rPr>
              <a:t>você </a:t>
            </a:r>
            <a:r>
              <a:rPr sz="2600" spc="110" dirty="0">
                <a:latin typeface="Arial"/>
                <a:cs typeface="Arial"/>
              </a:rPr>
              <a:t>tenha  </a:t>
            </a:r>
            <a:r>
              <a:rPr sz="2600" spc="75" dirty="0">
                <a:latin typeface="Arial"/>
                <a:cs typeface="Arial"/>
              </a:rPr>
              <a:t>passado </a:t>
            </a:r>
            <a:r>
              <a:rPr sz="2600" spc="145" dirty="0">
                <a:latin typeface="Arial"/>
                <a:cs typeface="Arial"/>
              </a:rPr>
              <a:t>com </a:t>
            </a:r>
            <a:r>
              <a:rPr sz="2600" spc="120" dirty="0">
                <a:latin typeface="Arial"/>
                <a:cs typeface="Arial"/>
              </a:rPr>
              <a:t>software </a:t>
            </a:r>
            <a:r>
              <a:rPr sz="2600" spc="40" dirty="0">
                <a:latin typeface="Arial"/>
                <a:cs typeface="Arial"/>
              </a:rPr>
              <a:t>legado? </a:t>
            </a:r>
            <a:r>
              <a:rPr sz="2600" spc="-5" dirty="0">
                <a:latin typeface="Arial"/>
                <a:cs typeface="Arial"/>
              </a:rPr>
              <a:t>O </a:t>
            </a:r>
            <a:r>
              <a:rPr sz="2600" spc="120" dirty="0">
                <a:latin typeface="Arial"/>
                <a:cs typeface="Arial"/>
              </a:rPr>
              <a:t>software </a:t>
            </a:r>
            <a:r>
              <a:rPr sz="2600" spc="70" dirty="0">
                <a:latin typeface="Arial"/>
                <a:cs typeface="Arial"/>
              </a:rPr>
              <a:t>teve  </a:t>
            </a:r>
            <a:r>
              <a:rPr sz="2600" spc="120" dirty="0">
                <a:latin typeface="Arial"/>
                <a:cs typeface="Arial"/>
              </a:rPr>
              <a:t>que </a:t>
            </a:r>
            <a:r>
              <a:rPr sz="2600" spc="130" dirty="0">
                <a:latin typeface="Arial"/>
                <a:cs typeface="Arial"/>
              </a:rPr>
              <a:t>sofrer </a:t>
            </a:r>
            <a:r>
              <a:rPr sz="2600" spc="75" dirty="0">
                <a:latin typeface="Arial"/>
                <a:cs typeface="Arial"/>
              </a:rPr>
              <a:t>manutenção? </a:t>
            </a:r>
            <a:r>
              <a:rPr sz="2600" spc="40" dirty="0">
                <a:latin typeface="Arial"/>
                <a:cs typeface="Arial"/>
              </a:rPr>
              <a:t>Havia </a:t>
            </a:r>
            <a:r>
              <a:rPr sz="2750" i="1" spc="130" dirty="0">
                <a:latin typeface="Arial"/>
                <a:cs typeface="Arial"/>
              </a:rPr>
              <a:t>know-how  </a:t>
            </a:r>
            <a:r>
              <a:rPr sz="2600" spc="140" dirty="0">
                <a:latin typeface="Arial"/>
                <a:cs typeface="Arial"/>
              </a:rPr>
              <a:t>explícito	</a:t>
            </a:r>
            <a:r>
              <a:rPr sz="2600" spc="155" dirty="0">
                <a:latin typeface="Arial"/>
                <a:cs typeface="Arial"/>
              </a:rPr>
              <a:t>ou </a:t>
            </a:r>
            <a:r>
              <a:rPr sz="2600" spc="114" dirty="0">
                <a:latin typeface="Arial"/>
                <a:cs typeface="Arial"/>
              </a:rPr>
              <a:t>documentação </a:t>
            </a:r>
            <a:r>
              <a:rPr sz="2600" spc="110" dirty="0">
                <a:latin typeface="Arial"/>
                <a:cs typeface="Arial"/>
              </a:rPr>
              <a:t>sobre </a:t>
            </a:r>
            <a:r>
              <a:rPr sz="2600" spc="150" dirty="0">
                <a:latin typeface="Arial"/>
                <a:cs typeface="Arial"/>
              </a:rPr>
              <a:t>o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sistema?</a:t>
            </a:r>
            <a:endParaRPr sz="2600">
              <a:latin typeface="Arial"/>
              <a:cs typeface="Arial"/>
            </a:endParaRPr>
          </a:p>
          <a:p>
            <a:pPr marL="269240" marR="119380" indent="-256540">
              <a:lnSpc>
                <a:spcPct val="90000"/>
              </a:lnSpc>
              <a:spcBef>
                <a:spcPts val="390"/>
              </a:spcBef>
              <a:tabLst>
                <a:tab pos="268605" algn="l"/>
              </a:tabLst>
            </a:pPr>
            <a:r>
              <a:rPr sz="1750" spc="-509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600" spc="105" dirty="0">
                <a:latin typeface="Arial"/>
                <a:cs typeface="Arial"/>
              </a:rPr>
              <a:t>Comente </a:t>
            </a:r>
            <a:r>
              <a:rPr sz="2600" spc="125" dirty="0">
                <a:latin typeface="Arial"/>
                <a:cs typeface="Arial"/>
              </a:rPr>
              <a:t>alguma </a:t>
            </a:r>
            <a:r>
              <a:rPr sz="2600" spc="105" dirty="0">
                <a:latin typeface="Arial"/>
                <a:cs typeface="Arial"/>
              </a:rPr>
              <a:t>experiência </a:t>
            </a:r>
            <a:r>
              <a:rPr sz="2600" spc="110" dirty="0">
                <a:latin typeface="Arial"/>
                <a:cs typeface="Arial"/>
              </a:rPr>
              <a:t>relacionado </a:t>
            </a:r>
            <a:r>
              <a:rPr sz="2600" spc="50" dirty="0">
                <a:latin typeface="Arial"/>
                <a:cs typeface="Arial"/>
              </a:rPr>
              <a:t>aos  </a:t>
            </a:r>
            <a:r>
              <a:rPr sz="2600" spc="170" dirty="0">
                <a:latin typeface="Arial"/>
                <a:cs typeface="Arial"/>
              </a:rPr>
              <a:t>mitos </a:t>
            </a:r>
            <a:r>
              <a:rPr sz="2600" spc="85" dirty="0">
                <a:latin typeface="Arial"/>
                <a:cs typeface="Arial"/>
              </a:rPr>
              <a:t>conversados </a:t>
            </a:r>
            <a:r>
              <a:rPr sz="2600" spc="125" dirty="0">
                <a:latin typeface="Arial"/>
                <a:cs typeface="Arial"/>
              </a:rPr>
              <a:t>em </a:t>
            </a:r>
            <a:r>
              <a:rPr sz="2600" spc="80" dirty="0">
                <a:latin typeface="Arial"/>
                <a:cs typeface="Arial"/>
              </a:rPr>
              <a:t>aula. </a:t>
            </a:r>
            <a:r>
              <a:rPr sz="2600" spc="35" dirty="0">
                <a:latin typeface="Arial"/>
                <a:cs typeface="Arial"/>
              </a:rPr>
              <a:t>Você </a:t>
            </a:r>
            <a:r>
              <a:rPr sz="2600" spc="100" dirty="0">
                <a:latin typeface="Arial"/>
                <a:cs typeface="Arial"/>
              </a:rPr>
              <a:t>já </a:t>
            </a:r>
            <a:r>
              <a:rPr sz="2600" spc="130" dirty="0">
                <a:latin typeface="Arial"/>
                <a:cs typeface="Arial"/>
              </a:rPr>
              <a:t>pode  </a:t>
            </a:r>
            <a:r>
              <a:rPr sz="2600" spc="140" dirty="0">
                <a:latin typeface="Arial"/>
                <a:cs typeface="Arial"/>
              </a:rPr>
              <a:t>experimentar </a:t>
            </a:r>
            <a:r>
              <a:rPr sz="2600" spc="120" dirty="0">
                <a:latin typeface="Arial"/>
                <a:cs typeface="Arial"/>
              </a:rPr>
              <a:t>que </a:t>
            </a:r>
            <a:r>
              <a:rPr sz="2600" spc="75" dirty="0">
                <a:latin typeface="Arial"/>
                <a:cs typeface="Arial"/>
              </a:rPr>
              <a:t>aqueles </a:t>
            </a:r>
            <a:r>
              <a:rPr sz="2600" spc="170" dirty="0">
                <a:latin typeface="Arial"/>
                <a:cs typeface="Arial"/>
              </a:rPr>
              <a:t>mitos </a:t>
            </a:r>
            <a:r>
              <a:rPr sz="2600" spc="90" dirty="0">
                <a:latin typeface="Arial"/>
                <a:cs typeface="Arial"/>
              </a:rPr>
              <a:t>de </a:t>
            </a:r>
            <a:r>
              <a:rPr sz="2600" spc="155" dirty="0">
                <a:latin typeface="Arial"/>
                <a:cs typeface="Arial"/>
              </a:rPr>
              <a:t>fato  </a:t>
            </a:r>
            <a:r>
              <a:rPr sz="2600" spc="140" dirty="0">
                <a:latin typeface="Arial"/>
                <a:cs typeface="Arial"/>
              </a:rPr>
              <a:t>existem </a:t>
            </a:r>
            <a:r>
              <a:rPr sz="2600" spc="160" dirty="0">
                <a:latin typeface="Arial"/>
                <a:cs typeface="Arial"/>
              </a:rPr>
              <a:t>no </a:t>
            </a:r>
            <a:r>
              <a:rPr sz="2600" spc="125" dirty="0">
                <a:latin typeface="Arial"/>
                <a:cs typeface="Arial"/>
              </a:rPr>
              <a:t>ambiente </a:t>
            </a:r>
            <a:r>
              <a:rPr sz="2600" spc="105" dirty="0">
                <a:latin typeface="Arial"/>
                <a:cs typeface="Arial"/>
              </a:rPr>
              <a:t>empresarial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80" dirty="0">
                <a:latin typeface="Arial"/>
                <a:cs typeface="Arial"/>
              </a:rPr>
              <a:t>atualmente?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4575" y="5373280"/>
            <a:ext cx="1277874" cy="1277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54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477" y="1408112"/>
            <a:ext cx="7820025" cy="21069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69240" marR="5080" indent="-256540">
              <a:lnSpc>
                <a:spcPts val="3879"/>
              </a:lnSpc>
              <a:spcBef>
                <a:spcPts val="595"/>
              </a:spcBef>
            </a:pPr>
            <a:r>
              <a:rPr sz="2450" b="0" spc="-72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50" b="0" spc="4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b="0" spc="65" dirty="0">
                <a:latin typeface="Arial"/>
                <a:cs typeface="Arial"/>
              </a:rPr>
              <a:t>Pressman, </a:t>
            </a:r>
            <a:r>
              <a:rPr sz="3600" b="0" spc="75" dirty="0">
                <a:latin typeface="Arial"/>
                <a:cs typeface="Arial"/>
              </a:rPr>
              <a:t>Roger </a:t>
            </a:r>
            <a:r>
              <a:rPr sz="3600" b="0" spc="-165" dirty="0">
                <a:latin typeface="Arial"/>
                <a:cs typeface="Arial"/>
              </a:rPr>
              <a:t>S. </a:t>
            </a:r>
            <a:r>
              <a:rPr sz="3600" b="0" spc="95" dirty="0">
                <a:latin typeface="Arial"/>
                <a:cs typeface="Arial"/>
              </a:rPr>
              <a:t>Engenharia </a:t>
            </a:r>
            <a:r>
              <a:rPr sz="3600" b="0" spc="-85" dirty="0">
                <a:latin typeface="Arial"/>
                <a:cs typeface="Arial"/>
              </a:rPr>
              <a:t>de  </a:t>
            </a:r>
            <a:r>
              <a:rPr sz="3600" b="0" spc="105" dirty="0">
                <a:latin typeface="Arial"/>
                <a:cs typeface="Arial"/>
              </a:rPr>
              <a:t>Software, </a:t>
            </a:r>
            <a:r>
              <a:rPr sz="3600" b="0" spc="275" dirty="0">
                <a:latin typeface="Arial"/>
                <a:cs typeface="Arial"/>
              </a:rPr>
              <a:t>6 </a:t>
            </a:r>
            <a:r>
              <a:rPr sz="3600" b="0" spc="130" dirty="0">
                <a:latin typeface="Arial"/>
                <a:cs typeface="Arial"/>
              </a:rPr>
              <a:t>ed, </a:t>
            </a:r>
            <a:r>
              <a:rPr sz="3600" b="0" spc="110" dirty="0">
                <a:latin typeface="Arial"/>
                <a:cs typeface="Arial"/>
              </a:rPr>
              <a:t>McGrawHill:</a:t>
            </a:r>
            <a:r>
              <a:rPr sz="3600" b="0" dirty="0">
                <a:latin typeface="Arial"/>
                <a:cs typeface="Arial"/>
              </a:rPr>
              <a:t> </a:t>
            </a:r>
            <a:r>
              <a:rPr sz="3600" b="0" spc="270" dirty="0">
                <a:latin typeface="Arial"/>
                <a:cs typeface="Arial"/>
              </a:rPr>
              <a:t>2010</a:t>
            </a:r>
            <a:endParaRPr sz="3600">
              <a:latin typeface="Arial"/>
              <a:cs typeface="Arial"/>
            </a:endParaRPr>
          </a:p>
          <a:p>
            <a:pPr marL="269240" marR="429259" indent="-256540">
              <a:lnSpc>
                <a:spcPts val="3879"/>
              </a:lnSpc>
              <a:spcBef>
                <a:spcPts val="425"/>
              </a:spcBef>
            </a:pPr>
            <a:r>
              <a:rPr sz="2450" b="0" spc="-73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50" b="0" spc="4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600" b="0" spc="135" dirty="0">
                <a:latin typeface="Arial"/>
                <a:cs typeface="Arial"/>
              </a:rPr>
              <a:t>Sommerville, </a:t>
            </a:r>
            <a:r>
              <a:rPr sz="3600" b="0" spc="90" dirty="0">
                <a:latin typeface="Arial"/>
                <a:cs typeface="Arial"/>
              </a:rPr>
              <a:t>Ian. </a:t>
            </a:r>
            <a:r>
              <a:rPr sz="3600" b="0" spc="95" dirty="0">
                <a:latin typeface="Arial"/>
                <a:cs typeface="Arial"/>
              </a:rPr>
              <a:t>Engenharia </a:t>
            </a:r>
            <a:r>
              <a:rPr sz="3600" b="0" spc="-260" dirty="0">
                <a:latin typeface="Arial"/>
                <a:cs typeface="Arial"/>
              </a:rPr>
              <a:t>de  </a:t>
            </a:r>
            <a:r>
              <a:rPr sz="3600" b="0" spc="105" dirty="0">
                <a:latin typeface="Arial"/>
                <a:cs typeface="Arial"/>
              </a:rPr>
              <a:t>Software, </a:t>
            </a:r>
            <a:r>
              <a:rPr sz="3600" b="0" spc="275" dirty="0">
                <a:latin typeface="Arial"/>
                <a:cs typeface="Arial"/>
              </a:rPr>
              <a:t>8 </a:t>
            </a:r>
            <a:r>
              <a:rPr sz="3600" b="0" spc="130" dirty="0">
                <a:latin typeface="Arial"/>
                <a:cs typeface="Arial"/>
              </a:rPr>
              <a:t>ed,</a:t>
            </a:r>
            <a:r>
              <a:rPr sz="3600" b="0" dirty="0">
                <a:latin typeface="Arial"/>
                <a:cs typeface="Arial"/>
              </a:rPr>
              <a:t> </a:t>
            </a:r>
            <a:r>
              <a:rPr sz="3600" b="0" spc="125" dirty="0">
                <a:latin typeface="Arial"/>
                <a:cs typeface="Arial"/>
              </a:rPr>
              <a:t>Pearson:2007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312" y="1484375"/>
            <a:ext cx="8208009" cy="0"/>
          </a:xfrm>
          <a:custGeom>
            <a:avLst/>
            <a:gdLst/>
            <a:ahLst/>
            <a:cxnLst/>
            <a:rect l="l" t="t" r="r" b="b"/>
            <a:pathLst>
              <a:path w="8208009">
                <a:moveTo>
                  <a:pt x="0" y="0"/>
                </a:moveTo>
                <a:lnTo>
                  <a:pt x="820743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6325" y="4285840"/>
            <a:ext cx="2213760" cy="1797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55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477" y="1613852"/>
            <a:ext cx="22320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8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700" spc="-20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4000" spc="-185" dirty="0">
                <a:latin typeface="DejaVu Sans"/>
                <a:cs typeface="DejaVu Sans"/>
              </a:rPr>
              <a:t>𝑀é𝑑𝑖𝑎</a:t>
            </a:r>
            <a:r>
              <a:rPr sz="4000" spc="-135" dirty="0">
                <a:latin typeface="DejaVu Sans"/>
                <a:cs typeface="DejaVu Sans"/>
              </a:rPr>
              <a:t> </a:t>
            </a:r>
            <a:r>
              <a:rPr sz="4000" spc="-775" dirty="0">
                <a:latin typeface="DejaVu Sans"/>
                <a:cs typeface="DejaVu Sans"/>
              </a:rPr>
              <a:t>=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4895" y="1453832"/>
            <a:ext cx="176212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b="0" spc="60" dirty="0">
                <a:latin typeface="DejaVu Sans"/>
                <a:cs typeface="DejaVu Sans"/>
              </a:rPr>
              <a:t>𝑁1+𝑁2</a:t>
            </a:r>
            <a:r>
              <a:rPr sz="2900" b="0" spc="-345" dirty="0">
                <a:latin typeface="DejaVu Sans"/>
                <a:cs typeface="DejaVu Sans"/>
              </a:rPr>
              <a:t> </a:t>
            </a:r>
            <a:r>
              <a:rPr sz="2900" b="0" spc="-585" dirty="0">
                <a:latin typeface="DejaVu Sans"/>
                <a:cs typeface="DejaVu Sans"/>
              </a:rPr>
              <a:t>∗2</a:t>
            </a:r>
            <a:endParaRPr sz="29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579" y="1990598"/>
            <a:ext cx="1734820" cy="0"/>
          </a:xfrm>
          <a:custGeom>
            <a:avLst/>
            <a:gdLst/>
            <a:ahLst/>
            <a:cxnLst/>
            <a:rect l="l" t="t" r="r" b="b"/>
            <a:pathLst>
              <a:path w="1734820">
                <a:moveTo>
                  <a:pt x="0" y="0"/>
                </a:moveTo>
                <a:lnTo>
                  <a:pt x="1734820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477" y="2007552"/>
            <a:ext cx="7447915" cy="2198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762000" algn="ctr">
              <a:lnSpc>
                <a:spcPts val="3200"/>
              </a:lnSpc>
              <a:spcBef>
                <a:spcPts val="120"/>
              </a:spcBef>
            </a:pPr>
            <a:r>
              <a:rPr sz="2900" spc="-155" dirty="0">
                <a:latin typeface="DejaVu Sans"/>
                <a:cs typeface="DejaVu Sans"/>
              </a:rPr>
              <a:t>3</a:t>
            </a:r>
            <a:endParaRPr sz="2900">
              <a:latin typeface="DejaVu Sans"/>
              <a:cs typeface="DejaVu Sans"/>
            </a:endParaRPr>
          </a:p>
          <a:p>
            <a:pPr marL="12700">
              <a:lnSpc>
                <a:spcPts val="2960"/>
              </a:lnSpc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70" dirty="0">
                <a:latin typeface="Arial"/>
                <a:cs typeface="Arial"/>
              </a:rPr>
              <a:t>Frequência </a:t>
            </a:r>
            <a:r>
              <a:rPr sz="2700" spc="145" dirty="0">
                <a:latin typeface="Arial"/>
                <a:cs typeface="Arial"/>
              </a:rPr>
              <a:t>mínima:</a:t>
            </a:r>
            <a:r>
              <a:rPr sz="2700" spc="95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75%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0" dirty="0">
                <a:latin typeface="Arial"/>
                <a:cs typeface="Arial"/>
              </a:rPr>
              <a:t>Média </a:t>
            </a:r>
            <a:r>
              <a:rPr sz="2700" spc="145" dirty="0">
                <a:latin typeface="Arial"/>
                <a:cs typeface="Arial"/>
              </a:rPr>
              <a:t>mínima:</a:t>
            </a:r>
            <a:r>
              <a:rPr sz="2700" spc="80" dirty="0">
                <a:latin typeface="Arial"/>
                <a:cs typeface="Arial"/>
              </a:rPr>
              <a:t> </a:t>
            </a:r>
            <a:r>
              <a:rPr sz="2700" spc="165" dirty="0">
                <a:latin typeface="Arial"/>
                <a:cs typeface="Arial"/>
              </a:rPr>
              <a:t>6,0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5" dirty="0">
                <a:latin typeface="Arial"/>
                <a:cs typeface="Arial"/>
              </a:rPr>
              <a:t>Prova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35" dirty="0">
                <a:latin typeface="Arial"/>
                <a:cs typeface="Arial"/>
              </a:rPr>
              <a:t>substituição </a:t>
            </a:r>
            <a:r>
              <a:rPr sz="2700" spc="15" dirty="0">
                <a:latin typeface="Arial"/>
                <a:cs typeface="Arial"/>
              </a:rPr>
              <a:t>se </a:t>
            </a:r>
            <a:r>
              <a:rPr sz="2700" spc="90" dirty="0">
                <a:latin typeface="Arial"/>
                <a:cs typeface="Arial"/>
              </a:rPr>
              <a:t>aplica </a:t>
            </a: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125" dirty="0">
                <a:latin typeface="Arial"/>
                <a:cs typeface="Arial"/>
              </a:rPr>
              <a:t>N1 </a:t>
            </a:r>
            <a:r>
              <a:rPr sz="2700" spc="-40" dirty="0">
                <a:latin typeface="Arial"/>
                <a:cs typeface="Arial"/>
              </a:rPr>
              <a:t>OU</a:t>
            </a:r>
            <a:r>
              <a:rPr sz="2700" spc="254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N2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820" y="368300"/>
            <a:ext cx="569468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6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477" y="1415749"/>
            <a:ext cx="7854315" cy="35217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5" dirty="0">
                <a:latin typeface="Arial"/>
                <a:cs typeface="Arial"/>
              </a:rPr>
              <a:t>O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dirty="0">
                <a:latin typeface="Arial"/>
                <a:cs typeface="Arial"/>
              </a:rPr>
              <a:t>é</a:t>
            </a:r>
            <a:r>
              <a:rPr sz="2700" spc="150" dirty="0">
                <a:latin typeface="Arial"/>
                <a:cs typeface="Arial"/>
              </a:rPr>
              <a:t> </a:t>
            </a:r>
            <a:r>
              <a:rPr sz="2700" spc="70" dirty="0">
                <a:latin typeface="Arial"/>
                <a:cs typeface="Arial"/>
              </a:rPr>
              <a:t>software?</a:t>
            </a:r>
            <a:endParaRPr sz="27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0" dirty="0">
                <a:latin typeface="Arial"/>
                <a:cs typeface="Arial"/>
              </a:rPr>
              <a:t>Programas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35" dirty="0">
                <a:latin typeface="Arial"/>
                <a:cs typeface="Arial"/>
              </a:rPr>
              <a:t>computadores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45" dirty="0">
                <a:latin typeface="Arial"/>
                <a:cs typeface="Arial"/>
              </a:rPr>
              <a:t>quando  </a:t>
            </a:r>
            <a:r>
              <a:rPr sz="2700" spc="110" dirty="0">
                <a:latin typeface="Arial"/>
                <a:cs typeface="Arial"/>
              </a:rPr>
              <a:t>executados </a:t>
            </a:r>
            <a:r>
              <a:rPr sz="2700" spc="130" dirty="0">
                <a:latin typeface="Arial"/>
                <a:cs typeface="Arial"/>
              </a:rPr>
              <a:t>fornecem </a:t>
            </a:r>
            <a:r>
              <a:rPr sz="2700" spc="80" dirty="0">
                <a:latin typeface="Arial"/>
                <a:cs typeface="Arial"/>
              </a:rPr>
              <a:t>características, </a:t>
            </a:r>
            <a:r>
              <a:rPr sz="2700" spc="114" dirty="0">
                <a:latin typeface="Arial"/>
                <a:cs typeface="Arial"/>
              </a:rPr>
              <a:t>funções 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05" dirty="0">
                <a:latin typeface="Arial"/>
                <a:cs typeface="Arial"/>
              </a:rPr>
              <a:t>desempenhos</a:t>
            </a:r>
            <a:r>
              <a:rPr sz="2700" spc="170" dirty="0">
                <a:latin typeface="Arial"/>
                <a:cs typeface="Arial"/>
              </a:rPr>
              <a:t> </a:t>
            </a:r>
            <a:r>
              <a:rPr sz="2700" spc="85" dirty="0">
                <a:latin typeface="Arial"/>
                <a:cs typeface="Arial"/>
              </a:rPr>
              <a:t>desejados</a:t>
            </a:r>
            <a:endParaRPr sz="2700">
              <a:latin typeface="Arial"/>
              <a:cs typeface="Arial"/>
            </a:endParaRPr>
          </a:p>
          <a:p>
            <a:pPr marL="269240" marR="935990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0" dirty="0">
                <a:latin typeface="Arial"/>
                <a:cs typeface="Arial"/>
              </a:rPr>
              <a:t>Estruturas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10" dirty="0">
                <a:latin typeface="Arial"/>
                <a:cs typeface="Arial"/>
              </a:rPr>
              <a:t>dados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65" dirty="0">
                <a:latin typeface="Arial"/>
                <a:cs typeface="Arial"/>
              </a:rPr>
              <a:t>permitem </a:t>
            </a:r>
            <a:r>
              <a:rPr sz="2700" spc="55" dirty="0">
                <a:latin typeface="Arial"/>
                <a:cs typeface="Arial"/>
              </a:rPr>
              <a:t>aos  </a:t>
            </a:r>
            <a:r>
              <a:rPr sz="2700" spc="130" dirty="0">
                <a:latin typeface="Arial"/>
                <a:cs typeface="Arial"/>
              </a:rPr>
              <a:t>programas </a:t>
            </a:r>
            <a:r>
              <a:rPr sz="2700" spc="150" dirty="0">
                <a:latin typeface="Arial"/>
                <a:cs typeface="Arial"/>
              </a:rPr>
              <a:t>manipular </a:t>
            </a:r>
            <a:r>
              <a:rPr sz="2700" spc="105" dirty="0">
                <a:latin typeface="Arial"/>
                <a:cs typeface="Arial"/>
              </a:rPr>
              <a:t>adequadamente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a  </a:t>
            </a:r>
            <a:r>
              <a:rPr sz="2700" spc="135" dirty="0">
                <a:latin typeface="Arial"/>
                <a:cs typeface="Arial"/>
              </a:rPr>
              <a:t>informação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0" dirty="0">
                <a:latin typeface="Arial"/>
                <a:cs typeface="Arial"/>
              </a:rPr>
              <a:t>Documentação</a:t>
            </a:r>
            <a:r>
              <a:rPr sz="2700" spc="125" dirty="0">
                <a:latin typeface="Arial"/>
                <a:cs typeface="Arial"/>
              </a:rPr>
              <a:t> </a:t>
            </a:r>
            <a:r>
              <a:rPr sz="2700" spc="60" dirty="0">
                <a:latin typeface="Arial"/>
                <a:cs typeface="Arial"/>
              </a:rPr>
              <a:t>associada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820" y="368300"/>
            <a:ext cx="504190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7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637" y="1218565"/>
            <a:ext cx="7609840" cy="442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-34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1800" b="1" spc="-5" dirty="0">
                <a:latin typeface="Arial"/>
                <a:cs typeface="Arial"/>
              </a:rPr>
              <a:t>Os primeiros anos (1950 a início dos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60)</a:t>
            </a:r>
            <a:endParaRPr sz="1800" dirty="0">
              <a:latin typeface="Arial"/>
              <a:cs typeface="Arial"/>
            </a:endParaRPr>
          </a:p>
          <a:p>
            <a:pPr marL="571500" indent="-177800">
              <a:lnSpc>
                <a:spcPts val="2030"/>
              </a:lnSpc>
              <a:buChar char="–"/>
              <a:tabLst>
                <a:tab pos="572135" algn="l"/>
              </a:tabLst>
            </a:pPr>
            <a:r>
              <a:rPr sz="1800" spc="-5" dirty="0">
                <a:latin typeface="Arial"/>
                <a:cs typeface="Arial"/>
              </a:rPr>
              <a:t>Aplicações científicas e 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engenharia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30"/>
              </a:lnSpc>
              <a:spcBef>
                <a:spcPts val="1680"/>
              </a:spcBef>
              <a:tabLst>
                <a:tab pos="332105" algn="l"/>
              </a:tabLst>
            </a:pPr>
            <a:r>
              <a:rPr sz="1200" spc="-34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1800" b="1" spc="-5" dirty="0">
                <a:latin typeface="Arial"/>
                <a:cs typeface="Arial"/>
              </a:rPr>
              <a:t>A segunda era (1960 a meados de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80)</a:t>
            </a:r>
            <a:endParaRPr sz="1800" dirty="0">
              <a:latin typeface="Arial"/>
              <a:cs typeface="Arial"/>
            </a:endParaRPr>
          </a:p>
          <a:p>
            <a:pPr marL="571500" indent="-177800">
              <a:lnSpc>
                <a:spcPts val="2030"/>
              </a:lnSpc>
              <a:buChar char="–"/>
              <a:tabLst>
                <a:tab pos="572135" algn="l"/>
              </a:tabLst>
            </a:pPr>
            <a:r>
              <a:rPr sz="1800" spc="-5" dirty="0">
                <a:latin typeface="Arial"/>
                <a:cs typeface="Arial"/>
              </a:rPr>
              <a:t>Aplicações comerciais em grande-porte </a:t>
            </a:r>
            <a:r>
              <a:rPr sz="1800" dirty="0">
                <a:latin typeface="Arial"/>
                <a:cs typeface="Arial"/>
              </a:rPr>
              <a:t>(sistemas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informação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BD)</a:t>
            </a:r>
          </a:p>
          <a:p>
            <a:pPr marL="12700">
              <a:lnSpc>
                <a:spcPts val="2039"/>
              </a:lnSpc>
              <a:spcBef>
                <a:spcPts val="1665"/>
              </a:spcBef>
              <a:tabLst>
                <a:tab pos="332105" algn="l"/>
              </a:tabLst>
            </a:pPr>
            <a:r>
              <a:rPr sz="1200" spc="-34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terceira </a:t>
            </a:r>
            <a:r>
              <a:rPr sz="1800" b="1" dirty="0">
                <a:latin typeface="Arial"/>
                <a:cs typeface="Arial"/>
              </a:rPr>
              <a:t>era </a:t>
            </a:r>
            <a:r>
              <a:rPr sz="1800" b="1" spc="-5" dirty="0">
                <a:latin typeface="Arial"/>
                <a:cs typeface="Arial"/>
              </a:rPr>
              <a:t>(meados </a:t>
            </a:r>
            <a:r>
              <a:rPr sz="1800" b="1" dirty="0">
                <a:latin typeface="Arial"/>
                <a:cs typeface="Arial"/>
              </a:rPr>
              <a:t>de 70 e </a:t>
            </a:r>
            <a:r>
              <a:rPr sz="1800" b="1" spc="-5" dirty="0">
                <a:latin typeface="Arial"/>
                <a:cs typeface="Arial"/>
              </a:rPr>
              <a:t>década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80)</a:t>
            </a:r>
            <a:endParaRPr sz="1800" dirty="0">
              <a:latin typeface="Arial"/>
              <a:cs typeface="Arial"/>
            </a:endParaRPr>
          </a:p>
          <a:p>
            <a:pPr marL="571500" indent="-177800">
              <a:lnSpc>
                <a:spcPts val="2039"/>
              </a:lnSpc>
              <a:buChar char="–"/>
              <a:tabLst>
                <a:tab pos="572135" algn="l"/>
              </a:tabLst>
            </a:pPr>
            <a:r>
              <a:rPr sz="1800" spc="-5" dirty="0">
                <a:latin typeface="Arial"/>
                <a:cs typeface="Arial"/>
              </a:rPr>
              <a:t>Aplicativos pessoais em</a:t>
            </a:r>
            <a:r>
              <a:rPr sz="1800" dirty="0">
                <a:latin typeface="Arial"/>
                <a:cs typeface="Arial"/>
              </a:rPr>
              <a:t> microcomputadores</a:t>
            </a:r>
          </a:p>
          <a:p>
            <a:pPr marL="12700">
              <a:lnSpc>
                <a:spcPts val="2039"/>
              </a:lnSpc>
              <a:spcBef>
                <a:spcPts val="1660"/>
              </a:spcBef>
              <a:tabLst>
                <a:tab pos="332105" algn="l"/>
              </a:tabLst>
            </a:pPr>
            <a:r>
              <a:rPr sz="1200" spc="-34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quarta era (meados de 80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meados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90)</a:t>
            </a:r>
            <a:endParaRPr sz="1800" dirty="0">
              <a:latin typeface="Arial"/>
              <a:cs typeface="Arial"/>
            </a:endParaRPr>
          </a:p>
          <a:p>
            <a:pPr marL="571500" indent="-177800">
              <a:lnSpc>
                <a:spcPts val="1910"/>
              </a:lnSpc>
              <a:buChar char="–"/>
              <a:tabLst>
                <a:tab pos="572135" algn="l"/>
              </a:tabLst>
            </a:pPr>
            <a:r>
              <a:rPr sz="1800" spc="-5" dirty="0">
                <a:latin typeface="Arial"/>
                <a:cs typeface="Arial"/>
              </a:rPr>
              <a:t>Aplicativos com Interfaces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Gráficas</a:t>
            </a:r>
            <a:endParaRPr sz="1800" dirty="0">
              <a:latin typeface="Arial"/>
              <a:cs typeface="Arial"/>
            </a:endParaRPr>
          </a:p>
          <a:p>
            <a:pPr marL="584200" indent="-190500">
              <a:lnSpc>
                <a:spcPts val="2030"/>
              </a:lnSpc>
              <a:buChar char="–"/>
              <a:tabLst>
                <a:tab pos="584835" algn="l"/>
              </a:tabLst>
            </a:pPr>
            <a:r>
              <a:rPr sz="1800" spc="-5" dirty="0">
                <a:latin typeface="Arial"/>
                <a:cs typeface="Arial"/>
              </a:rPr>
              <a:t>Redes e Arquitetura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Cliente-Servidor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30"/>
              </a:lnSpc>
              <a:spcBef>
                <a:spcPts val="1680"/>
              </a:spcBef>
              <a:tabLst>
                <a:tab pos="332105" algn="l"/>
              </a:tabLst>
            </a:pPr>
            <a:r>
              <a:rPr sz="1200" spc="-34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1800" b="1" dirty="0">
                <a:latin typeface="Arial"/>
                <a:cs typeface="Arial"/>
              </a:rPr>
              <a:t>A quinta era (de </a:t>
            </a:r>
            <a:r>
              <a:rPr sz="1800" b="1" spc="-5" dirty="0">
                <a:latin typeface="Arial"/>
                <a:cs typeface="Arial"/>
              </a:rPr>
              <a:t>meados </a:t>
            </a:r>
            <a:r>
              <a:rPr sz="1800" b="1" dirty="0">
                <a:latin typeface="Arial"/>
                <a:cs typeface="Arial"/>
              </a:rPr>
              <a:t>de </a:t>
            </a:r>
            <a:r>
              <a:rPr sz="1800" b="1" spc="-5" dirty="0">
                <a:latin typeface="Arial"/>
                <a:cs typeface="Arial"/>
              </a:rPr>
              <a:t>90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???)</a:t>
            </a:r>
            <a:endParaRPr sz="1800" dirty="0">
              <a:latin typeface="Arial"/>
              <a:cs typeface="Arial"/>
            </a:endParaRPr>
          </a:p>
          <a:p>
            <a:pPr marL="584200" indent="-190500">
              <a:lnSpc>
                <a:spcPts val="2030"/>
              </a:lnSpc>
              <a:buChar char="–"/>
              <a:tabLst>
                <a:tab pos="584835" algn="l"/>
              </a:tabLst>
            </a:pPr>
            <a:r>
              <a:rPr sz="1800" spc="-5" dirty="0">
                <a:latin typeface="Arial"/>
                <a:cs typeface="Arial"/>
              </a:rPr>
              <a:t>Software Distribuídos,Internet, </a:t>
            </a:r>
            <a:r>
              <a:rPr sz="1800" spc="-5" dirty="0" err="1" smtClean="0">
                <a:latin typeface="Arial"/>
                <a:cs typeface="Arial"/>
              </a:rPr>
              <a:t>Groupwares</a:t>
            </a:r>
            <a:r>
              <a:rPr sz="1800" spc="-5" dirty="0" smtClean="0">
                <a:latin typeface="Arial"/>
                <a:cs typeface="Arial"/>
              </a:rPr>
              <a:t> e</a:t>
            </a:r>
            <a:r>
              <a:rPr sz="1800" spc="65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Intranets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39"/>
              </a:lnSpc>
              <a:spcBef>
                <a:spcPts val="1664"/>
              </a:spcBef>
              <a:tabLst>
                <a:tab pos="332105" algn="l"/>
              </a:tabLst>
            </a:pPr>
            <a:r>
              <a:rPr sz="1200" spc="-34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1800" b="1" spc="-5" dirty="0">
                <a:latin typeface="Arial"/>
                <a:cs typeface="Arial"/>
              </a:rPr>
              <a:t>Sexta era??</a:t>
            </a:r>
            <a:endParaRPr sz="1800" dirty="0">
              <a:latin typeface="Arial"/>
              <a:cs typeface="Arial"/>
            </a:endParaRPr>
          </a:p>
          <a:p>
            <a:pPr marL="584200" indent="-190500">
              <a:lnSpc>
                <a:spcPts val="2039"/>
              </a:lnSpc>
              <a:buChar char="–"/>
              <a:tabLst>
                <a:tab pos="584835" algn="l"/>
              </a:tabLst>
            </a:pPr>
            <a:r>
              <a:rPr sz="1800" dirty="0">
                <a:latin typeface="Arial"/>
                <a:cs typeface="Arial"/>
              </a:rPr>
              <a:t>Computação </a:t>
            </a:r>
            <a:r>
              <a:rPr sz="1800" spc="-5" dirty="0" err="1">
                <a:latin typeface="Arial"/>
                <a:cs typeface="Arial"/>
              </a:rPr>
              <a:t>Móvel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pc="-5" dirty="0" smtClean="0">
                <a:latin typeface="Arial"/>
                <a:cs typeface="Arial"/>
              </a:rPr>
              <a:t>,</a:t>
            </a:r>
            <a:r>
              <a:rPr lang="pt-BR" spc="-5" dirty="0">
                <a:latin typeface="Arial"/>
                <a:cs typeface="Arial"/>
              </a:rPr>
              <a:t> mobile, </a:t>
            </a:r>
            <a:r>
              <a:rPr lang="pt-BR" spc="-5" dirty="0" err="1">
                <a:latin typeface="Arial"/>
                <a:cs typeface="Arial"/>
              </a:rPr>
              <a:t>microserviços</a:t>
            </a:r>
            <a:r>
              <a:rPr lang="pt-BR" spc="-5" dirty="0">
                <a:latin typeface="Arial"/>
                <a:cs typeface="Arial"/>
              </a:rPr>
              <a:t>, </a:t>
            </a:r>
            <a:r>
              <a:rPr lang="pt-BR" spc="-5" dirty="0" err="1">
                <a:latin typeface="Arial"/>
                <a:cs typeface="Arial"/>
              </a:rPr>
              <a:t>cloud</a:t>
            </a:r>
            <a:r>
              <a:rPr lang="pt-BR" spc="-5" dirty="0">
                <a:latin typeface="Arial"/>
                <a:cs typeface="Arial"/>
              </a:rPr>
              <a:t>..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8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477" y="1415749"/>
            <a:ext cx="4846955" cy="23380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-5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4" dirty="0">
                <a:latin typeface="Arial"/>
                <a:cs typeface="Arial"/>
              </a:rPr>
              <a:t>Maior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60" dirty="0">
                <a:latin typeface="Arial"/>
                <a:cs typeface="Arial"/>
              </a:rPr>
              <a:t>Mais</a:t>
            </a:r>
            <a:r>
              <a:rPr sz="2700" spc="90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funcionalidades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60" dirty="0">
                <a:latin typeface="Arial"/>
                <a:cs typeface="Arial"/>
              </a:rPr>
              <a:t>Mais</a:t>
            </a:r>
            <a:r>
              <a:rPr sz="2700" spc="95" dirty="0">
                <a:latin typeface="Arial"/>
                <a:cs typeface="Arial"/>
              </a:rPr>
              <a:t> </a:t>
            </a:r>
            <a:r>
              <a:rPr sz="2700" spc="155" dirty="0">
                <a:latin typeface="Arial"/>
                <a:cs typeface="Arial"/>
              </a:rPr>
              <a:t>complexo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35" dirty="0">
                <a:latin typeface="Arial"/>
                <a:cs typeface="Arial"/>
              </a:rPr>
              <a:t>Utilizado </a:t>
            </a:r>
            <a:r>
              <a:rPr sz="2700" spc="185" dirty="0">
                <a:latin typeface="Arial"/>
                <a:cs typeface="Arial"/>
              </a:rPr>
              <a:t>por </a:t>
            </a:r>
            <a:r>
              <a:rPr sz="2700" spc="114" dirty="0">
                <a:latin typeface="Arial"/>
                <a:cs typeface="Arial"/>
              </a:rPr>
              <a:t>mais</a:t>
            </a:r>
            <a:r>
              <a:rPr sz="2700" spc="-110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usuários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5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0" dirty="0">
                <a:latin typeface="Arial"/>
                <a:cs typeface="Arial"/>
              </a:rPr>
              <a:t>Desenvolvidos </a:t>
            </a:r>
            <a:r>
              <a:rPr sz="2700" spc="185" dirty="0">
                <a:latin typeface="Arial"/>
                <a:cs typeface="Arial"/>
              </a:rPr>
              <a:t>por</a:t>
            </a:r>
            <a:r>
              <a:rPr sz="2700" spc="65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equipes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820" y="368300"/>
            <a:ext cx="5887720" cy="11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1025" y="0"/>
            <a:ext cx="94297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75" dirty="0"/>
              <a:t>9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659</Words>
  <Application>Microsoft Office PowerPoint</Application>
  <PresentationFormat>Apresentação na tela (4:3)</PresentationFormat>
  <Paragraphs>276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Office Theme</vt:lpstr>
      <vt:lpstr>Apresentação do PowerPoint</vt:lpstr>
      <vt:lpstr>Apresentação</vt:lpstr>
      <vt:lpstr> Estudar o processo de produção de software  com qualidade e as etapas envolvidas neste  processo.  Dividida em três grandes momentos</vt:lpstr>
      <vt:lpstr>Apresentação do PowerPoint</vt:lpstr>
      <vt:lpstr>Apresentação do PowerPoint</vt:lpstr>
      <vt:lpstr>𝑁1+𝑁2 ∗2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 Crise no  software</vt:lpstr>
      <vt:lpstr>Apresentação do PowerPoint</vt:lpstr>
      <vt:lpstr>Apresentação do PowerPoint</vt:lpstr>
      <vt:lpstr>Apresentação do PowerPoint</vt:lpstr>
      <vt:lpstr> Causas da Crise no  software</vt:lpstr>
      <vt:lpstr> Causas da Crise no software</vt:lpstr>
      <vt:lpstr> Causas da Crise no software</vt:lpstr>
      <vt:lpstr> A Engenharia de Software abrange um  conjunto de 3 elementos fundamentais</vt:lpstr>
      <vt:lpstr> Métodos  Abordagem estruturada para desenvolver  software com objetivo de facilitar a produção  de alta qualidade dentro de custos  adequados</vt:lpstr>
      <vt:lpstr>Apresentação do PowerPoint</vt:lpstr>
      <vt:lpstr>  Ferramentas</vt:lpstr>
      <vt:lpstr>  Ferramentas</vt:lpstr>
      <vt:lpstr>  Procedimentos/Processos</vt:lpstr>
      <vt:lpstr> Engenharia de Software  Disciplina que estuda todos os aspectos da  produção de software, desde a especificação  do sistema até sua manutenção, depois que  ele entrar em operação</vt:lpstr>
      <vt:lpstr> Engenharia de Software</vt:lpstr>
      <vt:lpstr> Processo</vt:lpstr>
      <vt:lpstr> Modelos de Processo  A Engenharia de Software oferece diversos  modelos de processos que podem ser usados  no desenvolvimento de software</vt:lpstr>
      <vt:lpstr>Apresentação do PowerPoint</vt:lpstr>
      <vt:lpstr> “O melhor processo de software é aquele que  se aproxima do pessoal que fará o serviço”</vt:lpstr>
      <vt:lpstr> Modelos de Processos  Embora existam muitos modelos de  processos de software diferentes, algumas  atividades são comuns a todos eles:  Especificação do software, Projeto e  Implementação,Validação e Evolução</vt:lpstr>
      <vt:lpstr> Especificação do software: a  funcionalidade e as restrições  devem ser definidas</vt:lpstr>
      <vt:lpstr>Apresentação do PowerPoint</vt:lpstr>
      <vt:lpstr> Validação : o software deve ser  validado para garantir que ele  faça o que o cliente deseja</vt:lpstr>
      <vt:lpstr> Evolução: o software deve evoluir  para atender às necessidades  mutáveis dos clientes</vt:lpstr>
      <vt:lpstr>Apresentação do PowerPoint</vt:lpstr>
      <vt:lpstr>Apresentação do PowerPoint</vt:lpstr>
      <vt:lpstr>Apresentação do PowerPoint</vt:lpstr>
      <vt:lpstr>Apresentação do PowerPoint</vt:lpstr>
      <vt:lpstr> Questões para discussão em grupo</vt:lpstr>
      <vt:lpstr> Questões para discussão em grupo</vt:lpstr>
      <vt:lpstr> Pressman, Roger S. Engenharia de  Software, 6 ed, McGrawHill: 2010  Sommerville, Ian. Engenharia de  Software, 8 ed, Pearson:2007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– Aula 01</dc:title>
  <dc:creator>Eduardo</dc:creator>
  <cp:lastModifiedBy>Rodrigo</cp:lastModifiedBy>
  <cp:revision>6</cp:revision>
  <dcterms:created xsi:type="dcterms:W3CDTF">2018-02-09T20:38:52Z</dcterms:created>
  <dcterms:modified xsi:type="dcterms:W3CDTF">2019-07-29T02:18:36Z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2018-02-09T00:00:00Z</vt:filetime>
  </property>
</Properties>
</file>