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75" dirty="0"/>
              <a:t>‹nº›</a:t>
            </a:fld>
            <a:endParaRPr spc="7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75" dirty="0"/>
              <a:t>‹nº›</a:t>
            </a:fld>
            <a:endParaRPr spc="7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75" dirty="0"/>
              <a:t>‹nº›</a:t>
            </a:fld>
            <a:endParaRPr spc="7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75" dirty="0"/>
              <a:t>‹nº›</a:t>
            </a:fld>
            <a:endParaRPr spc="7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75" dirty="0"/>
              <a:t>‹nº›</a:t>
            </a:fld>
            <a:endParaRPr spc="7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99872" y="5945123"/>
            <a:ext cx="4898390" cy="913130"/>
          </a:xfrm>
          <a:custGeom>
            <a:avLst/>
            <a:gdLst/>
            <a:ahLst/>
            <a:cxnLst/>
            <a:rect l="l" t="t" r="r" b="b"/>
            <a:pathLst>
              <a:path w="4898390" h="913129">
                <a:moveTo>
                  <a:pt x="85556" y="21310"/>
                </a:moveTo>
                <a:lnTo>
                  <a:pt x="3637272" y="912874"/>
                </a:lnTo>
                <a:lnTo>
                  <a:pt x="4898144" y="912874"/>
                </a:lnTo>
                <a:lnTo>
                  <a:pt x="85556" y="21310"/>
                </a:lnTo>
                <a:close/>
              </a:path>
              <a:path w="4898390" h="913129">
                <a:moveTo>
                  <a:pt x="660" y="0"/>
                </a:moveTo>
                <a:lnTo>
                  <a:pt x="0" y="5460"/>
                </a:lnTo>
                <a:lnTo>
                  <a:pt x="85556" y="21310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86155" y="5939028"/>
            <a:ext cx="3654425" cy="919480"/>
          </a:xfrm>
          <a:custGeom>
            <a:avLst/>
            <a:gdLst/>
            <a:ahLst/>
            <a:cxnLst/>
            <a:rect l="l" t="t" r="r" b="b"/>
            <a:pathLst>
              <a:path w="3654425" h="919479">
                <a:moveTo>
                  <a:pt x="0" y="0"/>
                </a:moveTo>
                <a:lnTo>
                  <a:pt x="7924" y="6350"/>
                </a:lnTo>
                <a:lnTo>
                  <a:pt x="2870480" y="918970"/>
                </a:lnTo>
                <a:lnTo>
                  <a:pt x="3653984" y="9189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5789681"/>
            <a:ext cx="3393821" cy="10635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5784670"/>
            <a:ext cx="3370852" cy="10733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439" y="3206623"/>
            <a:ext cx="723712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5710" y="1489324"/>
            <a:ext cx="7072579" cy="3705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30564" y="6578533"/>
            <a:ext cx="209550" cy="220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75" dirty="0"/>
              <a:t>‹nº›</a:t>
            </a:fld>
            <a:endParaRPr spc="7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357" y="5082997"/>
            <a:ext cx="2894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pc="-175" dirty="0" smtClean="0"/>
              <a:t>Rodrigo Figueira</a:t>
            </a:r>
            <a:endParaRPr spc="-275" dirty="0"/>
          </a:p>
        </p:txBody>
      </p:sp>
      <p:sp>
        <p:nvSpPr>
          <p:cNvPr id="3" name="object 3"/>
          <p:cNvSpPr/>
          <p:nvPr/>
        </p:nvSpPr>
        <p:spPr>
          <a:xfrm>
            <a:off x="2305811" y="562406"/>
            <a:ext cx="5874893" cy="5560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82823" y="2022348"/>
            <a:ext cx="3503676" cy="2621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09811" y="6578533"/>
            <a:ext cx="131445" cy="22034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z="1000" spc="75" dirty="0">
                <a:latin typeface="Arial"/>
                <a:cs typeface="Arial"/>
              </a:rPr>
              <a:t>1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0547" y="3206623"/>
            <a:ext cx="5980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0" dirty="0"/>
              <a:t>Classificação </a:t>
            </a:r>
            <a:r>
              <a:rPr spc="-165" dirty="0"/>
              <a:t>dos Requisitos </a:t>
            </a:r>
            <a:r>
              <a:rPr spc="-135" dirty="0"/>
              <a:t>pela</a:t>
            </a:r>
            <a:r>
              <a:rPr spc="-25" dirty="0"/>
              <a:t> </a:t>
            </a:r>
            <a:r>
              <a:rPr spc="-180" dirty="0"/>
              <a:t>Natureza</a:t>
            </a:r>
          </a:p>
        </p:txBody>
      </p:sp>
      <p:sp>
        <p:nvSpPr>
          <p:cNvPr id="3" name="object 3"/>
          <p:cNvSpPr/>
          <p:nvPr/>
        </p:nvSpPr>
        <p:spPr>
          <a:xfrm>
            <a:off x="7290816" y="4425696"/>
            <a:ext cx="1543812" cy="1543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63" y="1724990"/>
            <a:ext cx="7803515" cy="4246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5904">
              <a:lnSpc>
                <a:spcPts val="2850"/>
              </a:lnSpc>
              <a:spcBef>
                <a:spcPts val="100"/>
              </a:spcBef>
              <a:buClr>
                <a:srgbClr val="D2DA79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400" spc="-130" dirty="0">
                <a:latin typeface="Arial"/>
                <a:cs typeface="Arial"/>
              </a:rPr>
              <a:t>Requisitos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Funcionais</a:t>
            </a:r>
            <a:endParaRPr sz="2400">
              <a:latin typeface="Arial"/>
              <a:cs typeface="Arial"/>
            </a:endParaRPr>
          </a:p>
          <a:p>
            <a:pPr marL="561340" marR="43815" indent="-247015">
              <a:lnSpc>
                <a:spcPts val="2110"/>
              </a:lnSpc>
              <a:spcBef>
                <a:spcPts val="480"/>
              </a:spcBef>
              <a:tabLst>
                <a:tab pos="560705" algn="l"/>
              </a:tabLst>
            </a:pPr>
            <a:r>
              <a:rPr sz="2200" spc="-5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200" spc="-160" dirty="0">
                <a:solidFill>
                  <a:srgbClr val="373B52"/>
                </a:solidFill>
                <a:latin typeface="Arial"/>
                <a:cs typeface="Arial"/>
              </a:rPr>
              <a:t>Declarações </a:t>
            </a:r>
            <a:r>
              <a:rPr sz="2200" spc="-120" dirty="0">
                <a:solidFill>
                  <a:srgbClr val="373B52"/>
                </a:solidFill>
                <a:latin typeface="Arial"/>
                <a:cs typeface="Arial"/>
              </a:rPr>
              <a:t>de </a:t>
            </a:r>
            <a:r>
              <a:rPr sz="2200" spc="-110" dirty="0">
                <a:solidFill>
                  <a:srgbClr val="373B52"/>
                </a:solidFill>
                <a:latin typeface="Arial"/>
                <a:cs typeface="Arial"/>
              </a:rPr>
              <a:t>serviço que </a:t>
            </a:r>
            <a:r>
              <a:rPr sz="2200" spc="-70" dirty="0">
                <a:solidFill>
                  <a:srgbClr val="373B52"/>
                </a:solidFill>
                <a:latin typeface="Arial"/>
                <a:cs typeface="Arial"/>
              </a:rPr>
              <a:t>o </a:t>
            </a:r>
            <a:r>
              <a:rPr sz="2200" spc="-75" dirty="0">
                <a:solidFill>
                  <a:srgbClr val="373B52"/>
                </a:solidFill>
                <a:latin typeface="Arial"/>
                <a:cs typeface="Arial"/>
              </a:rPr>
              <a:t>software </a:t>
            </a:r>
            <a:r>
              <a:rPr sz="2200" spc="-140" dirty="0">
                <a:solidFill>
                  <a:srgbClr val="373B52"/>
                </a:solidFill>
                <a:latin typeface="Arial"/>
                <a:cs typeface="Arial"/>
              </a:rPr>
              <a:t>deve </a:t>
            </a:r>
            <a:r>
              <a:rPr sz="2200" spc="-125" dirty="0">
                <a:solidFill>
                  <a:srgbClr val="373B52"/>
                </a:solidFill>
                <a:latin typeface="Arial"/>
                <a:cs typeface="Arial"/>
              </a:rPr>
              <a:t>fornecer, </a:t>
            </a:r>
            <a:r>
              <a:rPr sz="2200" spc="-120" dirty="0">
                <a:solidFill>
                  <a:srgbClr val="373B52"/>
                </a:solidFill>
                <a:latin typeface="Arial"/>
                <a:cs typeface="Arial"/>
              </a:rPr>
              <a:t>como </a:t>
            </a:r>
            <a:r>
              <a:rPr sz="2200" spc="-140" dirty="0">
                <a:solidFill>
                  <a:srgbClr val="373B52"/>
                </a:solidFill>
                <a:latin typeface="Arial"/>
                <a:cs typeface="Arial"/>
              </a:rPr>
              <a:t>deve  </a:t>
            </a:r>
            <a:r>
              <a:rPr sz="2200" spc="-90" dirty="0">
                <a:solidFill>
                  <a:srgbClr val="373B52"/>
                </a:solidFill>
                <a:latin typeface="Arial"/>
                <a:cs typeface="Arial"/>
              </a:rPr>
              <a:t>reagir </a:t>
            </a:r>
            <a:r>
              <a:rPr sz="2200" spc="-215" dirty="0">
                <a:solidFill>
                  <a:srgbClr val="373B52"/>
                </a:solidFill>
                <a:latin typeface="Arial"/>
                <a:cs typeface="Arial"/>
              </a:rPr>
              <a:t>às </a:t>
            </a:r>
            <a:r>
              <a:rPr sz="2200" spc="-120" dirty="0">
                <a:solidFill>
                  <a:srgbClr val="373B52"/>
                </a:solidFill>
                <a:latin typeface="Arial"/>
                <a:cs typeface="Arial"/>
              </a:rPr>
              <a:t>entradas </a:t>
            </a:r>
            <a:r>
              <a:rPr sz="2200" spc="-135" dirty="0">
                <a:solidFill>
                  <a:srgbClr val="373B52"/>
                </a:solidFill>
                <a:latin typeface="Arial"/>
                <a:cs typeface="Arial"/>
              </a:rPr>
              <a:t>e </a:t>
            </a:r>
            <a:r>
              <a:rPr sz="2200" spc="-120" dirty="0">
                <a:solidFill>
                  <a:srgbClr val="373B52"/>
                </a:solidFill>
                <a:latin typeface="Arial"/>
                <a:cs typeface="Arial"/>
              </a:rPr>
              <a:t>como </a:t>
            </a:r>
            <a:r>
              <a:rPr sz="2200" spc="-140" dirty="0">
                <a:solidFill>
                  <a:srgbClr val="373B52"/>
                </a:solidFill>
                <a:latin typeface="Arial"/>
                <a:cs typeface="Arial"/>
              </a:rPr>
              <a:t>deve </a:t>
            </a:r>
            <a:r>
              <a:rPr sz="2200" spc="-195" dirty="0">
                <a:solidFill>
                  <a:srgbClr val="373B52"/>
                </a:solidFill>
                <a:latin typeface="Arial"/>
                <a:cs typeface="Arial"/>
              </a:rPr>
              <a:t>se </a:t>
            </a:r>
            <a:r>
              <a:rPr sz="2200" spc="-75" dirty="0">
                <a:solidFill>
                  <a:srgbClr val="373B52"/>
                </a:solidFill>
                <a:latin typeface="Arial"/>
                <a:cs typeface="Arial"/>
              </a:rPr>
              <a:t>comportar </a:t>
            </a:r>
            <a:r>
              <a:rPr sz="2200" spc="-114" dirty="0">
                <a:solidFill>
                  <a:srgbClr val="373B52"/>
                </a:solidFill>
                <a:latin typeface="Arial"/>
                <a:cs typeface="Arial"/>
              </a:rPr>
              <a:t>em </a:t>
            </a:r>
            <a:r>
              <a:rPr sz="2200" spc="-105" dirty="0">
                <a:solidFill>
                  <a:srgbClr val="373B52"/>
                </a:solidFill>
                <a:latin typeface="Arial"/>
                <a:cs typeface="Arial"/>
              </a:rPr>
              <a:t>determinadas  </a:t>
            </a:r>
            <a:r>
              <a:rPr sz="2200" spc="-120" dirty="0">
                <a:solidFill>
                  <a:srgbClr val="373B52"/>
                </a:solidFill>
                <a:latin typeface="Arial"/>
                <a:cs typeface="Arial"/>
              </a:rPr>
              <a:t>situações. </a:t>
            </a:r>
            <a:r>
              <a:rPr sz="2200" spc="-190" dirty="0">
                <a:solidFill>
                  <a:srgbClr val="373B52"/>
                </a:solidFill>
                <a:latin typeface="Arial"/>
                <a:cs typeface="Arial"/>
              </a:rPr>
              <a:t>Pode </a:t>
            </a:r>
            <a:r>
              <a:rPr sz="2200" spc="-50" dirty="0">
                <a:solidFill>
                  <a:srgbClr val="373B52"/>
                </a:solidFill>
                <a:latin typeface="Arial"/>
                <a:cs typeface="Arial"/>
              </a:rPr>
              <a:t>incluir </a:t>
            </a:r>
            <a:r>
              <a:rPr sz="2200" spc="-150" dirty="0">
                <a:solidFill>
                  <a:srgbClr val="373B52"/>
                </a:solidFill>
                <a:latin typeface="Arial"/>
                <a:cs typeface="Arial"/>
              </a:rPr>
              <a:t>declarações </a:t>
            </a:r>
            <a:r>
              <a:rPr sz="2200" spc="-85" dirty="0">
                <a:solidFill>
                  <a:srgbClr val="373B52"/>
                </a:solidFill>
                <a:latin typeface="Arial"/>
                <a:cs typeface="Arial"/>
              </a:rPr>
              <a:t>do </a:t>
            </a:r>
            <a:r>
              <a:rPr sz="2200" spc="-114" dirty="0">
                <a:solidFill>
                  <a:srgbClr val="373B52"/>
                </a:solidFill>
                <a:latin typeface="Arial"/>
                <a:cs typeface="Arial"/>
              </a:rPr>
              <a:t>que </a:t>
            </a:r>
            <a:r>
              <a:rPr sz="2200" spc="-70" dirty="0">
                <a:solidFill>
                  <a:srgbClr val="373B52"/>
                </a:solidFill>
                <a:latin typeface="Arial"/>
                <a:cs typeface="Arial"/>
              </a:rPr>
              <a:t>o </a:t>
            </a:r>
            <a:r>
              <a:rPr sz="2200" spc="-75" dirty="0">
                <a:solidFill>
                  <a:srgbClr val="373B52"/>
                </a:solidFill>
                <a:latin typeface="Arial"/>
                <a:cs typeface="Arial"/>
              </a:rPr>
              <a:t>software </a:t>
            </a:r>
            <a:r>
              <a:rPr sz="2200" spc="-120" dirty="0">
                <a:solidFill>
                  <a:srgbClr val="373B52"/>
                </a:solidFill>
                <a:latin typeface="Arial"/>
                <a:cs typeface="Arial"/>
              </a:rPr>
              <a:t>não </a:t>
            </a:r>
            <a:r>
              <a:rPr sz="2200" spc="-145" dirty="0">
                <a:solidFill>
                  <a:srgbClr val="373B52"/>
                </a:solidFill>
                <a:latin typeface="Arial"/>
                <a:cs typeface="Arial"/>
              </a:rPr>
              <a:t>deve  fazer</a:t>
            </a:r>
            <a:endParaRPr sz="2200">
              <a:latin typeface="Arial"/>
              <a:cs typeface="Arial"/>
            </a:endParaRPr>
          </a:p>
          <a:p>
            <a:pPr marL="268605" indent="-255904">
              <a:lnSpc>
                <a:spcPts val="2850"/>
              </a:lnSpc>
              <a:spcBef>
                <a:spcPts val="1075"/>
              </a:spcBef>
              <a:buClr>
                <a:srgbClr val="D2DA79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400" spc="-130" dirty="0">
                <a:latin typeface="Arial"/>
                <a:cs typeface="Arial"/>
              </a:rPr>
              <a:t>Requisitos </a:t>
            </a:r>
            <a:r>
              <a:rPr sz="2400" spc="-114" dirty="0">
                <a:latin typeface="Arial"/>
                <a:cs typeface="Arial"/>
              </a:rPr>
              <a:t>não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funcionais</a:t>
            </a:r>
            <a:endParaRPr sz="2400">
              <a:latin typeface="Arial"/>
              <a:cs typeface="Arial"/>
            </a:endParaRPr>
          </a:p>
          <a:p>
            <a:pPr marL="561340" marR="215900" indent="-247015">
              <a:lnSpc>
                <a:spcPct val="80000"/>
              </a:lnSpc>
              <a:spcBef>
                <a:spcPts val="500"/>
              </a:spcBef>
              <a:tabLst>
                <a:tab pos="560705" algn="l"/>
              </a:tabLst>
            </a:pPr>
            <a:r>
              <a:rPr sz="2200" spc="-5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200" spc="-160" dirty="0">
                <a:solidFill>
                  <a:srgbClr val="373B52"/>
                </a:solidFill>
                <a:latin typeface="Arial"/>
                <a:cs typeface="Arial"/>
              </a:rPr>
              <a:t>Declarações </a:t>
            </a:r>
            <a:r>
              <a:rPr sz="2200" spc="-180" dirty="0">
                <a:solidFill>
                  <a:srgbClr val="373B52"/>
                </a:solidFill>
                <a:latin typeface="Arial"/>
                <a:cs typeface="Arial"/>
              </a:rPr>
              <a:t>das </a:t>
            </a:r>
            <a:r>
              <a:rPr sz="2200" spc="-110" dirty="0">
                <a:solidFill>
                  <a:srgbClr val="373B52"/>
                </a:solidFill>
                <a:latin typeface="Arial"/>
                <a:cs typeface="Arial"/>
              </a:rPr>
              <a:t>restrições </a:t>
            </a:r>
            <a:r>
              <a:rPr sz="2200" spc="-120" dirty="0">
                <a:solidFill>
                  <a:srgbClr val="373B52"/>
                </a:solidFill>
                <a:latin typeface="Arial"/>
                <a:cs typeface="Arial"/>
              </a:rPr>
              <a:t>sobre </a:t>
            </a:r>
            <a:r>
              <a:rPr sz="2200" spc="-165" dirty="0">
                <a:solidFill>
                  <a:srgbClr val="373B52"/>
                </a:solidFill>
                <a:latin typeface="Arial"/>
                <a:cs typeface="Arial"/>
              </a:rPr>
              <a:t>os </a:t>
            </a:r>
            <a:r>
              <a:rPr sz="2200" spc="-125" dirty="0">
                <a:solidFill>
                  <a:srgbClr val="373B52"/>
                </a:solidFill>
                <a:latin typeface="Arial"/>
                <a:cs typeface="Arial"/>
              </a:rPr>
              <a:t>serviços </a:t>
            </a:r>
            <a:r>
              <a:rPr sz="2200" spc="-75" dirty="0">
                <a:solidFill>
                  <a:srgbClr val="373B52"/>
                </a:solidFill>
                <a:latin typeface="Arial"/>
                <a:cs typeface="Arial"/>
              </a:rPr>
              <a:t>ou </a:t>
            </a:r>
            <a:r>
              <a:rPr sz="2200" spc="-120" dirty="0">
                <a:solidFill>
                  <a:srgbClr val="373B52"/>
                </a:solidFill>
                <a:latin typeface="Arial"/>
                <a:cs typeface="Arial"/>
              </a:rPr>
              <a:t>funções  </a:t>
            </a:r>
            <a:r>
              <a:rPr sz="2200" spc="-110" dirty="0">
                <a:solidFill>
                  <a:srgbClr val="373B52"/>
                </a:solidFill>
                <a:latin typeface="Arial"/>
                <a:cs typeface="Arial"/>
              </a:rPr>
              <a:t>oferecidos </a:t>
            </a:r>
            <a:r>
              <a:rPr sz="2200" spc="-75" dirty="0">
                <a:solidFill>
                  <a:srgbClr val="373B52"/>
                </a:solidFill>
                <a:latin typeface="Arial"/>
                <a:cs typeface="Arial"/>
              </a:rPr>
              <a:t>pelo software. </a:t>
            </a:r>
            <a:r>
              <a:rPr sz="2200" spc="-100" dirty="0">
                <a:solidFill>
                  <a:srgbClr val="373B52"/>
                </a:solidFill>
                <a:latin typeface="Arial"/>
                <a:cs typeface="Arial"/>
              </a:rPr>
              <a:t>Incluem </a:t>
            </a:r>
            <a:r>
              <a:rPr sz="2200" spc="-110" dirty="0">
                <a:solidFill>
                  <a:srgbClr val="373B52"/>
                </a:solidFill>
                <a:latin typeface="Arial"/>
                <a:cs typeface="Arial"/>
              </a:rPr>
              <a:t>restrições </a:t>
            </a:r>
            <a:r>
              <a:rPr sz="2200" spc="-120" dirty="0">
                <a:solidFill>
                  <a:srgbClr val="373B52"/>
                </a:solidFill>
                <a:latin typeface="Arial"/>
                <a:cs typeface="Arial"/>
              </a:rPr>
              <a:t>de </a:t>
            </a:r>
            <a:r>
              <a:rPr sz="2200" spc="-45" dirty="0">
                <a:solidFill>
                  <a:srgbClr val="373B52"/>
                </a:solidFill>
                <a:latin typeface="Arial"/>
                <a:cs typeface="Arial"/>
              </a:rPr>
              <a:t>timing, </a:t>
            </a:r>
            <a:r>
              <a:rPr sz="2200" spc="-120" dirty="0">
                <a:solidFill>
                  <a:srgbClr val="373B52"/>
                </a:solidFill>
                <a:latin typeface="Arial"/>
                <a:cs typeface="Arial"/>
              </a:rPr>
              <a:t>sobre </a:t>
            </a:r>
            <a:r>
              <a:rPr sz="2200" spc="-70" dirty="0">
                <a:solidFill>
                  <a:srgbClr val="373B52"/>
                </a:solidFill>
                <a:latin typeface="Arial"/>
                <a:cs typeface="Arial"/>
              </a:rPr>
              <a:t>o  </a:t>
            </a:r>
            <a:r>
              <a:rPr sz="2200" spc="-145" dirty="0">
                <a:solidFill>
                  <a:srgbClr val="373B52"/>
                </a:solidFill>
                <a:latin typeface="Arial"/>
                <a:cs typeface="Arial"/>
              </a:rPr>
              <a:t>processo </a:t>
            </a:r>
            <a:r>
              <a:rPr sz="2200" spc="-120" dirty="0">
                <a:solidFill>
                  <a:srgbClr val="373B52"/>
                </a:solidFill>
                <a:latin typeface="Arial"/>
                <a:cs typeface="Arial"/>
              </a:rPr>
              <a:t>de </a:t>
            </a:r>
            <a:r>
              <a:rPr sz="2200" spc="-105" dirty="0">
                <a:solidFill>
                  <a:srgbClr val="373B52"/>
                </a:solidFill>
                <a:latin typeface="Arial"/>
                <a:cs typeface="Arial"/>
              </a:rPr>
              <a:t>desenvolvimento </a:t>
            </a:r>
            <a:r>
              <a:rPr sz="2200" spc="-135" dirty="0">
                <a:solidFill>
                  <a:srgbClr val="373B52"/>
                </a:solidFill>
                <a:latin typeface="Arial"/>
                <a:cs typeface="Arial"/>
              </a:rPr>
              <a:t>e </a:t>
            </a:r>
            <a:r>
              <a:rPr sz="2200" spc="-140" dirty="0">
                <a:solidFill>
                  <a:srgbClr val="373B52"/>
                </a:solidFill>
                <a:latin typeface="Arial"/>
                <a:cs typeface="Arial"/>
              </a:rPr>
              <a:t>adoção </a:t>
            </a:r>
            <a:r>
              <a:rPr sz="2200" spc="-120" dirty="0">
                <a:solidFill>
                  <a:srgbClr val="373B52"/>
                </a:solidFill>
                <a:latin typeface="Arial"/>
                <a:cs typeface="Arial"/>
              </a:rPr>
              <a:t>de</a:t>
            </a:r>
            <a:r>
              <a:rPr sz="2200" spc="-45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200" spc="-130" dirty="0">
                <a:solidFill>
                  <a:srgbClr val="373B52"/>
                </a:solidFill>
                <a:latin typeface="Arial"/>
                <a:cs typeface="Arial"/>
              </a:rPr>
              <a:t>padrões</a:t>
            </a:r>
            <a:endParaRPr sz="2200">
              <a:latin typeface="Arial"/>
              <a:cs typeface="Arial"/>
            </a:endParaRPr>
          </a:p>
          <a:p>
            <a:pPr marL="268605" indent="-255904">
              <a:lnSpc>
                <a:spcPts val="2840"/>
              </a:lnSpc>
              <a:spcBef>
                <a:spcPts val="1060"/>
              </a:spcBef>
              <a:buClr>
                <a:srgbClr val="D2DA79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400" spc="-130" dirty="0">
                <a:latin typeface="Arial"/>
                <a:cs typeface="Arial"/>
              </a:rPr>
              <a:t>Requisitos </a:t>
            </a:r>
            <a:r>
              <a:rPr sz="2400" spc="-110" dirty="0">
                <a:latin typeface="Arial"/>
                <a:cs typeface="Arial"/>
              </a:rPr>
              <a:t>de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domínio</a:t>
            </a:r>
            <a:endParaRPr sz="2400">
              <a:latin typeface="Arial"/>
              <a:cs typeface="Arial"/>
            </a:endParaRPr>
          </a:p>
          <a:p>
            <a:pPr marL="561340" marR="5080" indent="-247015">
              <a:lnSpc>
                <a:spcPct val="79500"/>
              </a:lnSpc>
              <a:spcBef>
                <a:spcPts val="505"/>
              </a:spcBef>
              <a:tabLst>
                <a:tab pos="560705" algn="l"/>
              </a:tabLst>
            </a:pPr>
            <a:r>
              <a:rPr sz="2200" spc="-5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200" spc="-125" dirty="0">
                <a:solidFill>
                  <a:srgbClr val="373B52"/>
                </a:solidFill>
                <a:latin typeface="Arial"/>
                <a:cs typeface="Arial"/>
              </a:rPr>
              <a:t>Provenientes </a:t>
            </a:r>
            <a:r>
              <a:rPr sz="2200" spc="-85" dirty="0">
                <a:solidFill>
                  <a:srgbClr val="373B52"/>
                </a:solidFill>
                <a:latin typeface="Arial"/>
                <a:cs typeface="Arial"/>
              </a:rPr>
              <a:t>do </a:t>
            </a:r>
            <a:r>
              <a:rPr sz="2200" spc="-80" dirty="0">
                <a:solidFill>
                  <a:srgbClr val="373B52"/>
                </a:solidFill>
                <a:latin typeface="Arial"/>
                <a:cs typeface="Arial"/>
              </a:rPr>
              <a:t>domínio </a:t>
            </a:r>
            <a:r>
              <a:rPr sz="2200" spc="-114" dirty="0">
                <a:solidFill>
                  <a:srgbClr val="373B52"/>
                </a:solidFill>
                <a:latin typeface="Arial"/>
                <a:cs typeface="Arial"/>
              </a:rPr>
              <a:t>(área) </a:t>
            </a:r>
            <a:r>
              <a:rPr sz="2200" spc="-140" dirty="0">
                <a:solidFill>
                  <a:srgbClr val="373B52"/>
                </a:solidFill>
                <a:latin typeface="Arial"/>
                <a:cs typeface="Arial"/>
              </a:rPr>
              <a:t>da </a:t>
            </a:r>
            <a:r>
              <a:rPr sz="2200" spc="-130" dirty="0">
                <a:solidFill>
                  <a:srgbClr val="373B52"/>
                </a:solidFill>
                <a:latin typeface="Arial"/>
                <a:cs typeface="Arial"/>
              </a:rPr>
              <a:t>aplicação </a:t>
            </a:r>
            <a:r>
              <a:rPr sz="2200" spc="-85" dirty="0">
                <a:solidFill>
                  <a:srgbClr val="373B52"/>
                </a:solidFill>
                <a:latin typeface="Arial"/>
                <a:cs typeface="Arial"/>
              </a:rPr>
              <a:t>do </a:t>
            </a:r>
            <a:r>
              <a:rPr sz="2200" spc="-75" dirty="0">
                <a:solidFill>
                  <a:srgbClr val="373B52"/>
                </a:solidFill>
                <a:latin typeface="Arial"/>
                <a:cs typeface="Arial"/>
              </a:rPr>
              <a:t>software </a:t>
            </a:r>
            <a:r>
              <a:rPr sz="2200" spc="-135" dirty="0">
                <a:solidFill>
                  <a:srgbClr val="373B52"/>
                </a:solidFill>
                <a:latin typeface="Arial"/>
                <a:cs typeface="Arial"/>
              </a:rPr>
              <a:t>e </a:t>
            </a:r>
            <a:r>
              <a:rPr sz="2200" spc="-125" dirty="0">
                <a:solidFill>
                  <a:srgbClr val="373B52"/>
                </a:solidFill>
                <a:latin typeface="Arial"/>
                <a:cs typeface="Arial"/>
              </a:rPr>
              <a:t>que  </a:t>
            </a:r>
            <a:r>
              <a:rPr sz="2200" spc="-70" dirty="0">
                <a:solidFill>
                  <a:srgbClr val="373B52"/>
                </a:solidFill>
                <a:latin typeface="Arial"/>
                <a:cs typeface="Arial"/>
              </a:rPr>
              <a:t>refletem </a:t>
            </a:r>
            <a:r>
              <a:rPr sz="2200" spc="-215" dirty="0">
                <a:solidFill>
                  <a:srgbClr val="373B52"/>
                </a:solidFill>
                <a:latin typeface="Arial"/>
                <a:cs typeface="Arial"/>
              </a:rPr>
              <a:t>as </a:t>
            </a:r>
            <a:r>
              <a:rPr sz="2200" spc="-130" dirty="0">
                <a:solidFill>
                  <a:srgbClr val="373B52"/>
                </a:solidFill>
                <a:latin typeface="Arial"/>
                <a:cs typeface="Arial"/>
              </a:rPr>
              <a:t>características </a:t>
            </a:r>
            <a:r>
              <a:rPr sz="2200" spc="-135" dirty="0">
                <a:solidFill>
                  <a:srgbClr val="373B52"/>
                </a:solidFill>
                <a:latin typeface="Arial"/>
                <a:cs typeface="Arial"/>
              </a:rPr>
              <a:t>e </a:t>
            </a:r>
            <a:r>
              <a:rPr sz="2200" spc="-105" dirty="0">
                <a:solidFill>
                  <a:srgbClr val="373B52"/>
                </a:solidFill>
                <a:latin typeface="Arial"/>
                <a:cs typeface="Arial"/>
              </a:rPr>
              <a:t>restrições </a:t>
            </a:r>
            <a:r>
              <a:rPr sz="2200" spc="-180" dirty="0">
                <a:solidFill>
                  <a:srgbClr val="373B52"/>
                </a:solidFill>
                <a:latin typeface="Arial"/>
                <a:cs typeface="Arial"/>
              </a:rPr>
              <a:t>desse </a:t>
            </a:r>
            <a:r>
              <a:rPr sz="2200" spc="-85" dirty="0">
                <a:solidFill>
                  <a:srgbClr val="373B52"/>
                </a:solidFill>
                <a:latin typeface="Arial"/>
                <a:cs typeface="Arial"/>
              </a:rPr>
              <a:t>domínio. </a:t>
            </a:r>
            <a:r>
              <a:rPr sz="2200" spc="-175" dirty="0">
                <a:solidFill>
                  <a:srgbClr val="373B52"/>
                </a:solidFill>
                <a:latin typeface="Arial"/>
                <a:cs typeface="Arial"/>
              </a:rPr>
              <a:t>Podem </a:t>
            </a:r>
            <a:r>
              <a:rPr sz="2200" spc="-125" dirty="0">
                <a:solidFill>
                  <a:srgbClr val="373B52"/>
                </a:solidFill>
                <a:latin typeface="Arial"/>
                <a:cs typeface="Arial"/>
              </a:rPr>
              <a:t>ser  </a:t>
            </a:r>
            <a:r>
              <a:rPr sz="2200" spc="-95" dirty="0">
                <a:solidFill>
                  <a:srgbClr val="373B52"/>
                </a:solidFill>
                <a:latin typeface="Arial"/>
                <a:cs typeface="Arial"/>
              </a:rPr>
              <a:t>funcionais </a:t>
            </a:r>
            <a:r>
              <a:rPr sz="2200" spc="-75" dirty="0">
                <a:solidFill>
                  <a:srgbClr val="373B52"/>
                </a:solidFill>
                <a:latin typeface="Arial"/>
                <a:cs typeface="Arial"/>
              </a:rPr>
              <a:t>ou </a:t>
            </a:r>
            <a:r>
              <a:rPr sz="2200" spc="-120" dirty="0">
                <a:solidFill>
                  <a:srgbClr val="373B52"/>
                </a:solidFill>
                <a:latin typeface="Arial"/>
                <a:cs typeface="Arial"/>
              </a:rPr>
              <a:t>não</a:t>
            </a:r>
            <a:r>
              <a:rPr sz="2200" spc="-265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200" spc="-95" dirty="0">
                <a:solidFill>
                  <a:srgbClr val="373B52"/>
                </a:solidFill>
                <a:latin typeface="Arial"/>
                <a:cs typeface="Arial"/>
              </a:rPr>
              <a:t>funcionais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2440" y="249974"/>
            <a:ext cx="7531481" cy="1083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75" dirty="0"/>
              <a:t>11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691" y="1369516"/>
            <a:ext cx="8233409" cy="4867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5904">
              <a:lnSpc>
                <a:spcPts val="2595"/>
              </a:lnSpc>
              <a:spcBef>
                <a:spcPts val="100"/>
              </a:spcBef>
              <a:buClr>
                <a:srgbClr val="D2DA79"/>
              </a:buClr>
              <a:buSzPct val="66666"/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400" spc="35" dirty="0">
                <a:latin typeface="Arial"/>
                <a:cs typeface="Arial"/>
              </a:rPr>
              <a:t>Descrevem </a:t>
            </a:r>
            <a:r>
              <a:rPr sz="2400" spc="140" dirty="0">
                <a:latin typeface="Arial"/>
                <a:cs typeface="Arial"/>
              </a:rPr>
              <a:t>o </a:t>
            </a:r>
            <a:r>
              <a:rPr sz="2400" spc="110" dirty="0">
                <a:latin typeface="Arial"/>
                <a:cs typeface="Arial"/>
              </a:rPr>
              <a:t>que </a:t>
            </a:r>
            <a:r>
              <a:rPr sz="2400" spc="140" dirty="0">
                <a:latin typeface="Arial"/>
                <a:cs typeface="Arial"/>
              </a:rPr>
              <a:t>o </a:t>
            </a:r>
            <a:r>
              <a:rPr sz="2400" spc="95" dirty="0">
                <a:latin typeface="Arial"/>
                <a:cs typeface="Arial"/>
              </a:rPr>
              <a:t>software </a:t>
            </a:r>
            <a:r>
              <a:rPr sz="2400" spc="30" dirty="0">
                <a:latin typeface="Arial"/>
                <a:cs typeface="Arial"/>
              </a:rPr>
              <a:t>deve </a:t>
            </a:r>
            <a:r>
              <a:rPr sz="2400" spc="50" dirty="0">
                <a:latin typeface="Arial"/>
                <a:cs typeface="Arial"/>
              </a:rPr>
              <a:t>fazer, </a:t>
            </a:r>
            <a:r>
              <a:rPr sz="2400" spc="105" dirty="0">
                <a:latin typeface="Arial"/>
                <a:cs typeface="Arial"/>
              </a:rPr>
              <a:t>sob </a:t>
            </a:r>
            <a:r>
              <a:rPr sz="2400" spc="140" dirty="0">
                <a:latin typeface="Arial"/>
                <a:cs typeface="Arial"/>
              </a:rPr>
              <a:t>o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150" dirty="0">
                <a:latin typeface="Arial"/>
                <a:cs typeface="Arial"/>
              </a:rPr>
              <a:t>ponto</a:t>
            </a:r>
            <a:endParaRPr sz="2400" dirty="0">
              <a:latin typeface="Arial"/>
              <a:cs typeface="Arial"/>
            </a:endParaRPr>
          </a:p>
          <a:p>
            <a:pPr marL="268605">
              <a:lnSpc>
                <a:spcPts val="2595"/>
              </a:lnSpc>
            </a:pPr>
            <a:r>
              <a:rPr sz="2400" spc="75" dirty="0">
                <a:latin typeface="Arial"/>
                <a:cs typeface="Arial"/>
              </a:rPr>
              <a:t>de </a:t>
            </a:r>
            <a:r>
              <a:rPr sz="2400" spc="70" dirty="0">
                <a:latin typeface="Arial"/>
                <a:cs typeface="Arial"/>
              </a:rPr>
              <a:t>vista </a:t>
            </a:r>
            <a:r>
              <a:rPr sz="2400" spc="75" dirty="0">
                <a:latin typeface="Arial"/>
                <a:cs typeface="Arial"/>
              </a:rPr>
              <a:t>de </a:t>
            </a:r>
            <a:r>
              <a:rPr sz="2400" spc="45" dirty="0">
                <a:latin typeface="Arial"/>
                <a:cs typeface="Arial"/>
              </a:rPr>
              <a:t>suas</a:t>
            </a:r>
            <a:r>
              <a:rPr sz="2400" spc="110" dirty="0">
                <a:latin typeface="Arial"/>
                <a:cs typeface="Arial"/>
              </a:rPr>
              <a:t> funcionalidades</a:t>
            </a:r>
            <a:endParaRPr sz="2400" dirty="0">
              <a:latin typeface="Arial"/>
              <a:cs typeface="Arial"/>
            </a:endParaRPr>
          </a:p>
          <a:p>
            <a:pPr marL="268605" marR="280035" indent="-255904">
              <a:lnSpc>
                <a:spcPts val="2300"/>
              </a:lnSpc>
              <a:spcBef>
                <a:spcPts val="1775"/>
              </a:spcBef>
              <a:buClr>
                <a:srgbClr val="D2DA79"/>
              </a:buClr>
              <a:buSzPct val="66666"/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400" spc="-40" dirty="0">
                <a:latin typeface="Arial"/>
                <a:cs typeface="Arial"/>
              </a:rPr>
              <a:t>São, </a:t>
            </a:r>
            <a:r>
              <a:rPr sz="2400" spc="110" dirty="0">
                <a:latin typeface="Arial"/>
                <a:cs typeface="Arial"/>
              </a:rPr>
              <a:t>comumente, </a:t>
            </a:r>
            <a:r>
              <a:rPr sz="2400" spc="80" dirty="0">
                <a:latin typeface="Arial"/>
                <a:cs typeface="Arial"/>
              </a:rPr>
              <a:t>os </a:t>
            </a:r>
            <a:r>
              <a:rPr sz="2400" spc="90" dirty="0">
                <a:latin typeface="Arial"/>
                <a:cs typeface="Arial"/>
              </a:rPr>
              <a:t>mais </a:t>
            </a:r>
            <a:r>
              <a:rPr sz="2400" spc="95" dirty="0">
                <a:latin typeface="Arial"/>
                <a:cs typeface="Arial"/>
              </a:rPr>
              <a:t>enfatizados </a:t>
            </a:r>
            <a:r>
              <a:rPr sz="2400" spc="50" dirty="0">
                <a:latin typeface="Arial"/>
                <a:cs typeface="Arial"/>
              </a:rPr>
              <a:t>(mas </a:t>
            </a:r>
            <a:r>
              <a:rPr sz="2400" spc="85" dirty="0">
                <a:latin typeface="Arial"/>
                <a:cs typeface="Arial"/>
              </a:rPr>
              <a:t>não </a:t>
            </a:r>
            <a:r>
              <a:rPr sz="2400" spc="40" dirty="0">
                <a:latin typeface="Arial"/>
                <a:cs typeface="Arial"/>
              </a:rPr>
              <a:t>são,  </a:t>
            </a:r>
            <a:r>
              <a:rPr sz="2400" spc="165" dirty="0">
                <a:latin typeface="Arial"/>
                <a:cs typeface="Arial"/>
              </a:rPr>
              <a:t>por </a:t>
            </a:r>
            <a:r>
              <a:rPr sz="2400" spc="90" dirty="0">
                <a:latin typeface="Arial"/>
                <a:cs typeface="Arial"/>
              </a:rPr>
              <a:t>si </a:t>
            </a:r>
            <a:r>
              <a:rPr sz="2400" spc="60" dirty="0">
                <a:latin typeface="Arial"/>
                <a:cs typeface="Arial"/>
              </a:rPr>
              <a:t>só,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suficientes!)</a:t>
            </a:r>
            <a:endParaRPr sz="2400" dirty="0">
              <a:latin typeface="Arial"/>
              <a:cs typeface="Arial"/>
            </a:endParaRPr>
          </a:p>
          <a:p>
            <a:pPr marL="268605" indent="-255904">
              <a:lnSpc>
                <a:spcPts val="2690"/>
              </a:lnSpc>
              <a:spcBef>
                <a:spcPts val="600"/>
              </a:spcBef>
              <a:buClr>
                <a:srgbClr val="D2DA79"/>
              </a:buClr>
              <a:buSzPct val="66666"/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400" spc="95" dirty="0">
                <a:latin typeface="Arial"/>
                <a:cs typeface="Arial"/>
              </a:rPr>
              <a:t>Dependem </a:t>
            </a:r>
            <a:r>
              <a:rPr sz="2400" spc="155" dirty="0">
                <a:latin typeface="Arial"/>
                <a:cs typeface="Arial"/>
              </a:rPr>
              <a:t>do </a:t>
            </a:r>
            <a:r>
              <a:rPr sz="2400" spc="175" dirty="0">
                <a:latin typeface="Arial"/>
                <a:cs typeface="Arial"/>
              </a:rPr>
              <a:t>tipo </a:t>
            </a:r>
            <a:r>
              <a:rPr sz="2400" spc="85" dirty="0">
                <a:latin typeface="Arial"/>
                <a:cs typeface="Arial"/>
              </a:rPr>
              <a:t>de </a:t>
            </a:r>
            <a:r>
              <a:rPr sz="2400" spc="95" dirty="0">
                <a:latin typeface="Arial"/>
                <a:cs typeface="Arial"/>
              </a:rPr>
              <a:t>software, </a:t>
            </a:r>
            <a:r>
              <a:rPr sz="2400" spc="105" dirty="0">
                <a:latin typeface="Arial"/>
                <a:cs typeface="Arial"/>
              </a:rPr>
              <a:t>dos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usuários</a:t>
            </a:r>
            <a:endParaRPr sz="2400" dirty="0">
              <a:latin typeface="Arial"/>
              <a:cs typeface="Arial"/>
            </a:endParaRPr>
          </a:p>
          <a:p>
            <a:pPr marL="268605">
              <a:lnSpc>
                <a:spcPts val="2690"/>
              </a:lnSpc>
            </a:pPr>
            <a:r>
              <a:rPr sz="2400" spc="65" dirty="0">
                <a:latin typeface="Arial"/>
                <a:cs typeface="Arial"/>
              </a:rPr>
              <a:t>esperados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o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268605" algn="l"/>
              </a:tabLst>
            </a:pPr>
            <a:r>
              <a:rPr sz="1600" spc="-45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400" spc="175" dirty="0">
                <a:latin typeface="Arial"/>
                <a:cs typeface="Arial"/>
              </a:rPr>
              <a:t>tipo </a:t>
            </a:r>
            <a:r>
              <a:rPr sz="2400" spc="75" dirty="0">
                <a:latin typeface="Arial"/>
                <a:cs typeface="Arial"/>
              </a:rPr>
              <a:t>de </a:t>
            </a:r>
            <a:r>
              <a:rPr sz="2400" spc="80" dirty="0">
                <a:latin typeface="Arial"/>
                <a:cs typeface="Arial"/>
              </a:rPr>
              <a:t>sistema </a:t>
            </a:r>
            <a:r>
              <a:rPr sz="2400" spc="114" dirty="0">
                <a:latin typeface="Arial"/>
                <a:cs typeface="Arial"/>
              </a:rPr>
              <a:t>onde </a:t>
            </a:r>
            <a:r>
              <a:rPr sz="2400" spc="135" dirty="0">
                <a:latin typeface="Arial"/>
                <a:cs typeface="Arial"/>
              </a:rPr>
              <a:t>o </a:t>
            </a:r>
            <a:r>
              <a:rPr sz="2400" spc="95" dirty="0">
                <a:latin typeface="Arial"/>
                <a:cs typeface="Arial"/>
              </a:rPr>
              <a:t>software </a:t>
            </a:r>
            <a:r>
              <a:rPr sz="2400" dirty="0">
                <a:latin typeface="Arial"/>
                <a:cs typeface="Arial"/>
              </a:rPr>
              <a:t>é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usado.</a:t>
            </a:r>
            <a:endParaRPr sz="2400" dirty="0">
              <a:latin typeface="Arial"/>
              <a:cs typeface="Arial"/>
            </a:endParaRPr>
          </a:p>
          <a:p>
            <a:pPr marL="268605" indent="-255904">
              <a:lnSpc>
                <a:spcPts val="3110"/>
              </a:lnSpc>
              <a:spcBef>
                <a:spcPts val="1315"/>
              </a:spcBef>
              <a:buClr>
                <a:srgbClr val="D2DA79"/>
              </a:buClr>
              <a:buSzPct val="67307"/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600" b="1" spc="-140" dirty="0">
                <a:latin typeface="Trebuchet MS"/>
                <a:cs typeface="Trebuchet MS"/>
              </a:rPr>
              <a:t>Requisitos funcionais </a:t>
            </a:r>
            <a:r>
              <a:rPr sz="2600" b="1" spc="-150" dirty="0">
                <a:latin typeface="Trebuchet MS"/>
                <a:cs typeface="Trebuchet MS"/>
              </a:rPr>
              <a:t>de </a:t>
            </a:r>
            <a:r>
              <a:rPr sz="2600" b="1" spc="-130" dirty="0">
                <a:latin typeface="Trebuchet MS"/>
                <a:cs typeface="Trebuchet MS"/>
              </a:rPr>
              <a:t>usuário </a:t>
            </a:r>
            <a:r>
              <a:rPr sz="2600" i="1" spc="-110" dirty="0">
                <a:latin typeface="Trebuchet MS"/>
                <a:cs typeface="Trebuchet MS"/>
              </a:rPr>
              <a:t>podem </a:t>
            </a:r>
            <a:r>
              <a:rPr sz="2600" spc="75" dirty="0">
                <a:latin typeface="Arial"/>
                <a:cs typeface="Arial"/>
              </a:rPr>
              <a:t>ser</a:t>
            </a:r>
            <a:r>
              <a:rPr sz="2600" spc="-195" dirty="0">
                <a:latin typeface="Arial"/>
                <a:cs typeface="Arial"/>
              </a:rPr>
              <a:t> </a:t>
            </a:r>
            <a:r>
              <a:rPr sz="2600" spc="60" dirty="0">
                <a:latin typeface="Arial"/>
                <a:cs typeface="Arial"/>
              </a:rPr>
              <a:t>declarações</a:t>
            </a:r>
            <a:endParaRPr sz="2600" dirty="0">
              <a:latin typeface="Arial"/>
              <a:cs typeface="Arial"/>
            </a:endParaRPr>
          </a:p>
          <a:p>
            <a:pPr marL="268605" marR="737870" indent="-256540">
              <a:lnSpc>
                <a:spcPts val="2700"/>
              </a:lnSpc>
              <a:spcBef>
                <a:spcPts val="430"/>
              </a:spcBef>
              <a:tabLst>
                <a:tab pos="268605" algn="l"/>
              </a:tabLst>
            </a:pPr>
            <a:r>
              <a:rPr sz="175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600" spc="100" dirty="0">
                <a:latin typeface="Arial"/>
                <a:cs typeface="Arial"/>
              </a:rPr>
              <a:t>de </a:t>
            </a:r>
            <a:r>
              <a:rPr sz="2600" b="1" spc="-130" dirty="0">
                <a:latin typeface="Trebuchet MS"/>
                <a:cs typeface="Trebuchet MS"/>
              </a:rPr>
              <a:t>alto </a:t>
            </a:r>
            <a:r>
              <a:rPr sz="2600" b="1" spc="-160" dirty="0">
                <a:latin typeface="Trebuchet MS"/>
                <a:cs typeface="Trebuchet MS"/>
              </a:rPr>
              <a:t>nível </a:t>
            </a:r>
            <a:r>
              <a:rPr sz="2600" b="1" spc="-150" dirty="0">
                <a:latin typeface="Trebuchet MS"/>
                <a:cs typeface="Trebuchet MS"/>
              </a:rPr>
              <a:t>de </a:t>
            </a:r>
            <a:r>
              <a:rPr sz="2600" b="1" spc="-155" dirty="0">
                <a:latin typeface="Trebuchet MS"/>
                <a:cs typeface="Trebuchet MS"/>
              </a:rPr>
              <a:t>abstração </a:t>
            </a:r>
            <a:r>
              <a:rPr sz="2600" spc="175" dirty="0">
                <a:latin typeface="Arial"/>
                <a:cs typeface="Arial"/>
              </a:rPr>
              <a:t>do </a:t>
            </a:r>
            <a:r>
              <a:rPr sz="2600" spc="120" dirty="0">
                <a:latin typeface="Arial"/>
                <a:cs typeface="Arial"/>
              </a:rPr>
              <a:t>que </a:t>
            </a:r>
            <a:r>
              <a:rPr sz="2600" spc="150" dirty="0">
                <a:latin typeface="Arial"/>
                <a:cs typeface="Arial"/>
              </a:rPr>
              <a:t>o </a:t>
            </a:r>
            <a:r>
              <a:rPr sz="2600" spc="95" dirty="0">
                <a:latin typeface="Arial"/>
                <a:cs typeface="Arial"/>
              </a:rPr>
              <a:t>sistema</a:t>
            </a:r>
            <a:r>
              <a:rPr sz="2600" spc="-450" dirty="0">
                <a:latin typeface="Arial"/>
                <a:cs typeface="Arial"/>
              </a:rPr>
              <a:t> </a:t>
            </a:r>
            <a:r>
              <a:rPr sz="2600" spc="50" dirty="0">
                <a:latin typeface="Arial"/>
                <a:cs typeface="Arial"/>
              </a:rPr>
              <a:t>deve  </a:t>
            </a:r>
            <a:r>
              <a:rPr sz="2600" spc="95" dirty="0">
                <a:latin typeface="Arial"/>
                <a:cs typeface="Arial"/>
              </a:rPr>
              <a:t>fazer</a:t>
            </a:r>
            <a:endParaRPr sz="2600" dirty="0">
              <a:latin typeface="Arial"/>
              <a:cs typeface="Arial"/>
            </a:endParaRPr>
          </a:p>
          <a:p>
            <a:pPr marL="268605" indent="-255904">
              <a:lnSpc>
                <a:spcPts val="2450"/>
              </a:lnSpc>
              <a:spcBef>
                <a:spcPts val="2530"/>
              </a:spcBef>
              <a:buClr>
                <a:srgbClr val="D2DA79"/>
              </a:buClr>
              <a:buSzPct val="66666"/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lang="pt-BR" sz="2400" b="1" spc="-140" dirty="0" smtClean="0">
                <a:latin typeface="Trebuchet MS"/>
                <a:cs typeface="Trebuchet MS"/>
              </a:rPr>
              <a:t>Requisitos funcionais de sistema  </a:t>
            </a:r>
            <a:r>
              <a:rPr lang="pt-BR" sz="2400" i="1" spc="-140" dirty="0" smtClean="0">
                <a:latin typeface="Trebuchet MS"/>
                <a:cs typeface="Trebuchet MS"/>
              </a:rPr>
              <a:t>de</a:t>
            </a:r>
            <a:r>
              <a:rPr sz="2400" i="1" spc="-140" dirty="0" err="1" smtClean="0">
                <a:latin typeface="Trebuchet MS"/>
                <a:cs typeface="Trebuchet MS"/>
              </a:rPr>
              <a:t>vem</a:t>
            </a:r>
            <a:r>
              <a:rPr sz="2400" i="1" spc="-140" dirty="0" smtClean="0">
                <a:latin typeface="Trebuchet MS"/>
                <a:cs typeface="Trebuchet MS"/>
              </a:rPr>
              <a:t> </a:t>
            </a:r>
            <a:r>
              <a:rPr sz="2400" spc="40" dirty="0">
                <a:latin typeface="Arial"/>
                <a:cs typeface="Arial"/>
              </a:rPr>
              <a:t>descrever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os</a:t>
            </a:r>
            <a:endParaRPr sz="2400" dirty="0">
              <a:latin typeface="Arial"/>
              <a:cs typeface="Arial"/>
            </a:endParaRPr>
          </a:p>
          <a:p>
            <a:pPr marR="276225" algn="ctr">
              <a:lnSpc>
                <a:spcPts val="2450"/>
              </a:lnSpc>
            </a:pPr>
            <a:r>
              <a:rPr sz="2400" b="1" spc="-145" dirty="0">
                <a:latin typeface="Trebuchet MS"/>
                <a:cs typeface="Trebuchet MS"/>
              </a:rPr>
              <a:t>em</a:t>
            </a:r>
            <a:r>
              <a:rPr sz="2400" b="1" spc="-195" dirty="0">
                <a:latin typeface="Trebuchet MS"/>
                <a:cs typeface="Trebuchet MS"/>
              </a:rPr>
              <a:t> </a:t>
            </a:r>
            <a:r>
              <a:rPr sz="2400" b="1" spc="-165" dirty="0">
                <a:latin typeface="Trebuchet MS"/>
                <a:cs typeface="Trebuchet MS"/>
              </a:rPr>
              <a:t>detalhe.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3776" y="592823"/>
            <a:ext cx="5423789" cy="519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75" dirty="0"/>
              <a:t>12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63" y="1790826"/>
            <a:ext cx="1946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95"/>
              </a:spcBef>
              <a:buClr>
                <a:srgbClr val="D2DA79"/>
              </a:buClr>
              <a:buFont typeface="Georgia"/>
              <a:buChar char="•"/>
              <a:tabLst>
                <a:tab pos="269240" algn="l"/>
                <a:tab pos="875030" algn="l"/>
              </a:tabLst>
            </a:pPr>
            <a:r>
              <a:rPr sz="2800" spc="-330" dirty="0">
                <a:latin typeface="Arial"/>
                <a:cs typeface="Arial"/>
              </a:rPr>
              <a:t>O	</a:t>
            </a:r>
            <a:r>
              <a:rPr sz="2800" spc="-120" dirty="0">
                <a:latin typeface="Arial"/>
                <a:cs typeface="Arial"/>
              </a:rPr>
              <a:t>u</a:t>
            </a:r>
            <a:r>
              <a:rPr sz="2800" spc="-315" dirty="0">
                <a:latin typeface="Arial"/>
                <a:cs typeface="Arial"/>
              </a:rPr>
              <a:t>s</a:t>
            </a:r>
            <a:r>
              <a:rPr sz="2800" spc="-120" dirty="0">
                <a:latin typeface="Arial"/>
                <a:cs typeface="Arial"/>
              </a:rPr>
              <a:t>u</a:t>
            </a:r>
            <a:r>
              <a:rPr sz="2800" spc="-240" dirty="0">
                <a:latin typeface="Arial"/>
                <a:cs typeface="Arial"/>
              </a:rPr>
              <a:t>á</a:t>
            </a:r>
            <a:r>
              <a:rPr sz="2800" spc="10" dirty="0">
                <a:latin typeface="Arial"/>
                <a:cs typeface="Arial"/>
              </a:rPr>
              <a:t>r</a:t>
            </a:r>
            <a:r>
              <a:rPr sz="2800" spc="-15" dirty="0">
                <a:latin typeface="Arial"/>
                <a:cs typeface="Arial"/>
              </a:rPr>
              <a:t>i</a:t>
            </a:r>
            <a:r>
              <a:rPr sz="2800" spc="-85" dirty="0">
                <a:latin typeface="Arial"/>
                <a:cs typeface="Arial"/>
              </a:rPr>
              <a:t>o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6051" y="1790826"/>
            <a:ext cx="1028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0" dirty="0">
                <a:latin typeface="Arial"/>
                <a:cs typeface="Arial"/>
              </a:rPr>
              <a:t>p</a:t>
            </a:r>
            <a:r>
              <a:rPr sz="2800" spc="-110" dirty="0">
                <a:latin typeface="Arial"/>
                <a:cs typeface="Arial"/>
              </a:rPr>
              <a:t>o</a:t>
            </a:r>
            <a:r>
              <a:rPr sz="2800" spc="-120" dirty="0">
                <a:latin typeface="Arial"/>
                <a:cs typeface="Arial"/>
              </a:rPr>
              <a:t>d</a:t>
            </a:r>
            <a:r>
              <a:rPr sz="2800" spc="-195" dirty="0">
                <a:latin typeface="Arial"/>
                <a:cs typeface="Arial"/>
              </a:rPr>
              <a:t>e</a:t>
            </a:r>
            <a:r>
              <a:rPr sz="2800" spc="-85" dirty="0">
                <a:latin typeface="Arial"/>
                <a:cs typeface="Arial"/>
              </a:rPr>
              <a:t>r</a:t>
            </a:r>
            <a:r>
              <a:rPr sz="2800" spc="-220" dirty="0">
                <a:latin typeface="Arial"/>
                <a:cs typeface="Arial"/>
              </a:rPr>
              <a:t>á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5338" y="1790826"/>
            <a:ext cx="24212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74189" algn="l"/>
              </a:tabLst>
            </a:pPr>
            <a:r>
              <a:rPr sz="2800" spc="-160" dirty="0">
                <a:latin typeface="Arial"/>
                <a:cs typeface="Arial"/>
              </a:rPr>
              <a:t>p</a:t>
            </a:r>
            <a:r>
              <a:rPr sz="2800" spc="-155" dirty="0">
                <a:latin typeface="Arial"/>
                <a:cs typeface="Arial"/>
              </a:rPr>
              <a:t>e</a:t>
            </a:r>
            <a:r>
              <a:rPr sz="2800" spc="-340" dirty="0">
                <a:latin typeface="Arial"/>
                <a:cs typeface="Arial"/>
              </a:rPr>
              <a:t>s</a:t>
            </a:r>
            <a:r>
              <a:rPr sz="2800" spc="-120" dirty="0">
                <a:latin typeface="Arial"/>
                <a:cs typeface="Arial"/>
              </a:rPr>
              <a:t>qu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340" dirty="0">
                <a:latin typeface="Arial"/>
                <a:cs typeface="Arial"/>
              </a:rPr>
              <a:t>s</a:t>
            </a:r>
            <a:r>
              <a:rPr sz="2800" spc="-240" dirty="0">
                <a:latin typeface="Arial"/>
                <a:cs typeface="Arial"/>
              </a:rPr>
              <a:t>a</a:t>
            </a:r>
            <a:r>
              <a:rPr sz="2800" spc="40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20" dirty="0">
                <a:latin typeface="Arial"/>
                <a:cs typeface="Arial"/>
              </a:rPr>
              <a:t>u</a:t>
            </a:r>
            <a:r>
              <a:rPr sz="2800" spc="-125" dirty="0">
                <a:latin typeface="Arial"/>
                <a:cs typeface="Arial"/>
              </a:rPr>
              <a:t>m</a:t>
            </a:r>
            <a:r>
              <a:rPr sz="2800" spc="-220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3776" y="280428"/>
            <a:ext cx="5884037" cy="1144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30288" y="1810588"/>
            <a:ext cx="1439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>
                <a:latin typeface="Arial"/>
                <a:cs typeface="Arial"/>
              </a:rPr>
              <a:t>r</a:t>
            </a:r>
            <a:r>
              <a:rPr sz="2800" spc="-229" dirty="0">
                <a:latin typeface="Arial"/>
                <a:cs typeface="Arial"/>
              </a:rPr>
              <a:t>e</a:t>
            </a:r>
            <a:r>
              <a:rPr sz="2800" spc="-75" dirty="0">
                <a:latin typeface="Arial"/>
                <a:cs typeface="Arial"/>
              </a:rPr>
              <a:t>f</a:t>
            </a:r>
            <a:r>
              <a:rPr sz="2800" spc="-180" dirty="0">
                <a:latin typeface="Arial"/>
                <a:cs typeface="Arial"/>
              </a:rPr>
              <a:t>e</a:t>
            </a:r>
            <a:r>
              <a:rPr sz="2800" spc="-60" dirty="0">
                <a:latin typeface="Arial"/>
                <a:cs typeface="Arial"/>
              </a:rPr>
              <a:t>r</a:t>
            </a:r>
            <a:r>
              <a:rPr sz="2800" spc="-180" dirty="0">
                <a:latin typeface="Arial"/>
                <a:cs typeface="Arial"/>
              </a:rPr>
              <a:t>ê</a:t>
            </a:r>
            <a:r>
              <a:rPr sz="2800" spc="-110" dirty="0">
                <a:latin typeface="Arial"/>
                <a:cs typeface="Arial"/>
              </a:rPr>
              <a:t>n</a:t>
            </a:r>
            <a:r>
              <a:rPr sz="2800" spc="-229" dirty="0">
                <a:latin typeface="Arial"/>
                <a:cs typeface="Arial"/>
              </a:rPr>
              <a:t>c</a:t>
            </a:r>
            <a:r>
              <a:rPr sz="2800" spc="-15" dirty="0">
                <a:latin typeface="Arial"/>
                <a:cs typeface="Arial"/>
              </a:rPr>
              <a:t>i</a:t>
            </a:r>
            <a:r>
              <a:rPr sz="2800" spc="-220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75" dirty="0"/>
              <a:t>13</a:t>
            </a:fld>
            <a:endParaRPr spc="75" dirty="0"/>
          </a:p>
        </p:txBody>
      </p:sp>
      <p:sp>
        <p:nvSpPr>
          <p:cNvPr id="7" name="object 7"/>
          <p:cNvSpPr txBox="1"/>
          <p:nvPr/>
        </p:nvSpPr>
        <p:spPr>
          <a:xfrm>
            <a:off x="645363" y="2238501"/>
            <a:ext cx="7960359" cy="2814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>
              <a:lnSpc>
                <a:spcPct val="100000"/>
              </a:lnSpc>
              <a:spcBef>
                <a:spcPts val="95"/>
              </a:spcBef>
              <a:tabLst>
                <a:tab pos="2249805" algn="l"/>
                <a:tab pos="2929255" algn="l"/>
                <a:tab pos="3806190" algn="l"/>
                <a:tab pos="4194810" algn="l"/>
                <a:tab pos="5084445" algn="l"/>
                <a:tab pos="5665470" algn="l"/>
                <a:tab pos="7575550" algn="l"/>
              </a:tabLst>
            </a:pPr>
            <a:r>
              <a:rPr sz="2800" spc="-120" dirty="0">
                <a:latin typeface="Arial"/>
                <a:cs typeface="Arial"/>
              </a:rPr>
              <a:t>b</a:t>
            </a:r>
            <a:r>
              <a:rPr sz="2800" spc="-15" dirty="0">
                <a:latin typeface="Arial"/>
                <a:cs typeface="Arial"/>
              </a:rPr>
              <a:t>i</a:t>
            </a:r>
            <a:r>
              <a:rPr sz="2800" spc="-120" dirty="0">
                <a:latin typeface="Arial"/>
                <a:cs typeface="Arial"/>
              </a:rPr>
              <a:t>b</a:t>
            </a:r>
            <a:r>
              <a:rPr sz="2800" spc="-15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95" dirty="0">
                <a:latin typeface="Arial"/>
                <a:cs typeface="Arial"/>
              </a:rPr>
              <a:t>o</a:t>
            </a:r>
            <a:r>
              <a:rPr sz="2800" spc="-254" dirty="0">
                <a:latin typeface="Arial"/>
                <a:cs typeface="Arial"/>
              </a:rPr>
              <a:t>g</a:t>
            </a:r>
            <a:r>
              <a:rPr sz="2800" spc="-110" dirty="0">
                <a:latin typeface="Arial"/>
                <a:cs typeface="Arial"/>
              </a:rPr>
              <a:t>r</a:t>
            </a:r>
            <a:r>
              <a:rPr sz="2800" spc="-120" dirty="0">
                <a:latin typeface="Arial"/>
                <a:cs typeface="Arial"/>
              </a:rPr>
              <a:t>á</a:t>
            </a:r>
            <a:r>
              <a:rPr sz="2800" spc="-65" dirty="0">
                <a:latin typeface="Arial"/>
                <a:cs typeface="Arial"/>
              </a:rPr>
              <a:t>f</a:t>
            </a:r>
            <a:r>
              <a:rPr sz="2800" spc="-15" dirty="0">
                <a:latin typeface="Arial"/>
                <a:cs typeface="Arial"/>
              </a:rPr>
              <a:t>i</a:t>
            </a:r>
            <a:r>
              <a:rPr sz="2800" spc="-275" dirty="0">
                <a:latin typeface="Arial"/>
                <a:cs typeface="Arial"/>
              </a:rPr>
              <a:t>c</a:t>
            </a:r>
            <a:r>
              <a:rPr sz="2800" spc="-220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35" dirty="0">
                <a:latin typeface="Arial"/>
                <a:cs typeface="Arial"/>
              </a:rPr>
              <a:t>e</a:t>
            </a:r>
            <a:r>
              <a:rPr sz="2800" spc="-160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90" dirty="0">
                <a:latin typeface="Arial"/>
                <a:cs typeface="Arial"/>
              </a:rPr>
              <a:t>t</a:t>
            </a:r>
            <a:r>
              <a:rPr sz="2800" spc="-110" dirty="0">
                <a:latin typeface="Arial"/>
                <a:cs typeface="Arial"/>
              </a:rPr>
              <a:t>o</a:t>
            </a:r>
            <a:r>
              <a:rPr sz="2800" spc="-120" dirty="0">
                <a:latin typeface="Arial"/>
                <a:cs typeface="Arial"/>
              </a:rPr>
              <a:t>d</a:t>
            </a:r>
            <a:r>
              <a:rPr sz="2800" spc="-220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20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20" dirty="0">
                <a:latin typeface="Arial"/>
                <a:cs typeface="Arial"/>
              </a:rPr>
              <a:t>b</a:t>
            </a:r>
            <a:r>
              <a:rPr sz="2800" spc="-240" dirty="0">
                <a:latin typeface="Arial"/>
                <a:cs typeface="Arial"/>
              </a:rPr>
              <a:t>a</a:t>
            </a:r>
            <a:r>
              <a:rPr sz="2800" spc="-340" dirty="0">
                <a:latin typeface="Arial"/>
                <a:cs typeface="Arial"/>
              </a:rPr>
              <a:t>s</a:t>
            </a:r>
            <a:r>
              <a:rPr sz="2800" spc="-170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20" dirty="0">
                <a:latin typeface="Arial"/>
                <a:cs typeface="Arial"/>
              </a:rPr>
              <a:t>d</a:t>
            </a:r>
            <a:r>
              <a:rPr sz="2800" spc="-170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20" dirty="0">
                <a:latin typeface="Arial"/>
                <a:cs typeface="Arial"/>
              </a:rPr>
              <a:t>pu</a:t>
            </a:r>
            <a:r>
              <a:rPr sz="2800" spc="-110" dirty="0">
                <a:latin typeface="Arial"/>
                <a:cs typeface="Arial"/>
              </a:rPr>
              <a:t>b</a:t>
            </a:r>
            <a:r>
              <a:rPr sz="2800" spc="5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275" dirty="0">
                <a:latin typeface="Arial"/>
                <a:cs typeface="Arial"/>
              </a:rPr>
              <a:t>c</a:t>
            </a:r>
            <a:r>
              <a:rPr sz="2800" spc="-229" dirty="0">
                <a:latin typeface="Arial"/>
                <a:cs typeface="Arial"/>
              </a:rPr>
              <a:t>a</a:t>
            </a:r>
            <a:r>
              <a:rPr sz="2800" spc="-265" dirty="0">
                <a:latin typeface="Arial"/>
                <a:cs typeface="Arial"/>
              </a:rPr>
              <a:t>ç</a:t>
            </a:r>
            <a:r>
              <a:rPr sz="2800" spc="-150" dirty="0">
                <a:latin typeface="Arial"/>
                <a:cs typeface="Arial"/>
              </a:rPr>
              <a:t>õe</a:t>
            </a:r>
            <a:r>
              <a:rPr sz="2800" spc="-310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80" dirty="0">
                <a:latin typeface="Arial"/>
                <a:cs typeface="Arial"/>
              </a:rPr>
              <a:t>ou  </a:t>
            </a:r>
            <a:r>
              <a:rPr sz="2800" spc="-135" dirty="0">
                <a:latin typeface="Arial"/>
                <a:cs typeface="Arial"/>
              </a:rPr>
              <a:t>selecionar </a:t>
            </a:r>
            <a:r>
              <a:rPr sz="2800" spc="-110" dirty="0">
                <a:latin typeface="Arial"/>
                <a:cs typeface="Arial"/>
              </a:rPr>
              <a:t>um </a:t>
            </a:r>
            <a:r>
              <a:rPr sz="2800" spc="-120" dirty="0">
                <a:latin typeface="Arial"/>
                <a:cs typeface="Arial"/>
              </a:rPr>
              <a:t>subconjunto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35" dirty="0">
                <a:latin typeface="Arial"/>
                <a:cs typeface="Arial"/>
              </a:rPr>
              <a:t>partir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dele.</a:t>
            </a:r>
            <a:endParaRPr sz="2800">
              <a:latin typeface="Arial"/>
              <a:cs typeface="Arial"/>
            </a:endParaRPr>
          </a:p>
          <a:p>
            <a:pPr marL="268605" marR="85090" indent="-255904">
              <a:lnSpc>
                <a:spcPct val="100000"/>
              </a:lnSpc>
              <a:spcBef>
                <a:spcPts val="900"/>
              </a:spcBef>
              <a:buClr>
                <a:srgbClr val="D2DA79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330" dirty="0">
                <a:latin typeface="Arial"/>
                <a:cs typeface="Arial"/>
              </a:rPr>
              <a:t>O </a:t>
            </a:r>
            <a:r>
              <a:rPr sz="2800" spc="-160" dirty="0">
                <a:latin typeface="Arial"/>
                <a:cs typeface="Arial"/>
              </a:rPr>
              <a:t>sistema </a:t>
            </a:r>
            <a:r>
              <a:rPr sz="2800" spc="-180" dirty="0">
                <a:latin typeface="Arial"/>
                <a:cs typeface="Arial"/>
              </a:rPr>
              <a:t>deve </a:t>
            </a:r>
            <a:r>
              <a:rPr sz="2800" spc="-30" dirty="0">
                <a:latin typeface="Arial"/>
                <a:cs typeface="Arial"/>
              </a:rPr>
              <a:t>permitir </a:t>
            </a:r>
            <a:r>
              <a:rPr sz="2800" spc="-140" dirty="0">
                <a:latin typeface="Arial"/>
                <a:cs typeface="Arial"/>
              </a:rPr>
              <a:t>que </a:t>
            </a:r>
            <a:r>
              <a:rPr sz="2800" spc="-85" dirty="0">
                <a:latin typeface="Arial"/>
                <a:cs typeface="Arial"/>
              </a:rPr>
              <a:t>o </a:t>
            </a:r>
            <a:r>
              <a:rPr sz="2800" spc="-125" dirty="0">
                <a:latin typeface="Arial"/>
                <a:cs typeface="Arial"/>
              </a:rPr>
              <a:t>usuário </a:t>
            </a:r>
            <a:r>
              <a:rPr sz="2800" spc="-240" dirty="0">
                <a:latin typeface="Arial"/>
                <a:cs typeface="Arial"/>
              </a:rPr>
              <a:t>acesse </a:t>
            </a:r>
            <a:r>
              <a:rPr sz="2800" spc="-165" dirty="0">
                <a:latin typeface="Arial"/>
                <a:cs typeface="Arial"/>
              </a:rPr>
              <a:t>e </a:t>
            </a:r>
            <a:r>
              <a:rPr sz="2800" spc="-100" dirty="0">
                <a:latin typeface="Arial"/>
                <a:cs typeface="Arial"/>
              </a:rPr>
              <a:t>leia  </a:t>
            </a:r>
            <a:r>
              <a:rPr sz="2800" spc="-140" dirty="0">
                <a:latin typeface="Arial"/>
                <a:cs typeface="Arial"/>
              </a:rPr>
              <a:t>documentos </a:t>
            </a:r>
            <a:r>
              <a:rPr sz="2800" spc="-105" dirty="0">
                <a:latin typeface="Arial"/>
                <a:cs typeface="Arial"/>
              </a:rPr>
              <a:t>do </a:t>
            </a:r>
            <a:r>
              <a:rPr sz="2800" spc="-80" dirty="0">
                <a:latin typeface="Arial"/>
                <a:cs typeface="Arial"/>
              </a:rPr>
              <a:t>repositório </a:t>
            </a:r>
            <a:r>
              <a:rPr sz="2800" spc="-145" dirty="0">
                <a:latin typeface="Arial"/>
                <a:cs typeface="Arial"/>
              </a:rPr>
              <a:t>de </a:t>
            </a:r>
            <a:r>
              <a:rPr sz="2800" spc="-135" dirty="0">
                <a:latin typeface="Arial"/>
                <a:cs typeface="Arial"/>
              </a:rPr>
              <a:t>documentos.</a:t>
            </a:r>
            <a:endParaRPr sz="2800">
              <a:latin typeface="Arial"/>
              <a:cs typeface="Arial"/>
            </a:endParaRPr>
          </a:p>
          <a:p>
            <a:pPr marL="268605" marR="8890" indent="-255904">
              <a:lnSpc>
                <a:spcPct val="100000"/>
              </a:lnSpc>
              <a:spcBef>
                <a:spcPts val="900"/>
              </a:spcBef>
              <a:buClr>
                <a:srgbClr val="D2DA79"/>
              </a:buClr>
              <a:buFont typeface="Georgia"/>
              <a:buChar char="•"/>
              <a:tabLst>
                <a:tab pos="269240" algn="l"/>
                <a:tab pos="662940" algn="l"/>
                <a:tab pos="1899285" algn="l"/>
                <a:tab pos="3083560" algn="l"/>
                <a:tab pos="5059045" algn="l"/>
                <a:tab pos="5389880" algn="l"/>
                <a:tab pos="6752590" algn="l"/>
                <a:tab pos="7275195" algn="l"/>
              </a:tabLst>
            </a:pPr>
            <a:r>
              <a:rPr sz="2800" spc="-330" dirty="0">
                <a:latin typeface="Arial"/>
                <a:cs typeface="Arial"/>
              </a:rPr>
              <a:t>O	</a:t>
            </a:r>
            <a:r>
              <a:rPr sz="2800" spc="-120" dirty="0">
                <a:latin typeface="Arial"/>
                <a:cs typeface="Arial"/>
              </a:rPr>
              <a:t>u</a:t>
            </a:r>
            <a:r>
              <a:rPr sz="2800" spc="-340" dirty="0">
                <a:latin typeface="Arial"/>
                <a:cs typeface="Arial"/>
              </a:rPr>
              <a:t>s</a:t>
            </a:r>
            <a:r>
              <a:rPr sz="2800" spc="-120" dirty="0">
                <a:latin typeface="Arial"/>
                <a:cs typeface="Arial"/>
              </a:rPr>
              <a:t>u</a:t>
            </a:r>
            <a:r>
              <a:rPr sz="2800" spc="-240" dirty="0">
                <a:latin typeface="Arial"/>
                <a:cs typeface="Arial"/>
              </a:rPr>
              <a:t>á</a:t>
            </a:r>
            <a:r>
              <a:rPr sz="2800" spc="10" dirty="0">
                <a:latin typeface="Arial"/>
                <a:cs typeface="Arial"/>
              </a:rPr>
              <a:t>r</a:t>
            </a:r>
            <a:r>
              <a:rPr sz="2800" spc="-15" dirty="0">
                <a:latin typeface="Arial"/>
                <a:cs typeface="Arial"/>
              </a:rPr>
              <a:t>i</a:t>
            </a:r>
            <a:r>
              <a:rPr sz="2800" spc="-8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20" dirty="0">
                <a:latin typeface="Arial"/>
                <a:cs typeface="Arial"/>
              </a:rPr>
              <a:t>p</a:t>
            </a:r>
            <a:r>
              <a:rPr sz="2800" spc="-100" dirty="0">
                <a:latin typeface="Arial"/>
                <a:cs typeface="Arial"/>
              </a:rPr>
              <a:t>o</a:t>
            </a:r>
            <a:r>
              <a:rPr sz="2800" spc="-160" dirty="0">
                <a:latin typeface="Arial"/>
                <a:cs typeface="Arial"/>
              </a:rPr>
              <a:t>d</a:t>
            </a:r>
            <a:r>
              <a:rPr sz="2800" spc="-155" dirty="0">
                <a:latin typeface="Arial"/>
                <a:cs typeface="Arial"/>
              </a:rPr>
              <a:t>e</a:t>
            </a:r>
            <a:r>
              <a:rPr sz="2800" spc="-95" dirty="0">
                <a:latin typeface="Arial"/>
                <a:cs typeface="Arial"/>
              </a:rPr>
              <a:t>r</a:t>
            </a:r>
            <a:r>
              <a:rPr sz="2800" spc="-220" dirty="0">
                <a:latin typeface="Arial"/>
                <a:cs typeface="Arial"/>
              </a:rPr>
              <a:t>á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29" dirty="0">
                <a:latin typeface="Arial"/>
                <a:cs typeface="Arial"/>
              </a:rPr>
              <a:t>a</a:t>
            </a:r>
            <a:r>
              <a:rPr sz="2800" spc="-275" dirty="0">
                <a:latin typeface="Arial"/>
                <a:cs typeface="Arial"/>
              </a:rPr>
              <a:t>c</a:t>
            </a:r>
            <a:r>
              <a:rPr sz="2800" spc="-110" dirty="0">
                <a:latin typeface="Arial"/>
                <a:cs typeface="Arial"/>
              </a:rPr>
              <a:t>o</a:t>
            </a:r>
            <a:r>
              <a:rPr sz="2800" spc="-125" dirty="0">
                <a:latin typeface="Arial"/>
                <a:cs typeface="Arial"/>
              </a:rPr>
              <a:t>m</a:t>
            </a:r>
            <a:r>
              <a:rPr sz="2800" spc="-120" dirty="0">
                <a:latin typeface="Arial"/>
                <a:cs typeface="Arial"/>
              </a:rPr>
              <a:t>p</a:t>
            </a:r>
            <a:r>
              <a:rPr sz="2800" spc="-220" dirty="0">
                <a:latin typeface="Arial"/>
                <a:cs typeface="Arial"/>
              </a:rPr>
              <a:t>a</a:t>
            </a:r>
            <a:r>
              <a:rPr sz="2800" spc="-120" dirty="0">
                <a:latin typeface="Arial"/>
                <a:cs typeface="Arial"/>
              </a:rPr>
              <a:t>nha</a:t>
            </a:r>
            <a:r>
              <a:rPr sz="2800" spc="-70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20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15" dirty="0">
                <a:latin typeface="Arial"/>
                <a:cs typeface="Arial"/>
              </a:rPr>
              <a:t>s</a:t>
            </a:r>
            <a:r>
              <a:rPr sz="2800" spc="-110" dirty="0">
                <a:latin typeface="Arial"/>
                <a:cs typeface="Arial"/>
              </a:rPr>
              <a:t>i</a:t>
            </a:r>
            <a:r>
              <a:rPr sz="2800" spc="125" dirty="0">
                <a:latin typeface="Arial"/>
                <a:cs typeface="Arial"/>
              </a:rPr>
              <a:t>t</a:t>
            </a:r>
            <a:r>
              <a:rPr sz="2800" spc="-120" dirty="0">
                <a:latin typeface="Arial"/>
                <a:cs typeface="Arial"/>
              </a:rPr>
              <a:t>u</a:t>
            </a:r>
            <a:r>
              <a:rPr sz="2800" spc="-240" dirty="0">
                <a:latin typeface="Arial"/>
                <a:cs typeface="Arial"/>
              </a:rPr>
              <a:t>a</a:t>
            </a:r>
            <a:r>
              <a:rPr sz="2800" spc="-265" dirty="0">
                <a:latin typeface="Arial"/>
                <a:cs typeface="Arial"/>
              </a:rPr>
              <a:t>ç</a:t>
            </a:r>
            <a:r>
              <a:rPr sz="2800" spc="-240" dirty="0">
                <a:latin typeface="Arial"/>
                <a:cs typeface="Arial"/>
              </a:rPr>
              <a:t>ã</a:t>
            </a:r>
            <a:r>
              <a:rPr sz="2800" spc="-8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20" dirty="0">
                <a:latin typeface="Arial"/>
                <a:cs typeface="Arial"/>
              </a:rPr>
              <a:t>d</a:t>
            </a:r>
            <a:r>
              <a:rPr sz="2800" spc="-170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75" dirty="0">
                <a:latin typeface="Arial"/>
                <a:cs typeface="Arial"/>
              </a:rPr>
              <a:t>c</a:t>
            </a:r>
            <a:r>
              <a:rPr sz="2800" spc="-155" dirty="0">
                <a:latin typeface="Arial"/>
                <a:cs typeface="Arial"/>
              </a:rPr>
              <a:t>a</a:t>
            </a:r>
            <a:r>
              <a:rPr sz="2800" spc="-180" dirty="0">
                <a:latin typeface="Arial"/>
                <a:cs typeface="Arial"/>
              </a:rPr>
              <a:t>d</a:t>
            </a:r>
            <a:r>
              <a:rPr sz="2800" spc="-150" dirty="0">
                <a:latin typeface="Arial"/>
                <a:cs typeface="Arial"/>
              </a:rPr>
              <a:t>a  </a:t>
            </a:r>
            <a:r>
              <a:rPr sz="2800" spc="-105" dirty="0">
                <a:latin typeface="Arial"/>
                <a:cs typeface="Arial"/>
              </a:rPr>
              <a:t>pedido </a:t>
            </a:r>
            <a:r>
              <a:rPr sz="2800" spc="-90" dirty="0">
                <a:latin typeface="Arial"/>
                <a:cs typeface="Arial"/>
              </a:rPr>
              <a:t>individualmente </a:t>
            </a:r>
            <a:r>
              <a:rPr sz="2800" spc="-140" dirty="0">
                <a:latin typeface="Arial"/>
                <a:cs typeface="Arial"/>
              </a:rPr>
              <a:t>numa </a:t>
            </a:r>
            <a:r>
              <a:rPr sz="2800" spc="-80" dirty="0">
                <a:latin typeface="Arial"/>
                <a:cs typeface="Arial"/>
              </a:rPr>
              <a:t>tela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apropriada.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691" y="1410970"/>
            <a:ext cx="81222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0"/>
              </a:spcBef>
              <a:buClr>
                <a:srgbClr val="D2DA79"/>
              </a:buClr>
              <a:buSzPct val="66666"/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1800" spc="30" dirty="0">
                <a:latin typeface="Arial"/>
                <a:cs typeface="Arial"/>
              </a:rPr>
              <a:t>Descrevem </a:t>
            </a:r>
            <a:r>
              <a:rPr sz="1800" spc="100" dirty="0">
                <a:latin typeface="Arial"/>
                <a:cs typeface="Arial"/>
              </a:rPr>
              <a:t>o </a:t>
            </a:r>
            <a:r>
              <a:rPr sz="1800" spc="75" dirty="0">
                <a:latin typeface="Arial"/>
                <a:cs typeface="Arial"/>
              </a:rPr>
              <a:t>que </a:t>
            </a:r>
            <a:r>
              <a:rPr sz="1800" spc="60" dirty="0">
                <a:latin typeface="Arial"/>
                <a:cs typeface="Arial"/>
              </a:rPr>
              <a:t>os </a:t>
            </a:r>
            <a:r>
              <a:rPr sz="1800" spc="80" dirty="0">
                <a:latin typeface="Arial"/>
                <a:cs typeface="Arial"/>
              </a:rPr>
              <a:t>requisitos </a:t>
            </a:r>
            <a:r>
              <a:rPr sz="1800" spc="75" dirty="0">
                <a:latin typeface="Arial"/>
                <a:cs typeface="Arial"/>
              </a:rPr>
              <a:t>que </a:t>
            </a:r>
            <a:r>
              <a:rPr sz="1800" spc="65" dirty="0">
                <a:latin typeface="Arial"/>
                <a:cs typeface="Arial"/>
              </a:rPr>
              <a:t>não </a:t>
            </a:r>
            <a:r>
              <a:rPr sz="1800" spc="55" dirty="0">
                <a:latin typeface="Arial"/>
                <a:cs typeface="Arial"/>
              </a:rPr>
              <a:t>estejam </a:t>
            </a:r>
            <a:r>
              <a:rPr sz="1800" spc="75" dirty="0">
                <a:latin typeface="Arial"/>
                <a:cs typeface="Arial"/>
              </a:rPr>
              <a:t>ligados diretamente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às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6691" y="1703273"/>
            <a:ext cx="72986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200" spc="-33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1800" spc="40" dirty="0">
                <a:latin typeface="Arial"/>
                <a:cs typeface="Arial"/>
              </a:rPr>
              <a:t>necessidades </a:t>
            </a:r>
            <a:r>
              <a:rPr sz="1800" spc="110" dirty="0">
                <a:latin typeface="Arial"/>
                <a:cs typeface="Arial"/>
              </a:rPr>
              <a:t>do </a:t>
            </a:r>
            <a:r>
              <a:rPr sz="1800" spc="65" dirty="0">
                <a:latin typeface="Arial"/>
                <a:cs typeface="Arial"/>
              </a:rPr>
              <a:t>cliente, </a:t>
            </a:r>
            <a:r>
              <a:rPr sz="1800" spc="60" dirty="0">
                <a:latin typeface="Arial"/>
                <a:cs typeface="Arial"/>
              </a:rPr>
              <a:t>de </a:t>
            </a:r>
            <a:r>
              <a:rPr sz="1800" spc="85" dirty="0">
                <a:latin typeface="Arial"/>
                <a:cs typeface="Arial"/>
              </a:rPr>
              <a:t>onde </a:t>
            </a:r>
            <a:r>
              <a:rPr sz="1800" spc="95" dirty="0">
                <a:latin typeface="Arial"/>
                <a:cs typeface="Arial"/>
              </a:rPr>
              <a:t>foram </a:t>
            </a:r>
            <a:r>
              <a:rPr sz="1800" spc="65" dirty="0">
                <a:latin typeface="Arial"/>
                <a:cs typeface="Arial"/>
              </a:rPr>
              <a:t>derivados </a:t>
            </a:r>
            <a:r>
              <a:rPr sz="1800" spc="55" dirty="0">
                <a:latin typeface="Arial"/>
                <a:cs typeface="Arial"/>
              </a:rPr>
              <a:t>os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80" dirty="0">
                <a:latin typeface="Arial"/>
                <a:cs typeface="Arial"/>
              </a:rPr>
              <a:t>requisitos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412" y="1886312"/>
            <a:ext cx="6034405" cy="65341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22885">
              <a:lnSpc>
                <a:spcPct val="100000"/>
              </a:lnSpc>
              <a:spcBef>
                <a:spcPts val="560"/>
              </a:spcBef>
            </a:pPr>
            <a:r>
              <a:rPr lang="pt-BR" sz="1800" spc="80" dirty="0" smtClean="0">
                <a:latin typeface="Arial"/>
                <a:cs typeface="Arial"/>
              </a:rPr>
              <a:t>Não </a:t>
            </a:r>
            <a:r>
              <a:rPr sz="1800" spc="80" dirty="0" err="1" smtClean="0">
                <a:latin typeface="Arial"/>
                <a:cs typeface="Arial"/>
              </a:rPr>
              <a:t>funcionais</a:t>
            </a:r>
            <a:r>
              <a:rPr sz="1800" spc="80" dirty="0"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268605" algn="l"/>
                <a:tab pos="515620" algn="l"/>
              </a:tabLst>
            </a:pPr>
            <a:r>
              <a:rPr sz="1100" spc="-33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1600" spc="-5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600" spc="55" dirty="0">
                <a:solidFill>
                  <a:srgbClr val="373B52"/>
                </a:solidFill>
                <a:latin typeface="Arial"/>
                <a:cs typeface="Arial"/>
              </a:rPr>
              <a:t>Confiabilidade, Interoperabilidade, </a:t>
            </a:r>
            <a:r>
              <a:rPr sz="1600" spc="60" dirty="0">
                <a:solidFill>
                  <a:srgbClr val="373B52"/>
                </a:solidFill>
                <a:latin typeface="Arial"/>
                <a:cs typeface="Arial"/>
              </a:rPr>
              <a:t>Manutenibilidade,</a:t>
            </a:r>
            <a:r>
              <a:rPr sz="1600" spc="190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1600" spc="-35" dirty="0">
                <a:solidFill>
                  <a:srgbClr val="373B52"/>
                </a:solidFill>
                <a:latin typeface="Arial"/>
                <a:cs typeface="Arial"/>
              </a:rPr>
              <a:t>Etc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6691" y="2651886"/>
            <a:ext cx="7867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0"/>
              </a:spcBef>
              <a:buClr>
                <a:srgbClr val="D2DA79"/>
              </a:buClr>
              <a:buSzPct val="66666"/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1800" spc="30" dirty="0">
                <a:latin typeface="Arial"/>
                <a:cs typeface="Arial"/>
              </a:rPr>
              <a:t>Podem </a:t>
            </a:r>
            <a:r>
              <a:rPr sz="1800" spc="40" dirty="0">
                <a:latin typeface="Arial"/>
                <a:cs typeface="Arial"/>
              </a:rPr>
              <a:t>estar </a:t>
            </a:r>
            <a:r>
              <a:rPr sz="1800" spc="60" dirty="0">
                <a:latin typeface="Arial"/>
                <a:cs typeface="Arial"/>
              </a:rPr>
              <a:t>relacionados </a:t>
            </a:r>
            <a:r>
              <a:rPr sz="1800" spc="45" dirty="0">
                <a:latin typeface="Arial"/>
                <a:cs typeface="Arial"/>
              </a:rPr>
              <a:t>ao </a:t>
            </a:r>
            <a:r>
              <a:rPr sz="1800" spc="50" dirty="0">
                <a:latin typeface="Arial"/>
                <a:cs typeface="Arial"/>
              </a:rPr>
              <a:t>processo, </a:t>
            </a:r>
            <a:r>
              <a:rPr sz="1800" spc="35" dirty="0">
                <a:latin typeface="Arial"/>
                <a:cs typeface="Arial"/>
              </a:rPr>
              <a:t>aos </a:t>
            </a:r>
            <a:r>
              <a:rPr sz="1800" spc="60" dirty="0">
                <a:latin typeface="Arial"/>
                <a:cs typeface="Arial"/>
              </a:rPr>
              <a:t>custos </a:t>
            </a:r>
            <a:r>
              <a:rPr sz="1800" spc="105" dirty="0">
                <a:latin typeface="Arial"/>
                <a:cs typeface="Arial"/>
              </a:rPr>
              <a:t>ou </a:t>
            </a:r>
            <a:r>
              <a:rPr sz="1800" spc="45" dirty="0">
                <a:latin typeface="Arial"/>
                <a:cs typeface="Arial"/>
              </a:rPr>
              <a:t>ao </a:t>
            </a:r>
            <a:r>
              <a:rPr sz="1800" spc="70" dirty="0">
                <a:latin typeface="Arial"/>
                <a:cs typeface="Arial"/>
              </a:rPr>
              <a:t>uso </a:t>
            </a:r>
            <a:r>
              <a:rPr sz="1800" spc="60" dirty="0">
                <a:latin typeface="Arial"/>
                <a:cs typeface="Arial"/>
              </a:rPr>
              <a:t>de</a:t>
            </a:r>
            <a:r>
              <a:rPr sz="1800" spc="245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uma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6691" y="2756392"/>
            <a:ext cx="2891790" cy="80391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268605">
              <a:lnSpc>
                <a:spcPct val="100000"/>
              </a:lnSpc>
              <a:spcBef>
                <a:spcPts val="1005"/>
              </a:spcBef>
            </a:pPr>
            <a:r>
              <a:rPr sz="1800" spc="80" dirty="0">
                <a:latin typeface="Arial"/>
                <a:cs typeface="Arial"/>
              </a:rPr>
              <a:t>determinada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tecnologia</a:t>
            </a:r>
            <a:endParaRPr sz="1800">
              <a:latin typeface="Arial"/>
              <a:cs typeface="Arial"/>
            </a:endParaRPr>
          </a:p>
          <a:p>
            <a:pPr marL="320040" indent="-307340">
              <a:lnSpc>
                <a:spcPct val="100000"/>
              </a:lnSpc>
              <a:spcBef>
                <a:spcPts val="900"/>
              </a:spcBef>
              <a:buClr>
                <a:srgbClr val="D2DA79"/>
              </a:buClr>
              <a:buSzPct val="66666"/>
              <a:buFont typeface="Georgia"/>
              <a:buChar char="•"/>
              <a:tabLst>
                <a:tab pos="320040" algn="l"/>
                <a:tab pos="320675" algn="l"/>
              </a:tabLst>
            </a:pPr>
            <a:r>
              <a:rPr sz="1800" spc="70" dirty="0">
                <a:latin typeface="Arial"/>
                <a:cs typeface="Arial"/>
              </a:rPr>
              <a:t>Tipos: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3776" y="583666"/>
            <a:ext cx="6571360" cy="528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2627" y="3496055"/>
            <a:ext cx="8240268" cy="2706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75" dirty="0"/>
              <a:t>14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691" y="1416761"/>
            <a:ext cx="8073390" cy="73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0"/>
              </a:spcBef>
              <a:buClr>
                <a:srgbClr val="D2DA79"/>
              </a:buClr>
              <a:buSzPct val="66666"/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400" spc="70" dirty="0">
                <a:latin typeface="Arial"/>
                <a:cs typeface="Arial"/>
              </a:rPr>
              <a:t>Requisitos </a:t>
            </a:r>
            <a:r>
              <a:rPr sz="2400" spc="75" dirty="0">
                <a:latin typeface="Arial"/>
                <a:cs typeface="Arial"/>
              </a:rPr>
              <a:t>de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Produto</a:t>
            </a:r>
            <a:endParaRPr sz="2400">
              <a:latin typeface="Arial"/>
              <a:cs typeface="Arial"/>
            </a:endParaRPr>
          </a:p>
          <a:p>
            <a:pPr marL="314325">
              <a:lnSpc>
                <a:spcPct val="100000"/>
              </a:lnSpc>
              <a:spcBef>
                <a:spcPts val="85"/>
              </a:spcBef>
              <a:tabLst>
                <a:tab pos="561340" algn="l"/>
                <a:tab pos="915035" algn="l"/>
              </a:tabLst>
            </a:pPr>
            <a:r>
              <a:rPr sz="1500" spc="-44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200" spc="-5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200" dirty="0">
                <a:solidFill>
                  <a:srgbClr val="373B52"/>
                </a:solidFill>
                <a:latin typeface="Arial"/>
                <a:cs typeface="Arial"/>
              </a:rPr>
              <a:t>Deve </a:t>
            </a:r>
            <a:r>
              <a:rPr sz="2200" spc="55" dirty="0">
                <a:solidFill>
                  <a:srgbClr val="373B52"/>
                </a:solidFill>
                <a:latin typeface="Arial"/>
                <a:cs typeface="Arial"/>
              </a:rPr>
              <a:t>ser </a:t>
            </a:r>
            <a:r>
              <a:rPr sz="2200" spc="45" dirty="0">
                <a:solidFill>
                  <a:srgbClr val="373B52"/>
                </a:solidFill>
                <a:latin typeface="Arial"/>
                <a:cs typeface="Arial"/>
              </a:rPr>
              <a:t>possível </a:t>
            </a:r>
            <a:r>
              <a:rPr sz="2200" spc="80" dirty="0">
                <a:solidFill>
                  <a:srgbClr val="373B52"/>
                </a:solidFill>
                <a:latin typeface="Arial"/>
                <a:cs typeface="Arial"/>
              </a:rPr>
              <a:t>que </a:t>
            </a:r>
            <a:r>
              <a:rPr sz="2200" spc="95" dirty="0">
                <a:solidFill>
                  <a:srgbClr val="373B52"/>
                </a:solidFill>
                <a:latin typeface="Arial"/>
                <a:cs typeface="Arial"/>
              </a:rPr>
              <a:t>toda </a:t>
            </a:r>
            <a:r>
              <a:rPr sz="2200" spc="-15" dirty="0">
                <a:solidFill>
                  <a:srgbClr val="373B52"/>
                </a:solidFill>
                <a:latin typeface="Arial"/>
                <a:cs typeface="Arial"/>
              </a:rPr>
              <a:t>a </a:t>
            </a:r>
            <a:r>
              <a:rPr sz="2200" spc="65" dirty="0">
                <a:solidFill>
                  <a:srgbClr val="373B52"/>
                </a:solidFill>
                <a:latin typeface="Arial"/>
                <a:cs typeface="Arial"/>
              </a:rPr>
              <a:t>comunicação</a:t>
            </a:r>
            <a:r>
              <a:rPr sz="2200" spc="330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73B52"/>
                </a:solidFill>
                <a:latin typeface="Arial"/>
                <a:cs typeface="Arial"/>
              </a:rPr>
              <a:t>necessária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636" y="2054479"/>
            <a:ext cx="65011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80" dirty="0">
                <a:solidFill>
                  <a:srgbClr val="373B52"/>
                </a:solidFill>
                <a:latin typeface="Arial"/>
                <a:cs typeface="Arial"/>
              </a:rPr>
              <a:t>entre </a:t>
            </a:r>
            <a:r>
              <a:rPr sz="2200" spc="-15" dirty="0">
                <a:solidFill>
                  <a:srgbClr val="373B52"/>
                </a:solidFill>
                <a:latin typeface="Arial"/>
                <a:cs typeface="Arial"/>
              </a:rPr>
              <a:t>a </a:t>
            </a:r>
            <a:r>
              <a:rPr sz="2200" spc="-204" dirty="0">
                <a:solidFill>
                  <a:srgbClr val="373B52"/>
                </a:solidFill>
                <a:latin typeface="Arial"/>
                <a:cs typeface="Arial"/>
              </a:rPr>
              <a:t>APSE </a:t>
            </a:r>
            <a:r>
              <a:rPr sz="2200" dirty="0">
                <a:solidFill>
                  <a:srgbClr val="373B52"/>
                </a:solidFill>
                <a:latin typeface="Arial"/>
                <a:cs typeface="Arial"/>
              </a:rPr>
              <a:t>e </a:t>
            </a:r>
            <a:r>
              <a:rPr sz="2200" spc="125" dirty="0">
                <a:solidFill>
                  <a:srgbClr val="373B52"/>
                </a:solidFill>
                <a:latin typeface="Arial"/>
                <a:cs typeface="Arial"/>
              </a:rPr>
              <a:t>o </a:t>
            </a:r>
            <a:r>
              <a:rPr sz="2200" spc="85" dirty="0">
                <a:solidFill>
                  <a:srgbClr val="373B52"/>
                </a:solidFill>
                <a:latin typeface="Arial"/>
                <a:cs typeface="Arial"/>
              </a:rPr>
              <a:t>usuário </a:t>
            </a:r>
            <a:r>
              <a:rPr sz="2200" spc="35" dirty="0">
                <a:solidFill>
                  <a:srgbClr val="373B52"/>
                </a:solidFill>
                <a:latin typeface="Arial"/>
                <a:cs typeface="Arial"/>
              </a:rPr>
              <a:t>seja </a:t>
            </a:r>
            <a:r>
              <a:rPr sz="2200" spc="50" dirty="0">
                <a:solidFill>
                  <a:srgbClr val="373B52"/>
                </a:solidFill>
                <a:latin typeface="Arial"/>
                <a:cs typeface="Arial"/>
              </a:rPr>
              <a:t>expressa </a:t>
            </a:r>
            <a:r>
              <a:rPr sz="2200" spc="80" dirty="0">
                <a:solidFill>
                  <a:srgbClr val="373B52"/>
                </a:solidFill>
                <a:latin typeface="Arial"/>
                <a:cs typeface="Arial"/>
              </a:rPr>
              <a:t>usando</a:t>
            </a:r>
            <a:r>
              <a:rPr sz="2200" spc="130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373B52"/>
                </a:solidFill>
                <a:latin typeface="Arial"/>
                <a:cs typeface="Arial"/>
              </a:rPr>
              <a:t>o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691" y="2224171"/>
            <a:ext cx="4246245" cy="94869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561340">
              <a:lnSpc>
                <a:spcPct val="100000"/>
              </a:lnSpc>
              <a:spcBef>
                <a:spcPts val="930"/>
              </a:spcBef>
            </a:pPr>
            <a:r>
              <a:rPr sz="2200" spc="110" dirty="0">
                <a:solidFill>
                  <a:srgbClr val="373B52"/>
                </a:solidFill>
                <a:latin typeface="Arial"/>
                <a:cs typeface="Arial"/>
              </a:rPr>
              <a:t>conjunto </a:t>
            </a:r>
            <a:r>
              <a:rPr sz="2200" spc="60" dirty="0">
                <a:solidFill>
                  <a:srgbClr val="373B52"/>
                </a:solidFill>
                <a:latin typeface="Arial"/>
                <a:cs typeface="Arial"/>
              </a:rPr>
              <a:t>de </a:t>
            </a:r>
            <a:r>
              <a:rPr sz="2200" spc="30" dirty="0">
                <a:solidFill>
                  <a:srgbClr val="373B52"/>
                </a:solidFill>
                <a:latin typeface="Arial"/>
                <a:cs typeface="Arial"/>
              </a:rPr>
              <a:t>caracteres</a:t>
            </a:r>
            <a:r>
              <a:rPr sz="2200" spc="60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73B52"/>
                </a:solidFill>
                <a:latin typeface="Arial"/>
                <a:cs typeface="Arial"/>
              </a:rPr>
              <a:t>Ada</a:t>
            </a:r>
            <a:endParaRPr sz="2200">
              <a:latin typeface="Arial"/>
              <a:cs typeface="Arial"/>
            </a:endParaRPr>
          </a:p>
          <a:p>
            <a:pPr marL="268605" indent="-255904">
              <a:lnSpc>
                <a:spcPct val="100000"/>
              </a:lnSpc>
              <a:spcBef>
                <a:spcPts val="915"/>
              </a:spcBef>
              <a:buClr>
                <a:srgbClr val="D2DA79"/>
              </a:buClr>
              <a:buSzPct val="66666"/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400" spc="70" dirty="0">
                <a:latin typeface="Arial"/>
                <a:cs typeface="Arial"/>
              </a:rPr>
              <a:t>Requisitos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Organizacionais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8444" y="3156585"/>
            <a:ext cx="76847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9715" algn="l"/>
                <a:tab pos="612775" algn="l"/>
              </a:tabLst>
            </a:pPr>
            <a:r>
              <a:rPr sz="1500" spc="-44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200" spc="-5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200" spc="-10" dirty="0">
                <a:solidFill>
                  <a:srgbClr val="373B52"/>
                </a:solidFill>
                <a:latin typeface="Arial"/>
                <a:cs typeface="Arial"/>
              </a:rPr>
              <a:t>O </a:t>
            </a:r>
            <a:r>
              <a:rPr sz="2200" spc="60" dirty="0">
                <a:solidFill>
                  <a:srgbClr val="373B52"/>
                </a:solidFill>
                <a:latin typeface="Arial"/>
                <a:cs typeface="Arial"/>
              </a:rPr>
              <a:t>processo de </a:t>
            </a:r>
            <a:r>
              <a:rPr sz="2200" spc="75" dirty="0">
                <a:solidFill>
                  <a:srgbClr val="373B52"/>
                </a:solidFill>
                <a:latin typeface="Arial"/>
                <a:cs typeface="Arial"/>
              </a:rPr>
              <a:t>desenvolvimento </a:t>
            </a:r>
            <a:r>
              <a:rPr sz="2200" dirty="0">
                <a:solidFill>
                  <a:srgbClr val="373B52"/>
                </a:solidFill>
                <a:latin typeface="Arial"/>
                <a:cs typeface="Arial"/>
              </a:rPr>
              <a:t>e </a:t>
            </a:r>
            <a:r>
              <a:rPr sz="2200" spc="65" dirty="0">
                <a:solidFill>
                  <a:srgbClr val="373B52"/>
                </a:solidFill>
                <a:latin typeface="Arial"/>
                <a:cs typeface="Arial"/>
              </a:rPr>
              <a:t>os </a:t>
            </a:r>
            <a:r>
              <a:rPr sz="2200" spc="90" dirty="0">
                <a:solidFill>
                  <a:srgbClr val="373B52"/>
                </a:solidFill>
                <a:latin typeface="Arial"/>
                <a:cs typeface="Arial"/>
              </a:rPr>
              <a:t>documentos</a:t>
            </a:r>
            <a:r>
              <a:rPr sz="2200" spc="395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73B52"/>
                </a:solidFill>
                <a:latin typeface="Arial"/>
                <a:cs typeface="Arial"/>
              </a:rPr>
              <a:t>de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5636" y="3415665"/>
            <a:ext cx="755395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solidFill>
                  <a:srgbClr val="373B52"/>
                </a:solidFill>
                <a:latin typeface="Arial"/>
                <a:cs typeface="Arial"/>
              </a:rPr>
              <a:t>a </a:t>
            </a:r>
            <a:r>
              <a:rPr sz="2200" spc="65" dirty="0">
                <a:solidFill>
                  <a:srgbClr val="373B52"/>
                </a:solidFill>
                <a:latin typeface="Arial"/>
                <a:cs typeface="Arial"/>
              </a:rPr>
              <a:t>serem </a:t>
            </a:r>
            <a:r>
              <a:rPr sz="2200" spc="70" dirty="0">
                <a:solidFill>
                  <a:srgbClr val="373B52"/>
                </a:solidFill>
                <a:latin typeface="Arial"/>
                <a:cs typeface="Arial"/>
              </a:rPr>
              <a:t>entregues </a:t>
            </a:r>
            <a:r>
              <a:rPr sz="2200" spc="60" dirty="0">
                <a:solidFill>
                  <a:srgbClr val="373B52"/>
                </a:solidFill>
                <a:latin typeface="Arial"/>
                <a:cs typeface="Arial"/>
              </a:rPr>
              <a:t>devem </a:t>
            </a:r>
            <a:r>
              <a:rPr sz="2200" spc="55" dirty="0">
                <a:solidFill>
                  <a:srgbClr val="373B52"/>
                </a:solidFill>
                <a:latin typeface="Arial"/>
                <a:cs typeface="Arial"/>
              </a:rPr>
              <a:t>estar </a:t>
            </a:r>
            <a:r>
              <a:rPr sz="2200" spc="100" dirty="0">
                <a:solidFill>
                  <a:srgbClr val="373B52"/>
                </a:solidFill>
                <a:latin typeface="Arial"/>
                <a:cs typeface="Arial"/>
              </a:rPr>
              <a:t>em conformidade com</a:t>
            </a:r>
            <a:r>
              <a:rPr sz="2200" spc="165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373B52"/>
                </a:solidFill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691" y="3583833"/>
            <a:ext cx="3985895" cy="94869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561340">
              <a:lnSpc>
                <a:spcPct val="100000"/>
              </a:lnSpc>
              <a:spcBef>
                <a:spcPts val="930"/>
              </a:spcBef>
            </a:pPr>
            <a:r>
              <a:rPr sz="2200" spc="65" dirty="0">
                <a:solidFill>
                  <a:srgbClr val="373B52"/>
                </a:solidFill>
                <a:latin typeface="Arial"/>
                <a:cs typeface="Arial"/>
              </a:rPr>
              <a:t>regra </a:t>
            </a:r>
            <a:r>
              <a:rPr sz="2200" spc="15" dirty="0">
                <a:solidFill>
                  <a:srgbClr val="373B52"/>
                </a:solidFill>
                <a:latin typeface="Arial"/>
                <a:cs typeface="Arial"/>
              </a:rPr>
              <a:t>XYZCo-RJ-</a:t>
            </a:r>
            <a:r>
              <a:rPr sz="2200" spc="45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373B52"/>
                </a:solidFill>
                <a:latin typeface="Arial"/>
                <a:cs typeface="Arial"/>
              </a:rPr>
              <a:t>MAS-11</a:t>
            </a:r>
            <a:endParaRPr sz="2200">
              <a:latin typeface="Arial"/>
              <a:cs typeface="Arial"/>
            </a:endParaRPr>
          </a:p>
          <a:p>
            <a:pPr marL="337185" indent="-324485">
              <a:lnSpc>
                <a:spcPct val="100000"/>
              </a:lnSpc>
              <a:spcBef>
                <a:spcPts val="915"/>
              </a:spcBef>
              <a:buClr>
                <a:srgbClr val="D2DA79"/>
              </a:buClr>
              <a:buSzPct val="66666"/>
              <a:buFont typeface="Georgia"/>
              <a:buChar char="•"/>
              <a:tabLst>
                <a:tab pos="337185" algn="l"/>
                <a:tab pos="337820" algn="l"/>
              </a:tabLst>
            </a:pPr>
            <a:r>
              <a:rPr sz="2400" spc="70" dirty="0">
                <a:latin typeface="Arial"/>
                <a:cs typeface="Arial"/>
              </a:rPr>
              <a:t>Requisitos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Externos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8444" y="4516373"/>
            <a:ext cx="7372350" cy="89408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259715" marR="5080" indent="-247650">
              <a:lnSpc>
                <a:spcPct val="79500"/>
              </a:lnSpc>
              <a:spcBef>
                <a:spcPts val="635"/>
              </a:spcBef>
              <a:tabLst>
                <a:tab pos="259715" algn="l"/>
                <a:tab pos="612775" algn="l"/>
              </a:tabLst>
            </a:pPr>
            <a:r>
              <a:rPr sz="1500" spc="-44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200" spc="-5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200" spc="-10" dirty="0">
                <a:solidFill>
                  <a:srgbClr val="373B52"/>
                </a:solidFill>
                <a:latin typeface="Arial"/>
                <a:cs typeface="Arial"/>
              </a:rPr>
              <a:t>O </a:t>
            </a:r>
            <a:r>
              <a:rPr sz="2200" spc="65" dirty="0">
                <a:solidFill>
                  <a:srgbClr val="373B52"/>
                </a:solidFill>
                <a:latin typeface="Arial"/>
                <a:cs typeface="Arial"/>
              </a:rPr>
              <a:t>sistema não </a:t>
            </a:r>
            <a:r>
              <a:rPr sz="2200" spc="25" dirty="0">
                <a:solidFill>
                  <a:srgbClr val="373B52"/>
                </a:solidFill>
                <a:latin typeface="Arial"/>
                <a:cs typeface="Arial"/>
              </a:rPr>
              <a:t>deverá </a:t>
            </a:r>
            <a:r>
              <a:rPr sz="2200" spc="50" dirty="0">
                <a:solidFill>
                  <a:srgbClr val="373B52"/>
                </a:solidFill>
                <a:latin typeface="Arial"/>
                <a:cs typeface="Arial"/>
              </a:rPr>
              <a:t>revelar </a:t>
            </a:r>
            <a:r>
              <a:rPr sz="2200" spc="30" dirty="0">
                <a:solidFill>
                  <a:srgbClr val="373B52"/>
                </a:solidFill>
                <a:latin typeface="Arial"/>
                <a:cs typeface="Arial"/>
              </a:rPr>
              <a:t>aos </a:t>
            </a:r>
            <a:r>
              <a:rPr sz="2200" spc="65" dirty="0">
                <a:solidFill>
                  <a:srgbClr val="373B52"/>
                </a:solidFill>
                <a:latin typeface="Arial"/>
                <a:cs typeface="Arial"/>
              </a:rPr>
              <a:t>operadores  </a:t>
            </a:r>
            <a:r>
              <a:rPr sz="2200" spc="90" dirty="0">
                <a:solidFill>
                  <a:srgbClr val="373B52"/>
                </a:solidFill>
                <a:latin typeface="Arial"/>
                <a:cs typeface="Arial"/>
              </a:rPr>
              <a:t>nenhuma informação </a:t>
            </a:r>
            <a:r>
              <a:rPr sz="2200" spc="50" dirty="0">
                <a:solidFill>
                  <a:srgbClr val="373B52"/>
                </a:solidFill>
                <a:latin typeface="Arial"/>
                <a:cs typeface="Arial"/>
              </a:rPr>
              <a:t>pessoal </a:t>
            </a:r>
            <a:r>
              <a:rPr sz="2200" spc="70" dirty="0">
                <a:solidFill>
                  <a:srgbClr val="373B52"/>
                </a:solidFill>
                <a:latin typeface="Arial"/>
                <a:cs typeface="Arial"/>
              </a:rPr>
              <a:t>sobre </a:t>
            </a:r>
            <a:r>
              <a:rPr sz="2200" spc="55" dirty="0">
                <a:solidFill>
                  <a:srgbClr val="373B52"/>
                </a:solidFill>
                <a:latin typeface="Arial"/>
                <a:cs typeface="Arial"/>
              </a:rPr>
              <a:t>os </a:t>
            </a:r>
            <a:r>
              <a:rPr sz="2200" spc="65" dirty="0">
                <a:solidFill>
                  <a:srgbClr val="373B52"/>
                </a:solidFill>
                <a:latin typeface="Arial"/>
                <a:cs typeface="Arial"/>
              </a:rPr>
              <a:t>clientes, </a:t>
            </a:r>
            <a:r>
              <a:rPr sz="2200" spc="75" dirty="0">
                <a:solidFill>
                  <a:srgbClr val="373B52"/>
                </a:solidFill>
                <a:latin typeface="Arial"/>
                <a:cs typeface="Arial"/>
              </a:rPr>
              <a:t>além  </a:t>
            </a:r>
            <a:r>
              <a:rPr sz="2200" spc="80" dirty="0">
                <a:solidFill>
                  <a:srgbClr val="373B52"/>
                </a:solidFill>
                <a:latin typeface="Arial"/>
                <a:cs typeface="Arial"/>
              </a:rPr>
              <a:t>dos nomes </a:t>
            </a:r>
            <a:r>
              <a:rPr sz="2200" dirty="0">
                <a:solidFill>
                  <a:srgbClr val="373B52"/>
                </a:solidFill>
                <a:latin typeface="Arial"/>
                <a:cs typeface="Arial"/>
              </a:rPr>
              <a:t>e </a:t>
            </a:r>
            <a:r>
              <a:rPr sz="2200" spc="105" dirty="0">
                <a:solidFill>
                  <a:srgbClr val="373B52"/>
                </a:solidFill>
                <a:latin typeface="Arial"/>
                <a:cs typeface="Arial"/>
              </a:rPr>
              <a:t>número </a:t>
            </a:r>
            <a:r>
              <a:rPr sz="2200" spc="60" dirty="0">
                <a:solidFill>
                  <a:srgbClr val="373B52"/>
                </a:solidFill>
                <a:latin typeface="Arial"/>
                <a:cs typeface="Arial"/>
              </a:rPr>
              <a:t>de</a:t>
            </a:r>
            <a:r>
              <a:rPr sz="2200" spc="190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73B52"/>
                </a:solidFill>
                <a:latin typeface="Arial"/>
                <a:cs typeface="Arial"/>
              </a:rPr>
              <a:t>referência.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3776" y="271284"/>
            <a:ext cx="7034657" cy="1153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75" dirty="0"/>
              <a:t>15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1822" y="540207"/>
            <a:ext cx="663765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55" dirty="0">
                <a:solidFill>
                  <a:srgbClr val="464652"/>
                </a:solidFill>
              </a:rPr>
              <a:t>Metas </a:t>
            </a:r>
            <a:r>
              <a:rPr sz="3800" spc="-254" dirty="0">
                <a:solidFill>
                  <a:srgbClr val="464652"/>
                </a:solidFill>
              </a:rPr>
              <a:t>x </a:t>
            </a:r>
            <a:r>
              <a:rPr sz="3800" spc="-204" dirty="0">
                <a:solidFill>
                  <a:srgbClr val="464652"/>
                </a:solidFill>
              </a:rPr>
              <a:t>Requisitos </a:t>
            </a:r>
            <a:r>
              <a:rPr sz="3800" spc="-170" dirty="0">
                <a:solidFill>
                  <a:srgbClr val="464652"/>
                </a:solidFill>
              </a:rPr>
              <a:t>não</a:t>
            </a:r>
            <a:r>
              <a:rPr sz="3800" spc="-254" dirty="0">
                <a:solidFill>
                  <a:srgbClr val="464652"/>
                </a:solidFill>
              </a:rPr>
              <a:t> </a:t>
            </a:r>
            <a:r>
              <a:rPr sz="3800" spc="-130" dirty="0">
                <a:solidFill>
                  <a:srgbClr val="464652"/>
                </a:solidFill>
              </a:rPr>
              <a:t>funcionais</a:t>
            </a:r>
            <a:endParaRPr sz="3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75" dirty="0"/>
              <a:t>16</a:t>
            </a:fld>
            <a:endParaRPr spc="7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469900" indent="-255904">
              <a:lnSpc>
                <a:spcPct val="100000"/>
              </a:lnSpc>
              <a:spcBef>
                <a:spcPts val="390"/>
              </a:spcBef>
              <a:buClr>
                <a:srgbClr val="D2DA79"/>
              </a:buClr>
              <a:buFont typeface="Georgia"/>
              <a:buChar char="•"/>
              <a:tabLst>
                <a:tab pos="470534" algn="l"/>
                <a:tab pos="471170" algn="l"/>
              </a:tabLst>
            </a:pPr>
            <a:r>
              <a:rPr spc="-75" dirty="0"/>
              <a:t>Meta</a:t>
            </a:r>
          </a:p>
          <a:p>
            <a:pPr marL="762635" marR="997585" indent="-247015">
              <a:lnSpc>
                <a:spcPts val="3110"/>
              </a:lnSpc>
              <a:spcBef>
                <a:spcPts val="425"/>
              </a:spcBef>
              <a:tabLst>
                <a:tab pos="762635" algn="l"/>
              </a:tabLst>
            </a:pPr>
            <a:r>
              <a:rPr sz="26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600" spc="-175" dirty="0">
                <a:solidFill>
                  <a:srgbClr val="373B52"/>
                </a:solidFill>
              </a:rPr>
              <a:t>Uma </a:t>
            </a:r>
            <a:r>
              <a:rPr sz="2600" spc="-95" dirty="0">
                <a:solidFill>
                  <a:srgbClr val="373B52"/>
                </a:solidFill>
              </a:rPr>
              <a:t>intenção </a:t>
            </a:r>
            <a:r>
              <a:rPr sz="2600" spc="-135" dirty="0">
                <a:solidFill>
                  <a:srgbClr val="373B52"/>
                </a:solidFill>
              </a:rPr>
              <a:t>geral </a:t>
            </a:r>
            <a:r>
              <a:rPr sz="2600" spc="-80" dirty="0">
                <a:solidFill>
                  <a:srgbClr val="373B52"/>
                </a:solidFill>
              </a:rPr>
              <a:t>do </a:t>
            </a:r>
            <a:r>
              <a:rPr sz="2600" spc="-100" dirty="0">
                <a:solidFill>
                  <a:srgbClr val="373B52"/>
                </a:solidFill>
              </a:rPr>
              <a:t>usuário </a:t>
            </a:r>
            <a:r>
              <a:rPr sz="2600" spc="-35" dirty="0">
                <a:solidFill>
                  <a:srgbClr val="373B52"/>
                </a:solidFill>
              </a:rPr>
              <a:t>tal</a:t>
            </a:r>
            <a:r>
              <a:rPr sz="2600" spc="-365" dirty="0">
                <a:solidFill>
                  <a:srgbClr val="373B52"/>
                </a:solidFill>
              </a:rPr>
              <a:t> </a:t>
            </a:r>
            <a:r>
              <a:rPr sz="2600" spc="-130" dirty="0">
                <a:solidFill>
                  <a:srgbClr val="373B52"/>
                </a:solidFill>
              </a:rPr>
              <a:t>como  </a:t>
            </a:r>
            <a:r>
              <a:rPr sz="2600" spc="-90" dirty="0">
                <a:solidFill>
                  <a:srgbClr val="373B52"/>
                </a:solidFill>
              </a:rPr>
              <a:t>facilidade </a:t>
            </a:r>
            <a:r>
              <a:rPr sz="2600" spc="-120" dirty="0">
                <a:solidFill>
                  <a:srgbClr val="373B52"/>
                </a:solidFill>
              </a:rPr>
              <a:t>de</a:t>
            </a:r>
            <a:r>
              <a:rPr sz="2600" spc="-270" dirty="0">
                <a:solidFill>
                  <a:srgbClr val="373B52"/>
                </a:solidFill>
              </a:rPr>
              <a:t> </a:t>
            </a:r>
            <a:r>
              <a:rPr sz="2600" spc="-130" dirty="0">
                <a:solidFill>
                  <a:srgbClr val="373B52"/>
                </a:solidFill>
              </a:rPr>
              <a:t>uso.</a:t>
            </a:r>
            <a:endParaRPr sz="2600">
              <a:latin typeface="Georgia"/>
              <a:cs typeface="Georgia"/>
            </a:endParaRPr>
          </a:p>
          <a:p>
            <a:pPr marL="469900" indent="-255904">
              <a:lnSpc>
                <a:spcPct val="100000"/>
              </a:lnSpc>
              <a:spcBef>
                <a:spcPts val="200"/>
              </a:spcBef>
              <a:buClr>
                <a:srgbClr val="D2DA79"/>
              </a:buClr>
              <a:buFont typeface="Georgia"/>
              <a:buChar char="•"/>
              <a:tabLst>
                <a:tab pos="470534" algn="l"/>
                <a:tab pos="471170" algn="l"/>
              </a:tabLst>
            </a:pPr>
            <a:r>
              <a:rPr spc="-135" dirty="0"/>
              <a:t>Requisito não</a:t>
            </a:r>
            <a:r>
              <a:rPr spc="-114" dirty="0"/>
              <a:t> </a:t>
            </a:r>
            <a:r>
              <a:rPr spc="-90" dirty="0"/>
              <a:t>funcional</a:t>
            </a:r>
          </a:p>
          <a:p>
            <a:pPr marL="762635" marR="379730" indent="-247015">
              <a:lnSpc>
                <a:spcPts val="3110"/>
              </a:lnSpc>
              <a:spcBef>
                <a:spcPts val="420"/>
              </a:spcBef>
              <a:tabLst>
                <a:tab pos="762635" algn="l"/>
              </a:tabLst>
            </a:pPr>
            <a:r>
              <a:rPr sz="26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600" spc="-175" dirty="0">
                <a:solidFill>
                  <a:srgbClr val="373B52"/>
                </a:solidFill>
              </a:rPr>
              <a:t>Uma </a:t>
            </a:r>
            <a:r>
              <a:rPr sz="2600" spc="-140" dirty="0">
                <a:solidFill>
                  <a:srgbClr val="373B52"/>
                </a:solidFill>
              </a:rPr>
              <a:t>declaração </a:t>
            </a:r>
            <a:r>
              <a:rPr sz="2600" spc="-135" dirty="0">
                <a:solidFill>
                  <a:srgbClr val="373B52"/>
                </a:solidFill>
              </a:rPr>
              <a:t>usando </a:t>
            </a:r>
            <a:r>
              <a:rPr sz="2600" spc="-130" dirty="0">
                <a:solidFill>
                  <a:srgbClr val="373B52"/>
                </a:solidFill>
              </a:rPr>
              <a:t>alguma </a:t>
            </a:r>
            <a:r>
              <a:rPr sz="2600" spc="-100" dirty="0">
                <a:solidFill>
                  <a:srgbClr val="373B52"/>
                </a:solidFill>
              </a:rPr>
              <a:t>medida</a:t>
            </a:r>
            <a:r>
              <a:rPr sz="2600" spc="-290" dirty="0">
                <a:solidFill>
                  <a:srgbClr val="373B52"/>
                </a:solidFill>
              </a:rPr>
              <a:t> </a:t>
            </a:r>
            <a:r>
              <a:rPr sz="2600" spc="-110" dirty="0">
                <a:solidFill>
                  <a:srgbClr val="373B52"/>
                </a:solidFill>
              </a:rPr>
              <a:t>que  </a:t>
            </a:r>
            <a:r>
              <a:rPr sz="2600" spc="-100" dirty="0">
                <a:solidFill>
                  <a:srgbClr val="373B52"/>
                </a:solidFill>
              </a:rPr>
              <a:t>pode </a:t>
            </a:r>
            <a:r>
              <a:rPr sz="2600" spc="-130" dirty="0">
                <a:solidFill>
                  <a:srgbClr val="373B52"/>
                </a:solidFill>
              </a:rPr>
              <a:t>ser </a:t>
            </a:r>
            <a:r>
              <a:rPr sz="2600" spc="-75" dirty="0">
                <a:solidFill>
                  <a:srgbClr val="373B52"/>
                </a:solidFill>
              </a:rPr>
              <a:t>objetivamente</a:t>
            </a:r>
            <a:r>
              <a:rPr sz="2600" spc="-380" dirty="0">
                <a:solidFill>
                  <a:srgbClr val="373B52"/>
                </a:solidFill>
              </a:rPr>
              <a:t> </a:t>
            </a:r>
            <a:r>
              <a:rPr sz="2600" spc="-110" dirty="0">
                <a:solidFill>
                  <a:srgbClr val="373B52"/>
                </a:solidFill>
              </a:rPr>
              <a:t>testada.</a:t>
            </a:r>
            <a:endParaRPr sz="2600">
              <a:latin typeface="Georgia"/>
              <a:cs typeface="Georgia"/>
            </a:endParaRPr>
          </a:p>
          <a:p>
            <a:pPr marL="469900" marR="5080" indent="-255904">
              <a:lnSpc>
                <a:spcPct val="100000"/>
              </a:lnSpc>
              <a:spcBef>
                <a:spcPts val="200"/>
              </a:spcBef>
              <a:buClr>
                <a:srgbClr val="D2DA79"/>
              </a:buClr>
              <a:buFont typeface="Georgia"/>
              <a:buChar char="•"/>
              <a:tabLst>
                <a:tab pos="470534" algn="l"/>
                <a:tab pos="471170" algn="l"/>
              </a:tabLst>
            </a:pPr>
            <a:r>
              <a:rPr spc="-225" dirty="0"/>
              <a:t>A </a:t>
            </a:r>
            <a:r>
              <a:rPr spc="-20" dirty="0"/>
              <a:t>partir </a:t>
            </a:r>
            <a:r>
              <a:rPr spc="-130" dirty="0"/>
              <a:t>de </a:t>
            </a:r>
            <a:r>
              <a:rPr spc="-145" dirty="0"/>
              <a:t>metas </a:t>
            </a:r>
            <a:r>
              <a:rPr spc="-95" dirty="0"/>
              <a:t>do </a:t>
            </a:r>
            <a:r>
              <a:rPr spc="-120" dirty="0"/>
              <a:t>usuário, </a:t>
            </a:r>
            <a:r>
              <a:rPr spc="-114" dirty="0"/>
              <a:t>podem </a:t>
            </a:r>
            <a:r>
              <a:rPr spc="-145" dirty="0"/>
              <a:t>ser  </a:t>
            </a:r>
            <a:r>
              <a:rPr spc="-90" dirty="0"/>
              <a:t>identificados </a:t>
            </a:r>
            <a:r>
              <a:rPr spc="-95" dirty="0"/>
              <a:t>requisitos </a:t>
            </a:r>
            <a:r>
              <a:rPr spc="-135" dirty="0"/>
              <a:t>não </a:t>
            </a:r>
            <a:r>
              <a:rPr spc="-110" dirty="0"/>
              <a:t>funcionais </a:t>
            </a:r>
            <a:r>
              <a:rPr spc="-75" dirty="0"/>
              <a:t>,</a:t>
            </a:r>
            <a:r>
              <a:rPr spc="-204" dirty="0"/>
              <a:t> </a:t>
            </a:r>
            <a:r>
              <a:rPr spc="-105" dirty="0"/>
              <a:t>viabilizando  </a:t>
            </a:r>
            <a:r>
              <a:rPr spc="-195" dirty="0"/>
              <a:t>a </a:t>
            </a:r>
            <a:r>
              <a:rPr spc="-200" dirty="0"/>
              <a:t>sua</a:t>
            </a:r>
            <a:r>
              <a:rPr spc="-90" dirty="0"/>
              <a:t> </a:t>
            </a:r>
            <a:r>
              <a:rPr spc="-105" dirty="0"/>
              <a:t>verificação.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1822" y="555193"/>
            <a:ext cx="75488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>
                <a:solidFill>
                  <a:srgbClr val="464652"/>
                </a:solidFill>
              </a:rPr>
              <a:t>Meta </a:t>
            </a:r>
            <a:r>
              <a:rPr sz="3600" spc="-240" dirty="0">
                <a:solidFill>
                  <a:srgbClr val="464652"/>
                </a:solidFill>
              </a:rPr>
              <a:t>x </a:t>
            </a:r>
            <a:r>
              <a:rPr sz="3600" spc="-175" dirty="0">
                <a:solidFill>
                  <a:srgbClr val="464652"/>
                </a:solidFill>
              </a:rPr>
              <a:t>Requisito </a:t>
            </a:r>
            <a:r>
              <a:rPr sz="3600" spc="-165" dirty="0">
                <a:solidFill>
                  <a:srgbClr val="464652"/>
                </a:solidFill>
              </a:rPr>
              <a:t>não </a:t>
            </a:r>
            <a:r>
              <a:rPr sz="3600" spc="-95" dirty="0">
                <a:solidFill>
                  <a:srgbClr val="464652"/>
                </a:solidFill>
              </a:rPr>
              <a:t>funcional-</a:t>
            </a:r>
            <a:r>
              <a:rPr sz="3600" spc="-415" dirty="0">
                <a:solidFill>
                  <a:srgbClr val="464652"/>
                </a:solidFill>
              </a:rPr>
              <a:t> </a:t>
            </a:r>
            <a:r>
              <a:rPr sz="3600" spc="-235" dirty="0">
                <a:solidFill>
                  <a:srgbClr val="464652"/>
                </a:solidFill>
              </a:rPr>
              <a:t>Exemplo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51459" y="1773935"/>
            <a:ext cx="8555736" cy="2808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75" dirty="0"/>
              <a:t>17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8929" y="494537"/>
            <a:ext cx="644779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55" dirty="0">
                <a:solidFill>
                  <a:srgbClr val="464652"/>
                </a:solidFill>
              </a:rPr>
              <a:t>Medidas </a:t>
            </a:r>
            <a:r>
              <a:rPr sz="3400" spc="-165" dirty="0">
                <a:solidFill>
                  <a:srgbClr val="464652"/>
                </a:solidFill>
              </a:rPr>
              <a:t>de </a:t>
            </a:r>
            <a:r>
              <a:rPr sz="3400" spc="-130" dirty="0">
                <a:solidFill>
                  <a:srgbClr val="464652"/>
                </a:solidFill>
              </a:rPr>
              <a:t>requisitos </a:t>
            </a:r>
            <a:r>
              <a:rPr sz="3400" spc="-170" dirty="0">
                <a:solidFill>
                  <a:srgbClr val="464652"/>
                </a:solidFill>
              </a:rPr>
              <a:t>não</a:t>
            </a:r>
            <a:r>
              <a:rPr sz="3400" spc="-480" dirty="0">
                <a:solidFill>
                  <a:srgbClr val="464652"/>
                </a:solidFill>
              </a:rPr>
              <a:t> </a:t>
            </a:r>
            <a:r>
              <a:rPr sz="3400" spc="-140" dirty="0">
                <a:solidFill>
                  <a:srgbClr val="464652"/>
                </a:solidFill>
              </a:rPr>
              <a:t>funcionais</a:t>
            </a:r>
            <a:endParaRPr sz="3400"/>
          </a:p>
        </p:txBody>
      </p:sp>
      <p:sp>
        <p:nvSpPr>
          <p:cNvPr id="3" name="object 3"/>
          <p:cNvSpPr/>
          <p:nvPr/>
        </p:nvSpPr>
        <p:spPr>
          <a:xfrm>
            <a:off x="1914144" y="1196339"/>
            <a:ext cx="5916167" cy="4986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75" dirty="0"/>
              <a:t>18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5680" y="567054"/>
            <a:ext cx="395732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70" dirty="0">
                <a:solidFill>
                  <a:srgbClr val="464652"/>
                </a:solidFill>
              </a:rPr>
              <a:t>Interação de</a:t>
            </a:r>
            <a:r>
              <a:rPr sz="3400" spc="-300" dirty="0">
                <a:solidFill>
                  <a:srgbClr val="464652"/>
                </a:solidFill>
              </a:rPr>
              <a:t> </a:t>
            </a:r>
            <a:r>
              <a:rPr sz="3400" spc="-125" dirty="0">
                <a:solidFill>
                  <a:srgbClr val="464652"/>
                </a:solidFill>
              </a:rPr>
              <a:t>requisitos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645363" y="1715770"/>
            <a:ext cx="7661275" cy="28841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68605" marR="321945" indent="-255904">
              <a:lnSpc>
                <a:spcPts val="2600"/>
              </a:lnSpc>
              <a:spcBef>
                <a:spcPts val="420"/>
              </a:spcBef>
              <a:buClr>
                <a:srgbClr val="D2DA79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400" spc="-90" dirty="0">
                <a:latin typeface="Arial"/>
                <a:cs typeface="Arial"/>
              </a:rPr>
              <a:t>Conflitos </a:t>
            </a:r>
            <a:r>
              <a:rPr sz="2400" spc="-75" dirty="0">
                <a:latin typeface="Arial"/>
                <a:cs typeface="Arial"/>
              </a:rPr>
              <a:t>entre </a:t>
            </a:r>
            <a:r>
              <a:rPr sz="2400" spc="-175" dirty="0">
                <a:latin typeface="Arial"/>
                <a:cs typeface="Arial"/>
              </a:rPr>
              <a:t>os </a:t>
            </a:r>
            <a:r>
              <a:rPr sz="2400" spc="-95" dirty="0">
                <a:latin typeface="Arial"/>
                <a:cs typeface="Arial"/>
              </a:rPr>
              <a:t>diferentes </a:t>
            </a:r>
            <a:r>
              <a:rPr sz="2400" spc="-85" dirty="0">
                <a:latin typeface="Arial"/>
                <a:cs typeface="Arial"/>
              </a:rPr>
              <a:t>requisitos </a:t>
            </a:r>
            <a:r>
              <a:rPr sz="2400" spc="-110" dirty="0">
                <a:latin typeface="Arial"/>
                <a:cs typeface="Arial"/>
              </a:rPr>
              <a:t>não </a:t>
            </a:r>
            <a:r>
              <a:rPr sz="2400" spc="-90" dirty="0">
                <a:latin typeface="Arial"/>
                <a:cs typeface="Arial"/>
              </a:rPr>
              <a:t>funcionais</a:t>
            </a:r>
            <a:r>
              <a:rPr sz="2400" spc="-425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são  </a:t>
            </a:r>
            <a:r>
              <a:rPr sz="2400" spc="-140" dirty="0">
                <a:latin typeface="Arial"/>
                <a:cs typeface="Arial"/>
              </a:rPr>
              <a:t>comuns </a:t>
            </a:r>
            <a:r>
              <a:rPr sz="2400" spc="-125" dirty="0">
                <a:latin typeface="Arial"/>
                <a:cs typeface="Arial"/>
              </a:rPr>
              <a:t>em </a:t>
            </a:r>
            <a:r>
              <a:rPr sz="2400" spc="-150" dirty="0">
                <a:latin typeface="Arial"/>
                <a:cs typeface="Arial"/>
              </a:rPr>
              <a:t>sistemas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complexos.</a:t>
            </a:r>
            <a:endParaRPr sz="2400">
              <a:latin typeface="Arial"/>
              <a:cs typeface="Arial"/>
            </a:endParaRPr>
          </a:p>
          <a:p>
            <a:pPr marL="268605" indent="-255904">
              <a:lnSpc>
                <a:spcPts val="2770"/>
              </a:lnSpc>
              <a:buClr>
                <a:srgbClr val="D2DA79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400" spc="-165" dirty="0">
                <a:latin typeface="Arial"/>
                <a:cs typeface="Arial"/>
              </a:rPr>
              <a:t>Sistema </a:t>
            </a:r>
            <a:r>
              <a:rPr sz="2400" spc="-125" dirty="0">
                <a:latin typeface="Arial"/>
                <a:cs typeface="Arial"/>
              </a:rPr>
              <a:t>de </a:t>
            </a:r>
            <a:r>
              <a:rPr sz="2400" spc="-145" dirty="0">
                <a:latin typeface="Arial"/>
                <a:cs typeface="Arial"/>
              </a:rPr>
              <a:t>aeronave </a:t>
            </a:r>
            <a:r>
              <a:rPr sz="2400" spc="-140" dirty="0">
                <a:latin typeface="Arial"/>
                <a:cs typeface="Arial"/>
              </a:rPr>
              <a:t>Spacecraft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marL="561340" marR="15875" indent="-247015">
              <a:lnSpc>
                <a:spcPts val="2180"/>
              </a:lnSpc>
              <a:spcBef>
                <a:spcPts val="585"/>
              </a:spcBef>
              <a:tabLst>
                <a:tab pos="560705" algn="l"/>
              </a:tabLst>
            </a:pPr>
            <a:r>
              <a:rPr sz="20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000" spc="-195" dirty="0">
                <a:solidFill>
                  <a:srgbClr val="373B52"/>
                </a:solidFill>
                <a:latin typeface="Arial"/>
                <a:cs typeface="Arial"/>
              </a:rPr>
              <a:t>Para </a:t>
            </a:r>
            <a:r>
              <a:rPr sz="2000" spc="-70" dirty="0">
                <a:solidFill>
                  <a:srgbClr val="373B52"/>
                </a:solidFill>
                <a:latin typeface="Arial"/>
                <a:cs typeface="Arial"/>
              </a:rPr>
              <a:t>minimizar </a:t>
            </a:r>
            <a:r>
              <a:rPr sz="2000" spc="-60" dirty="0">
                <a:solidFill>
                  <a:srgbClr val="373B52"/>
                </a:solidFill>
                <a:latin typeface="Arial"/>
                <a:cs typeface="Arial"/>
              </a:rPr>
              <a:t>o </a:t>
            </a:r>
            <a:r>
              <a:rPr sz="2000" spc="-120" dirty="0">
                <a:solidFill>
                  <a:srgbClr val="373B52"/>
                </a:solidFill>
                <a:latin typeface="Arial"/>
                <a:cs typeface="Arial"/>
              </a:rPr>
              <a:t>peso, </a:t>
            </a:r>
            <a:r>
              <a:rPr sz="2000" spc="-60" dirty="0">
                <a:solidFill>
                  <a:srgbClr val="373B52"/>
                </a:solidFill>
                <a:latin typeface="Arial"/>
                <a:cs typeface="Arial"/>
              </a:rPr>
              <a:t>o </a:t>
            </a:r>
            <a:r>
              <a:rPr sz="2000" spc="-70" dirty="0">
                <a:solidFill>
                  <a:srgbClr val="373B52"/>
                </a:solidFill>
                <a:latin typeface="Arial"/>
                <a:cs typeface="Arial"/>
              </a:rPr>
              <a:t>número </a:t>
            </a:r>
            <a:r>
              <a:rPr sz="2000" spc="-90" dirty="0">
                <a:solidFill>
                  <a:srgbClr val="373B52"/>
                </a:solidFill>
                <a:latin typeface="Arial"/>
                <a:cs typeface="Arial"/>
              </a:rPr>
              <a:t>de </a:t>
            </a:r>
            <a:r>
              <a:rPr sz="2000" i="1" spc="-100" dirty="0">
                <a:solidFill>
                  <a:srgbClr val="373B52"/>
                </a:solidFill>
                <a:latin typeface="Trebuchet MS"/>
                <a:cs typeface="Trebuchet MS"/>
              </a:rPr>
              <a:t>chips </a:t>
            </a:r>
            <a:r>
              <a:rPr sz="2000" spc="-125" dirty="0">
                <a:solidFill>
                  <a:srgbClr val="373B52"/>
                </a:solidFill>
                <a:latin typeface="Arial"/>
                <a:cs typeface="Arial"/>
              </a:rPr>
              <a:t>separados </a:t>
            </a:r>
            <a:r>
              <a:rPr sz="2000" spc="-60" dirty="0">
                <a:solidFill>
                  <a:srgbClr val="373B52"/>
                </a:solidFill>
                <a:latin typeface="Arial"/>
                <a:cs typeface="Arial"/>
              </a:rPr>
              <a:t>no </a:t>
            </a:r>
            <a:r>
              <a:rPr sz="2000" spc="-114" dirty="0">
                <a:solidFill>
                  <a:srgbClr val="373B52"/>
                </a:solidFill>
                <a:latin typeface="Arial"/>
                <a:cs typeface="Arial"/>
              </a:rPr>
              <a:t>sistema </a:t>
            </a:r>
            <a:r>
              <a:rPr sz="2000" spc="-120" dirty="0">
                <a:solidFill>
                  <a:srgbClr val="373B52"/>
                </a:solidFill>
                <a:latin typeface="Arial"/>
                <a:cs typeface="Arial"/>
              </a:rPr>
              <a:t>deve  </a:t>
            </a:r>
            <a:r>
              <a:rPr sz="2000" spc="-105" dirty="0">
                <a:solidFill>
                  <a:srgbClr val="373B52"/>
                </a:solidFill>
                <a:latin typeface="Arial"/>
                <a:cs typeface="Arial"/>
              </a:rPr>
              <a:t>ser</a:t>
            </a:r>
            <a:r>
              <a:rPr sz="2000" spc="-110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373B52"/>
                </a:solidFill>
                <a:latin typeface="Arial"/>
                <a:cs typeface="Arial"/>
              </a:rPr>
              <a:t>minimizado.</a:t>
            </a:r>
            <a:endParaRPr sz="2000">
              <a:latin typeface="Arial"/>
              <a:cs typeface="Arial"/>
            </a:endParaRPr>
          </a:p>
          <a:p>
            <a:pPr marL="561340" marR="5080" indent="-247015">
              <a:lnSpc>
                <a:spcPts val="2280"/>
              </a:lnSpc>
              <a:spcBef>
                <a:spcPts val="60"/>
              </a:spcBef>
              <a:tabLst>
                <a:tab pos="560705" algn="l"/>
              </a:tabLst>
            </a:pPr>
            <a:r>
              <a:rPr sz="20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000" spc="-195" dirty="0">
                <a:solidFill>
                  <a:srgbClr val="373B52"/>
                </a:solidFill>
                <a:latin typeface="Arial"/>
                <a:cs typeface="Arial"/>
              </a:rPr>
              <a:t>Para </a:t>
            </a:r>
            <a:r>
              <a:rPr sz="2000" spc="-70" dirty="0">
                <a:solidFill>
                  <a:srgbClr val="373B52"/>
                </a:solidFill>
                <a:latin typeface="Arial"/>
                <a:cs typeface="Arial"/>
              </a:rPr>
              <a:t>minimizar </a:t>
            </a:r>
            <a:r>
              <a:rPr sz="2000" spc="-60" dirty="0">
                <a:solidFill>
                  <a:srgbClr val="373B52"/>
                </a:solidFill>
                <a:latin typeface="Arial"/>
                <a:cs typeface="Arial"/>
              </a:rPr>
              <a:t>o </a:t>
            </a:r>
            <a:r>
              <a:rPr sz="2000" spc="-105" dirty="0">
                <a:solidFill>
                  <a:srgbClr val="373B52"/>
                </a:solidFill>
                <a:latin typeface="Arial"/>
                <a:cs typeface="Arial"/>
              </a:rPr>
              <a:t>consumo </a:t>
            </a:r>
            <a:r>
              <a:rPr sz="2000" spc="-85" dirty="0">
                <a:solidFill>
                  <a:srgbClr val="373B52"/>
                </a:solidFill>
                <a:latin typeface="Arial"/>
                <a:cs typeface="Arial"/>
              </a:rPr>
              <a:t>de </a:t>
            </a:r>
            <a:r>
              <a:rPr sz="2000" spc="-90" dirty="0">
                <a:solidFill>
                  <a:srgbClr val="373B52"/>
                </a:solidFill>
                <a:latin typeface="Arial"/>
                <a:cs typeface="Arial"/>
              </a:rPr>
              <a:t>energia, </a:t>
            </a:r>
            <a:r>
              <a:rPr sz="2000" i="1" spc="-100" dirty="0">
                <a:solidFill>
                  <a:srgbClr val="373B52"/>
                </a:solidFill>
                <a:latin typeface="Trebuchet MS"/>
                <a:cs typeface="Trebuchet MS"/>
              </a:rPr>
              <a:t>chips </a:t>
            </a:r>
            <a:r>
              <a:rPr sz="2000" spc="-90" dirty="0">
                <a:solidFill>
                  <a:srgbClr val="373B52"/>
                </a:solidFill>
                <a:latin typeface="Arial"/>
                <a:cs typeface="Arial"/>
              </a:rPr>
              <a:t>de </a:t>
            </a:r>
            <a:r>
              <a:rPr sz="2000" spc="-120" dirty="0">
                <a:solidFill>
                  <a:srgbClr val="373B52"/>
                </a:solidFill>
                <a:latin typeface="Arial"/>
                <a:cs typeface="Arial"/>
              </a:rPr>
              <a:t>baixa </a:t>
            </a:r>
            <a:r>
              <a:rPr sz="2000" spc="-65" dirty="0">
                <a:solidFill>
                  <a:srgbClr val="373B52"/>
                </a:solidFill>
                <a:latin typeface="Arial"/>
                <a:cs typeface="Arial"/>
              </a:rPr>
              <a:t>potência</a:t>
            </a:r>
            <a:r>
              <a:rPr sz="2000" spc="-265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373B52"/>
                </a:solidFill>
                <a:latin typeface="Arial"/>
                <a:cs typeface="Arial"/>
              </a:rPr>
              <a:t>devem  </a:t>
            </a:r>
            <a:r>
              <a:rPr sz="2000" spc="-105" dirty="0">
                <a:solidFill>
                  <a:srgbClr val="373B52"/>
                </a:solidFill>
                <a:latin typeface="Arial"/>
                <a:cs typeface="Arial"/>
              </a:rPr>
              <a:t>ser</a:t>
            </a:r>
            <a:r>
              <a:rPr sz="2000" spc="-110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373B52"/>
                </a:solidFill>
                <a:latin typeface="Arial"/>
                <a:cs typeface="Arial"/>
              </a:rPr>
              <a:t>usados.</a:t>
            </a:r>
            <a:endParaRPr sz="2000">
              <a:latin typeface="Arial"/>
              <a:cs typeface="Arial"/>
            </a:endParaRPr>
          </a:p>
          <a:p>
            <a:pPr marL="314325">
              <a:lnSpc>
                <a:spcPts val="2295"/>
              </a:lnSpc>
              <a:spcBef>
                <a:spcPts val="65"/>
              </a:spcBef>
              <a:tabLst>
                <a:tab pos="560705" algn="l"/>
              </a:tabLst>
            </a:pPr>
            <a:r>
              <a:rPr sz="20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000" spc="-95" dirty="0">
                <a:solidFill>
                  <a:srgbClr val="373B52"/>
                </a:solidFill>
                <a:latin typeface="Arial"/>
                <a:cs typeface="Arial"/>
              </a:rPr>
              <a:t>Contudo,</a:t>
            </a:r>
            <a:r>
              <a:rPr sz="2000" spc="-170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373B52"/>
                </a:solidFill>
                <a:latin typeface="Arial"/>
                <a:cs typeface="Arial"/>
              </a:rPr>
              <a:t>o</a:t>
            </a:r>
            <a:r>
              <a:rPr sz="2000" spc="-125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373B52"/>
                </a:solidFill>
                <a:latin typeface="Arial"/>
                <a:cs typeface="Arial"/>
              </a:rPr>
              <a:t>uso</a:t>
            </a:r>
            <a:r>
              <a:rPr sz="2000" spc="-140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373B52"/>
                </a:solidFill>
                <a:latin typeface="Arial"/>
                <a:cs typeface="Arial"/>
              </a:rPr>
              <a:t>de</a:t>
            </a:r>
            <a:r>
              <a:rPr sz="2000" spc="-110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000" i="1" spc="-100" dirty="0">
                <a:solidFill>
                  <a:srgbClr val="373B52"/>
                </a:solidFill>
                <a:latin typeface="Trebuchet MS"/>
                <a:cs typeface="Trebuchet MS"/>
              </a:rPr>
              <a:t>chips</a:t>
            </a:r>
            <a:r>
              <a:rPr sz="2000" i="1" spc="-160" dirty="0">
                <a:solidFill>
                  <a:srgbClr val="373B52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373B52"/>
                </a:solidFill>
                <a:latin typeface="Arial"/>
                <a:cs typeface="Arial"/>
              </a:rPr>
              <a:t>de</a:t>
            </a:r>
            <a:r>
              <a:rPr sz="2000" spc="-110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373B52"/>
                </a:solidFill>
                <a:latin typeface="Arial"/>
                <a:cs typeface="Arial"/>
              </a:rPr>
              <a:t>baixa</a:t>
            </a:r>
            <a:r>
              <a:rPr sz="2000" spc="-125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373B52"/>
                </a:solidFill>
                <a:latin typeface="Arial"/>
                <a:cs typeface="Arial"/>
              </a:rPr>
              <a:t>potência</a:t>
            </a:r>
            <a:r>
              <a:rPr sz="2000" spc="-125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373B52"/>
                </a:solidFill>
                <a:latin typeface="Arial"/>
                <a:cs typeface="Arial"/>
              </a:rPr>
              <a:t>pode</a:t>
            </a:r>
            <a:r>
              <a:rPr sz="2000" spc="-135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373B52"/>
                </a:solidFill>
                <a:latin typeface="Arial"/>
                <a:cs typeface="Arial"/>
              </a:rPr>
              <a:t>significar</a:t>
            </a:r>
            <a:r>
              <a:rPr sz="2000" spc="-105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373B52"/>
                </a:solidFill>
                <a:latin typeface="Arial"/>
                <a:cs typeface="Arial"/>
              </a:rPr>
              <a:t>que</a:t>
            </a:r>
            <a:r>
              <a:rPr sz="2000" spc="-120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373B52"/>
                </a:solidFill>
                <a:latin typeface="Arial"/>
                <a:cs typeface="Arial"/>
              </a:rPr>
              <a:t>mais</a:t>
            </a:r>
            <a:endParaRPr sz="2000">
              <a:latin typeface="Arial"/>
              <a:cs typeface="Arial"/>
            </a:endParaRPr>
          </a:p>
          <a:p>
            <a:pPr marL="561340">
              <a:lnSpc>
                <a:spcPts val="2295"/>
              </a:lnSpc>
            </a:pPr>
            <a:r>
              <a:rPr sz="2000" spc="-100" dirty="0">
                <a:solidFill>
                  <a:srgbClr val="373B52"/>
                </a:solidFill>
                <a:latin typeface="Arial"/>
                <a:cs typeface="Arial"/>
              </a:rPr>
              <a:t>chips </a:t>
            </a:r>
            <a:r>
              <a:rPr sz="2000" spc="-110" dirty="0">
                <a:solidFill>
                  <a:srgbClr val="373B52"/>
                </a:solidFill>
                <a:latin typeface="Arial"/>
                <a:cs typeface="Arial"/>
              </a:rPr>
              <a:t>devem </a:t>
            </a:r>
            <a:r>
              <a:rPr sz="2000" spc="-105" dirty="0">
                <a:solidFill>
                  <a:srgbClr val="373B52"/>
                </a:solidFill>
                <a:latin typeface="Arial"/>
                <a:cs typeface="Arial"/>
              </a:rPr>
              <a:t>ser </a:t>
            </a:r>
            <a:r>
              <a:rPr sz="2000" spc="-130" dirty="0">
                <a:solidFill>
                  <a:srgbClr val="373B52"/>
                </a:solidFill>
                <a:latin typeface="Arial"/>
                <a:cs typeface="Arial"/>
              </a:rPr>
              <a:t>usados </a:t>
            </a:r>
            <a:r>
              <a:rPr sz="2000" spc="-50" dirty="0">
                <a:solidFill>
                  <a:srgbClr val="373B52"/>
                </a:solidFill>
                <a:latin typeface="Arial"/>
                <a:cs typeface="Arial"/>
              </a:rPr>
              <a:t>. </a:t>
            </a:r>
            <a:r>
              <a:rPr sz="2000" spc="-229" dirty="0">
                <a:solidFill>
                  <a:srgbClr val="373B52"/>
                </a:solidFill>
                <a:latin typeface="Arial"/>
                <a:cs typeface="Arial"/>
              </a:rPr>
              <a:t>O </a:t>
            </a:r>
            <a:r>
              <a:rPr sz="2000" spc="-80" dirty="0">
                <a:solidFill>
                  <a:srgbClr val="373B52"/>
                </a:solidFill>
                <a:latin typeface="Arial"/>
                <a:cs typeface="Arial"/>
              </a:rPr>
              <a:t>que </a:t>
            </a:r>
            <a:r>
              <a:rPr sz="2000" spc="-120" dirty="0">
                <a:solidFill>
                  <a:srgbClr val="373B52"/>
                </a:solidFill>
                <a:latin typeface="Arial"/>
                <a:cs typeface="Arial"/>
              </a:rPr>
              <a:t>deverá </a:t>
            </a:r>
            <a:r>
              <a:rPr sz="2000" spc="-105" dirty="0">
                <a:solidFill>
                  <a:srgbClr val="373B52"/>
                </a:solidFill>
                <a:latin typeface="Arial"/>
                <a:cs typeface="Arial"/>
              </a:rPr>
              <a:t>ser</a:t>
            </a:r>
            <a:r>
              <a:rPr sz="2000" spc="-415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373B52"/>
                </a:solidFill>
                <a:latin typeface="Arial"/>
                <a:cs typeface="Arial"/>
              </a:rPr>
              <a:t>priorizado?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290" y="1889023"/>
            <a:ext cx="6800215" cy="403860"/>
          </a:xfrm>
          <a:custGeom>
            <a:avLst/>
            <a:gdLst/>
            <a:ahLst/>
            <a:cxnLst/>
            <a:rect l="l" t="t" r="r" b="b"/>
            <a:pathLst>
              <a:path w="6800215" h="403860">
                <a:moveTo>
                  <a:pt x="0" y="403834"/>
                </a:moveTo>
                <a:lnTo>
                  <a:pt x="6800088" y="403834"/>
                </a:lnTo>
                <a:lnTo>
                  <a:pt x="6800088" y="0"/>
                </a:lnTo>
                <a:lnTo>
                  <a:pt x="0" y="0"/>
                </a:lnTo>
                <a:lnTo>
                  <a:pt x="0" y="403834"/>
                </a:lnTo>
                <a:close/>
              </a:path>
            </a:pathLst>
          </a:custGeom>
          <a:ln w="19812">
            <a:solidFill>
              <a:srgbClr val="9FB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5800" y="1607819"/>
            <a:ext cx="4898136" cy="611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0287" y="1662683"/>
            <a:ext cx="3247643" cy="539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4380" y="1652016"/>
            <a:ext cx="4761230" cy="472440"/>
          </a:xfrm>
          <a:custGeom>
            <a:avLst/>
            <a:gdLst/>
            <a:ahLst/>
            <a:cxnLst/>
            <a:rect l="l" t="t" r="r" b="b"/>
            <a:pathLst>
              <a:path w="4761230" h="472439">
                <a:moveTo>
                  <a:pt x="4682236" y="0"/>
                </a:moveTo>
                <a:lnTo>
                  <a:pt x="67525" y="762"/>
                </a:lnTo>
                <a:lnTo>
                  <a:pt x="29375" y="17399"/>
                </a:lnTo>
                <a:lnTo>
                  <a:pt x="5181" y="50546"/>
                </a:lnTo>
                <a:lnTo>
                  <a:pt x="0" y="78739"/>
                </a:lnTo>
                <a:lnTo>
                  <a:pt x="787" y="404749"/>
                </a:lnTo>
                <a:lnTo>
                  <a:pt x="17386" y="442849"/>
                </a:lnTo>
                <a:lnTo>
                  <a:pt x="50584" y="467106"/>
                </a:lnTo>
                <a:lnTo>
                  <a:pt x="78727" y="472313"/>
                </a:lnTo>
                <a:lnTo>
                  <a:pt x="4693412" y="471550"/>
                </a:lnTo>
                <a:lnTo>
                  <a:pt x="4731639" y="454913"/>
                </a:lnTo>
                <a:lnTo>
                  <a:pt x="4755769" y="421767"/>
                </a:lnTo>
                <a:lnTo>
                  <a:pt x="4760976" y="393573"/>
                </a:lnTo>
                <a:lnTo>
                  <a:pt x="4760214" y="67563"/>
                </a:lnTo>
                <a:lnTo>
                  <a:pt x="4743577" y="29337"/>
                </a:lnTo>
                <a:lnTo>
                  <a:pt x="4710430" y="5207"/>
                </a:lnTo>
                <a:lnTo>
                  <a:pt x="4682236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141" y="1652777"/>
            <a:ext cx="4761230" cy="472440"/>
          </a:xfrm>
          <a:custGeom>
            <a:avLst/>
            <a:gdLst/>
            <a:ahLst/>
            <a:cxnLst/>
            <a:rect l="l" t="t" r="r" b="b"/>
            <a:pathLst>
              <a:path w="4761230" h="472439">
                <a:moveTo>
                  <a:pt x="0" y="78739"/>
                </a:moveTo>
                <a:lnTo>
                  <a:pt x="11303" y="38100"/>
                </a:lnTo>
                <a:lnTo>
                  <a:pt x="40868" y="9651"/>
                </a:lnTo>
                <a:lnTo>
                  <a:pt x="4682236" y="0"/>
                </a:lnTo>
                <a:lnTo>
                  <a:pt x="4696714" y="1270"/>
                </a:lnTo>
                <a:lnTo>
                  <a:pt x="4734052" y="19431"/>
                </a:lnTo>
                <a:lnTo>
                  <a:pt x="4756912" y="53594"/>
                </a:lnTo>
                <a:lnTo>
                  <a:pt x="4760976" y="393573"/>
                </a:lnTo>
                <a:lnTo>
                  <a:pt x="4759579" y="408050"/>
                </a:lnTo>
                <a:lnTo>
                  <a:pt x="4741545" y="445388"/>
                </a:lnTo>
                <a:lnTo>
                  <a:pt x="4707255" y="468249"/>
                </a:lnTo>
                <a:lnTo>
                  <a:pt x="78727" y="472313"/>
                </a:lnTo>
                <a:lnTo>
                  <a:pt x="64211" y="470916"/>
                </a:lnTo>
                <a:lnTo>
                  <a:pt x="26923" y="452882"/>
                </a:lnTo>
                <a:lnTo>
                  <a:pt x="4076" y="418592"/>
                </a:lnTo>
                <a:lnTo>
                  <a:pt x="0" y="78739"/>
                </a:lnTo>
                <a:close/>
              </a:path>
            </a:pathLst>
          </a:custGeom>
          <a:ln w="3200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5290" y="2614447"/>
            <a:ext cx="6800215" cy="403860"/>
          </a:xfrm>
          <a:custGeom>
            <a:avLst/>
            <a:gdLst/>
            <a:ahLst/>
            <a:cxnLst/>
            <a:rect l="l" t="t" r="r" b="b"/>
            <a:pathLst>
              <a:path w="6800215" h="403860">
                <a:moveTo>
                  <a:pt x="0" y="403834"/>
                </a:moveTo>
                <a:lnTo>
                  <a:pt x="6800088" y="403834"/>
                </a:lnTo>
                <a:lnTo>
                  <a:pt x="6800088" y="0"/>
                </a:lnTo>
                <a:lnTo>
                  <a:pt x="0" y="0"/>
                </a:lnTo>
                <a:lnTo>
                  <a:pt x="0" y="403834"/>
                </a:lnTo>
                <a:close/>
              </a:path>
            </a:pathLst>
          </a:custGeom>
          <a:ln w="19812">
            <a:solidFill>
              <a:srgbClr val="9FB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800" y="2334767"/>
            <a:ext cx="4898136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0287" y="2389632"/>
            <a:ext cx="4689348" cy="539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4380" y="2377439"/>
            <a:ext cx="4761230" cy="472440"/>
          </a:xfrm>
          <a:custGeom>
            <a:avLst/>
            <a:gdLst/>
            <a:ahLst/>
            <a:cxnLst/>
            <a:rect l="l" t="t" r="r" b="b"/>
            <a:pathLst>
              <a:path w="4761230" h="472439">
                <a:moveTo>
                  <a:pt x="4682236" y="0"/>
                </a:moveTo>
                <a:lnTo>
                  <a:pt x="67525" y="762"/>
                </a:lnTo>
                <a:lnTo>
                  <a:pt x="29375" y="17399"/>
                </a:lnTo>
                <a:lnTo>
                  <a:pt x="5181" y="50546"/>
                </a:lnTo>
                <a:lnTo>
                  <a:pt x="0" y="78739"/>
                </a:lnTo>
                <a:lnTo>
                  <a:pt x="774" y="404749"/>
                </a:lnTo>
                <a:lnTo>
                  <a:pt x="17348" y="442975"/>
                </a:lnTo>
                <a:lnTo>
                  <a:pt x="50558" y="467106"/>
                </a:lnTo>
                <a:lnTo>
                  <a:pt x="78727" y="472313"/>
                </a:lnTo>
                <a:lnTo>
                  <a:pt x="4693412" y="471550"/>
                </a:lnTo>
                <a:lnTo>
                  <a:pt x="4731512" y="455040"/>
                </a:lnTo>
                <a:lnTo>
                  <a:pt x="4755769" y="421894"/>
                </a:lnTo>
                <a:lnTo>
                  <a:pt x="4760976" y="393700"/>
                </a:lnTo>
                <a:lnTo>
                  <a:pt x="4760214" y="67563"/>
                </a:lnTo>
                <a:lnTo>
                  <a:pt x="4743577" y="29463"/>
                </a:lnTo>
                <a:lnTo>
                  <a:pt x="4710430" y="5207"/>
                </a:lnTo>
                <a:lnTo>
                  <a:pt x="4682236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5141" y="2378201"/>
            <a:ext cx="4761230" cy="472440"/>
          </a:xfrm>
          <a:custGeom>
            <a:avLst/>
            <a:gdLst/>
            <a:ahLst/>
            <a:cxnLst/>
            <a:rect l="l" t="t" r="r" b="b"/>
            <a:pathLst>
              <a:path w="4761230" h="472439">
                <a:moveTo>
                  <a:pt x="0" y="78739"/>
                </a:moveTo>
                <a:lnTo>
                  <a:pt x="11303" y="38100"/>
                </a:lnTo>
                <a:lnTo>
                  <a:pt x="40868" y="9651"/>
                </a:lnTo>
                <a:lnTo>
                  <a:pt x="4682236" y="0"/>
                </a:lnTo>
                <a:lnTo>
                  <a:pt x="4696714" y="1397"/>
                </a:lnTo>
                <a:lnTo>
                  <a:pt x="4734052" y="19431"/>
                </a:lnTo>
                <a:lnTo>
                  <a:pt x="4756912" y="53721"/>
                </a:lnTo>
                <a:lnTo>
                  <a:pt x="4760976" y="393700"/>
                </a:lnTo>
                <a:lnTo>
                  <a:pt x="4759579" y="408177"/>
                </a:lnTo>
                <a:lnTo>
                  <a:pt x="4741545" y="445515"/>
                </a:lnTo>
                <a:lnTo>
                  <a:pt x="4707255" y="468249"/>
                </a:lnTo>
                <a:lnTo>
                  <a:pt x="78727" y="472313"/>
                </a:lnTo>
                <a:lnTo>
                  <a:pt x="64198" y="470915"/>
                </a:lnTo>
                <a:lnTo>
                  <a:pt x="26885" y="452882"/>
                </a:lnTo>
                <a:lnTo>
                  <a:pt x="4051" y="418719"/>
                </a:lnTo>
                <a:lnTo>
                  <a:pt x="0" y="78739"/>
                </a:lnTo>
                <a:close/>
              </a:path>
            </a:pathLst>
          </a:custGeom>
          <a:ln w="3200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5290" y="3339871"/>
            <a:ext cx="6800215" cy="403860"/>
          </a:xfrm>
          <a:custGeom>
            <a:avLst/>
            <a:gdLst/>
            <a:ahLst/>
            <a:cxnLst/>
            <a:rect l="l" t="t" r="r" b="b"/>
            <a:pathLst>
              <a:path w="6800215" h="403860">
                <a:moveTo>
                  <a:pt x="0" y="403834"/>
                </a:moveTo>
                <a:lnTo>
                  <a:pt x="6800088" y="403834"/>
                </a:lnTo>
                <a:lnTo>
                  <a:pt x="6800088" y="0"/>
                </a:lnTo>
                <a:lnTo>
                  <a:pt x="0" y="0"/>
                </a:lnTo>
                <a:lnTo>
                  <a:pt x="0" y="403834"/>
                </a:lnTo>
                <a:close/>
              </a:path>
            </a:pathLst>
          </a:custGeom>
          <a:ln w="19812">
            <a:solidFill>
              <a:srgbClr val="9FB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5800" y="3060192"/>
            <a:ext cx="4898136" cy="6111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0287" y="3115055"/>
            <a:ext cx="3709416" cy="539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4380" y="3104388"/>
            <a:ext cx="4761230" cy="472440"/>
          </a:xfrm>
          <a:custGeom>
            <a:avLst/>
            <a:gdLst/>
            <a:ahLst/>
            <a:cxnLst/>
            <a:rect l="l" t="t" r="r" b="b"/>
            <a:pathLst>
              <a:path w="4761230" h="472439">
                <a:moveTo>
                  <a:pt x="4682236" y="0"/>
                </a:moveTo>
                <a:lnTo>
                  <a:pt x="67525" y="762"/>
                </a:lnTo>
                <a:lnTo>
                  <a:pt x="29375" y="17399"/>
                </a:lnTo>
                <a:lnTo>
                  <a:pt x="5181" y="50546"/>
                </a:lnTo>
                <a:lnTo>
                  <a:pt x="0" y="78739"/>
                </a:lnTo>
                <a:lnTo>
                  <a:pt x="787" y="404749"/>
                </a:lnTo>
                <a:lnTo>
                  <a:pt x="17386" y="442975"/>
                </a:lnTo>
                <a:lnTo>
                  <a:pt x="50584" y="467106"/>
                </a:lnTo>
                <a:lnTo>
                  <a:pt x="78727" y="472313"/>
                </a:lnTo>
                <a:lnTo>
                  <a:pt x="4693412" y="471550"/>
                </a:lnTo>
                <a:lnTo>
                  <a:pt x="4731639" y="454913"/>
                </a:lnTo>
                <a:lnTo>
                  <a:pt x="4755769" y="421766"/>
                </a:lnTo>
                <a:lnTo>
                  <a:pt x="4760976" y="393573"/>
                </a:lnTo>
                <a:lnTo>
                  <a:pt x="4760214" y="67563"/>
                </a:lnTo>
                <a:lnTo>
                  <a:pt x="4743577" y="29463"/>
                </a:lnTo>
                <a:lnTo>
                  <a:pt x="4710430" y="5207"/>
                </a:lnTo>
                <a:lnTo>
                  <a:pt x="4682236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5141" y="3105150"/>
            <a:ext cx="4761230" cy="472440"/>
          </a:xfrm>
          <a:custGeom>
            <a:avLst/>
            <a:gdLst/>
            <a:ahLst/>
            <a:cxnLst/>
            <a:rect l="l" t="t" r="r" b="b"/>
            <a:pathLst>
              <a:path w="4761230" h="472439">
                <a:moveTo>
                  <a:pt x="0" y="78739"/>
                </a:moveTo>
                <a:lnTo>
                  <a:pt x="11303" y="38100"/>
                </a:lnTo>
                <a:lnTo>
                  <a:pt x="40868" y="9651"/>
                </a:lnTo>
                <a:lnTo>
                  <a:pt x="4682236" y="0"/>
                </a:lnTo>
                <a:lnTo>
                  <a:pt x="4696714" y="1397"/>
                </a:lnTo>
                <a:lnTo>
                  <a:pt x="4734052" y="19430"/>
                </a:lnTo>
                <a:lnTo>
                  <a:pt x="4756912" y="53721"/>
                </a:lnTo>
                <a:lnTo>
                  <a:pt x="4760976" y="393573"/>
                </a:lnTo>
                <a:lnTo>
                  <a:pt x="4759579" y="408050"/>
                </a:lnTo>
                <a:lnTo>
                  <a:pt x="4741545" y="445388"/>
                </a:lnTo>
                <a:lnTo>
                  <a:pt x="4707255" y="468249"/>
                </a:lnTo>
                <a:lnTo>
                  <a:pt x="78727" y="472313"/>
                </a:lnTo>
                <a:lnTo>
                  <a:pt x="64211" y="471042"/>
                </a:lnTo>
                <a:lnTo>
                  <a:pt x="26923" y="452882"/>
                </a:lnTo>
                <a:lnTo>
                  <a:pt x="4076" y="418719"/>
                </a:lnTo>
                <a:lnTo>
                  <a:pt x="0" y="78739"/>
                </a:lnTo>
                <a:close/>
              </a:path>
            </a:pathLst>
          </a:custGeom>
          <a:ln w="3200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5290" y="4066819"/>
            <a:ext cx="6800215" cy="402590"/>
          </a:xfrm>
          <a:custGeom>
            <a:avLst/>
            <a:gdLst/>
            <a:ahLst/>
            <a:cxnLst/>
            <a:rect l="l" t="t" r="r" b="b"/>
            <a:pathLst>
              <a:path w="6800215" h="402589">
                <a:moveTo>
                  <a:pt x="0" y="402310"/>
                </a:moveTo>
                <a:lnTo>
                  <a:pt x="6800088" y="402310"/>
                </a:lnTo>
                <a:lnTo>
                  <a:pt x="6800088" y="0"/>
                </a:lnTo>
                <a:lnTo>
                  <a:pt x="0" y="0"/>
                </a:lnTo>
                <a:lnTo>
                  <a:pt x="0" y="402310"/>
                </a:lnTo>
                <a:close/>
              </a:path>
            </a:pathLst>
          </a:custGeom>
          <a:ln w="19812">
            <a:solidFill>
              <a:srgbClr val="9FB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5800" y="3785615"/>
            <a:ext cx="4898136" cy="6111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0287" y="3840479"/>
            <a:ext cx="2474976" cy="5394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4380" y="3829811"/>
            <a:ext cx="4761230" cy="472440"/>
          </a:xfrm>
          <a:custGeom>
            <a:avLst/>
            <a:gdLst/>
            <a:ahLst/>
            <a:cxnLst/>
            <a:rect l="l" t="t" r="r" b="b"/>
            <a:pathLst>
              <a:path w="4761230" h="472439">
                <a:moveTo>
                  <a:pt x="4682236" y="0"/>
                </a:moveTo>
                <a:lnTo>
                  <a:pt x="67525" y="762"/>
                </a:lnTo>
                <a:lnTo>
                  <a:pt x="29375" y="17399"/>
                </a:lnTo>
                <a:lnTo>
                  <a:pt x="5181" y="50545"/>
                </a:lnTo>
                <a:lnTo>
                  <a:pt x="0" y="78739"/>
                </a:lnTo>
                <a:lnTo>
                  <a:pt x="787" y="404749"/>
                </a:lnTo>
                <a:lnTo>
                  <a:pt x="17386" y="442849"/>
                </a:lnTo>
                <a:lnTo>
                  <a:pt x="50584" y="467106"/>
                </a:lnTo>
                <a:lnTo>
                  <a:pt x="78727" y="472313"/>
                </a:lnTo>
                <a:lnTo>
                  <a:pt x="4693412" y="471550"/>
                </a:lnTo>
                <a:lnTo>
                  <a:pt x="4731639" y="454913"/>
                </a:lnTo>
                <a:lnTo>
                  <a:pt x="4755769" y="421639"/>
                </a:lnTo>
                <a:lnTo>
                  <a:pt x="4760976" y="393573"/>
                </a:lnTo>
                <a:lnTo>
                  <a:pt x="4760214" y="67563"/>
                </a:lnTo>
                <a:lnTo>
                  <a:pt x="4743577" y="29337"/>
                </a:lnTo>
                <a:lnTo>
                  <a:pt x="4710430" y="5206"/>
                </a:lnTo>
                <a:lnTo>
                  <a:pt x="4682236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5141" y="3830573"/>
            <a:ext cx="4761230" cy="472440"/>
          </a:xfrm>
          <a:custGeom>
            <a:avLst/>
            <a:gdLst/>
            <a:ahLst/>
            <a:cxnLst/>
            <a:rect l="l" t="t" r="r" b="b"/>
            <a:pathLst>
              <a:path w="4761230" h="472439">
                <a:moveTo>
                  <a:pt x="0" y="78739"/>
                </a:moveTo>
                <a:lnTo>
                  <a:pt x="11303" y="38100"/>
                </a:lnTo>
                <a:lnTo>
                  <a:pt x="40868" y="9651"/>
                </a:lnTo>
                <a:lnTo>
                  <a:pt x="4682236" y="0"/>
                </a:lnTo>
                <a:lnTo>
                  <a:pt x="4696714" y="1269"/>
                </a:lnTo>
                <a:lnTo>
                  <a:pt x="4734052" y="19431"/>
                </a:lnTo>
                <a:lnTo>
                  <a:pt x="4756912" y="53593"/>
                </a:lnTo>
                <a:lnTo>
                  <a:pt x="4760976" y="393573"/>
                </a:lnTo>
                <a:lnTo>
                  <a:pt x="4759579" y="408050"/>
                </a:lnTo>
                <a:lnTo>
                  <a:pt x="4741545" y="445388"/>
                </a:lnTo>
                <a:lnTo>
                  <a:pt x="4707255" y="468249"/>
                </a:lnTo>
                <a:lnTo>
                  <a:pt x="78727" y="472313"/>
                </a:lnTo>
                <a:lnTo>
                  <a:pt x="64211" y="470915"/>
                </a:lnTo>
                <a:lnTo>
                  <a:pt x="26923" y="452881"/>
                </a:lnTo>
                <a:lnTo>
                  <a:pt x="4076" y="418592"/>
                </a:lnTo>
                <a:lnTo>
                  <a:pt x="0" y="78739"/>
                </a:lnTo>
                <a:close/>
              </a:path>
            </a:pathLst>
          </a:custGeom>
          <a:ln w="3200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5290" y="4792243"/>
            <a:ext cx="6800215" cy="403860"/>
          </a:xfrm>
          <a:custGeom>
            <a:avLst/>
            <a:gdLst/>
            <a:ahLst/>
            <a:cxnLst/>
            <a:rect l="l" t="t" r="r" b="b"/>
            <a:pathLst>
              <a:path w="6800215" h="403860">
                <a:moveTo>
                  <a:pt x="0" y="403834"/>
                </a:moveTo>
                <a:lnTo>
                  <a:pt x="6800088" y="403834"/>
                </a:lnTo>
                <a:lnTo>
                  <a:pt x="6800088" y="0"/>
                </a:lnTo>
                <a:lnTo>
                  <a:pt x="0" y="0"/>
                </a:lnTo>
                <a:lnTo>
                  <a:pt x="0" y="403834"/>
                </a:lnTo>
                <a:close/>
              </a:path>
            </a:pathLst>
          </a:custGeom>
          <a:ln w="19812">
            <a:solidFill>
              <a:srgbClr val="9FB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5800" y="4511040"/>
            <a:ext cx="4898136" cy="6111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0287" y="4565903"/>
            <a:ext cx="2330196" cy="5394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4380" y="4555235"/>
            <a:ext cx="4761230" cy="472440"/>
          </a:xfrm>
          <a:custGeom>
            <a:avLst/>
            <a:gdLst/>
            <a:ahLst/>
            <a:cxnLst/>
            <a:rect l="l" t="t" r="r" b="b"/>
            <a:pathLst>
              <a:path w="4761230" h="472439">
                <a:moveTo>
                  <a:pt x="4682236" y="0"/>
                </a:moveTo>
                <a:lnTo>
                  <a:pt x="67525" y="762"/>
                </a:lnTo>
                <a:lnTo>
                  <a:pt x="29375" y="17399"/>
                </a:lnTo>
                <a:lnTo>
                  <a:pt x="5181" y="50545"/>
                </a:lnTo>
                <a:lnTo>
                  <a:pt x="0" y="78739"/>
                </a:lnTo>
                <a:lnTo>
                  <a:pt x="774" y="404749"/>
                </a:lnTo>
                <a:lnTo>
                  <a:pt x="17348" y="442975"/>
                </a:lnTo>
                <a:lnTo>
                  <a:pt x="50558" y="467106"/>
                </a:lnTo>
                <a:lnTo>
                  <a:pt x="78727" y="472313"/>
                </a:lnTo>
                <a:lnTo>
                  <a:pt x="4693412" y="471550"/>
                </a:lnTo>
                <a:lnTo>
                  <a:pt x="4731512" y="455040"/>
                </a:lnTo>
                <a:lnTo>
                  <a:pt x="4755769" y="421894"/>
                </a:lnTo>
                <a:lnTo>
                  <a:pt x="4760976" y="393700"/>
                </a:lnTo>
                <a:lnTo>
                  <a:pt x="4760214" y="67563"/>
                </a:lnTo>
                <a:lnTo>
                  <a:pt x="4743577" y="29463"/>
                </a:lnTo>
                <a:lnTo>
                  <a:pt x="4710430" y="5206"/>
                </a:lnTo>
                <a:lnTo>
                  <a:pt x="4682236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5141" y="4555997"/>
            <a:ext cx="4761230" cy="472440"/>
          </a:xfrm>
          <a:custGeom>
            <a:avLst/>
            <a:gdLst/>
            <a:ahLst/>
            <a:cxnLst/>
            <a:rect l="l" t="t" r="r" b="b"/>
            <a:pathLst>
              <a:path w="4761230" h="472439">
                <a:moveTo>
                  <a:pt x="0" y="78739"/>
                </a:moveTo>
                <a:lnTo>
                  <a:pt x="11303" y="38100"/>
                </a:lnTo>
                <a:lnTo>
                  <a:pt x="40868" y="9651"/>
                </a:lnTo>
                <a:lnTo>
                  <a:pt x="4682236" y="0"/>
                </a:lnTo>
                <a:lnTo>
                  <a:pt x="4696714" y="1396"/>
                </a:lnTo>
                <a:lnTo>
                  <a:pt x="4734052" y="19431"/>
                </a:lnTo>
                <a:lnTo>
                  <a:pt x="4756912" y="53720"/>
                </a:lnTo>
                <a:lnTo>
                  <a:pt x="4760976" y="393700"/>
                </a:lnTo>
                <a:lnTo>
                  <a:pt x="4759579" y="408177"/>
                </a:lnTo>
                <a:lnTo>
                  <a:pt x="4741545" y="445515"/>
                </a:lnTo>
                <a:lnTo>
                  <a:pt x="4707255" y="468249"/>
                </a:lnTo>
                <a:lnTo>
                  <a:pt x="78727" y="472313"/>
                </a:lnTo>
                <a:lnTo>
                  <a:pt x="64198" y="470915"/>
                </a:lnTo>
                <a:lnTo>
                  <a:pt x="26885" y="452881"/>
                </a:lnTo>
                <a:lnTo>
                  <a:pt x="4051" y="418719"/>
                </a:lnTo>
                <a:lnTo>
                  <a:pt x="0" y="78739"/>
                </a:lnTo>
                <a:close/>
              </a:path>
            </a:pathLst>
          </a:custGeom>
          <a:ln w="3200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5290" y="5517641"/>
            <a:ext cx="6800215" cy="403860"/>
          </a:xfrm>
          <a:custGeom>
            <a:avLst/>
            <a:gdLst/>
            <a:ahLst/>
            <a:cxnLst/>
            <a:rect l="l" t="t" r="r" b="b"/>
            <a:pathLst>
              <a:path w="6800215" h="403860">
                <a:moveTo>
                  <a:pt x="0" y="403834"/>
                </a:moveTo>
                <a:lnTo>
                  <a:pt x="6800088" y="403834"/>
                </a:lnTo>
                <a:lnTo>
                  <a:pt x="6800088" y="0"/>
                </a:lnTo>
                <a:lnTo>
                  <a:pt x="0" y="0"/>
                </a:lnTo>
                <a:lnTo>
                  <a:pt x="0" y="403834"/>
                </a:lnTo>
                <a:close/>
              </a:path>
            </a:pathLst>
          </a:custGeom>
          <a:ln w="19812">
            <a:solidFill>
              <a:srgbClr val="9FB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5800" y="5236464"/>
            <a:ext cx="4898136" cy="6111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0287" y="5292852"/>
            <a:ext cx="2823972" cy="5394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4380" y="5280659"/>
            <a:ext cx="4761230" cy="472440"/>
          </a:xfrm>
          <a:custGeom>
            <a:avLst/>
            <a:gdLst/>
            <a:ahLst/>
            <a:cxnLst/>
            <a:rect l="l" t="t" r="r" b="b"/>
            <a:pathLst>
              <a:path w="4761230" h="472439">
                <a:moveTo>
                  <a:pt x="4682236" y="0"/>
                </a:moveTo>
                <a:lnTo>
                  <a:pt x="67525" y="761"/>
                </a:lnTo>
                <a:lnTo>
                  <a:pt x="29375" y="17398"/>
                </a:lnTo>
                <a:lnTo>
                  <a:pt x="5181" y="50545"/>
                </a:lnTo>
                <a:lnTo>
                  <a:pt x="0" y="78739"/>
                </a:lnTo>
                <a:lnTo>
                  <a:pt x="787" y="404787"/>
                </a:lnTo>
                <a:lnTo>
                  <a:pt x="17373" y="442925"/>
                </a:lnTo>
                <a:lnTo>
                  <a:pt x="50571" y="467131"/>
                </a:lnTo>
                <a:lnTo>
                  <a:pt x="78727" y="472312"/>
                </a:lnTo>
                <a:lnTo>
                  <a:pt x="4693412" y="471525"/>
                </a:lnTo>
                <a:lnTo>
                  <a:pt x="4731639" y="454939"/>
                </a:lnTo>
                <a:lnTo>
                  <a:pt x="4755769" y="421741"/>
                </a:lnTo>
                <a:lnTo>
                  <a:pt x="4760976" y="393598"/>
                </a:lnTo>
                <a:lnTo>
                  <a:pt x="4760214" y="67563"/>
                </a:lnTo>
                <a:lnTo>
                  <a:pt x="4743577" y="29336"/>
                </a:lnTo>
                <a:lnTo>
                  <a:pt x="4710430" y="5206"/>
                </a:lnTo>
                <a:lnTo>
                  <a:pt x="4682236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5141" y="5281421"/>
            <a:ext cx="4761230" cy="472440"/>
          </a:xfrm>
          <a:custGeom>
            <a:avLst/>
            <a:gdLst/>
            <a:ahLst/>
            <a:cxnLst/>
            <a:rect l="l" t="t" r="r" b="b"/>
            <a:pathLst>
              <a:path w="4761230" h="472439">
                <a:moveTo>
                  <a:pt x="0" y="78739"/>
                </a:moveTo>
                <a:lnTo>
                  <a:pt x="11303" y="38099"/>
                </a:lnTo>
                <a:lnTo>
                  <a:pt x="40868" y="9651"/>
                </a:lnTo>
                <a:lnTo>
                  <a:pt x="4682236" y="0"/>
                </a:lnTo>
                <a:lnTo>
                  <a:pt x="4696714" y="1269"/>
                </a:lnTo>
                <a:lnTo>
                  <a:pt x="4734052" y="19430"/>
                </a:lnTo>
                <a:lnTo>
                  <a:pt x="4756912" y="53593"/>
                </a:lnTo>
                <a:lnTo>
                  <a:pt x="4760976" y="393598"/>
                </a:lnTo>
                <a:lnTo>
                  <a:pt x="4759579" y="408114"/>
                </a:lnTo>
                <a:lnTo>
                  <a:pt x="4741545" y="445401"/>
                </a:lnTo>
                <a:lnTo>
                  <a:pt x="4707255" y="468236"/>
                </a:lnTo>
                <a:lnTo>
                  <a:pt x="78727" y="472312"/>
                </a:lnTo>
                <a:lnTo>
                  <a:pt x="64211" y="470979"/>
                </a:lnTo>
                <a:lnTo>
                  <a:pt x="26911" y="452869"/>
                </a:lnTo>
                <a:lnTo>
                  <a:pt x="4064" y="418655"/>
                </a:lnTo>
                <a:lnTo>
                  <a:pt x="0" y="78739"/>
                </a:lnTo>
                <a:close/>
              </a:path>
            </a:pathLst>
          </a:custGeom>
          <a:ln w="3200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44676" y="1756917"/>
            <a:ext cx="4234815" cy="3869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0" dirty="0">
                <a:solidFill>
                  <a:srgbClr val="FFFFFF"/>
                </a:solidFill>
                <a:latin typeface="Arial"/>
                <a:cs typeface="Arial"/>
              </a:rPr>
              <a:t>Cenário </a:t>
            </a:r>
            <a:r>
              <a:rPr sz="1600" spc="-70" dirty="0">
                <a:solidFill>
                  <a:srgbClr val="FFFFFF"/>
                </a:solidFill>
                <a:latin typeface="Arial"/>
                <a:cs typeface="Arial"/>
              </a:rPr>
              <a:t>Atual </a:t>
            </a:r>
            <a:r>
              <a:rPr sz="1600" spc="-8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Arial"/>
                <a:cs typeface="Arial"/>
              </a:rPr>
              <a:t>Desenvolvimento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140" dirty="0">
                <a:solidFill>
                  <a:srgbClr val="FFFFFF"/>
                </a:solidFill>
                <a:latin typeface="Arial"/>
                <a:cs typeface="Arial"/>
              </a:rPr>
              <a:t>Etapas </a:t>
            </a:r>
            <a:r>
              <a:rPr sz="1600" spc="-60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1600" spc="-85" dirty="0">
                <a:solidFill>
                  <a:srgbClr val="FFFFFF"/>
                </a:solidFill>
                <a:latin typeface="Arial"/>
                <a:cs typeface="Arial"/>
              </a:rPr>
              <a:t>Desenvolvimento </a:t>
            </a:r>
            <a:r>
              <a:rPr sz="1600" spc="-10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600" spc="-120" dirty="0">
                <a:solidFill>
                  <a:srgbClr val="FFFFFF"/>
                </a:solidFill>
                <a:latin typeface="Arial"/>
                <a:cs typeface="Arial"/>
              </a:rPr>
              <a:t>Custo </a:t>
            </a:r>
            <a:r>
              <a:rPr sz="1600" spc="-8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Arial"/>
                <a:cs typeface="Arial"/>
              </a:rPr>
              <a:t>Manutenção</a:t>
            </a:r>
            <a:endParaRPr sz="1600">
              <a:latin typeface="Arial"/>
              <a:cs typeface="Arial"/>
            </a:endParaRPr>
          </a:p>
          <a:p>
            <a:pPr marL="12700" marR="968375">
              <a:lnSpc>
                <a:spcPts val="6520"/>
              </a:lnSpc>
              <a:spcBef>
                <a:spcPts val="175"/>
              </a:spcBef>
            </a:pPr>
            <a:r>
              <a:rPr sz="1600" spc="-100" dirty="0">
                <a:solidFill>
                  <a:srgbClr val="FFFFFF"/>
                </a:solidFill>
                <a:latin typeface="Arial"/>
                <a:cs typeface="Arial"/>
              </a:rPr>
              <a:t>Requisitos e </a:t>
            </a:r>
            <a:r>
              <a:rPr sz="1600" spc="-110" dirty="0">
                <a:solidFill>
                  <a:srgbClr val="FFFFFF"/>
                </a:solidFill>
                <a:latin typeface="Arial"/>
                <a:cs typeface="Arial"/>
              </a:rPr>
              <a:t>Classificação </a:t>
            </a:r>
            <a:r>
              <a:rPr sz="1600" spc="-105" dirty="0">
                <a:solidFill>
                  <a:srgbClr val="FFFFFF"/>
                </a:solidFill>
                <a:latin typeface="Arial"/>
                <a:cs typeface="Arial"/>
              </a:rPr>
              <a:t>dos </a:t>
            </a:r>
            <a:r>
              <a:rPr sz="1600" spc="-100" dirty="0">
                <a:solidFill>
                  <a:srgbClr val="FFFFFF"/>
                </a:solidFill>
                <a:latin typeface="Arial"/>
                <a:cs typeface="Arial"/>
              </a:rPr>
              <a:t>Requisitos  </a:t>
            </a:r>
            <a:r>
              <a:rPr sz="1600" spc="-105" dirty="0">
                <a:solidFill>
                  <a:srgbClr val="FFFFFF"/>
                </a:solidFill>
                <a:latin typeface="Arial"/>
                <a:cs typeface="Arial"/>
              </a:rPr>
              <a:t>Engenharia </a:t>
            </a:r>
            <a:r>
              <a:rPr sz="1600" spc="-8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Arial"/>
                <a:cs typeface="Arial"/>
              </a:rPr>
              <a:t>Requisitos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600" spc="-105" dirty="0">
                <a:solidFill>
                  <a:srgbClr val="FFFFFF"/>
                </a:solidFill>
                <a:latin typeface="Arial"/>
                <a:cs typeface="Arial"/>
              </a:rPr>
              <a:t>Produção </a:t>
            </a:r>
            <a:r>
              <a:rPr sz="1600" spc="-8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Arial"/>
                <a:cs typeface="Arial"/>
              </a:rPr>
              <a:t>Requisitos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90" dirty="0">
                <a:solidFill>
                  <a:srgbClr val="FFFFFF"/>
                </a:solidFill>
                <a:latin typeface="Arial"/>
                <a:cs typeface="Arial"/>
              </a:rPr>
              <a:t>Gerenciamento </a:t>
            </a:r>
            <a:r>
              <a:rPr sz="1600" spc="-8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Arial"/>
                <a:cs typeface="Arial"/>
              </a:rPr>
              <a:t>Requisitos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70916" y="562355"/>
            <a:ext cx="2064258" cy="46558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909811" y="6578533"/>
            <a:ext cx="131445" cy="22034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z="1000" spc="75" dirty="0"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63" y="1598272"/>
            <a:ext cx="7693659" cy="434340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210"/>
              </a:spcBef>
              <a:buClr>
                <a:srgbClr val="D2DA79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200" spc="-130" dirty="0">
                <a:latin typeface="Arial"/>
                <a:cs typeface="Arial"/>
              </a:rPr>
              <a:t>Derivados </a:t>
            </a:r>
            <a:r>
              <a:rPr sz="2200" spc="-85" dirty="0">
                <a:latin typeface="Arial"/>
                <a:cs typeface="Arial"/>
              </a:rPr>
              <a:t>do </a:t>
            </a:r>
            <a:r>
              <a:rPr sz="2200" spc="-80" dirty="0">
                <a:latin typeface="Arial"/>
                <a:cs typeface="Arial"/>
              </a:rPr>
              <a:t>domínio </a:t>
            </a:r>
            <a:r>
              <a:rPr sz="2200" spc="-120" dirty="0">
                <a:latin typeface="Arial"/>
                <a:cs typeface="Arial"/>
              </a:rPr>
              <a:t>de </a:t>
            </a:r>
            <a:r>
              <a:rPr sz="2200" spc="-125" dirty="0">
                <a:latin typeface="Arial"/>
                <a:cs typeface="Arial"/>
              </a:rPr>
              <a:t>uma</a:t>
            </a:r>
            <a:r>
              <a:rPr sz="2200" spc="-245" dirty="0">
                <a:latin typeface="Arial"/>
                <a:cs typeface="Arial"/>
              </a:rPr>
              <a:t> </a:t>
            </a:r>
            <a:r>
              <a:rPr sz="2200" spc="-135" dirty="0">
                <a:latin typeface="Arial"/>
                <a:cs typeface="Arial"/>
              </a:rPr>
              <a:t>aplicação</a:t>
            </a:r>
            <a:endParaRPr sz="2200">
              <a:latin typeface="Arial"/>
              <a:cs typeface="Arial"/>
            </a:endParaRPr>
          </a:p>
          <a:p>
            <a:pPr marL="268605" marR="348615" indent="-255904">
              <a:lnSpc>
                <a:spcPct val="79600"/>
              </a:lnSpc>
              <a:spcBef>
                <a:spcPts val="1655"/>
              </a:spcBef>
              <a:buClr>
                <a:srgbClr val="D2DA79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200" spc="-95" dirty="0">
                <a:latin typeface="Arial"/>
                <a:cs typeface="Arial"/>
              </a:rPr>
              <a:t>Incluem </a:t>
            </a:r>
            <a:r>
              <a:rPr sz="2200" spc="-65" dirty="0">
                <a:latin typeface="Arial"/>
                <a:cs typeface="Arial"/>
              </a:rPr>
              <a:t>o </a:t>
            </a:r>
            <a:r>
              <a:rPr sz="2200" spc="-135" dirty="0">
                <a:latin typeface="Arial"/>
                <a:cs typeface="Arial"/>
              </a:rPr>
              <a:t>uso </a:t>
            </a:r>
            <a:r>
              <a:rPr sz="2200" spc="-114" dirty="0">
                <a:latin typeface="Arial"/>
                <a:cs typeface="Arial"/>
              </a:rPr>
              <a:t>de </a:t>
            </a:r>
            <a:r>
              <a:rPr sz="2200" spc="-130" dirty="0">
                <a:latin typeface="Arial"/>
                <a:cs typeface="Arial"/>
              </a:rPr>
              <a:t>uma </a:t>
            </a:r>
            <a:r>
              <a:rPr sz="2200" spc="-65" dirty="0">
                <a:latin typeface="Arial"/>
                <a:cs typeface="Arial"/>
              </a:rPr>
              <a:t>terminologia </a:t>
            </a:r>
            <a:r>
              <a:rPr sz="2200" spc="-120" dirty="0">
                <a:latin typeface="Arial"/>
                <a:cs typeface="Arial"/>
              </a:rPr>
              <a:t>(p.ex. </a:t>
            </a:r>
            <a:r>
              <a:rPr sz="2200" spc="-85" dirty="0">
                <a:latin typeface="Arial"/>
                <a:cs typeface="Arial"/>
              </a:rPr>
              <a:t>biotecnologia) </a:t>
            </a:r>
            <a:r>
              <a:rPr sz="2200" spc="-114" dirty="0">
                <a:latin typeface="Arial"/>
                <a:cs typeface="Arial"/>
              </a:rPr>
              <a:t>de</a:t>
            </a:r>
            <a:r>
              <a:rPr sz="2200" spc="-280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um  </a:t>
            </a:r>
            <a:r>
              <a:rPr sz="2200" spc="-140" dirty="0">
                <a:latin typeface="Arial"/>
                <a:cs typeface="Arial"/>
              </a:rPr>
              <a:t>processo </a:t>
            </a:r>
            <a:r>
              <a:rPr sz="2200" spc="-120" dirty="0">
                <a:latin typeface="Arial"/>
                <a:cs typeface="Arial"/>
              </a:rPr>
              <a:t>(p.ex. </a:t>
            </a:r>
            <a:r>
              <a:rPr sz="2200" spc="-145" dirty="0">
                <a:latin typeface="Arial"/>
                <a:cs typeface="Arial"/>
              </a:rPr>
              <a:t>sistemas </a:t>
            </a:r>
            <a:r>
              <a:rPr sz="2200" spc="-75" dirty="0">
                <a:latin typeface="Arial"/>
                <a:cs typeface="Arial"/>
              </a:rPr>
              <a:t>militares) </a:t>
            </a:r>
            <a:r>
              <a:rPr sz="2200" spc="-80" dirty="0">
                <a:latin typeface="Arial"/>
                <a:cs typeface="Arial"/>
              </a:rPr>
              <a:t>ou </a:t>
            </a:r>
            <a:r>
              <a:rPr sz="2200" spc="-120" dirty="0">
                <a:latin typeface="Arial"/>
                <a:cs typeface="Arial"/>
              </a:rPr>
              <a:t>de </a:t>
            </a:r>
            <a:r>
              <a:rPr sz="2200" spc="-130" dirty="0">
                <a:latin typeface="Arial"/>
                <a:cs typeface="Arial"/>
              </a:rPr>
              <a:t>uma </a:t>
            </a:r>
            <a:r>
              <a:rPr sz="2200" spc="-70" dirty="0">
                <a:latin typeface="Arial"/>
                <a:cs typeface="Arial"/>
              </a:rPr>
              <a:t>linha </a:t>
            </a:r>
            <a:r>
              <a:rPr sz="2200" spc="-120" dirty="0">
                <a:latin typeface="Arial"/>
                <a:cs typeface="Arial"/>
              </a:rPr>
              <a:t>de negócio  (p.ex.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jurídico)</a:t>
            </a:r>
            <a:endParaRPr sz="2200">
              <a:latin typeface="Arial"/>
              <a:cs typeface="Arial"/>
            </a:endParaRPr>
          </a:p>
          <a:p>
            <a:pPr marL="268605" marR="5080" indent="-255904">
              <a:lnSpc>
                <a:spcPts val="2400"/>
              </a:lnSpc>
              <a:spcBef>
                <a:spcPts val="1085"/>
              </a:spcBef>
              <a:buClr>
                <a:srgbClr val="D2DA79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200" spc="-175" dirty="0">
                <a:latin typeface="Arial"/>
                <a:cs typeface="Arial"/>
              </a:rPr>
              <a:t>Podem </a:t>
            </a:r>
            <a:r>
              <a:rPr sz="2200" spc="-65" dirty="0">
                <a:latin typeface="Arial"/>
                <a:cs typeface="Arial"/>
              </a:rPr>
              <a:t>restringir </a:t>
            </a:r>
            <a:r>
              <a:rPr sz="2200" spc="-165" dirty="0">
                <a:latin typeface="Arial"/>
                <a:cs typeface="Arial"/>
              </a:rPr>
              <a:t>os </a:t>
            </a:r>
            <a:r>
              <a:rPr sz="2200" spc="-85" dirty="0">
                <a:latin typeface="Arial"/>
                <a:cs typeface="Arial"/>
              </a:rPr>
              <a:t>requisitos funcionais </a:t>
            </a:r>
            <a:r>
              <a:rPr sz="2200" spc="-130" dirty="0">
                <a:latin typeface="Arial"/>
                <a:cs typeface="Arial"/>
              </a:rPr>
              <a:t>existentes </a:t>
            </a:r>
            <a:r>
              <a:rPr sz="2200" spc="-75" dirty="0">
                <a:latin typeface="Arial"/>
                <a:cs typeface="Arial"/>
              </a:rPr>
              <a:t>ou </a:t>
            </a:r>
            <a:r>
              <a:rPr sz="2200" spc="-114" dirty="0">
                <a:latin typeface="Arial"/>
                <a:cs typeface="Arial"/>
              </a:rPr>
              <a:t>estabelecer  </a:t>
            </a:r>
            <a:r>
              <a:rPr sz="2200" spc="-120" dirty="0">
                <a:latin typeface="Arial"/>
                <a:cs typeface="Arial"/>
              </a:rPr>
              <a:t>como </a:t>
            </a:r>
            <a:r>
              <a:rPr sz="2200" spc="-130" dirty="0">
                <a:latin typeface="Arial"/>
                <a:cs typeface="Arial"/>
              </a:rPr>
              <a:t>cálculos </a:t>
            </a:r>
            <a:r>
              <a:rPr sz="2200" spc="-125" dirty="0">
                <a:latin typeface="Arial"/>
                <a:cs typeface="Arial"/>
              </a:rPr>
              <a:t>especificos </a:t>
            </a:r>
            <a:r>
              <a:rPr sz="2200" spc="-130" dirty="0">
                <a:latin typeface="Arial"/>
                <a:cs typeface="Arial"/>
              </a:rPr>
              <a:t>devem </a:t>
            </a:r>
            <a:r>
              <a:rPr sz="2200" spc="-125" dirty="0">
                <a:latin typeface="Arial"/>
                <a:cs typeface="Arial"/>
              </a:rPr>
              <a:t>ser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realizados.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2DA79"/>
              </a:buClr>
              <a:buFont typeface="Georgia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68605" marR="138430" indent="-255904">
              <a:lnSpc>
                <a:spcPct val="79500"/>
              </a:lnSpc>
              <a:buClr>
                <a:srgbClr val="D2DA79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200" spc="-305" dirty="0">
                <a:latin typeface="Arial"/>
                <a:cs typeface="Arial"/>
              </a:rPr>
              <a:t>Se </a:t>
            </a:r>
            <a:r>
              <a:rPr sz="2200" spc="-160" dirty="0">
                <a:latin typeface="Arial"/>
                <a:cs typeface="Arial"/>
              </a:rPr>
              <a:t>os </a:t>
            </a:r>
            <a:r>
              <a:rPr sz="2200" spc="-90" dirty="0">
                <a:latin typeface="Arial"/>
                <a:cs typeface="Arial"/>
              </a:rPr>
              <a:t>requisitos </a:t>
            </a:r>
            <a:r>
              <a:rPr sz="2200" spc="-120" dirty="0">
                <a:latin typeface="Arial"/>
                <a:cs typeface="Arial"/>
              </a:rPr>
              <a:t>de </a:t>
            </a:r>
            <a:r>
              <a:rPr sz="2200" spc="-90" dirty="0">
                <a:latin typeface="Arial"/>
                <a:cs typeface="Arial"/>
              </a:rPr>
              <a:t>domínio </a:t>
            </a:r>
            <a:r>
              <a:rPr sz="2200" spc="-120" dirty="0">
                <a:latin typeface="Arial"/>
                <a:cs typeface="Arial"/>
              </a:rPr>
              <a:t>não </a:t>
            </a:r>
            <a:r>
              <a:rPr sz="2200" spc="-80" dirty="0">
                <a:latin typeface="Arial"/>
                <a:cs typeface="Arial"/>
              </a:rPr>
              <a:t>forem </a:t>
            </a:r>
            <a:r>
              <a:rPr sz="2200" spc="-105" dirty="0">
                <a:latin typeface="Arial"/>
                <a:cs typeface="Arial"/>
              </a:rPr>
              <a:t>satisfeitos, </a:t>
            </a:r>
            <a:r>
              <a:rPr sz="2200" spc="-70" dirty="0">
                <a:latin typeface="Arial"/>
                <a:cs typeface="Arial"/>
              </a:rPr>
              <a:t>o </a:t>
            </a:r>
            <a:r>
              <a:rPr sz="2200" spc="-130" dirty="0">
                <a:latin typeface="Arial"/>
                <a:cs typeface="Arial"/>
              </a:rPr>
              <a:t>sistema </a:t>
            </a:r>
            <a:r>
              <a:rPr sz="2200" spc="-105" dirty="0">
                <a:latin typeface="Arial"/>
                <a:cs typeface="Arial"/>
              </a:rPr>
              <a:t>pode  </a:t>
            </a:r>
            <a:r>
              <a:rPr sz="2200" spc="-114" dirty="0">
                <a:latin typeface="Arial"/>
                <a:cs typeface="Arial"/>
              </a:rPr>
              <a:t>não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114" dirty="0">
                <a:latin typeface="Arial"/>
                <a:cs typeface="Arial"/>
              </a:rPr>
              <a:t>funcionar.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2DA79"/>
              </a:buClr>
              <a:buFont typeface="Georgia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268605" marR="622300" indent="-255904" algn="just">
              <a:lnSpc>
                <a:spcPct val="84100"/>
              </a:lnSpc>
              <a:buClr>
                <a:srgbClr val="D2DA79"/>
              </a:buClr>
              <a:buFont typeface="Georgia"/>
              <a:buChar char="•"/>
              <a:tabLst>
                <a:tab pos="269240" algn="l"/>
              </a:tabLst>
            </a:pPr>
            <a:r>
              <a:rPr sz="2200" u="heavy" spc="-1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Na </a:t>
            </a:r>
            <a:r>
              <a:rPr sz="2200" u="heavy" spc="-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prática, </a:t>
            </a:r>
            <a:r>
              <a:rPr sz="2200" u="heavy" spc="-1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os </a:t>
            </a:r>
            <a:r>
              <a:rPr sz="2200" u="heavy" spc="-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requisitos </a:t>
            </a:r>
            <a:r>
              <a:rPr sz="2200" u="heavy" spc="-1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 </a:t>
            </a:r>
            <a:r>
              <a:rPr sz="2200" u="heavy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domínio </a:t>
            </a:r>
            <a:r>
              <a:rPr sz="2200" u="heavy" spc="-1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consistem </a:t>
            </a:r>
            <a:r>
              <a:rPr sz="2200" u="heavy" spc="-1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em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u="heavy" spc="-1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Requisitos  </a:t>
            </a:r>
            <a:r>
              <a:rPr sz="2200" u="heavy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funcionais </a:t>
            </a:r>
            <a:r>
              <a:rPr sz="2200" u="heavy" spc="-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que </a:t>
            </a:r>
            <a:r>
              <a:rPr sz="2200" u="heavy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restringem </a:t>
            </a:r>
            <a:r>
              <a:rPr sz="2200" u="heavy" spc="-1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os </a:t>
            </a:r>
            <a:r>
              <a:rPr sz="2200" u="heavy" spc="-1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demais </a:t>
            </a:r>
            <a:r>
              <a:rPr sz="2200" u="heavy" spc="-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requisitos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u="heavy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funcionais </a:t>
            </a:r>
            <a:r>
              <a:rPr sz="2200" u="heavy" spc="-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  </a:t>
            </a:r>
            <a:r>
              <a:rPr sz="2200" u="heavy" spc="-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sistema.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3776" y="562355"/>
            <a:ext cx="5660009" cy="550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4047" y="2564892"/>
            <a:ext cx="8385048" cy="1793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843264" y="6590792"/>
            <a:ext cx="1841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5" dirty="0">
                <a:latin typeface="Arial"/>
                <a:cs typeface="Arial"/>
              </a:rPr>
              <a:t>21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3776" y="249961"/>
            <a:ext cx="5954141" cy="11748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pc="-190" dirty="0"/>
              <a:t>Classificação </a:t>
            </a:r>
            <a:r>
              <a:rPr spc="-165" dirty="0"/>
              <a:t>dos Requisitos </a:t>
            </a:r>
            <a:r>
              <a:rPr spc="-65" dirty="0"/>
              <a:t>por </a:t>
            </a:r>
            <a:r>
              <a:rPr spc="-160" dirty="0"/>
              <a:t>Nível </a:t>
            </a:r>
            <a:r>
              <a:rPr spc="-145" dirty="0"/>
              <a:t>de</a:t>
            </a:r>
            <a:r>
              <a:rPr spc="-70" dirty="0"/>
              <a:t> </a:t>
            </a:r>
            <a:r>
              <a:rPr spc="-180" dirty="0"/>
              <a:t>Abstração</a:t>
            </a:r>
          </a:p>
        </p:txBody>
      </p:sp>
      <p:sp>
        <p:nvSpPr>
          <p:cNvPr id="3" name="object 3"/>
          <p:cNvSpPr/>
          <p:nvPr/>
        </p:nvSpPr>
        <p:spPr>
          <a:xfrm>
            <a:off x="7310628" y="4447032"/>
            <a:ext cx="1531620" cy="1537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63" y="1751455"/>
            <a:ext cx="7847965" cy="398272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505"/>
              </a:spcBef>
              <a:buClr>
                <a:srgbClr val="D2DA79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165" dirty="0">
                <a:latin typeface="Arial"/>
                <a:cs typeface="Arial"/>
              </a:rPr>
              <a:t>Requisitos </a:t>
            </a:r>
            <a:r>
              <a:rPr sz="2800" spc="-145" dirty="0">
                <a:latin typeface="Arial"/>
                <a:cs typeface="Arial"/>
              </a:rPr>
              <a:t>de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Usuário</a:t>
            </a:r>
            <a:endParaRPr sz="2800">
              <a:latin typeface="Arial"/>
              <a:cs typeface="Arial"/>
            </a:endParaRPr>
          </a:p>
          <a:p>
            <a:pPr marL="561340" marR="29845" indent="-247015">
              <a:lnSpc>
                <a:spcPct val="99600"/>
              </a:lnSpc>
              <a:spcBef>
                <a:spcPts val="365"/>
              </a:spcBef>
              <a:tabLst>
                <a:tab pos="560705" algn="l"/>
              </a:tabLst>
            </a:pPr>
            <a:r>
              <a:rPr sz="24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400" spc="-180" dirty="0">
                <a:solidFill>
                  <a:srgbClr val="373B52"/>
                </a:solidFill>
                <a:latin typeface="Arial"/>
                <a:cs typeface="Arial"/>
              </a:rPr>
              <a:t>Descrevem </a:t>
            </a:r>
            <a:r>
              <a:rPr sz="2400" spc="-175" dirty="0">
                <a:solidFill>
                  <a:srgbClr val="373B52"/>
                </a:solidFill>
                <a:latin typeface="Arial"/>
                <a:cs typeface="Arial"/>
              </a:rPr>
              <a:t>os </a:t>
            </a:r>
            <a:r>
              <a:rPr sz="2400" spc="-85" dirty="0">
                <a:solidFill>
                  <a:srgbClr val="373B52"/>
                </a:solidFill>
                <a:latin typeface="Arial"/>
                <a:cs typeface="Arial"/>
              </a:rPr>
              <a:t>requisitos </a:t>
            </a:r>
            <a:r>
              <a:rPr sz="2400" spc="-90" dirty="0">
                <a:solidFill>
                  <a:srgbClr val="373B52"/>
                </a:solidFill>
                <a:latin typeface="Arial"/>
                <a:cs typeface="Arial"/>
              </a:rPr>
              <a:t>funcionais </a:t>
            </a:r>
            <a:r>
              <a:rPr sz="2400" spc="-145" dirty="0">
                <a:solidFill>
                  <a:srgbClr val="373B52"/>
                </a:solidFill>
                <a:latin typeface="Arial"/>
                <a:cs typeface="Arial"/>
              </a:rPr>
              <a:t>e </a:t>
            </a:r>
            <a:r>
              <a:rPr sz="2400" spc="-110" dirty="0">
                <a:solidFill>
                  <a:srgbClr val="373B52"/>
                </a:solidFill>
                <a:latin typeface="Arial"/>
                <a:cs typeface="Arial"/>
              </a:rPr>
              <a:t>não </a:t>
            </a:r>
            <a:r>
              <a:rPr sz="2400" spc="-90" dirty="0">
                <a:solidFill>
                  <a:srgbClr val="373B52"/>
                </a:solidFill>
                <a:latin typeface="Arial"/>
                <a:cs typeface="Arial"/>
              </a:rPr>
              <a:t>funcionais </a:t>
            </a:r>
            <a:r>
              <a:rPr sz="2400" spc="-120" dirty="0">
                <a:solidFill>
                  <a:srgbClr val="373B52"/>
                </a:solidFill>
                <a:latin typeface="Arial"/>
                <a:cs typeface="Arial"/>
              </a:rPr>
              <a:t>de </a:t>
            </a:r>
            <a:r>
              <a:rPr sz="2400" spc="-35" dirty="0">
                <a:solidFill>
                  <a:srgbClr val="373B52"/>
                </a:solidFill>
                <a:latin typeface="Arial"/>
                <a:cs typeface="Arial"/>
              </a:rPr>
              <a:t>tal  </a:t>
            </a:r>
            <a:r>
              <a:rPr sz="2400" spc="-75" dirty="0">
                <a:solidFill>
                  <a:srgbClr val="373B52"/>
                </a:solidFill>
                <a:latin typeface="Arial"/>
                <a:cs typeface="Arial"/>
              </a:rPr>
              <a:t>modo </a:t>
            </a:r>
            <a:r>
              <a:rPr sz="2400" spc="-100" dirty="0">
                <a:solidFill>
                  <a:srgbClr val="373B52"/>
                </a:solidFill>
                <a:latin typeface="Arial"/>
                <a:cs typeface="Arial"/>
              </a:rPr>
              <a:t>que </a:t>
            </a:r>
            <a:r>
              <a:rPr sz="2400" spc="-135" dirty="0">
                <a:solidFill>
                  <a:srgbClr val="373B52"/>
                </a:solidFill>
                <a:latin typeface="Arial"/>
                <a:cs typeface="Arial"/>
              </a:rPr>
              <a:t>sejam compreensíveis </a:t>
            </a:r>
            <a:r>
              <a:rPr sz="2400" spc="-110" dirty="0">
                <a:solidFill>
                  <a:srgbClr val="373B52"/>
                </a:solidFill>
                <a:latin typeface="Arial"/>
                <a:cs typeface="Arial"/>
              </a:rPr>
              <a:t>pelos </a:t>
            </a:r>
            <a:r>
              <a:rPr sz="2400" spc="-114" dirty="0">
                <a:solidFill>
                  <a:srgbClr val="373B52"/>
                </a:solidFill>
                <a:latin typeface="Arial"/>
                <a:cs typeface="Arial"/>
              </a:rPr>
              <a:t>usuários </a:t>
            </a:r>
            <a:r>
              <a:rPr sz="2400" spc="-75" dirty="0">
                <a:solidFill>
                  <a:srgbClr val="373B52"/>
                </a:solidFill>
                <a:latin typeface="Arial"/>
                <a:cs typeface="Arial"/>
              </a:rPr>
              <a:t>do</a:t>
            </a:r>
            <a:r>
              <a:rPr sz="2400" spc="-385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373B52"/>
                </a:solidFill>
                <a:latin typeface="Arial"/>
                <a:cs typeface="Arial"/>
              </a:rPr>
              <a:t>sistema  </a:t>
            </a:r>
            <a:r>
              <a:rPr sz="2400" spc="-100" dirty="0">
                <a:solidFill>
                  <a:srgbClr val="373B52"/>
                </a:solidFill>
                <a:latin typeface="Arial"/>
                <a:cs typeface="Arial"/>
              </a:rPr>
              <a:t>que </a:t>
            </a:r>
            <a:r>
              <a:rPr sz="2400" u="heavy" spc="-114" dirty="0">
                <a:solidFill>
                  <a:srgbClr val="373B52"/>
                </a:solidFill>
                <a:uFill>
                  <a:solidFill>
                    <a:srgbClr val="373B52"/>
                  </a:solidFill>
                </a:uFill>
                <a:latin typeface="Arial"/>
                <a:cs typeface="Arial"/>
              </a:rPr>
              <a:t>não </a:t>
            </a:r>
            <a:r>
              <a:rPr sz="2400" u="heavy" spc="-60" dirty="0">
                <a:solidFill>
                  <a:srgbClr val="373B52"/>
                </a:solidFill>
                <a:uFill>
                  <a:solidFill>
                    <a:srgbClr val="373B52"/>
                  </a:solidFill>
                </a:uFill>
                <a:latin typeface="Arial"/>
                <a:cs typeface="Arial"/>
              </a:rPr>
              <a:t>têm </a:t>
            </a:r>
            <a:r>
              <a:rPr sz="2400" u="heavy" spc="-95" dirty="0">
                <a:solidFill>
                  <a:srgbClr val="373B52"/>
                </a:solidFill>
                <a:uFill>
                  <a:solidFill>
                    <a:srgbClr val="373B52"/>
                  </a:solidFill>
                </a:uFill>
                <a:latin typeface="Arial"/>
                <a:cs typeface="Arial"/>
              </a:rPr>
              <a:t>conhecimento </a:t>
            </a:r>
            <a:r>
              <a:rPr sz="2400" u="heavy" spc="-90" dirty="0">
                <a:solidFill>
                  <a:srgbClr val="373B52"/>
                </a:solidFill>
                <a:uFill>
                  <a:solidFill>
                    <a:srgbClr val="373B52"/>
                  </a:solidFill>
                </a:uFill>
                <a:latin typeface="Arial"/>
                <a:cs typeface="Arial"/>
              </a:rPr>
              <a:t>técnico</a:t>
            </a:r>
            <a:r>
              <a:rPr sz="2400" u="heavy" spc="-450" dirty="0">
                <a:solidFill>
                  <a:srgbClr val="373B52"/>
                </a:solidFill>
                <a:uFill>
                  <a:solidFill>
                    <a:srgbClr val="373B52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85" dirty="0">
                <a:solidFill>
                  <a:srgbClr val="373B52"/>
                </a:solidFill>
                <a:uFill>
                  <a:solidFill>
                    <a:srgbClr val="373B52"/>
                  </a:solidFill>
                </a:uFill>
                <a:latin typeface="Arial"/>
                <a:cs typeface="Arial"/>
              </a:rPr>
              <a:t>detalhado.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buClr>
                <a:srgbClr val="D2DA79"/>
              </a:buClr>
              <a:buFont typeface="Georgia"/>
              <a:buChar char="•"/>
              <a:tabLst>
                <a:tab pos="349250" algn="l"/>
                <a:tab pos="349885" algn="l"/>
              </a:tabLst>
            </a:pPr>
            <a:r>
              <a:rPr sz="2800" spc="-170" dirty="0">
                <a:latin typeface="Arial"/>
                <a:cs typeface="Arial"/>
              </a:rPr>
              <a:t>Requisitos </a:t>
            </a:r>
            <a:r>
              <a:rPr sz="2800" spc="-145" dirty="0">
                <a:latin typeface="Arial"/>
                <a:cs typeface="Arial"/>
              </a:rPr>
              <a:t>de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210" dirty="0">
                <a:latin typeface="Arial"/>
                <a:cs typeface="Arial"/>
              </a:rPr>
              <a:t>Sistema</a:t>
            </a:r>
            <a:endParaRPr sz="2800">
              <a:latin typeface="Arial"/>
              <a:cs typeface="Arial"/>
            </a:endParaRPr>
          </a:p>
          <a:p>
            <a:pPr marL="561340" marR="5080" indent="-247015" algn="just">
              <a:lnSpc>
                <a:spcPct val="99600"/>
              </a:lnSpc>
              <a:spcBef>
                <a:spcPts val="365"/>
              </a:spcBef>
            </a:pPr>
            <a:r>
              <a:rPr sz="2400" dirty="0">
                <a:solidFill>
                  <a:srgbClr val="9FB8CD"/>
                </a:solidFill>
                <a:latin typeface="Georgia"/>
                <a:cs typeface="Georgia"/>
              </a:rPr>
              <a:t>▫ </a:t>
            </a:r>
            <a:r>
              <a:rPr sz="2400" spc="-150" dirty="0">
                <a:solidFill>
                  <a:srgbClr val="373B52"/>
                </a:solidFill>
                <a:latin typeface="Arial"/>
                <a:cs typeface="Arial"/>
              </a:rPr>
              <a:t>Consistem </a:t>
            </a:r>
            <a:r>
              <a:rPr sz="2400" spc="-110" dirty="0">
                <a:solidFill>
                  <a:srgbClr val="373B52"/>
                </a:solidFill>
                <a:latin typeface="Arial"/>
                <a:cs typeface="Arial"/>
              </a:rPr>
              <a:t>numa </a:t>
            </a:r>
            <a:r>
              <a:rPr sz="2400" spc="-125" dirty="0">
                <a:solidFill>
                  <a:srgbClr val="373B52"/>
                </a:solidFill>
                <a:latin typeface="Arial"/>
                <a:cs typeface="Arial"/>
              </a:rPr>
              <a:t>especificação </a:t>
            </a:r>
            <a:r>
              <a:rPr sz="2400" spc="-135" dirty="0">
                <a:solidFill>
                  <a:srgbClr val="373B52"/>
                </a:solidFill>
                <a:latin typeface="Arial"/>
                <a:cs typeface="Arial"/>
              </a:rPr>
              <a:t>mais </a:t>
            </a:r>
            <a:r>
              <a:rPr sz="2400" spc="-95" dirty="0">
                <a:solidFill>
                  <a:srgbClr val="373B52"/>
                </a:solidFill>
                <a:latin typeface="Arial"/>
                <a:cs typeface="Arial"/>
              </a:rPr>
              <a:t>detalhada </a:t>
            </a:r>
            <a:r>
              <a:rPr sz="2400" spc="-180" dirty="0">
                <a:solidFill>
                  <a:srgbClr val="373B52"/>
                </a:solidFill>
                <a:latin typeface="Arial"/>
                <a:cs typeface="Arial"/>
              </a:rPr>
              <a:t>das </a:t>
            </a:r>
            <a:r>
              <a:rPr sz="2400" spc="-120" dirty="0">
                <a:solidFill>
                  <a:srgbClr val="373B52"/>
                </a:solidFill>
                <a:latin typeface="Arial"/>
                <a:cs typeface="Arial"/>
              </a:rPr>
              <a:t>funções  </a:t>
            </a:r>
            <a:r>
              <a:rPr sz="2400" spc="-75" dirty="0">
                <a:solidFill>
                  <a:srgbClr val="373B52"/>
                </a:solidFill>
                <a:latin typeface="Arial"/>
                <a:cs typeface="Arial"/>
              </a:rPr>
              <a:t>do </a:t>
            </a:r>
            <a:r>
              <a:rPr sz="2400" spc="-130" dirty="0">
                <a:solidFill>
                  <a:srgbClr val="373B52"/>
                </a:solidFill>
                <a:latin typeface="Arial"/>
                <a:cs typeface="Arial"/>
              </a:rPr>
              <a:t>sistema, </a:t>
            </a:r>
            <a:r>
              <a:rPr sz="2400" spc="-140" dirty="0">
                <a:solidFill>
                  <a:srgbClr val="373B52"/>
                </a:solidFill>
                <a:latin typeface="Arial"/>
                <a:cs typeface="Arial"/>
              </a:rPr>
              <a:t>dos </a:t>
            </a:r>
            <a:r>
              <a:rPr sz="2400" spc="-135" dirty="0">
                <a:solidFill>
                  <a:srgbClr val="373B52"/>
                </a:solidFill>
                <a:latin typeface="Arial"/>
                <a:cs typeface="Arial"/>
              </a:rPr>
              <a:t>serviços </a:t>
            </a:r>
            <a:r>
              <a:rPr sz="2400" spc="-145" dirty="0">
                <a:solidFill>
                  <a:srgbClr val="373B52"/>
                </a:solidFill>
                <a:latin typeface="Arial"/>
                <a:cs typeface="Arial"/>
              </a:rPr>
              <a:t>e </a:t>
            </a:r>
            <a:r>
              <a:rPr sz="2400" spc="-180" dirty="0">
                <a:solidFill>
                  <a:srgbClr val="373B52"/>
                </a:solidFill>
                <a:latin typeface="Arial"/>
                <a:cs typeface="Arial"/>
              </a:rPr>
              <a:t>das </a:t>
            </a:r>
            <a:r>
              <a:rPr sz="2400" spc="-110" dirty="0">
                <a:solidFill>
                  <a:srgbClr val="373B52"/>
                </a:solidFill>
                <a:latin typeface="Arial"/>
                <a:cs typeface="Arial"/>
              </a:rPr>
              <a:t>restrições </a:t>
            </a:r>
            <a:r>
              <a:rPr sz="2400" spc="-75" dirty="0">
                <a:solidFill>
                  <a:srgbClr val="373B52"/>
                </a:solidFill>
                <a:latin typeface="Arial"/>
                <a:cs typeface="Arial"/>
              </a:rPr>
              <a:t>do </a:t>
            </a:r>
            <a:r>
              <a:rPr sz="2400" spc="-100" dirty="0">
                <a:solidFill>
                  <a:srgbClr val="373B52"/>
                </a:solidFill>
                <a:latin typeface="Arial"/>
                <a:cs typeface="Arial"/>
              </a:rPr>
              <a:t>que </a:t>
            </a:r>
            <a:r>
              <a:rPr sz="2400" spc="-85" dirty="0">
                <a:solidFill>
                  <a:srgbClr val="373B52"/>
                </a:solidFill>
                <a:latin typeface="Arial"/>
                <a:cs typeface="Arial"/>
              </a:rPr>
              <a:t>requisitos  </a:t>
            </a:r>
            <a:r>
              <a:rPr sz="2400" spc="-120" dirty="0">
                <a:solidFill>
                  <a:srgbClr val="373B52"/>
                </a:solidFill>
                <a:latin typeface="Arial"/>
                <a:cs typeface="Arial"/>
              </a:rPr>
              <a:t>de</a:t>
            </a:r>
            <a:r>
              <a:rPr sz="2400" spc="-140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373B52"/>
                </a:solidFill>
                <a:latin typeface="Arial"/>
                <a:cs typeface="Arial"/>
              </a:rPr>
              <a:t>usuário.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3776" y="562368"/>
            <a:ext cx="7712836" cy="560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75" dirty="0"/>
              <a:t>23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63" y="1604230"/>
            <a:ext cx="7755890" cy="393001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110"/>
              </a:spcBef>
              <a:buClr>
                <a:srgbClr val="D2DA79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1800" spc="-190" dirty="0">
                <a:latin typeface="Arial"/>
                <a:cs typeface="Arial"/>
              </a:rPr>
              <a:t>São </a:t>
            </a:r>
            <a:r>
              <a:rPr sz="1800" spc="-130" dirty="0">
                <a:latin typeface="Arial"/>
                <a:cs typeface="Arial"/>
              </a:rPr>
              <a:t>os </a:t>
            </a:r>
            <a:r>
              <a:rPr sz="1800" spc="-60" dirty="0">
                <a:latin typeface="Arial"/>
                <a:cs typeface="Arial"/>
              </a:rPr>
              <a:t>primeiros </a:t>
            </a:r>
            <a:r>
              <a:rPr sz="1800" spc="-70" dirty="0">
                <a:latin typeface="Arial"/>
                <a:cs typeface="Arial"/>
              </a:rPr>
              <a:t>requisitos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105" dirty="0">
                <a:latin typeface="Arial"/>
                <a:cs typeface="Arial"/>
              </a:rPr>
              <a:t>serem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identificados</a:t>
            </a:r>
            <a:endParaRPr sz="1800">
              <a:latin typeface="Arial"/>
              <a:cs typeface="Arial"/>
            </a:endParaRPr>
          </a:p>
          <a:p>
            <a:pPr marL="268605" indent="-255904">
              <a:lnSpc>
                <a:spcPct val="100000"/>
              </a:lnSpc>
              <a:spcBef>
                <a:spcPts val="1010"/>
              </a:spcBef>
              <a:buClr>
                <a:srgbClr val="D2DA79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1800" spc="-190" dirty="0">
                <a:latin typeface="Arial"/>
                <a:cs typeface="Arial"/>
              </a:rPr>
              <a:t>São </a:t>
            </a:r>
            <a:r>
              <a:rPr sz="1800" spc="-80" dirty="0">
                <a:latin typeface="Arial"/>
                <a:cs typeface="Arial"/>
              </a:rPr>
              <a:t>descritos </a:t>
            </a:r>
            <a:r>
              <a:rPr sz="1800" spc="-100" dirty="0">
                <a:latin typeface="Arial"/>
                <a:cs typeface="Arial"/>
              </a:rPr>
              <a:t>na </a:t>
            </a:r>
            <a:r>
              <a:rPr sz="1800" spc="-90" dirty="0">
                <a:latin typeface="Arial"/>
                <a:cs typeface="Arial"/>
              </a:rPr>
              <a:t>linguagem </a:t>
            </a:r>
            <a:r>
              <a:rPr sz="1800" spc="-55" dirty="0">
                <a:latin typeface="Arial"/>
                <a:cs typeface="Arial"/>
              </a:rPr>
              <a:t>do </a:t>
            </a:r>
            <a:r>
              <a:rPr sz="1800" spc="-70" dirty="0">
                <a:latin typeface="Arial"/>
                <a:cs typeface="Arial"/>
              </a:rPr>
              <a:t>usuário </a:t>
            </a:r>
            <a:r>
              <a:rPr sz="1800" spc="-110" dirty="0">
                <a:latin typeface="Arial"/>
                <a:cs typeface="Arial"/>
              </a:rPr>
              <a:t>e </a:t>
            </a:r>
            <a:r>
              <a:rPr sz="1800" spc="-70" dirty="0">
                <a:latin typeface="Arial"/>
                <a:cs typeface="Arial"/>
              </a:rPr>
              <a:t>podem </a:t>
            </a:r>
            <a:r>
              <a:rPr sz="1800" spc="-65" dirty="0">
                <a:latin typeface="Arial"/>
                <a:cs typeface="Arial"/>
              </a:rPr>
              <a:t>utilizar-se </a:t>
            </a:r>
            <a:r>
              <a:rPr sz="1800" spc="-90" dirty="0">
                <a:latin typeface="Arial"/>
                <a:cs typeface="Arial"/>
              </a:rPr>
              <a:t>de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diagramas</a:t>
            </a:r>
            <a:endParaRPr sz="1800">
              <a:latin typeface="Arial"/>
              <a:cs typeface="Arial"/>
            </a:endParaRPr>
          </a:p>
          <a:p>
            <a:pPr marL="268605" marR="5080" indent="-255904">
              <a:lnSpc>
                <a:spcPct val="80000"/>
              </a:lnSpc>
              <a:spcBef>
                <a:spcPts val="1540"/>
              </a:spcBef>
              <a:buClr>
                <a:srgbClr val="D2DA79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1800" spc="-114" dirty="0">
                <a:latin typeface="Arial"/>
                <a:cs typeface="Arial"/>
              </a:rPr>
              <a:t>Consistem </a:t>
            </a:r>
            <a:r>
              <a:rPr sz="1800" spc="-90" dirty="0">
                <a:latin typeface="Arial"/>
                <a:cs typeface="Arial"/>
              </a:rPr>
              <a:t>em </a:t>
            </a:r>
            <a:r>
              <a:rPr sz="1800" spc="-105" dirty="0">
                <a:latin typeface="Arial"/>
                <a:cs typeface="Arial"/>
              </a:rPr>
              <a:t>frases, </a:t>
            </a:r>
            <a:r>
              <a:rPr sz="1800" spc="-90" dirty="0">
                <a:latin typeface="Arial"/>
                <a:cs typeface="Arial"/>
              </a:rPr>
              <a:t>afirmações sobre </a:t>
            </a:r>
            <a:r>
              <a:rPr sz="1800" spc="-55" dirty="0">
                <a:latin typeface="Arial"/>
                <a:cs typeface="Arial"/>
              </a:rPr>
              <a:t>o </a:t>
            </a:r>
            <a:r>
              <a:rPr sz="1800" spc="-75" dirty="0">
                <a:latin typeface="Arial"/>
                <a:cs typeface="Arial"/>
              </a:rPr>
              <a:t>que </a:t>
            </a:r>
            <a:r>
              <a:rPr sz="1800" spc="-155" dirty="0">
                <a:latin typeface="Arial"/>
                <a:cs typeface="Arial"/>
              </a:rPr>
              <a:t>se </a:t>
            </a:r>
            <a:r>
              <a:rPr sz="1800" spc="-114" dirty="0">
                <a:latin typeface="Arial"/>
                <a:cs typeface="Arial"/>
              </a:rPr>
              <a:t>espera </a:t>
            </a:r>
            <a:r>
              <a:rPr sz="1800" spc="-80" dirty="0">
                <a:latin typeface="Arial"/>
                <a:cs typeface="Arial"/>
              </a:rPr>
              <a:t>que </a:t>
            </a:r>
            <a:r>
              <a:rPr sz="1800" spc="-60" dirty="0">
                <a:latin typeface="Arial"/>
                <a:cs typeface="Arial"/>
              </a:rPr>
              <a:t>um </a:t>
            </a:r>
            <a:r>
              <a:rPr sz="1800" spc="-105" dirty="0">
                <a:latin typeface="Arial"/>
                <a:cs typeface="Arial"/>
              </a:rPr>
              <a:t>sistema </a:t>
            </a:r>
            <a:r>
              <a:rPr sz="1800" spc="-100" dirty="0">
                <a:latin typeface="Arial"/>
                <a:cs typeface="Arial"/>
              </a:rPr>
              <a:t>ofereça </a:t>
            </a:r>
            <a:r>
              <a:rPr sz="1800" spc="-110" dirty="0">
                <a:latin typeface="Arial"/>
                <a:cs typeface="Arial"/>
              </a:rPr>
              <a:t>e  </a:t>
            </a:r>
            <a:r>
              <a:rPr sz="1800" spc="-95" dirty="0">
                <a:latin typeface="Arial"/>
                <a:cs typeface="Arial"/>
              </a:rPr>
              <a:t>sobre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150" dirty="0">
                <a:latin typeface="Arial"/>
                <a:cs typeface="Arial"/>
              </a:rPr>
              <a:t>suas </a:t>
            </a:r>
            <a:r>
              <a:rPr sz="1800" spc="-90" dirty="0">
                <a:latin typeface="Arial"/>
                <a:cs typeface="Arial"/>
              </a:rPr>
              <a:t>restrições 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operação</a:t>
            </a:r>
            <a:endParaRPr sz="1800">
              <a:latin typeface="Arial"/>
              <a:cs typeface="Arial"/>
            </a:endParaRPr>
          </a:p>
          <a:p>
            <a:pPr marL="268605" indent="-255904">
              <a:lnSpc>
                <a:spcPct val="100000"/>
              </a:lnSpc>
              <a:spcBef>
                <a:spcPts val="960"/>
              </a:spcBef>
              <a:buClr>
                <a:srgbClr val="D2DA79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1800" spc="-65" dirty="0">
                <a:latin typeface="Arial"/>
                <a:cs typeface="Arial"/>
              </a:rPr>
              <a:t>Importantes </a:t>
            </a:r>
            <a:r>
              <a:rPr sz="1800" spc="-100" dirty="0">
                <a:latin typeface="Arial"/>
                <a:cs typeface="Arial"/>
              </a:rPr>
              <a:t>para </a:t>
            </a:r>
            <a:r>
              <a:rPr sz="1800" spc="-40" dirty="0">
                <a:latin typeface="Arial"/>
                <a:cs typeface="Arial"/>
              </a:rPr>
              <a:t>obter </a:t>
            </a:r>
            <a:r>
              <a:rPr sz="1800" spc="-110" dirty="0">
                <a:latin typeface="Arial"/>
                <a:cs typeface="Arial"/>
              </a:rPr>
              <a:t>aprovação e </a:t>
            </a:r>
            <a:r>
              <a:rPr sz="1800" spc="-60" dirty="0">
                <a:latin typeface="Arial"/>
                <a:cs typeface="Arial"/>
              </a:rPr>
              <a:t>apoio </a:t>
            </a:r>
            <a:r>
              <a:rPr sz="1800" spc="-100" dirty="0">
                <a:latin typeface="Arial"/>
                <a:cs typeface="Arial"/>
              </a:rPr>
              <a:t>ao </a:t>
            </a:r>
            <a:r>
              <a:rPr sz="1800" spc="-80" dirty="0">
                <a:latin typeface="Arial"/>
                <a:cs typeface="Arial"/>
              </a:rPr>
              <a:t>desenvolvimento </a:t>
            </a:r>
            <a:r>
              <a:rPr sz="1800" spc="-55" dirty="0">
                <a:latin typeface="Arial"/>
                <a:cs typeface="Arial"/>
              </a:rPr>
              <a:t>do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software</a:t>
            </a:r>
            <a:endParaRPr sz="1800">
              <a:latin typeface="Arial"/>
              <a:cs typeface="Arial"/>
            </a:endParaRPr>
          </a:p>
          <a:p>
            <a:pPr marL="268605" indent="-255904">
              <a:lnSpc>
                <a:spcPts val="2115"/>
              </a:lnSpc>
              <a:spcBef>
                <a:spcPts val="935"/>
              </a:spcBef>
              <a:buClr>
                <a:srgbClr val="D2DA79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1800" spc="-114" dirty="0">
                <a:latin typeface="Arial"/>
                <a:cs typeface="Arial"/>
              </a:rPr>
              <a:t>Cuidados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110" dirty="0">
                <a:latin typeface="Arial"/>
                <a:cs typeface="Arial"/>
              </a:rPr>
              <a:t>serem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tomados:</a:t>
            </a:r>
            <a:endParaRPr sz="1800">
              <a:latin typeface="Arial"/>
              <a:cs typeface="Arial"/>
            </a:endParaRPr>
          </a:p>
          <a:p>
            <a:pPr marL="314325">
              <a:lnSpc>
                <a:spcPts val="1814"/>
              </a:lnSpc>
              <a:tabLst>
                <a:tab pos="560705" algn="l"/>
              </a:tabLst>
            </a:pPr>
            <a:r>
              <a:rPr sz="1600" spc="-5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600" spc="-120" dirty="0">
                <a:solidFill>
                  <a:srgbClr val="373B52"/>
                </a:solidFill>
                <a:latin typeface="Arial"/>
                <a:cs typeface="Arial"/>
              </a:rPr>
              <a:t>Padronização </a:t>
            </a:r>
            <a:r>
              <a:rPr sz="1600" spc="-100" dirty="0">
                <a:solidFill>
                  <a:srgbClr val="373B52"/>
                </a:solidFill>
                <a:latin typeface="Arial"/>
                <a:cs typeface="Arial"/>
              </a:rPr>
              <a:t>da apresentação e </a:t>
            </a:r>
            <a:r>
              <a:rPr sz="1600" spc="-105" dirty="0">
                <a:solidFill>
                  <a:srgbClr val="373B52"/>
                </a:solidFill>
                <a:latin typeface="Arial"/>
                <a:cs typeface="Arial"/>
              </a:rPr>
              <a:t>dos</a:t>
            </a:r>
            <a:r>
              <a:rPr sz="1600" spc="-25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1600" spc="-65" dirty="0">
                <a:solidFill>
                  <a:srgbClr val="373B52"/>
                </a:solidFill>
                <a:latin typeface="Arial"/>
                <a:cs typeface="Arial"/>
              </a:rPr>
              <a:t>termos</a:t>
            </a:r>
            <a:endParaRPr sz="1600">
              <a:latin typeface="Arial"/>
              <a:cs typeface="Arial"/>
            </a:endParaRPr>
          </a:p>
          <a:p>
            <a:pPr marL="314325">
              <a:lnSpc>
                <a:spcPts val="1800"/>
              </a:lnSpc>
              <a:tabLst>
                <a:tab pos="560705" algn="l"/>
              </a:tabLst>
            </a:pPr>
            <a:r>
              <a:rPr sz="1600" spc="-5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600" spc="-110" dirty="0">
                <a:solidFill>
                  <a:srgbClr val="373B52"/>
                </a:solidFill>
                <a:latin typeface="Arial"/>
                <a:cs typeface="Arial"/>
              </a:rPr>
              <a:t>Linguagem </a:t>
            </a:r>
            <a:r>
              <a:rPr sz="1600" spc="-80" dirty="0">
                <a:solidFill>
                  <a:srgbClr val="373B52"/>
                </a:solidFill>
                <a:latin typeface="Arial"/>
                <a:cs typeface="Arial"/>
              </a:rPr>
              <a:t>consistente </a:t>
            </a:r>
            <a:r>
              <a:rPr sz="1600" spc="-100" dirty="0">
                <a:solidFill>
                  <a:srgbClr val="373B52"/>
                </a:solidFill>
                <a:latin typeface="Arial"/>
                <a:cs typeface="Arial"/>
              </a:rPr>
              <a:t>e </a:t>
            </a:r>
            <a:r>
              <a:rPr sz="1600" spc="-95" dirty="0">
                <a:solidFill>
                  <a:srgbClr val="373B52"/>
                </a:solidFill>
                <a:latin typeface="Arial"/>
                <a:cs typeface="Arial"/>
              </a:rPr>
              <a:t>compreensível ao</a:t>
            </a:r>
            <a:r>
              <a:rPr sz="1600" spc="-120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1600" spc="-75" dirty="0">
                <a:solidFill>
                  <a:srgbClr val="373B52"/>
                </a:solidFill>
                <a:latin typeface="Arial"/>
                <a:cs typeface="Arial"/>
              </a:rPr>
              <a:t>usuário</a:t>
            </a:r>
            <a:endParaRPr sz="1600">
              <a:latin typeface="Arial"/>
              <a:cs typeface="Arial"/>
            </a:endParaRPr>
          </a:p>
          <a:p>
            <a:pPr marL="314325">
              <a:lnSpc>
                <a:spcPts val="1850"/>
              </a:lnSpc>
              <a:tabLst>
                <a:tab pos="560705" algn="l"/>
              </a:tabLst>
            </a:pPr>
            <a:r>
              <a:rPr sz="1600" spc="-5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600" spc="-90" dirty="0">
                <a:solidFill>
                  <a:srgbClr val="373B52"/>
                </a:solidFill>
                <a:latin typeface="Arial"/>
                <a:cs typeface="Arial"/>
              </a:rPr>
              <a:t>Evitar </a:t>
            </a:r>
            <a:r>
              <a:rPr sz="1600" spc="-50" dirty="0">
                <a:solidFill>
                  <a:srgbClr val="373B52"/>
                </a:solidFill>
                <a:latin typeface="Arial"/>
                <a:cs typeface="Arial"/>
              </a:rPr>
              <a:t>o </a:t>
            </a:r>
            <a:r>
              <a:rPr sz="1600" spc="-105" dirty="0">
                <a:solidFill>
                  <a:srgbClr val="373B52"/>
                </a:solidFill>
                <a:latin typeface="Arial"/>
                <a:cs typeface="Arial"/>
              </a:rPr>
              <a:t>uso </a:t>
            </a:r>
            <a:r>
              <a:rPr sz="1600" spc="-85" dirty="0">
                <a:solidFill>
                  <a:srgbClr val="373B52"/>
                </a:solidFill>
                <a:latin typeface="Arial"/>
                <a:cs typeface="Arial"/>
              </a:rPr>
              <a:t>de </a:t>
            </a:r>
            <a:r>
              <a:rPr sz="1600" spc="-65" dirty="0">
                <a:solidFill>
                  <a:srgbClr val="373B52"/>
                </a:solidFill>
                <a:latin typeface="Arial"/>
                <a:cs typeface="Arial"/>
              </a:rPr>
              <a:t>termos </a:t>
            </a:r>
            <a:r>
              <a:rPr sz="1600" spc="-85" dirty="0">
                <a:solidFill>
                  <a:srgbClr val="373B52"/>
                </a:solidFill>
                <a:latin typeface="Arial"/>
                <a:cs typeface="Arial"/>
              </a:rPr>
              <a:t>técnicos </a:t>
            </a:r>
            <a:r>
              <a:rPr sz="1600" spc="-100" dirty="0">
                <a:solidFill>
                  <a:srgbClr val="373B52"/>
                </a:solidFill>
                <a:latin typeface="Arial"/>
                <a:cs typeface="Arial"/>
              </a:rPr>
              <a:t>e</a:t>
            </a:r>
            <a:r>
              <a:rPr sz="1600" spc="-75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373B52"/>
                </a:solidFill>
                <a:latin typeface="Arial"/>
                <a:cs typeface="Arial"/>
              </a:rPr>
              <a:t>jargões</a:t>
            </a:r>
            <a:endParaRPr sz="1600">
              <a:latin typeface="Arial"/>
              <a:cs typeface="Arial"/>
            </a:endParaRPr>
          </a:p>
          <a:p>
            <a:pPr marL="314325">
              <a:lnSpc>
                <a:spcPts val="1905"/>
              </a:lnSpc>
              <a:tabLst>
                <a:tab pos="560705" algn="l"/>
              </a:tabLst>
            </a:pPr>
            <a:r>
              <a:rPr sz="1600" spc="-5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600" spc="-225" dirty="0">
                <a:solidFill>
                  <a:srgbClr val="373B52"/>
                </a:solidFill>
                <a:latin typeface="Arial"/>
                <a:cs typeface="Arial"/>
              </a:rPr>
              <a:t>Se </a:t>
            </a:r>
            <a:r>
              <a:rPr sz="1600" spc="-100" dirty="0">
                <a:solidFill>
                  <a:srgbClr val="373B52"/>
                </a:solidFill>
                <a:latin typeface="Arial"/>
                <a:cs typeface="Arial"/>
              </a:rPr>
              <a:t>necessário, </a:t>
            </a:r>
            <a:r>
              <a:rPr sz="1600" spc="-60" dirty="0">
                <a:solidFill>
                  <a:srgbClr val="373B52"/>
                </a:solidFill>
                <a:latin typeface="Arial"/>
                <a:cs typeface="Arial"/>
              </a:rPr>
              <a:t>defina </a:t>
            </a:r>
            <a:r>
              <a:rPr sz="1600" spc="-100" dirty="0">
                <a:solidFill>
                  <a:srgbClr val="373B52"/>
                </a:solidFill>
                <a:latin typeface="Arial"/>
                <a:cs typeface="Arial"/>
              </a:rPr>
              <a:t>e </a:t>
            </a:r>
            <a:r>
              <a:rPr sz="1600" spc="-90" dirty="0">
                <a:solidFill>
                  <a:srgbClr val="373B52"/>
                </a:solidFill>
                <a:latin typeface="Arial"/>
                <a:cs typeface="Arial"/>
              </a:rPr>
              <a:t>apresente </a:t>
            </a:r>
            <a:r>
              <a:rPr sz="1600" spc="-60" dirty="0">
                <a:solidFill>
                  <a:srgbClr val="373B52"/>
                </a:solidFill>
                <a:latin typeface="Arial"/>
                <a:cs typeface="Arial"/>
              </a:rPr>
              <a:t>um </a:t>
            </a:r>
            <a:r>
              <a:rPr sz="1600" spc="-85" dirty="0">
                <a:solidFill>
                  <a:srgbClr val="373B52"/>
                </a:solidFill>
                <a:latin typeface="Arial"/>
                <a:cs typeface="Arial"/>
              </a:rPr>
              <a:t>glossário </a:t>
            </a:r>
            <a:r>
              <a:rPr sz="1600" spc="-100" dirty="0">
                <a:solidFill>
                  <a:srgbClr val="373B52"/>
                </a:solidFill>
                <a:latin typeface="Arial"/>
                <a:cs typeface="Arial"/>
              </a:rPr>
              <a:t>com </a:t>
            </a:r>
            <a:r>
              <a:rPr sz="1600" spc="-160" dirty="0">
                <a:solidFill>
                  <a:srgbClr val="373B52"/>
                </a:solidFill>
                <a:latin typeface="Arial"/>
                <a:cs typeface="Arial"/>
              </a:rPr>
              <a:t>as </a:t>
            </a:r>
            <a:r>
              <a:rPr sz="1600" spc="-75" dirty="0">
                <a:solidFill>
                  <a:srgbClr val="373B52"/>
                </a:solidFill>
                <a:latin typeface="Arial"/>
                <a:cs typeface="Arial"/>
              </a:rPr>
              <a:t>definições</a:t>
            </a:r>
            <a:r>
              <a:rPr sz="1600" spc="-175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1600" spc="-75" dirty="0">
                <a:solidFill>
                  <a:srgbClr val="373B52"/>
                </a:solidFill>
                <a:latin typeface="Arial"/>
                <a:cs typeface="Arial"/>
              </a:rPr>
              <a:t>utilizadas</a:t>
            </a:r>
            <a:endParaRPr sz="1600">
              <a:latin typeface="Arial"/>
              <a:cs typeface="Arial"/>
            </a:endParaRPr>
          </a:p>
          <a:p>
            <a:pPr marL="607060">
              <a:lnSpc>
                <a:spcPts val="1795"/>
              </a:lnSpc>
              <a:tabLst>
                <a:tab pos="827405" algn="l"/>
              </a:tabLst>
            </a:pPr>
            <a:r>
              <a:rPr sz="1500" spc="-780" dirty="0">
                <a:solidFill>
                  <a:srgbClr val="707AA1"/>
                </a:solidFill>
                <a:latin typeface="Arial"/>
                <a:cs typeface="Arial"/>
              </a:rPr>
              <a:t>	</a:t>
            </a:r>
            <a:r>
              <a:rPr sz="1500" spc="-55" dirty="0">
                <a:solidFill>
                  <a:srgbClr val="618AAC"/>
                </a:solidFill>
                <a:latin typeface="Arial"/>
                <a:cs typeface="Arial"/>
              </a:rPr>
              <a:t>Isto</a:t>
            </a:r>
            <a:r>
              <a:rPr sz="1500" spc="-145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500" spc="-70" dirty="0">
                <a:solidFill>
                  <a:srgbClr val="618AAC"/>
                </a:solidFill>
                <a:latin typeface="Arial"/>
                <a:cs typeface="Arial"/>
              </a:rPr>
              <a:t>garantirá</a:t>
            </a:r>
            <a:r>
              <a:rPr sz="1500" spc="-155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rgbClr val="618AAC"/>
                </a:solidFill>
                <a:latin typeface="Arial"/>
                <a:cs typeface="Arial"/>
              </a:rPr>
              <a:t>o</a:t>
            </a:r>
            <a:r>
              <a:rPr sz="1500" spc="-95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rgbClr val="618AAC"/>
                </a:solidFill>
                <a:latin typeface="Arial"/>
                <a:cs typeface="Arial"/>
              </a:rPr>
              <a:t>entendimento</a:t>
            </a:r>
            <a:r>
              <a:rPr sz="1500" spc="-120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500" spc="-70" dirty="0">
                <a:solidFill>
                  <a:srgbClr val="618AAC"/>
                </a:solidFill>
                <a:latin typeface="Arial"/>
                <a:cs typeface="Arial"/>
              </a:rPr>
              <a:t>comum</a:t>
            </a:r>
            <a:r>
              <a:rPr sz="1500" spc="-130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rgbClr val="618AAC"/>
                </a:solidFill>
                <a:latin typeface="Arial"/>
                <a:cs typeface="Arial"/>
              </a:rPr>
              <a:t>entre</a:t>
            </a:r>
            <a:r>
              <a:rPr sz="1500" spc="-85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rgbClr val="618AAC"/>
                </a:solidFill>
                <a:latin typeface="Arial"/>
                <a:cs typeface="Arial"/>
              </a:rPr>
              <a:t>o</a:t>
            </a:r>
            <a:r>
              <a:rPr sz="1500" spc="-80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500" spc="-55" dirty="0">
                <a:solidFill>
                  <a:srgbClr val="618AAC"/>
                </a:solidFill>
                <a:latin typeface="Arial"/>
                <a:cs typeface="Arial"/>
              </a:rPr>
              <a:t>técnico</a:t>
            </a:r>
            <a:r>
              <a:rPr sz="1500" spc="-105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500" spc="-90" dirty="0">
                <a:solidFill>
                  <a:srgbClr val="618AAC"/>
                </a:solidFill>
                <a:latin typeface="Arial"/>
                <a:cs typeface="Arial"/>
              </a:rPr>
              <a:t>e</a:t>
            </a:r>
            <a:r>
              <a:rPr sz="1500" spc="-75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rgbClr val="618AAC"/>
                </a:solidFill>
                <a:latin typeface="Arial"/>
                <a:cs typeface="Arial"/>
              </a:rPr>
              <a:t>o</a:t>
            </a:r>
            <a:r>
              <a:rPr sz="1500" spc="-95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500" spc="-55" dirty="0">
                <a:solidFill>
                  <a:srgbClr val="618AAC"/>
                </a:solidFill>
                <a:latin typeface="Arial"/>
                <a:cs typeface="Arial"/>
              </a:rPr>
              <a:t>usuário.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887220">
              <a:lnSpc>
                <a:spcPct val="100000"/>
              </a:lnSpc>
            </a:pPr>
            <a:r>
              <a:rPr sz="1800" spc="-50" dirty="0">
                <a:solidFill>
                  <a:srgbClr val="FF0000"/>
                </a:solidFill>
                <a:latin typeface="Arial"/>
                <a:cs typeface="Arial"/>
              </a:rPr>
              <a:t>Importante: </a:t>
            </a:r>
            <a:r>
              <a:rPr sz="1800" spc="-90" dirty="0">
                <a:solidFill>
                  <a:srgbClr val="FF0000"/>
                </a:solidFill>
                <a:latin typeface="Arial"/>
                <a:cs typeface="Arial"/>
              </a:rPr>
              <a:t>uma </a:t>
            </a:r>
            <a:r>
              <a:rPr sz="1800" spc="-85" dirty="0">
                <a:solidFill>
                  <a:srgbClr val="FF0000"/>
                </a:solidFill>
                <a:latin typeface="Arial"/>
                <a:cs typeface="Arial"/>
              </a:rPr>
              <a:t>boa </a:t>
            </a:r>
            <a:r>
              <a:rPr sz="1800" spc="-110" dirty="0">
                <a:solidFill>
                  <a:srgbClr val="FF0000"/>
                </a:solidFill>
                <a:latin typeface="Arial"/>
                <a:cs typeface="Arial"/>
              </a:rPr>
              <a:t>redação é</a:t>
            </a:r>
            <a:r>
              <a:rPr sz="18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FF0000"/>
                </a:solidFill>
                <a:latin typeface="Arial"/>
                <a:cs typeface="Arial"/>
              </a:rPr>
              <a:t>fundamental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3776" y="562355"/>
            <a:ext cx="5432933" cy="550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75" dirty="0"/>
              <a:t>24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776" y="249961"/>
            <a:ext cx="5733161" cy="1174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4884" y="2276855"/>
            <a:ext cx="8606028" cy="1193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4884" y="3645408"/>
            <a:ext cx="8714232" cy="1775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75" dirty="0"/>
              <a:t>25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63" y="1802130"/>
            <a:ext cx="7581900" cy="4244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marR="208915" indent="-255904">
              <a:lnSpc>
                <a:spcPct val="100000"/>
              </a:lnSpc>
              <a:spcBef>
                <a:spcPts val="105"/>
              </a:spcBef>
              <a:buClr>
                <a:srgbClr val="D2DA79"/>
              </a:buClr>
              <a:buFont typeface="Georgia"/>
              <a:buChar char="•"/>
              <a:tabLst>
                <a:tab pos="269240" algn="l"/>
              </a:tabLst>
            </a:pPr>
            <a:r>
              <a:rPr sz="2600" spc="-100" dirty="0">
                <a:latin typeface="Arial"/>
                <a:cs typeface="Arial"/>
              </a:rPr>
              <a:t>Adicionam </a:t>
            </a:r>
            <a:r>
              <a:rPr sz="2600" spc="-110" dirty="0">
                <a:latin typeface="Arial"/>
                <a:cs typeface="Arial"/>
              </a:rPr>
              <a:t>detalhes </a:t>
            </a:r>
            <a:r>
              <a:rPr sz="2600" spc="-155" dirty="0">
                <a:latin typeface="Arial"/>
                <a:cs typeface="Arial"/>
              </a:rPr>
              <a:t>e </a:t>
            </a:r>
            <a:r>
              <a:rPr sz="2600" spc="-125" dirty="0">
                <a:latin typeface="Arial"/>
                <a:cs typeface="Arial"/>
              </a:rPr>
              <a:t>explicam </a:t>
            </a:r>
            <a:r>
              <a:rPr sz="2600" spc="-130" dirty="0">
                <a:latin typeface="Arial"/>
                <a:cs typeface="Arial"/>
              </a:rPr>
              <a:t>como </a:t>
            </a:r>
            <a:r>
              <a:rPr sz="2600" spc="-185" dirty="0">
                <a:latin typeface="Arial"/>
                <a:cs typeface="Arial"/>
              </a:rPr>
              <a:t>os </a:t>
            </a:r>
            <a:r>
              <a:rPr sz="2600" spc="-85" dirty="0">
                <a:latin typeface="Arial"/>
                <a:cs typeface="Arial"/>
              </a:rPr>
              <a:t>requisitos</a:t>
            </a:r>
            <a:r>
              <a:rPr sz="2600" spc="-459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de  </a:t>
            </a:r>
            <a:r>
              <a:rPr sz="2600" spc="-95" dirty="0">
                <a:latin typeface="Arial"/>
                <a:cs typeface="Arial"/>
              </a:rPr>
              <a:t>usuário </a:t>
            </a:r>
            <a:r>
              <a:rPr sz="2600" spc="-140" dirty="0">
                <a:latin typeface="Arial"/>
                <a:cs typeface="Arial"/>
              </a:rPr>
              <a:t>devem </a:t>
            </a:r>
            <a:r>
              <a:rPr sz="2600" spc="-130" dirty="0">
                <a:latin typeface="Arial"/>
                <a:cs typeface="Arial"/>
              </a:rPr>
              <a:t>ser </a:t>
            </a:r>
            <a:r>
              <a:rPr sz="2600" spc="-100" dirty="0">
                <a:latin typeface="Arial"/>
                <a:cs typeface="Arial"/>
              </a:rPr>
              <a:t>fornecidos </a:t>
            </a:r>
            <a:r>
              <a:rPr sz="2600" spc="-75" dirty="0">
                <a:latin typeface="Arial"/>
                <a:cs typeface="Arial"/>
              </a:rPr>
              <a:t>pelo</a:t>
            </a:r>
            <a:r>
              <a:rPr sz="2600" spc="-434" dirty="0">
                <a:latin typeface="Arial"/>
                <a:cs typeface="Arial"/>
              </a:rPr>
              <a:t> </a:t>
            </a:r>
            <a:r>
              <a:rPr sz="2600" spc="-135" dirty="0">
                <a:latin typeface="Arial"/>
                <a:cs typeface="Arial"/>
              </a:rPr>
              <a:t>sistema</a:t>
            </a:r>
            <a:endParaRPr sz="2600">
              <a:latin typeface="Arial"/>
              <a:cs typeface="Arial"/>
            </a:endParaRPr>
          </a:p>
          <a:p>
            <a:pPr marL="268605" marR="5080" indent="-255904">
              <a:lnSpc>
                <a:spcPct val="100000"/>
              </a:lnSpc>
              <a:spcBef>
                <a:spcPts val="2195"/>
              </a:spcBef>
              <a:buClr>
                <a:srgbClr val="D2DA79"/>
              </a:buClr>
              <a:buFont typeface="Georgia"/>
              <a:buChar char="•"/>
              <a:tabLst>
                <a:tab pos="269240" algn="l"/>
              </a:tabLst>
            </a:pPr>
            <a:r>
              <a:rPr sz="2600" spc="-90" dirty="0">
                <a:latin typeface="Arial"/>
                <a:cs typeface="Arial"/>
              </a:rPr>
              <a:t>Idealmente, </a:t>
            </a:r>
            <a:r>
              <a:rPr sz="2600" spc="-140" dirty="0">
                <a:latin typeface="Arial"/>
                <a:cs typeface="Arial"/>
              </a:rPr>
              <a:t>devem </a:t>
            </a:r>
            <a:r>
              <a:rPr sz="2600" spc="-220" dirty="0">
                <a:latin typeface="Arial"/>
                <a:cs typeface="Arial"/>
              </a:rPr>
              <a:t>se </a:t>
            </a:r>
            <a:r>
              <a:rPr sz="2600" spc="-65" dirty="0">
                <a:latin typeface="Arial"/>
                <a:cs typeface="Arial"/>
              </a:rPr>
              <a:t>ater </a:t>
            </a:r>
            <a:r>
              <a:rPr sz="2600" spc="-200" dirty="0">
                <a:latin typeface="Arial"/>
                <a:cs typeface="Arial"/>
              </a:rPr>
              <a:t>à </a:t>
            </a:r>
            <a:r>
              <a:rPr sz="2600" spc="-135" dirty="0">
                <a:latin typeface="Arial"/>
                <a:cs typeface="Arial"/>
              </a:rPr>
              <a:t>descrição </a:t>
            </a:r>
            <a:r>
              <a:rPr sz="2600" spc="-85" dirty="0">
                <a:latin typeface="Arial"/>
                <a:cs typeface="Arial"/>
              </a:rPr>
              <a:t>do  </a:t>
            </a:r>
            <a:r>
              <a:rPr sz="2600" spc="-80" dirty="0">
                <a:latin typeface="Arial"/>
                <a:cs typeface="Arial"/>
              </a:rPr>
              <a:t>comportamento externo </a:t>
            </a:r>
            <a:r>
              <a:rPr sz="2600" spc="-155" dirty="0">
                <a:latin typeface="Arial"/>
                <a:cs typeface="Arial"/>
              </a:rPr>
              <a:t>e </a:t>
            </a:r>
            <a:r>
              <a:rPr sz="2600" spc="-215" dirty="0">
                <a:latin typeface="Arial"/>
                <a:cs typeface="Arial"/>
              </a:rPr>
              <a:t>suas </a:t>
            </a:r>
            <a:r>
              <a:rPr sz="2600" spc="-110" dirty="0">
                <a:latin typeface="Arial"/>
                <a:cs typeface="Arial"/>
              </a:rPr>
              <a:t>restrições</a:t>
            </a:r>
            <a:r>
              <a:rPr sz="2600" spc="-395" dirty="0">
                <a:latin typeface="Arial"/>
                <a:cs typeface="Arial"/>
              </a:rPr>
              <a:t> </a:t>
            </a:r>
            <a:r>
              <a:rPr sz="2600" spc="-114" dirty="0">
                <a:latin typeface="Arial"/>
                <a:cs typeface="Arial"/>
              </a:rPr>
              <a:t>operacionais</a:t>
            </a:r>
            <a:endParaRPr sz="2600">
              <a:latin typeface="Arial"/>
              <a:cs typeface="Arial"/>
            </a:endParaRPr>
          </a:p>
          <a:p>
            <a:pPr marL="268605" marR="306705" indent="-255904">
              <a:lnSpc>
                <a:spcPct val="100000"/>
              </a:lnSpc>
              <a:spcBef>
                <a:spcPts val="2210"/>
              </a:spcBef>
              <a:buClr>
                <a:srgbClr val="D2DA79"/>
              </a:buClr>
              <a:buFont typeface="Georgia"/>
              <a:buChar char="•"/>
              <a:tabLst>
                <a:tab pos="269240" algn="l"/>
              </a:tabLst>
            </a:pPr>
            <a:r>
              <a:rPr sz="2600" spc="-120" dirty="0">
                <a:latin typeface="Arial"/>
                <a:cs typeface="Arial"/>
              </a:rPr>
              <a:t>Pretendem </a:t>
            </a:r>
            <a:r>
              <a:rPr sz="2600" spc="-135" dirty="0">
                <a:latin typeface="Arial"/>
                <a:cs typeface="Arial"/>
              </a:rPr>
              <a:t>ser </a:t>
            </a:r>
            <a:r>
              <a:rPr sz="2600" spc="-125" dirty="0">
                <a:latin typeface="Arial"/>
                <a:cs typeface="Arial"/>
              </a:rPr>
              <a:t>uma </a:t>
            </a:r>
            <a:r>
              <a:rPr sz="2600" spc="-180" dirty="0">
                <a:latin typeface="Arial"/>
                <a:cs typeface="Arial"/>
              </a:rPr>
              <a:t>base </a:t>
            </a:r>
            <a:r>
              <a:rPr sz="2600" spc="-135" dirty="0">
                <a:latin typeface="Arial"/>
                <a:cs typeface="Arial"/>
              </a:rPr>
              <a:t>para </a:t>
            </a:r>
            <a:r>
              <a:rPr sz="2600" spc="-75" dirty="0">
                <a:latin typeface="Arial"/>
                <a:cs typeface="Arial"/>
              </a:rPr>
              <a:t>o </a:t>
            </a:r>
            <a:r>
              <a:rPr sz="2600" spc="-110" dirty="0">
                <a:latin typeface="Arial"/>
                <a:cs typeface="Arial"/>
              </a:rPr>
              <a:t>desenvolvimento</a:t>
            </a:r>
            <a:r>
              <a:rPr sz="2600" spc="-470" dirty="0">
                <a:latin typeface="Arial"/>
                <a:cs typeface="Arial"/>
              </a:rPr>
              <a:t> </a:t>
            </a:r>
            <a:r>
              <a:rPr sz="2600" spc="-80" dirty="0">
                <a:latin typeface="Arial"/>
                <a:cs typeface="Arial"/>
              </a:rPr>
              <a:t>do  </a:t>
            </a:r>
            <a:r>
              <a:rPr sz="2600" spc="-45" dirty="0">
                <a:latin typeface="Arial"/>
                <a:cs typeface="Arial"/>
              </a:rPr>
              <a:t>projeto </a:t>
            </a:r>
            <a:r>
              <a:rPr sz="2600" spc="-120" dirty="0">
                <a:latin typeface="Arial"/>
                <a:cs typeface="Arial"/>
              </a:rPr>
              <a:t>de</a:t>
            </a:r>
            <a:r>
              <a:rPr sz="2600" spc="-310" dirty="0">
                <a:latin typeface="Arial"/>
                <a:cs typeface="Arial"/>
              </a:rPr>
              <a:t> </a:t>
            </a:r>
            <a:r>
              <a:rPr sz="2600" spc="-130" dirty="0">
                <a:latin typeface="Arial"/>
                <a:cs typeface="Arial"/>
              </a:rPr>
              <a:t>sistema.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2DA79"/>
              </a:buClr>
              <a:buFont typeface="Georgia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268605" marR="821055" indent="-255904">
              <a:lnSpc>
                <a:spcPct val="100000"/>
              </a:lnSpc>
              <a:buClr>
                <a:srgbClr val="D2DA79"/>
              </a:buClr>
              <a:buFont typeface="Georgia"/>
              <a:buChar char="•"/>
              <a:tabLst>
                <a:tab pos="269240" algn="l"/>
              </a:tabLst>
            </a:pPr>
            <a:r>
              <a:rPr sz="2600" spc="-225" dirty="0">
                <a:latin typeface="Arial"/>
                <a:cs typeface="Arial"/>
              </a:rPr>
              <a:t>Também </a:t>
            </a:r>
            <a:r>
              <a:rPr sz="2600" spc="-100" dirty="0">
                <a:latin typeface="Arial"/>
                <a:cs typeface="Arial"/>
              </a:rPr>
              <a:t>podem </a:t>
            </a:r>
            <a:r>
              <a:rPr sz="2600" spc="-135" dirty="0">
                <a:latin typeface="Arial"/>
                <a:cs typeface="Arial"/>
              </a:rPr>
              <a:t>ser </a:t>
            </a:r>
            <a:r>
              <a:rPr sz="2600" spc="-100" dirty="0">
                <a:latin typeface="Arial"/>
                <a:cs typeface="Arial"/>
              </a:rPr>
              <a:t>incorporados </a:t>
            </a:r>
            <a:r>
              <a:rPr sz="2600" spc="-80" dirty="0">
                <a:latin typeface="Arial"/>
                <a:cs typeface="Arial"/>
              </a:rPr>
              <a:t>no </a:t>
            </a:r>
            <a:r>
              <a:rPr sz="2600" spc="-75" dirty="0">
                <a:latin typeface="Arial"/>
                <a:cs typeface="Arial"/>
              </a:rPr>
              <a:t>contrato</a:t>
            </a:r>
            <a:r>
              <a:rPr sz="2600" spc="-415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de  </a:t>
            </a:r>
            <a:r>
              <a:rPr sz="2600" spc="-125" dirty="0">
                <a:latin typeface="Arial"/>
                <a:cs typeface="Arial"/>
              </a:rPr>
              <a:t>sistema.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3776" y="568401"/>
            <a:ext cx="5472557" cy="543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75" dirty="0"/>
              <a:t>26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568" y="836422"/>
            <a:ext cx="4105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0" dirty="0">
                <a:solidFill>
                  <a:srgbClr val="464652"/>
                </a:solidFill>
              </a:rPr>
              <a:t>Quem </a:t>
            </a:r>
            <a:r>
              <a:rPr sz="4000" spc="-120" dirty="0">
                <a:solidFill>
                  <a:srgbClr val="464652"/>
                </a:solidFill>
              </a:rPr>
              <a:t>lê</a:t>
            </a:r>
            <a:r>
              <a:rPr sz="4000" spc="-280" dirty="0">
                <a:solidFill>
                  <a:srgbClr val="464652"/>
                </a:solidFill>
              </a:rPr>
              <a:t> </a:t>
            </a:r>
            <a:r>
              <a:rPr sz="4000" spc="-165" dirty="0">
                <a:solidFill>
                  <a:srgbClr val="464652"/>
                </a:solidFill>
              </a:rPr>
              <a:t>requisitos?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24611" y="2205227"/>
            <a:ext cx="8148828" cy="3224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75" dirty="0"/>
              <a:t>27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63" y="1709673"/>
            <a:ext cx="7402195" cy="16148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68605" marR="134620" indent="-255904">
              <a:lnSpc>
                <a:spcPts val="2400"/>
              </a:lnSpc>
              <a:spcBef>
                <a:spcPts val="375"/>
              </a:spcBef>
              <a:buClr>
                <a:srgbClr val="D2DA79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200" spc="-400" dirty="0">
                <a:latin typeface="Arial"/>
                <a:cs typeface="Arial"/>
              </a:rPr>
              <a:t>É </a:t>
            </a:r>
            <a:r>
              <a:rPr lang="pt-BR" sz="2200" spc="-400" dirty="0" smtClean="0">
                <a:latin typeface="Arial"/>
                <a:cs typeface="Arial"/>
              </a:rPr>
              <a:t> </a:t>
            </a:r>
            <a:r>
              <a:rPr sz="2200" spc="-175" dirty="0" smtClean="0">
                <a:latin typeface="Arial"/>
                <a:cs typeface="Arial"/>
              </a:rPr>
              <a:t>a </a:t>
            </a:r>
            <a:r>
              <a:rPr sz="2200" spc="-150" dirty="0">
                <a:latin typeface="Arial"/>
                <a:cs typeface="Arial"/>
              </a:rPr>
              <a:t>Especificação </a:t>
            </a:r>
            <a:r>
              <a:rPr sz="2200" spc="-120" dirty="0">
                <a:latin typeface="Arial"/>
                <a:cs typeface="Arial"/>
              </a:rPr>
              <a:t>de </a:t>
            </a:r>
            <a:r>
              <a:rPr sz="2200" spc="-135" dirty="0">
                <a:latin typeface="Arial"/>
                <a:cs typeface="Arial"/>
              </a:rPr>
              <a:t>Requisitos </a:t>
            </a:r>
            <a:r>
              <a:rPr sz="2200" spc="-120" dirty="0">
                <a:latin typeface="Arial"/>
                <a:cs typeface="Arial"/>
              </a:rPr>
              <a:t>de </a:t>
            </a:r>
            <a:r>
              <a:rPr sz="2200" spc="-100" dirty="0">
                <a:latin typeface="Arial"/>
                <a:cs typeface="Arial"/>
              </a:rPr>
              <a:t>Software, </a:t>
            </a:r>
            <a:r>
              <a:rPr sz="2200" spc="-75" dirty="0">
                <a:latin typeface="Arial"/>
                <a:cs typeface="Arial"/>
              </a:rPr>
              <a:t>ou </a:t>
            </a:r>
            <a:r>
              <a:rPr sz="2200" spc="-470" dirty="0">
                <a:latin typeface="Arial"/>
                <a:cs typeface="Arial"/>
              </a:rPr>
              <a:t>SRS </a:t>
            </a:r>
            <a:r>
              <a:rPr sz="2200" spc="-130" dirty="0">
                <a:latin typeface="Arial"/>
                <a:cs typeface="Arial"/>
              </a:rPr>
              <a:t>– </a:t>
            </a:r>
            <a:r>
              <a:rPr sz="2200" i="1" spc="-130" dirty="0">
                <a:latin typeface="Trebuchet MS"/>
                <a:cs typeface="Trebuchet MS"/>
              </a:rPr>
              <a:t>Software  </a:t>
            </a:r>
            <a:r>
              <a:rPr sz="2200" i="1" spc="-150" dirty="0">
                <a:latin typeface="Trebuchet MS"/>
                <a:cs typeface="Trebuchet MS"/>
              </a:rPr>
              <a:t>Requirements</a:t>
            </a:r>
            <a:r>
              <a:rPr sz="2200" i="1" spc="-180" dirty="0">
                <a:latin typeface="Trebuchet MS"/>
                <a:cs typeface="Trebuchet MS"/>
              </a:rPr>
              <a:t> </a:t>
            </a:r>
            <a:r>
              <a:rPr sz="2200" i="1" spc="-140" dirty="0">
                <a:latin typeface="Trebuchet MS"/>
                <a:cs typeface="Trebuchet MS"/>
              </a:rPr>
              <a:t>Specification</a:t>
            </a:r>
            <a:endParaRPr sz="2200" dirty="0">
              <a:latin typeface="Trebuchet MS"/>
              <a:cs typeface="Trebuchet MS"/>
            </a:endParaRPr>
          </a:p>
          <a:p>
            <a:pPr marL="332740" indent="-320040">
              <a:lnSpc>
                <a:spcPct val="100000"/>
              </a:lnSpc>
              <a:spcBef>
                <a:spcPts val="1055"/>
              </a:spcBef>
              <a:buClr>
                <a:srgbClr val="D2DA79"/>
              </a:buClr>
              <a:buFont typeface="Georgia"/>
              <a:buChar char="•"/>
              <a:tabLst>
                <a:tab pos="332105" algn="l"/>
                <a:tab pos="332740" algn="l"/>
              </a:tabLst>
            </a:pPr>
            <a:r>
              <a:rPr sz="2200" spc="-400" dirty="0" smtClean="0">
                <a:latin typeface="Arial"/>
                <a:cs typeface="Arial"/>
              </a:rPr>
              <a:t>É</a:t>
            </a:r>
            <a:r>
              <a:rPr lang="pt-BR" sz="2200" spc="-400" dirty="0" smtClean="0">
                <a:latin typeface="Arial"/>
                <a:cs typeface="Arial"/>
              </a:rPr>
              <a:t> </a:t>
            </a:r>
            <a:r>
              <a:rPr sz="2200" spc="-400" dirty="0" smtClean="0">
                <a:latin typeface="Arial"/>
                <a:cs typeface="Arial"/>
              </a:rPr>
              <a:t> </a:t>
            </a:r>
            <a:r>
              <a:rPr sz="2200" spc="-175" dirty="0">
                <a:latin typeface="Arial"/>
                <a:cs typeface="Arial"/>
              </a:rPr>
              <a:t>a </a:t>
            </a:r>
            <a:r>
              <a:rPr sz="2200" spc="-140" dirty="0">
                <a:latin typeface="Arial"/>
                <a:cs typeface="Arial"/>
              </a:rPr>
              <a:t>declaração </a:t>
            </a:r>
            <a:r>
              <a:rPr sz="2200" spc="-60" dirty="0">
                <a:latin typeface="Arial"/>
                <a:cs typeface="Arial"/>
              </a:rPr>
              <a:t>oficial </a:t>
            </a:r>
            <a:r>
              <a:rPr sz="2200" spc="-85" dirty="0">
                <a:latin typeface="Arial"/>
                <a:cs typeface="Arial"/>
              </a:rPr>
              <a:t>do </a:t>
            </a:r>
            <a:r>
              <a:rPr sz="2200" spc="-114" dirty="0">
                <a:latin typeface="Arial"/>
                <a:cs typeface="Arial"/>
              </a:rPr>
              <a:t>que </a:t>
            </a:r>
            <a:r>
              <a:rPr sz="2200" spc="-140" dirty="0">
                <a:latin typeface="Arial"/>
                <a:cs typeface="Arial"/>
              </a:rPr>
              <a:t>deve </a:t>
            </a:r>
            <a:r>
              <a:rPr sz="2200" spc="-125" dirty="0">
                <a:latin typeface="Arial"/>
                <a:cs typeface="Arial"/>
              </a:rPr>
              <a:t>ser </a:t>
            </a:r>
            <a:r>
              <a:rPr sz="2200" spc="-85" dirty="0">
                <a:latin typeface="Arial"/>
                <a:cs typeface="Arial"/>
              </a:rPr>
              <a:t>implementado </a:t>
            </a:r>
            <a:r>
              <a:rPr sz="2200" spc="-130" dirty="0">
                <a:latin typeface="Arial"/>
                <a:cs typeface="Arial"/>
              </a:rPr>
              <a:t>–</a:t>
            </a:r>
            <a:r>
              <a:rPr sz="2200" spc="-229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contrato</a:t>
            </a:r>
            <a:endParaRPr sz="220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1105"/>
              </a:spcBef>
              <a:buClr>
                <a:srgbClr val="D2DA79"/>
              </a:buClr>
              <a:buFont typeface="Georgia"/>
              <a:buChar char="•"/>
              <a:tabLst>
                <a:tab pos="332105" algn="l"/>
                <a:tab pos="332740" algn="l"/>
              </a:tabLst>
            </a:pPr>
            <a:r>
              <a:rPr sz="2200" spc="-260" dirty="0">
                <a:latin typeface="Arial"/>
                <a:cs typeface="Arial"/>
              </a:rPr>
              <a:t>O </a:t>
            </a:r>
            <a:r>
              <a:rPr sz="2200" spc="-90" dirty="0">
                <a:latin typeface="Arial"/>
                <a:cs typeface="Arial"/>
              </a:rPr>
              <a:t>público-alvo</a:t>
            </a:r>
            <a:r>
              <a:rPr sz="2200" spc="-370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é: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0916" y="256044"/>
            <a:ext cx="7205345" cy="1080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7196" y="3407664"/>
            <a:ext cx="6696456" cy="2685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908" y="821817"/>
            <a:ext cx="6782434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400" spc="-240" dirty="0">
                <a:solidFill>
                  <a:srgbClr val="464652"/>
                </a:solidFill>
              </a:rPr>
              <a:t>Partes </a:t>
            </a:r>
            <a:r>
              <a:rPr sz="3400" spc="-229" dirty="0">
                <a:solidFill>
                  <a:srgbClr val="464652"/>
                </a:solidFill>
              </a:rPr>
              <a:t>essenciais </a:t>
            </a:r>
            <a:r>
              <a:rPr sz="3400" spc="-120" dirty="0">
                <a:solidFill>
                  <a:srgbClr val="464652"/>
                </a:solidFill>
              </a:rPr>
              <a:t>do </a:t>
            </a:r>
            <a:r>
              <a:rPr sz="3400" spc="-135" dirty="0">
                <a:solidFill>
                  <a:srgbClr val="464652"/>
                </a:solidFill>
              </a:rPr>
              <a:t>documento </a:t>
            </a:r>
            <a:r>
              <a:rPr sz="3400" spc="-180" dirty="0">
                <a:solidFill>
                  <a:srgbClr val="464652"/>
                </a:solidFill>
              </a:rPr>
              <a:t>de  </a:t>
            </a:r>
            <a:r>
              <a:rPr sz="3400" spc="-190" dirty="0">
                <a:solidFill>
                  <a:srgbClr val="464652"/>
                </a:solidFill>
              </a:rPr>
              <a:t>especificação </a:t>
            </a:r>
            <a:r>
              <a:rPr sz="3400" spc="-170" dirty="0">
                <a:solidFill>
                  <a:srgbClr val="464652"/>
                </a:solidFill>
              </a:rPr>
              <a:t>de </a:t>
            </a:r>
            <a:r>
              <a:rPr sz="3400" spc="-130" dirty="0">
                <a:solidFill>
                  <a:srgbClr val="464652"/>
                </a:solidFill>
              </a:rPr>
              <a:t>requisitos </a:t>
            </a:r>
            <a:r>
              <a:rPr sz="3400" spc="-380" dirty="0">
                <a:solidFill>
                  <a:srgbClr val="464652"/>
                </a:solidFill>
              </a:rPr>
              <a:t>(IEEE,</a:t>
            </a:r>
            <a:r>
              <a:rPr sz="3400" spc="-430" dirty="0">
                <a:solidFill>
                  <a:srgbClr val="464652"/>
                </a:solidFill>
              </a:rPr>
              <a:t> </a:t>
            </a:r>
            <a:r>
              <a:rPr sz="3400" spc="-185" dirty="0">
                <a:solidFill>
                  <a:srgbClr val="464652"/>
                </a:solidFill>
              </a:rPr>
              <a:t>1998)</a:t>
            </a:r>
            <a:endParaRPr sz="3400"/>
          </a:p>
        </p:txBody>
      </p:sp>
      <p:sp>
        <p:nvSpPr>
          <p:cNvPr id="3" name="object 3"/>
          <p:cNvSpPr/>
          <p:nvPr/>
        </p:nvSpPr>
        <p:spPr>
          <a:xfrm>
            <a:off x="2590800" y="1932430"/>
            <a:ext cx="4160520" cy="4904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408" y="5289296"/>
            <a:ext cx="58629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10" dirty="0"/>
              <a:t>Quanto </a:t>
            </a:r>
            <a:r>
              <a:rPr sz="2600" spc="-150" dirty="0"/>
              <a:t>custa </a:t>
            </a:r>
            <a:r>
              <a:rPr sz="2600" spc="-50" dirty="0"/>
              <a:t>corrigir </a:t>
            </a:r>
            <a:r>
              <a:rPr sz="2600" spc="-95" dirty="0"/>
              <a:t>defeitos </a:t>
            </a:r>
            <a:r>
              <a:rPr sz="2600" spc="-120" dirty="0"/>
              <a:t>em</a:t>
            </a:r>
            <a:r>
              <a:rPr sz="2600" spc="-465" dirty="0"/>
              <a:t> </a:t>
            </a:r>
            <a:r>
              <a:rPr sz="2600" spc="-95" dirty="0"/>
              <a:t>software?</a:t>
            </a:r>
            <a:endParaRPr sz="2600"/>
          </a:p>
        </p:txBody>
      </p:sp>
      <p:sp>
        <p:nvSpPr>
          <p:cNvPr id="3" name="object 3"/>
          <p:cNvSpPr/>
          <p:nvPr/>
        </p:nvSpPr>
        <p:spPr>
          <a:xfrm>
            <a:off x="495300" y="685800"/>
            <a:ext cx="3781805" cy="441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93135" y="1857755"/>
            <a:ext cx="3157728" cy="3142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09811" y="6578533"/>
            <a:ext cx="131445" cy="22034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z="1000" spc="75" dirty="0">
                <a:latin typeface="Arial"/>
                <a:cs typeface="Arial"/>
              </a:rPr>
              <a:t>3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63" y="1758817"/>
            <a:ext cx="5104765" cy="397637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450"/>
              </a:spcBef>
              <a:buClr>
                <a:srgbClr val="D2DA79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175" dirty="0">
                <a:latin typeface="Arial"/>
                <a:cs typeface="Arial"/>
              </a:rPr>
              <a:t>Características </a:t>
            </a:r>
            <a:r>
              <a:rPr sz="2800" spc="-145" dirty="0">
                <a:latin typeface="Arial"/>
                <a:cs typeface="Arial"/>
              </a:rPr>
              <a:t>de </a:t>
            </a:r>
            <a:r>
              <a:rPr sz="2800" spc="-150" dirty="0">
                <a:latin typeface="Arial"/>
                <a:cs typeface="Arial"/>
              </a:rPr>
              <a:t>bons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requisitos:</a:t>
            </a:r>
            <a:endParaRPr sz="2800">
              <a:latin typeface="Arial"/>
              <a:cs typeface="Arial"/>
            </a:endParaRPr>
          </a:p>
          <a:p>
            <a:pPr marL="314325">
              <a:lnSpc>
                <a:spcPct val="100000"/>
              </a:lnSpc>
              <a:spcBef>
                <a:spcPts val="330"/>
              </a:spcBef>
              <a:tabLst>
                <a:tab pos="560705" algn="l"/>
              </a:tabLst>
            </a:pPr>
            <a:r>
              <a:rPr sz="26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600" spc="-140" dirty="0">
                <a:solidFill>
                  <a:srgbClr val="373B52"/>
                </a:solidFill>
                <a:latin typeface="Arial"/>
                <a:cs typeface="Arial"/>
              </a:rPr>
              <a:t>Abrangência</a:t>
            </a:r>
            <a:endParaRPr sz="2600">
              <a:latin typeface="Arial"/>
              <a:cs typeface="Arial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0705" algn="l"/>
              </a:tabLst>
            </a:pPr>
            <a:r>
              <a:rPr sz="26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600" spc="-100" dirty="0">
                <a:solidFill>
                  <a:srgbClr val="373B52"/>
                </a:solidFill>
                <a:latin typeface="Arial"/>
                <a:cs typeface="Arial"/>
              </a:rPr>
              <a:t>Detalhamento</a:t>
            </a:r>
            <a:endParaRPr sz="2600">
              <a:latin typeface="Arial"/>
              <a:cs typeface="Arial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0705" algn="l"/>
              </a:tabLst>
            </a:pPr>
            <a:r>
              <a:rPr sz="26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600" spc="-110" dirty="0">
                <a:solidFill>
                  <a:srgbClr val="373B52"/>
                </a:solidFill>
                <a:latin typeface="Arial"/>
                <a:cs typeface="Arial"/>
              </a:rPr>
              <a:t>Completude</a:t>
            </a:r>
            <a:endParaRPr sz="2600">
              <a:latin typeface="Arial"/>
              <a:cs typeface="Arial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0705" algn="l"/>
              </a:tabLst>
            </a:pPr>
            <a:r>
              <a:rPr sz="26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600" spc="-160" dirty="0">
                <a:solidFill>
                  <a:srgbClr val="373B52"/>
                </a:solidFill>
                <a:latin typeface="Arial"/>
                <a:cs typeface="Arial"/>
              </a:rPr>
              <a:t>Necessidade</a:t>
            </a:r>
            <a:endParaRPr sz="2600">
              <a:latin typeface="Arial"/>
              <a:cs typeface="Arial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0705" algn="l"/>
              </a:tabLst>
            </a:pPr>
            <a:r>
              <a:rPr sz="26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600" spc="-95" dirty="0">
                <a:solidFill>
                  <a:srgbClr val="373B52"/>
                </a:solidFill>
                <a:latin typeface="Arial"/>
                <a:cs typeface="Arial"/>
              </a:rPr>
              <a:t>Viabilidade</a:t>
            </a:r>
            <a:endParaRPr sz="2600">
              <a:latin typeface="Arial"/>
              <a:cs typeface="Arial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0705" algn="l"/>
              </a:tabLst>
            </a:pPr>
            <a:r>
              <a:rPr sz="26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600" spc="-140" dirty="0">
                <a:solidFill>
                  <a:srgbClr val="373B52"/>
                </a:solidFill>
                <a:latin typeface="Arial"/>
                <a:cs typeface="Arial"/>
              </a:rPr>
              <a:t>Consistente</a:t>
            </a:r>
            <a:endParaRPr sz="2600">
              <a:latin typeface="Arial"/>
              <a:cs typeface="Arial"/>
            </a:endParaRPr>
          </a:p>
          <a:p>
            <a:pPr marL="314325">
              <a:lnSpc>
                <a:spcPct val="100000"/>
              </a:lnSpc>
              <a:spcBef>
                <a:spcPts val="305"/>
              </a:spcBef>
              <a:tabLst>
                <a:tab pos="560705" algn="l"/>
              </a:tabLst>
            </a:pPr>
            <a:r>
              <a:rPr sz="26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600" spc="-100" dirty="0">
                <a:solidFill>
                  <a:srgbClr val="373B52"/>
                </a:solidFill>
                <a:latin typeface="Arial"/>
                <a:cs typeface="Arial"/>
              </a:rPr>
              <a:t>Corretude</a:t>
            </a:r>
            <a:endParaRPr sz="2600">
              <a:latin typeface="Arial"/>
              <a:cs typeface="Arial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0705" algn="l"/>
              </a:tabLst>
            </a:pPr>
            <a:r>
              <a:rPr sz="26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600" spc="-210" dirty="0">
                <a:solidFill>
                  <a:srgbClr val="373B52"/>
                </a:solidFill>
                <a:latin typeface="Arial"/>
                <a:cs typeface="Arial"/>
              </a:rPr>
              <a:t>Clareza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1104" y="568413"/>
            <a:ext cx="5908421" cy="55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75" dirty="0"/>
              <a:t>30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63" y="1703070"/>
            <a:ext cx="7896225" cy="336867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68605" marR="251460" indent="-255904">
              <a:lnSpc>
                <a:spcPts val="2210"/>
              </a:lnSpc>
              <a:spcBef>
                <a:spcPts val="335"/>
              </a:spcBef>
              <a:buClr>
                <a:srgbClr val="D2DA79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000" spc="-110" dirty="0">
                <a:latin typeface="Arial"/>
                <a:cs typeface="Arial"/>
              </a:rPr>
              <a:t>Requisitos </a:t>
            </a:r>
            <a:r>
              <a:rPr sz="2000" spc="-85" dirty="0">
                <a:latin typeface="Arial"/>
                <a:cs typeface="Arial"/>
              </a:rPr>
              <a:t>de Software </a:t>
            </a:r>
            <a:r>
              <a:rPr sz="2000" spc="-120" dirty="0">
                <a:latin typeface="Arial"/>
                <a:cs typeface="Arial"/>
              </a:rPr>
              <a:t>descrevem </a:t>
            </a:r>
            <a:r>
              <a:rPr sz="2000" spc="-185" dirty="0">
                <a:latin typeface="Arial"/>
                <a:cs typeface="Arial"/>
              </a:rPr>
              <a:t>as </a:t>
            </a:r>
            <a:r>
              <a:rPr sz="2000" spc="-75" dirty="0">
                <a:latin typeface="Arial"/>
                <a:cs typeface="Arial"/>
              </a:rPr>
              <a:t>funcionalidades </a:t>
            </a:r>
            <a:r>
              <a:rPr sz="2000" spc="-60" dirty="0">
                <a:latin typeface="Arial"/>
                <a:cs typeface="Arial"/>
              </a:rPr>
              <a:t>do </a:t>
            </a:r>
            <a:r>
              <a:rPr sz="2000" spc="-65" dirty="0">
                <a:latin typeface="Arial"/>
                <a:cs typeface="Arial"/>
              </a:rPr>
              <a:t>software </a:t>
            </a:r>
            <a:r>
              <a:rPr sz="2000" spc="-120" dirty="0">
                <a:latin typeface="Arial"/>
                <a:cs typeface="Arial"/>
              </a:rPr>
              <a:t>e sob  </a:t>
            </a:r>
            <a:r>
              <a:rPr sz="2000" spc="-100" dirty="0">
                <a:latin typeface="Arial"/>
                <a:cs typeface="Arial"/>
              </a:rPr>
              <a:t>quais circunstâncias </a:t>
            </a:r>
            <a:r>
              <a:rPr sz="2000" spc="-75" dirty="0">
                <a:latin typeface="Arial"/>
                <a:cs typeface="Arial"/>
              </a:rPr>
              <a:t>ele </a:t>
            </a:r>
            <a:r>
              <a:rPr sz="2000" spc="-125" dirty="0">
                <a:latin typeface="Arial"/>
                <a:cs typeface="Arial"/>
              </a:rPr>
              <a:t>deve </a:t>
            </a:r>
            <a:r>
              <a:rPr sz="2000" spc="-110" dirty="0">
                <a:latin typeface="Arial"/>
                <a:cs typeface="Arial"/>
              </a:rPr>
              <a:t>ser </a:t>
            </a:r>
            <a:r>
              <a:rPr sz="2000" spc="-85" dirty="0">
                <a:latin typeface="Arial"/>
                <a:cs typeface="Arial"/>
              </a:rPr>
              <a:t>desenvolvimento </a:t>
            </a:r>
            <a:r>
              <a:rPr sz="2000" spc="-120" dirty="0">
                <a:latin typeface="Arial"/>
                <a:cs typeface="Arial"/>
              </a:rPr>
              <a:t>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usado</a:t>
            </a:r>
            <a:endParaRPr sz="2000">
              <a:latin typeface="Arial"/>
              <a:cs typeface="Arial"/>
            </a:endParaRPr>
          </a:p>
          <a:p>
            <a:pPr marL="268605" indent="-255904">
              <a:lnSpc>
                <a:spcPts val="2155"/>
              </a:lnSpc>
              <a:spcBef>
                <a:spcPts val="1000"/>
              </a:spcBef>
              <a:buClr>
                <a:srgbClr val="D2DA79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000" spc="-110" dirty="0">
                <a:latin typeface="Arial"/>
                <a:cs typeface="Arial"/>
              </a:rPr>
              <a:t>Requisitos devem </a:t>
            </a:r>
            <a:r>
              <a:rPr sz="2000" spc="-105" dirty="0">
                <a:latin typeface="Arial"/>
                <a:cs typeface="Arial"/>
              </a:rPr>
              <a:t>ser </a:t>
            </a:r>
            <a:r>
              <a:rPr sz="2000" spc="-145" dirty="0">
                <a:latin typeface="Arial"/>
                <a:cs typeface="Arial"/>
              </a:rPr>
              <a:t>expressos </a:t>
            </a:r>
            <a:r>
              <a:rPr sz="2000" spc="-105" dirty="0">
                <a:latin typeface="Arial"/>
                <a:cs typeface="Arial"/>
              </a:rPr>
              <a:t>na </a:t>
            </a:r>
            <a:r>
              <a:rPr sz="2000" spc="-90" dirty="0">
                <a:latin typeface="Arial"/>
                <a:cs typeface="Arial"/>
              </a:rPr>
              <a:t>linguagem comum </a:t>
            </a:r>
            <a:r>
              <a:rPr sz="2000" spc="-105" dirty="0">
                <a:latin typeface="Arial"/>
                <a:cs typeface="Arial"/>
              </a:rPr>
              <a:t>para </a:t>
            </a:r>
            <a:r>
              <a:rPr sz="2000" spc="-55" dirty="0">
                <a:latin typeface="Arial"/>
                <a:cs typeface="Arial"/>
              </a:rPr>
              <a:t>o </a:t>
            </a:r>
            <a:r>
              <a:rPr sz="2000" spc="-60" dirty="0">
                <a:latin typeface="Arial"/>
                <a:cs typeface="Arial"/>
              </a:rPr>
              <a:t>público</a:t>
            </a:r>
            <a:r>
              <a:rPr sz="2000" spc="-290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268605">
              <a:lnSpc>
                <a:spcPts val="2155"/>
              </a:lnSpc>
            </a:pPr>
            <a:r>
              <a:rPr sz="2000" spc="-80" dirty="0">
                <a:latin typeface="Arial"/>
                <a:cs typeface="Arial"/>
              </a:rPr>
              <a:t>que </a:t>
            </a:r>
            <a:r>
              <a:rPr sz="2000" spc="-170" dirty="0">
                <a:latin typeface="Arial"/>
                <a:cs typeface="Arial"/>
              </a:rPr>
              <a:t>se </a:t>
            </a:r>
            <a:r>
              <a:rPr sz="2000" spc="-75" dirty="0">
                <a:latin typeface="Arial"/>
                <a:cs typeface="Arial"/>
              </a:rPr>
              <a:t>destina. </a:t>
            </a:r>
            <a:r>
              <a:rPr sz="2000" spc="-145" dirty="0">
                <a:latin typeface="Arial"/>
                <a:cs typeface="Arial"/>
              </a:rPr>
              <a:t>Devem </a:t>
            </a:r>
            <a:r>
              <a:rPr sz="2000" spc="-105" dirty="0">
                <a:latin typeface="Arial"/>
                <a:cs typeface="Arial"/>
              </a:rPr>
              <a:t>ser precisos, </a:t>
            </a:r>
            <a:r>
              <a:rPr sz="2000" spc="-80" dirty="0">
                <a:latin typeface="Arial"/>
                <a:cs typeface="Arial"/>
              </a:rPr>
              <a:t>completos </a:t>
            </a:r>
            <a:r>
              <a:rPr sz="2000" spc="-120" dirty="0">
                <a:latin typeface="Arial"/>
                <a:cs typeface="Arial"/>
              </a:rPr>
              <a:t>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consistentes</a:t>
            </a:r>
            <a:endParaRPr sz="2000">
              <a:latin typeface="Arial"/>
              <a:cs typeface="Arial"/>
            </a:endParaRPr>
          </a:p>
          <a:p>
            <a:pPr marL="268605" marR="215265" indent="-255904">
              <a:lnSpc>
                <a:spcPts val="2210"/>
              </a:lnSpc>
              <a:spcBef>
                <a:spcPts val="1070"/>
              </a:spcBef>
              <a:buClr>
                <a:srgbClr val="D2DA79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000" spc="-114" dirty="0">
                <a:latin typeface="Arial"/>
                <a:cs typeface="Arial"/>
              </a:rPr>
              <a:t>Engenharia </a:t>
            </a:r>
            <a:r>
              <a:rPr sz="2000" spc="-85" dirty="0">
                <a:latin typeface="Arial"/>
                <a:cs typeface="Arial"/>
              </a:rPr>
              <a:t>de </a:t>
            </a:r>
            <a:r>
              <a:rPr sz="2000" spc="-110" dirty="0">
                <a:latin typeface="Arial"/>
                <a:cs typeface="Arial"/>
              </a:rPr>
              <a:t>Requisitos abrange </a:t>
            </a:r>
            <a:r>
              <a:rPr sz="2000" spc="-140" dirty="0">
                <a:latin typeface="Arial"/>
                <a:cs typeface="Arial"/>
              </a:rPr>
              <a:t>os </a:t>
            </a:r>
            <a:r>
              <a:rPr sz="2000" spc="-130" dirty="0">
                <a:latin typeface="Arial"/>
                <a:cs typeface="Arial"/>
              </a:rPr>
              <a:t>processos </a:t>
            </a:r>
            <a:r>
              <a:rPr sz="2000" spc="-90" dirty="0">
                <a:latin typeface="Arial"/>
                <a:cs typeface="Arial"/>
              </a:rPr>
              <a:t>de </a:t>
            </a:r>
            <a:r>
              <a:rPr sz="2000" spc="-70" dirty="0">
                <a:latin typeface="Arial"/>
                <a:cs typeface="Arial"/>
              </a:rPr>
              <a:t>identificação, </a:t>
            </a:r>
            <a:r>
              <a:rPr sz="2000" spc="-100" dirty="0">
                <a:latin typeface="Arial"/>
                <a:cs typeface="Arial"/>
              </a:rPr>
              <a:t>análise,  </a:t>
            </a:r>
            <a:r>
              <a:rPr sz="2000" spc="-80" dirty="0">
                <a:latin typeface="Arial"/>
                <a:cs typeface="Arial"/>
              </a:rPr>
              <a:t>registro, </a:t>
            </a:r>
            <a:r>
              <a:rPr sz="2000" spc="-100" dirty="0">
                <a:latin typeface="Arial"/>
                <a:cs typeface="Arial"/>
              </a:rPr>
              <a:t>validação </a:t>
            </a:r>
            <a:r>
              <a:rPr sz="2000" spc="-120" dirty="0">
                <a:latin typeface="Arial"/>
                <a:cs typeface="Arial"/>
              </a:rPr>
              <a:t>e </a:t>
            </a:r>
            <a:r>
              <a:rPr sz="2000" spc="-105" dirty="0">
                <a:latin typeface="Arial"/>
                <a:cs typeface="Arial"/>
              </a:rPr>
              <a:t>gerência </a:t>
            </a:r>
            <a:r>
              <a:rPr sz="2000" spc="-85" dirty="0">
                <a:latin typeface="Arial"/>
                <a:cs typeface="Arial"/>
              </a:rPr>
              <a:t>de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requisitos</a:t>
            </a:r>
            <a:endParaRPr sz="2000">
              <a:latin typeface="Arial"/>
              <a:cs typeface="Arial"/>
            </a:endParaRPr>
          </a:p>
          <a:p>
            <a:pPr marL="325120" indent="-312420">
              <a:lnSpc>
                <a:spcPct val="100000"/>
              </a:lnSpc>
              <a:spcBef>
                <a:spcPts val="1050"/>
              </a:spcBef>
              <a:buClr>
                <a:srgbClr val="D2DA79"/>
              </a:buClr>
              <a:buFont typeface="Georgia"/>
              <a:buChar char="•"/>
              <a:tabLst>
                <a:tab pos="324485" algn="l"/>
                <a:tab pos="325120" algn="l"/>
              </a:tabLst>
            </a:pPr>
            <a:r>
              <a:rPr sz="2000" spc="-110" dirty="0">
                <a:latin typeface="Arial"/>
                <a:cs typeface="Arial"/>
              </a:rPr>
              <a:t>Requisitos </a:t>
            </a:r>
            <a:r>
              <a:rPr sz="2000" spc="-145" dirty="0">
                <a:latin typeface="Arial"/>
                <a:cs typeface="Arial"/>
              </a:rPr>
              <a:t>são </a:t>
            </a:r>
            <a:r>
              <a:rPr sz="2000" spc="-100" dirty="0">
                <a:latin typeface="Arial"/>
                <a:cs typeface="Arial"/>
              </a:rPr>
              <a:t>classificados, </a:t>
            </a:r>
            <a:r>
              <a:rPr sz="2000" spc="-110" dirty="0">
                <a:latin typeface="Arial"/>
                <a:cs typeface="Arial"/>
              </a:rPr>
              <a:t>segundo </a:t>
            </a:r>
            <a:r>
              <a:rPr sz="2000" spc="-145" dirty="0">
                <a:latin typeface="Arial"/>
                <a:cs typeface="Arial"/>
              </a:rPr>
              <a:t>sua </a:t>
            </a:r>
            <a:r>
              <a:rPr sz="2000" spc="-105" dirty="0">
                <a:latin typeface="Arial"/>
                <a:cs typeface="Arial"/>
              </a:rPr>
              <a:t>natureza </a:t>
            </a:r>
            <a:r>
              <a:rPr sz="2000" spc="-60" dirty="0">
                <a:latin typeface="Arial"/>
                <a:cs typeface="Arial"/>
              </a:rPr>
              <a:t>ou pelo </a:t>
            </a:r>
            <a:r>
              <a:rPr sz="2000" spc="-45" dirty="0">
                <a:latin typeface="Arial"/>
                <a:cs typeface="Arial"/>
              </a:rPr>
              <a:t>ponto </a:t>
            </a:r>
            <a:r>
              <a:rPr sz="2000" spc="-90" dirty="0">
                <a:latin typeface="Arial"/>
                <a:cs typeface="Arial"/>
              </a:rPr>
              <a:t>de</a:t>
            </a:r>
            <a:r>
              <a:rPr sz="2000" spc="-31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vista</a:t>
            </a:r>
            <a:endParaRPr sz="2000">
              <a:latin typeface="Arial"/>
              <a:cs typeface="Arial"/>
            </a:endParaRPr>
          </a:p>
          <a:p>
            <a:pPr marL="268605" marR="5080" indent="-255904">
              <a:lnSpc>
                <a:spcPct val="80000"/>
              </a:lnSpc>
              <a:spcBef>
                <a:spcPts val="1655"/>
              </a:spcBef>
              <a:buClr>
                <a:srgbClr val="D2DA79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000" spc="-90" dirty="0">
                <a:latin typeface="Arial"/>
                <a:cs typeface="Arial"/>
              </a:rPr>
              <a:t>Documento de </a:t>
            </a:r>
            <a:r>
              <a:rPr sz="2000" spc="-110" dirty="0">
                <a:latin typeface="Arial"/>
                <a:cs typeface="Arial"/>
              </a:rPr>
              <a:t>Requisitos </a:t>
            </a:r>
            <a:r>
              <a:rPr sz="2000" spc="-90" dirty="0">
                <a:latin typeface="Arial"/>
                <a:cs typeface="Arial"/>
              </a:rPr>
              <a:t>de </a:t>
            </a:r>
            <a:r>
              <a:rPr sz="2000" spc="-85" dirty="0">
                <a:latin typeface="Arial"/>
                <a:cs typeface="Arial"/>
              </a:rPr>
              <a:t>Software </a:t>
            </a:r>
            <a:r>
              <a:rPr sz="2000" spc="-120" dirty="0">
                <a:latin typeface="Arial"/>
                <a:cs typeface="Arial"/>
              </a:rPr>
              <a:t>é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120" dirty="0">
                <a:latin typeface="Arial"/>
                <a:cs typeface="Arial"/>
              </a:rPr>
              <a:t>Especificação </a:t>
            </a:r>
            <a:r>
              <a:rPr sz="2000" spc="-90" dirty="0">
                <a:latin typeface="Arial"/>
                <a:cs typeface="Arial"/>
              </a:rPr>
              <a:t>de </a:t>
            </a:r>
            <a:r>
              <a:rPr sz="2000" spc="-110" dirty="0">
                <a:latin typeface="Arial"/>
                <a:cs typeface="Arial"/>
              </a:rPr>
              <a:t>Requisitos </a:t>
            </a:r>
            <a:r>
              <a:rPr sz="2000" spc="-95" dirty="0">
                <a:latin typeface="Arial"/>
                <a:cs typeface="Arial"/>
              </a:rPr>
              <a:t>de  </a:t>
            </a:r>
            <a:r>
              <a:rPr sz="2000" spc="-85" dirty="0">
                <a:latin typeface="Arial"/>
                <a:cs typeface="Arial"/>
              </a:rPr>
              <a:t>Software,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ou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409" dirty="0">
                <a:latin typeface="Arial"/>
                <a:cs typeface="Arial"/>
              </a:rPr>
              <a:t>SRS</a:t>
            </a:r>
            <a:r>
              <a:rPr sz="2000" spc="-400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–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i="1" spc="-105" dirty="0">
                <a:latin typeface="Trebuchet MS"/>
                <a:cs typeface="Trebuchet MS"/>
              </a:rPr>
              <a:t>Software</a:t>
            </a:r>
            <a:r>
              <a:rPr sz="2000" i="1" spc="-220" dirty="0">
                <a:latin typeface="Trebuchet MS"/>
                <a:cs typeface="Trebuchet MS"/>
              </a:rPr>
              <a:t> </a:t>
            </a:r>
            <a:r>
              <a:rPr sz="2000" i="1" spc="-114" dirty="0">
                <a:latin typeface="Trebuchet MS"/>
                <a:cs typeface="Trebuchet MS"/>
              </a:rPr>
              <a:t>Requirements</a:t>
            </a:r>
            <a:r>
              <a:rPr sz="2000" i="1" spc="-235" dirty="0">
                <a:latin typeface="Trebuchet MS"/>
                <a:cs typeface="Trebuchet MS"/>
              </a:rPr>
              <a:t> </a:t>
            </a:r>
            <a:r>
              <a:rPr sz="2000" i="1" spc="-120" dirty="0">
                <a:latin typeface="Trebuchet MS"/>
                <a:cs typeface="Trebuchet MS"/>
              </a:rPr>
              <a:t>Specification:</a:t>
            </a:r>
            <a:r>
              <a:rPr sz="2000" i="1" spc="-195" dirty="0">
                <a:latin typeface="Trebuchet MS"/>
                <a:cs typeface="Trebuchet MS"/>
              </a:rPr>
              <a:t> </a:t>
            </a:r>
            <a:r>
              <a:rPr sz="2000" i="1" spc="-95" dirty="0">
                <a:latin typeface="Trebuchet MS"/>
                <a:cs typeface="Trebuchet MS"/>
              </a:rPr>
              <a:t>declaração</a:t>
            </a:r>
            <a:r>
              <a:rPr sz="2000" i="1" spc="-210" dirty="0">
                <a:latin typeface="Trebuchet MS"/>
                <a:cs typeface="Trebuchet MS"/>
              </a:rPr>
              <a:t> </a:t>
            </a:r>
            <a:r>
              <a:rPr sz="2000" i="1" spc="-125" dirty="0">
                <a:latin typeface="Trebuchet MS"/>
                <a:cs typeface="Trebuchet MS"/>
              </a:rPr>
              <a:t>oficial  </a:t>
            </a:r>
            <a:r>
              <a:rPr sz="2000" i="1" spc="-65" dirty="0">
                <a:latin typeface="Trebuchet MS"/>
                <a:cs typeface="Trebuchet MS"/>
              </a:rPr>
              <a:t>do</a:t>
            </a:r>
            <a:r>
              <a:rPr sz="2000" i="1" spc="-185" dirty="0">
                <a:latin typeface="Trebuchet MS"/>
                <a:cs typeface="Trebuchet MS"/>
              </a:rPr>
              <a:t> </a:t>
            </a:r>
            <a:r>
              <a:rPr sz="2000" i="1" spc="-95" dirty="0">
                <a:latin typeface="Trebuchet MS"/>
                <a:cs typeface="Trebuchet MS"/>
              </a:rPr>
              <a:t>que</a:t>
            </a:r>
            <a:r>
              <a:rPr sz="2000" i="1" spc="-204" dirty="0">
                <a:latin typeface="Trebuchet MS"/>
                <a:cs typeface="Trebuchet MS"/>
              </a:rPr>
              <a:t> </a:t>
            </a:r>
            <a:r>
              <a:rPr sz="2000" i="1" spc="-110" dirty="0">
                <a:latin typeface="Trebuchet MS"/>
                <a:cs typeface="Trebuchet MS"/>
              </a:rPr>
              <a:t>deve</a:t>
            </a:r>
            <a:r>
              <a:rPr sz="2000" i="1" spc="-215" dirty="0">
                <a:latin typeface="Trebuchet MS"/>
                <a:cs typeface="Trebuchet MS"/>
              </a:rPr>
              <a:t> </a:t>
            </a:r>
            <a:r>
              <a:rPr sz="2000" i="1" spc="-100" dirty="0">
                <a:latin typeface="Trebuchet MS"/>
                <a:cs typeface="Trebuchet MS"/>
              </a:rPr>
              <a:t>ser</a:t>
            </a:r>
            <a:r>
              <a:rPr sz="2000" i="1" spc="-190" dirty="0">
                <a:latin typeface="Trebuchet MS"/>
                <a:cs typeface="Trebuchet MS"/>
              </a:rPr>
              <a:t> </a:t>
            </a:r>
            <a:r>
              <a:rPr sz="2000" i="1" spc="-114" dirty="0">
                <a:latin typeface="Trebuchet MS"/>
                <a:cs typeface="Trebuchet MS"/>
              </a:rPr>
              <a:t>implementado</a:t>
            </a:r>
            <a:r>
              <a:rPr sz="2000" i="1" spc="-225" dirty="0">
                <a:latin typeface="Trebuchet MS"/>
                <a:cs typeface="Trebuchet MS"/>
              </a:rPr>
              <a:t> </a:t>
            </a:r>
            <a:r>
              <a:rPr sz="2000" i="1" spc="260" dirty="0">
                <a:latin typeface="Trebuchet MS"/>
                <a:cs typeface="Trebuchet MS"/>
              </a:rPr>
              <a:t>–</a:t>
            </a:r>
            <a:r>
              <a:rPr sz="2000" i="1" spc="-15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Arial"/>
                <a:cs typeface="Arial"/>
              </a:rPr>
              <a:t>contrato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2440" y="249986"/>
            <a:ext cx="6153785" cy="1086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75" dirty="0"/>
              <a:t>31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63" y="1668602"/>
            <a:ext cx="7693659" cy="3957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5904">
              <a:lnSpc>
                <a:spcPts val="2585"/>
              </a:lnSpc>
              <a:spcBef>
                <a:spcPts val="100"/>
              </a:spcBef>
              <a:buClr>
                <a:srgbClr val="D2DA79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400" spc="-130" dirty="0">
                <a:latin typeface="Arial"/>
                <a:cs typeface="Arial"/>
              </a:rPr>
              <a:t>Requisitos </a:t>
            </a:r>
            <a:r>
              <a:rPr sz="2400" spc="-175" dirty="0">
                <a:latin typeface="Arial"/>
                <a:cs typeface="Arial"/>
              </a:rPr>
              <a:t>são </a:t>
            </a:r>
            <a:r>
              <a:rPr sz="2400" spc="-170" dirty="0">
                <a:latin typeface="Arial"/>
                <a:cs typeface="Arial"/>
              </a:rPr>
              <a:t>os </a:t>
            </a:r>
            <a:r>
              <a:rPr sz="2400" spc="-75" dirty="0">
                <a:latin typeface="Arial"/>
                <a:cs typeface="Arial"/>
              </a:rPr>
              <a:t>objetivos </a:t>
            </a:r>
            <a:r>
              <a:rPr sz="2400" spc="-185" dirty="0">
                <a:latin typeface="Arial"/>
                <a:cs typeface="Arial"/>
              </a:rPr>
              <a:t>a </a:t>
            </a:r>
            <a:r>
              <a:rPr sz="2400" spc="-145" dirty="0">
                <a:latin typeface="Arial"/>
                <a:cs typeface="Arial"/>
              </a:rPr>
              <a:t>serem alcançados,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portanto</a:t>
            </a:r>
            <a:endParaRPr sz="2400" dirty="0">
              <a:latin typeface="Arial"/>
              <a:cs typeface="Arial"/>
            </a:endParaRPr>
          </a:p>
          <a:p>
            <a:pPr marL="268605">
              <a:lnSpc>
                <a:spcPts val="2585"/>
              </a:lnSpc>
            </a:pPr>
            <a:r>
              <a:rPr sz="2400" spc="-145" dirty="0">
                <a:latin typeface="Arial"/>
                <a:cs typeface="Arial"/>
              </a:rPr>
              <a:t>devem </a:t>
            </a:r>
            <a:r>
              <a:rPr sz="2400" spc="-140" dirty="0">
                <a:latin typeface="Arial"/>
                <a:cs typeface="Arial"/>
              </a:rPr>
              <a:t>ser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300" dirty="0">
                <a:latin typeface="Arial"/>
                <a:cs typeface="Arial"/>
              </a:rPr>
              <a:t>SMART:</a:t>
            </a:r>
            <a:endParaRPr sz="2400" dirty="0">
              <a:latin typeface="Arial"/>
              <a:cs typeface="Arial"/>
            </a:endParaRPr>
          </a:p>
          <a:p>
            <a:pPr marL="314325">
              <a:lnSpc>
                <a:spcPct val="100000"/>
              </a:lnSpc>
              <a:spcBef>
                <a:spcPts val="1280"/>
              </a:spcBef>
              <a:tabLst>
                <a:tab pos="560705" algn="l"/>
              </a:tabLst>
            </a:pPr>
            <a:r>
              <a:rPr sz="2200" spc="-5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200" i="1" spc="-150" dirty="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r>
              <a:rPr sz="2200" i="1" spc="-150" dirty="0">
                <a:solidFill>
                  <a:srgbClr val="373B52"/>
                </a:solidFill>
                <a:latin typeface="Trebuchet MS"/>
                <a:cs typeface="Trebuchet MS"/>
              </a:rPr>
              <a:t>pecific </a:t>
            </a:r>
            <a:r>
              <a:rPr sz="2200" i="1" spc="285" dirty="0">
                <a:solidFill>
                  <a:srgbClr val="373B52"/>
                </a:solidFill>
                <a:latin typeface="Trebuchet MS"/>
                <a:cs typeface="Trebuchet MS"/>
              </a:rPr>
              <a:t>–</a:t>
            </a:r>
            <a:r>
              <a:rPr sz="2200" i="1" spc="-459" dirty="0">
                <a:solidFill>
                  <a:srgbClr val="373B52"/>
                </a:solidFill>
                <a:latin typeface="Trebuchet MS"/>
                <a:cs typeface="Trebuchet MS"/>
              </a:rPr>
              <a:t> </a:t>
            </a:r>
            <a:r>
              <a:rPr sz="2200" i="1" spc="-145" dirty="0">
                <a:solidFill>
                  <a:srgbClr val="373B52"/>
                </a:solidFill>
                <a:latin typeface="Trebuchet MS"/>
                <a:cs typeface="Trebuchet MS"/>
              </a:rPr>
              <a:t>Objectives </a:t>
            </a:r>
            <a:r>
              <a:rPr sz="2200" i="1" spc="-114" dirty="0">
                <a:solidFill>
                  <a:srgbClr val="373B52"/>
                </a:solidFill>
                <a:latin typeface="Trebuchet MS"/>
                <a:cs typeface="Trebuchet MS"/>
              </a:rPr>
              <a:t>should </a:t>
            </a:r>
            <a:r>
              <a:rPr sz="2200" i="1" spc="-140" dirty="0">
                <a:solidFill>
                  <a:srgbClr val="373B52"/>
                </a:solidFill>
                <a:latin typeface="Trebuchet MS"/>
                <a:cs typeface="Trebuchet MS"/>
              </a:rPr>
              <a:t>specify </a:t>
            </a:r>
            <a:r>
              <a:rPr sz="2200" i="1" spc="-110" dirty="0">
                <a:solidFill>
                  <a:srgbClr val="373B52"/>
                </a:solidFill>
                <a:latin typeface="Trebuchet MS"/>
                <a:cs typeface="Trebuchet MS"/>
              </a:rPr>
              <a:t>what </a:t>
            </a:r>
            <a:r>
              <a:rPr sz="2200" i="1" spc="-155" dirty="0">
                <a:solidFill>
                  <a:srgbClr val="373B52"/>
                </a:solidFill>
                <a:latin typeface="Trebuchet MS"/>
                <a:cs typeface="Trebuchet MS"/>
              </a:rPr>
              <a:t>they </a:t>
            </a:r>
            <a:r>
              <a:rPr sz="2200" i="1" spc="-114" dirty="0">
                <a:solidFill>
                  <a:srgbClr val="373B52"/>
                </a:solidFill>
                <a:latin typeface="Trebuchet MS"/>
                <a:cs typeface="Trebuchet MS"/>
              </a:rPr>
              <a:t>want </a:t>
            </a:r>
            <a:r>
              <a:rPr sz="2200" i="1" spc="-155" dirty="0">
                <a:solidFill>
                  <a:srgbClr val="373B52"/>
                </a:solidFill>
                <a:latin typeface="Trebuchet MS"/>
                <a:cs typeface="Trebuchet MS"/>
              </a:rPr>
              <a:t>to </a:t>
            </a:r>
            <a:r>
              <a:rPr sz="2200" i="1" spc="-130" dirty="0">
                <a:solidFill>
                  <a:srgbClr val="373B52"/>
                </a:solidFill>
                <a:latin typeface="Trebuchet MS"/>
                <a:cs typeface="Trebuchet MS"/>
              </a:rPr>
              <a:t>achieve</a:t>
            </a:r>
            <a:endParaRPr sz="2200" dirty="0">
              <a:latin typeface="Trebuchet MS"/>
              <a:cs typeface="Trebuchet MS"/>
            </a:endParaRPr>
          </a:p>
          <a:p>
            <a:pPr marL="561340" marR="290195" indent="-247015">
              <a:lnSpc>
                <a:spcPts val="2380"/>
              </a:lnSpc>
              <a:spcBef>
                <a:spcPts val="1255"/>
              </a:spcBef>
              <a:tabLst>
                <a:tab pos="560705" algn="l"/>
              </a:tabLst>
            </a:pPr>
            <a:r>
              <a:rPr sz="2200" spc="-5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200" i="1" spc="-90" dirty="0">
                <a:solidFill>
                  <a:srgbClr val="FF0000"/>
                </a:solidFill>
                <a:latin typeface="Trebuchet MS"/>
                <a:cs typeface="Trebuchet MS"/>
              </a:rPr>
              <a:t>M</a:t>
            </a:r>
            <a:r>
              <a:rPr sz="2200" i="1" spc="-90" dirty="0">
                <a:solidFill>
                  <a:srgbClr val="373B52"/>
                </a:solidFill>
                <a:latin typeface="Trebuchet MS"/>
                <a:cs typeface="Trebuchet MS"/>
              </a:rPr>
              <a:t>easurable</a:t>
            </a:r>
            <a:r>
              <a:rPr sz="2200" i="1" spc="-225" dirty="0">
                <a:solidFill>
                  <a:srgbClr val="373B52"/>
                </a:solidFill>
                <a:latin typeface="Trebuchet MS"/>
                <a:cs typeface="Trebuchet MS"/>
              </a:rPr>
              <a:t> </a:t>
            </a:r>
            <a:r>
              <a:rPr sz="2200" i="1" spc="285" dirty="0">
                <a:solidFill>
                  <a:srgbClr val="373B52"/>
                </a:solidFill>
                <a:latin typeface="Trebuchet MS"/>
                <a:cs typeface="Trebuchet MS"/>
              </a:rPr>
              <a:t>–</a:t>
            </a:r>
            <a:r>
              <a:rPr sz="2200" i="1" spc="-165" dirty="0">
                <a:solidFill>
                  <a:srgbClr val="373B52"/>
                </a:solidFill>
                <a:latin typeface="Trebuchet MS"/>
                <a:cs typeface="Trebuchet MS"/>
              </a:rPr>
              <a:t> </a:t>
            </a:r>
            <a:r>
              <a:rPr sz="2200" i="1" spc="-235" dirty="0">
                <a:solidFill>
                  <a:srgbClr val="373B52"/>
                </a:solidFill>
                <a:latin typeface="Trebuchet MS"/>
                <a:cs typeface="Trebuchet MS"/>
              </a:rPr>
              <a:t>You</a:t>
            </a:r>
            <a:r>
              <a:rPr sz="2200" i="1" spc="-160" dirty="0">
                <a:solidFill>
                  <a:srgbClr val="373B52"/>
                </a:solidFill>
                <a:latin typeface="Trebuchet MS"/>
                <a:cs typeface="Trebuchet MS"/>
              </a:rPr>
              <a:t> </a:t>
            </a:r>
            <a:r>
              <a:rPr sz="2200" i="1" spc="-110" dirty="0">
                <a:solidFill>
                  <a:srgbClr val="373B52"/>
                </a:solidFill>
                <a:latin typeface="Trebuchet MS"/>
                <a:cs typeface="Trebuchet MS"/>
              </a:rPr>
              <a:t>should</a:t>
            </a:r>
            <a:r>
              <a:rPr sz="2200" i="1" spc="-235" dirty="0">
                <a:solidFill>
                  <a:srgbClr val="373B52"/>
                </a:solidFill>
                <a:latin typeface="Trebuchet MS"/>
                <a:cs typeface="Trebuchet MS"/>
              </a:rPr>
              <a:t> </a:t>
            </a:r>
            <a:r>
              <a:rPr sz="2200" i="1" spc="-130" dirty="0">
                <a:solidFill>
                  <a:srgbClr val="373B52"/>
                </a:solidFill>
                <a:latin typeface="Trebuchet MS"/>
                <a:cs typeface="Trebuchet MS"/>
              </a:rPr>
              <a:t>be</a:t>
            </a:r>
            <a:r>
              <a:rPr sz="2200" i="1" spc="-175" dirty="0">
                <a:solidFill>
                  <a:srgbClr val="373B52"/>
                </a:solidFill>
                <a:latin typeface="Trebuchet MS"/>
                <a:cs typeface="Trebuchet MS"/>
              </a:rPr>
              <a:t> </a:t>
            </a:r>
            <a:r>
              <a:rPr sz="2200" i="1" spc="-130" dirty="0">
                <a:solidFill>
                  <a:srgbClr val="373B52"/>
                </a:solidFill>
                <a:latin typeface="Trebuchet MS"/>
                <a:cs typeface="Trebuchet MS"/>
              </a:rPr>
              <a:t>able</a:t>
            </a:r>
            <a:r>
              <a:rPr sz="2200" i="1" spc="-200" dirty="0">
                <a:solidFill>
                  <a:srgbClr val="373B52"/>
                </a:solidFill>
                <a:latin typeface="Trebuchet MS"/>
                <a:cs typeface="Trebuchet MS"/>
              </a:rPr>
              <a:t> </a:t>
            </a:r>
            <a:r>
              <a:rPr sz="2200" i="1" spc="-155" dirty="0">
                <a:solidFill>
                  <a:srgbClr val="373B52"/>
                </a:solidFill>
                <a:latin typeface="Trebuchet MS"/>
                <a:cs typeface="Trebuchet MS"/>
              </a:rPr>
              <a:t>to</a:t>
            </a:r>
            <a:r>
              <a:rPr sz="2200" i="1" spc="-185" dirty="0">
                <a:solidFill>
                  <a:srgbClr val="373B52"/>
                </a:solidFill>
                <a:latin typeface="Trebuchet MS"/>
                <a:cs typeface="Trebuchet MS"/>
              </a:rPr>
              <a:t> </a:t>
            </a:r>
            <a:r>
              <a:rPr sz="2200" i="1" spc="-114" dirty="0">
                <a:solidFill>
                  <a:srgbClr val="373B52"/>
                </a:solidFill>
                <a:latin typeface="Trebuchet MS"/>
                <a:cs typeface="Trebuchet MS"/>
              </a:rPr>
              <a:t>measure</a:t>
            </a:r>
            <a:r>
              <a:rPr sz="2200" i="1" spc="-200" dirty="0">
                <a:solidFill>
                  <a:srgbClr val="373B52"/>
                </a:solidFill>
                <a:latin typeface="Trebuchet MS"/>
                <a:cs typeface="Trebuchet MS"/>
              </a:rPr>
              <a:t> </a:t>
            </a:r>
            <a:r>
              <a:rPr sz="2200" i="1" spc="-145" dirty="0">
                <a:solidFill>
                  <a:srgbClr val="373B52"/>
                </a:solidFill>
                <a:latin typeface="Trebuchet MS"/>
                <a:cs typeface="Trebuchet MS"/>
              </a:rPr>
              <a:t>whether</a:t>
            </a:r>
            <a:r>
              <a:rPr sz="2200" i="1" spc="-170" dirty="0">
                <a:solidFill>
                  <a:srgbClr val="373B52"/>
                </a:solidFill>
                <a:latin typeface="Trebuchet MS"/>
                <a:cs typeface="Trebuchet MS"/>
              </a:rPr>
              <a:t> </a:t>
            </a:r>
            <a:r>
              <a:rPr sz="2200" i="1" spc="-105" dirty="0">
                <a:solidFill>
                  <a:srgbClr val="373B52"/>
                </a:solidFill>
                <a:latin typeface="Trebuchet MS"/>
                <a:cs typeface="Trebuchet MS"/>
              </a:rPr>
              <a:t>you</a:t>
            </a:r>
            <a:r>
              <a:rPr sz="2200" i="1" spc="-170" dirty="0">
                <a:solidFill>
                  <a:srgbClr val="373B52"/>
                </a:solidFill>
                <a:latin typeface="Trebuchet MS"/>
                <a:cs typeface="Trebuchet MS"/>
              </a:rPr>
              <a:t> </a:t>
            </a:r>
            <a:r>
              <a:rPr sz="2200" i="1" spc="-120" dirty="0">
                <a:solidFill>
                  <a:srgbClr val="373B52"/>
                </a:solidFill>
                <a:latin typeface="Trebuchet MS"/>
                <a:cs typeface="Trebuchet MS"/>
              </a:rPr>
              <a:t>are  </a:t>
            </a:r>
            <a:r>
              <a:rPr sz="2200" i="1" spc="-135" dirty="0">
                <a:solidFill>
                  <a:srgbClr val="373B52"/>
                </a:solidFill>
                <a:latin typeface="Trebuchet MS"/>
                <a:cs typeface="Trebuchet MS"/>
              </a:rPr>
              <a:t>meeting </a:t>
            </a:r>
            <a:r>
              <a:rPr sz="2200" i="1" spc="-155" dirty="0">
                <a:solidFill>
                  <a:srgbClr val="373B52"/>
                </a:solidFill>
                <a:latin typeface="Trebuchet MS"/>
                <a:cs typeface="Trebuchet MS"/>
              </a:rPr>
              <a:t>the </a:t>
            </a:r>
            <a:r>
              <a:rPr sz="2200" i="1" spc="-150" dirty="0">
                <a:solidFill>
                  <a:srgbClr val="373B52"/>
                </a:solidFill>
                <a:latin typeface="Trebuchet MS"/>
                <a:cs typeface="Trebuchet MS"/>
              </a:rPr>
              <a:t>objectives </a:t>
            </a:r>
            <a:r>
              <a:rPr sz="2200" i="1" spc="-125" dirty="0">
                <a:solidFill>
                  <a:srgbClr val="373B52"/>
                </a:solidFill>
                <a:latin typeface="Trebuchet MS"/>
                <a:cs typeface="Trebuchet MS"/>
              </a:rPr>
              <a:t>or</a:t>
            </a:r>
            <a:r>
              <a:rPr sz="2200" i="1" spc="-300" dirty="0">
                <a:solidFill>
                  <a:srgbClr val="373B52"/>
                </a:solidFill>
                <a:latin typeface="Trebuchet MS"/>
                <a:cs typeface="Trebuchet MS"/>
              </a:rPr>
              <a:t> </a:t>
            </a:r>
            <a:r>
              <a:rPr sz="2200" i="1" spc="-114" dirty="0">
                <a:solidFill>
                  <a:srgbClr val="373B52"/>
                </a:solidFill>
                <a:latin typeface="Trebuchet MS"/>
                <a:cs typeface="Trebuchet MS"/>
              </a:rPr>
              <a:t>not</a:t>
            </a:r>
            <a:endParaRPr sz="2200" dirty="0">
              <a:latin typeface="Trebuchet MS"/>
              <a:cs typeface="Trebuchet MS"/>
            </a:endParaRPr>
          </a:p>
          <a:p>
            <a:pPr marL="561340" marR="1068070" indent="-247015">
              <a:lnSpc>
                <a:spcPct val="80000"/>
              </a:lnSpc>
              <a:spcBef>
                <a:spcPts val="1825"/>
              </a:spcBef>
              <a:tabLst>
                <a:tab pos="560705" algn="l"/>
              </a:tabLst>
            </a:pPr>
            <a:r>
              <a:rPr sz="2200" spc="-5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200" i="1" spc="-130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2200" i="1" spc="-130" dirty="0">
                <a:solidFill>
                  <a:srgbClr val="373B52"/>
                </a:solidFill>
                <a:latin typeface="Trebuchet MS"/>
                <a:cs typeface="Trebuchet MS"/>
              </a:rPr>
              <a:t>chievable </a:t>
            </a:r>
            <a:r>
              <a:rPr sz="2200" i="1" spc="-140" dirty="0">
                <a:solidFill>
                  <a:srgbClr val="373B52"/>
                </a:solidFill>
                <a:latin typeface="Trebuchet MS"/>
                <a:cs typeface="Trebuchet MS"/>
              </a:rPr>
              <a:t>- </a:t>
            </a:r>
            <a:r>
              <a:rPr sz="2200" i="1" spc="-135" dirty="0">
                <a:solidFill>
                  <a:srgbClr val="373B52"/>
                </a:solidFill>
                <a:latin typeface="Trebuchet MS"/>
                <a:cs typeface="Trebuchet MS"/>
              </a:rPr>
              <a:t>Are </a:t>
            </a:r>
            <a:r>
              <a:rPr sz="2200" i="1" spc="-155" dirty="0">
                <a:solidFill>
                  <a:srgbClr val="373B52"/>
                </a:solidFill>
                <a:latin typeface="Trebuchet MS"/>
                <a:cs typeface="Trebuchet MS"/>
              </a:rPr>
              <a:t>the </a:t>
            </a:r>
            <a:r>
              <a:rPr sz="2200" i="1" spc="-145" dirty="0">
                <a:solidFill>
                  <a:srgbClr val="373B52"/>
                </a:solidFill>
                <a:latin typeface="Trebuchet MS"/>
                <a:cs typeface="Trebuchet MS"/>
              </a:rPr>
              <a:t>objectives </a:t>
            </a:r>
            <a:r>
              <a:rPr sz="2200" i="1" spc="-105" dirty="0">
                <a:solidFill>
                  <a:srgbClr val="373B52"/>
                </a:solidFill>
                <a:latin typeface="Trebuchet MS"/>
                <a:cs typeface="Trebuchet MS"/>
              </a:rPr>
              <a:t>you </a:t>
            </a:r>
            <a:r>
              <a:rPr sz="2200" i="1" spc="-180" dirty="0">
                <a:solidFill>
                  <a:srgbClr val="373B52"/>
                </a:solidFill>
                <a:latin typeface="Trebuchet MS"/>
                <a:cs typeface="Trebuchet MS"/>
              </a:rPr>
              <a:t>set, </a:t>
            </a:r>
            <a:r>
              <a:rPr sz="2200" i="1" spc="-125" dirty="0">
                <a:solidFill>
                  <a:srgbClr val="373B52"/>
                </a:solidFill>
                <a:latin typeface="Trebuchet MS"/>
                <a:cs typeface="Trebuchet MS"/>
              </a:rPr>
              <a:t>achievable</a:t>
            </a:r>
            <a:r>
              <a:rPr sz="2200" i="1" spc="-509" dirty="0">
                <a:solidFill>
                  <a:srgbClr val="373B52"/>
                </a:solidFill>
                <a:latin typeface="Trebuchet MS"/>
                <a:cs typeface="Trebuchet MS"/>
              </a:rPr>
              <a:t> </a:t>
            </a:r>
            <a:r>
              <a:rPr sz="2200" i="1" spc="-100" dirty="0">
                <a:solidFill>
                  <a:srgbClr val="373B52"/>
                </a:solidFill>
                <a:latin typeface="Trebuchet MS"/>
                <a:cs typeface="Trebuchet MS"/>
              </a:rPr>
              <a:t>and  </a:t>
            </a:r>
            <a:r>
              <a:rPr sz="2200" i="1" spc="-110" dirty="0">
                <a:solidFill>
                  <a:srgbClr val="373B52"/>
                </a:solidFill>
                <a:latin typeface="Trebuchet MS"/>
                <a:cs typeface="Trebuchet MS"/>
              </a:rPr>
              <a:t>attainable?</a:t>
            </a:r>
            <a:endParaRPr sz="2200" dirty="0">
              <a:latin typeface="Trebuchet MS"/>
              <a:cs typeface="Trebuchet MS"/>
            </a:endParaRPr>
          </a:p>
          <a:p>
            <a:pPr marL="314325">
              <a:lnSpc>
                <a:spcPts val="2510"/>
              </a:lnSpc>
              <a:spcBef>
                <a:spcPts val="925"/>
              </a:spcBef>
              <a:tabLst>
                <a:tab pos="560705" algn="l"/>
              </a:tabLst>
            </a:pPr>
            <a:r>
              <a:rPr sz="2200" spc="-5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200" i="1" spc="-150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2200" i="1" spc="-150" dirty="0">
                <a:solidFill>
                  <a:srgbClr val="373B52"/>
                </a:solidFill>
                <a:latin typeface="Trebuchet MS"/>
                <a:cs typeface="Trebuchet MS"/>
              </a:rPr>
              <a:t>ealistic</a:t>
            </a:r>
            <a:r>
              <a:rPr sz="2200" i="1" spc="-190" dirty="0">
                <a:solidFill>
                  <a:srgbClr val="373B52"/>
                </a:solidFill>
                <a:latin typeface="Trebuchet MS"/>
                <a:cs typeface="Trebuchet MS"/>
              </a:rPr>
              <a:t> </a:t>
            </a:r>
            <a:r>
              <a:rPr sz="2200" i="1" spc="285" dirty="0">
                <a:solidFill>
                  <a:srgbClr val="373B52"/>
                </a:solidFill>
                <a:latin typeface="Trebuchet MS"/>
                <a:cs typeface="Trebuchet MS"/>
              </a:rPr>
              <a:t>–</a:t>
            </a:r>
            <a:r>
              <a:rPr sz="2200" i="1" spc="-175" dirty="0">
                <a:solidFill>
                  <a:srgbClr val="373B52"/>
                </a:solidFill>
                <a:latin typeface="Trebuchet MS"/>
                <a:cs typeface="Trebuchet MS"/>
              </a:rPr>
              <a:t> </a:t>
            </a:r>
            <a:r>
              <a:rPr sz="2200" i="1" spc="-110" dirty="0">
                <a:solidFill>
                  <a:srgbClr val="373B52"/>
                </a:solidFill>
                <a:latin typeface="Trebuchet MS"/>
                <a:cs typeface="Trebuchet MS"/>
              </a:rPr>
              <a:t>Can</a:t>
            </a:r>
            <a:r>
              <a:rPr sz="2200" i="1" spc="-190" dirty="0">
                <a:solidFill>
                  <a:srgbClr val="373B52"/>
                </a:solidFill>
                <a:latin typeface="Trebuchet MS"/>
                <a:cs typeface="Trebuchet MS"/>
              </a:rPr>
              <a:t> </a:t>
            </a:r>
            <a:r>
              <a:rPr sz="2200" i="1" spc="-100" dirty="0">
                <a:solidFill>
                  <a:srgbClr val="373B52"/>
                </a:solidFill>
                <a:latin typeface="Trebuchet MS"/>
                <a:cs typeface="Trebuchet MS"/>
              </a:rPr>
              <a:t>you</a:t>
            </a:r>
            <a:r>
              <a:rPr sz="2200" i="1" spc="-180" dirty="0">
                <a:solidFill>
                  <a:srgbClr val="373B52"/>
                </a:solidFill>
                <a:latin typeface="Trebuchet MS"/>
                <a:cs typeface="Trebuchet MS"/>
              </a:rPr>
              <a:t> </a:t>
            </a:r>
            <a:r>
              <a:rPr sz="2200" i="1" spc="-150" dirty="0">
                <a:solidFill>
                  <a:srgbClr val="373B52"/>
                </a:solidFill>
                <a:latin typeface="Trebuchet MS"/>
                <a:cs typeface="Trebuchet MS"/>
              </a:rPr>
              <a:t>realistically</a:t>
            </a:r>
            <a:r>
              <a:rPr sz="2200" i="1" spc="-220" dirty="0">
                <a:solidFill>
                  <a:srgbClr val="373B52"/>
                </a:solidFill>
                <a:latin typeface="Trebuchet MS"/>
                <a:cs typeface="Trebuchet MS"/>
              </a:rPr>
              <a:t> </a:t>
            </a:r>
            <a:r>
              <a:rPr sz="2200" i="1" spc="-135" dirty="0">
                <a:solidFill>
                  <a:srgbClr val="373B52"/>
                </a:solidFill>
                <a:latin typeface="Trebuchet MS"/>
                <a:cs typeface="Trebuchet MS"/>
              </a:rPr>
              <a:t>achieve</a:t>
            </a:r>
            <a:r>
              <a:rPr sz="2200" i="1" spc="-190" dirty="0">
                <a:solidFill>
                  <a:srgbClr val="373B52"/>
                </a:solidFill>
                <a:latin typeface="Trebuchet MS"/>
                <a:cs typeface="Trebuchet MS"/>
              </a:rPr>
              <a:t> </a:t>
            </a:r>
            <a:r>
              <a:rPr sz="2200" i="1" spc="-150" dirty="0">
                <a:solidFill>
                  <a:srgbClr val="373B52"/>
                </a:solidFill>
                <a:latin typeface="Trebuchet MS"/>
                <a:cs typeface="Trebuchet MS"/>
              </a:rPr>
              <a:t>the</a:t>
            </a:r>
            <a:r>
              <a:rPr sz="2200" i="1" spc="-180" dirty="0">
                <a:solidFill>
                  <a:srgbClr val="373B52"/>
                </a:solidFill>
                <a:latin typeface="Trebuchet MS"/>
                <a:cs typeface="Trebuchet MS"/>
              </a:rPr>
              <a:t> </a:t>
            </a:r>
            <a:r>
              <a:rPr sz="2200" i="1" spc="-145" dirty="0">
                <a:solidFill>
                  <a:srgbClr val="373B52"/>
                </a:solidFill>
                <a:latin typeface="Trebuchet MS"/>
                <a:cs typeface="Trebuchet MS"/>
              </a:rPr>
              <a:t>objectives</a:t>
            </a:r>
            <a:r>
              <a:rPr sz="2200" i="1" spc="-204" dirty="0">
                <a:solidFill>
                  <a:srgbClr val="373B52"/>
                </a:solidFill>
                <a:latin typeface="Trebuchet MS"/>
                <a:cs typeface="Trebuchet MS"/>
              </a:rPr>
              <a:t> </a:t>
            </a:r>
            <a:r>
              <a:rPr sz="2200" i="1" spc="-145" dirty="0">
                <a:solidFill>
                  <a:srgbClr val="373B52"/>
                </a:solidFill>
                <a:latin typeface="Trebuchet MS"/>
                <a:cs typeface="Trebuchet MS"/>
              </a:rPr>
              <a:t>with</a:t>
            </a:r>
            <a:r>
              <a:rPr sz="2200" i="1" spc="-175" dirty="0">
                <a:solidFill>
                  <a:srgbClr val="373B52"/>
                </a:solidFill>
                <a:latin typeface="Trebuchet MS"/>
                <a:cs typeface="Trebuchet MS"/>
              </a:rPr>
              <a:t> </a:t>
            </a:r>
            <a:r>
              <a:rPr sz="2200" i="1" spc="-150" dirty="0">
                <a:solidFill>
                  <a:srgbClr val="373B52"/>
                </a:solidFill>
                <a:latin typeface="Trebuchet MS"/>
                <a:cs typeface="Trebuchet MS"/>
              </a:rPr>
              <a:t>the</a:t>
            </a:r>
            <a:endParaRPr sz="2200" dirty="0">
              <a:latin typeface="Trebuchet MS"/>
              <a:cs typeface="Trebuchet MS"/>
            </a:endParaRPr>
          </a:p>
          <a:p>
            <a:pPr marL="561340">
              <a:lnSpc>
                <a:spcPts val="2510"/>
              </a:lnSpc>
            </a:pPr>
            <a:r>
              <a:rPr sz="2200" i="1" spc="-120" dirty="0">
                <a:solidFill>
                  <a:srgbClr val="373B52"/>
                </a:solidFill>
                <a:latin typeface="Trebuchet MS"/>
                <a:cs typeface="Trebuchet MS"/>
              </a:rPr>
              <a:t>resources </a:t>
            </a:r>
            <a:r>
              <a:rPr sz="2200" i="1" spc="-95" dirty="0">
                <a:solidFill>
                  <a:srgbClr val="373B52"/>
                </a:solidFill>
                <a:latin typeface="Trebuchet MS"/>
                <a:cs typeface="Trebuchet MS"/>
              </a:rPr>
              <a:t>you</a:t>
            </a:r>
            <a:r>
              <a:rPr sz="2200" i="1" spc="-285" dirty="0">
                <a:solidFill>
                  <a:srgbClr val="373B52"/>
                </a:solidFill>
                <a:latin typeface="Trebuchet MS"/>
                <a:cs typeface="Trebuchet MS"/>
              </a:rPr>
              <a:t> </a:t>
            </a:r>
            <a:r>
              <a:rPr sz="2200" i="1" spc="-55" dirty="0">
                <a:solidFill>
                  <a:srgbClr val="373B52"/>
                </a:solidFill>
                <a:latin typeface="Trebuchet MS"/>
                <a:cs typeface="Trebuchet MS"/>
              </a:rPr>
              <a:t>have?</a:t>
            </a:r>
            <a:endParaRPr sz="2200" dirty="0">
              <a:latin typeface="Trebuchet MS"/>
              <a:cs typeface="Trebuchet MS"/>
            </a:endParaRPr>
          </a:p>
          <a:p>
            <a:pPr marL="314325">
              <a:lnSpc>
                <a:spcPct val="100000"/>
              </a:lnSpc>
              <a:spcBef>
                <a:spcPts val="1225"/>
              </a:spcBef>
              <a:tabLst>
                <a:tab pos="560705" algn="l"/>
              </a:tabLst>
            </a:pPr>
            <a:r>
              <a:rPr sz="2200" spc="-5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200" i="1" spc="-150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2200" i="1" spc="-150" dirty="0">
                <a:solidFill>
                  <a:srgbClr val="373B52"/>
                </a:solidFill>
                <a:latin typeface="Trebuchet MS"/>
                <a:cs typeface="Trebuchet MS"/>
              </a:rPr>
              <a:t>ime-framed</a:t>
            </a:r>
            <a:r>
              <a:rPr sz="2200" i="1" spc="-195" dirty="0">
                <a:solidFill>
                  <a:srgbClr val="373B52"/>
                </a:solidFill>
                <a:latin typeface="Trebuchet MS"/>
                <a:cs typeface="Trebuchet MS"/>
              </a:rPr>
              <a:t> </a:t>
            </a:r>
            <a:r>
              <a:rPr sz="2200" i="1" spc="285" dirty="0">
                <a:solidFill>
                  <a:srgbClr val="373B52"/>
                </a:solidFill>
                <a:latin typeface="Trebuchet MS"/>
                <a:cs typeface="Trebuchet MS"/>
              </a:rPr>
              <a:t>–</a:t>
            </a:r>
            <a:r>
              <a:rPr sz="2200" i="1" spc="-170" dirty="0">
                <a:solidFill>
                  <a:srgbClr val="373B52"/>
                </a:solidFill>
                <a:latin typeface="Trebuchet MS"/>
                <a:cs typeface="Trebuchet MS"/>
              </a:rPr>
              <a:t> </a:t>
            </a:r>
            <a:r>
              <a:rPr sz="2200" i="1" spc="-80" dirty="0">
                <a:solidFill>
                  <a:srgbClr val="373B52"/>
                </a:solidFill>
                <a:latin typeface="Trebuchet MS"/>
                <a:cs typeface="Trebuchet MS"/>
              </a:rPr>
              <a:t>When</a:t>
            </a:r>
            <a:r>
              <a:rPr sz="2200" i="1" spc="-145" dirty="0">
                <a:solidFill>
                  <a:srgbClr val="373B52"/>
                </a:solidFill>
                <a:latin typeface="Trebuchet MS"/>
                <a:cs typeface="Trebuchet MS"/>
              </a:rPr>
              <a:t> </a:t>
            </a:r>
            <a:r>
              <a:rPr sz="2200" i="1" spc="-95" dirty="0">
                <a:solidFill>
                  <a:srgbClr val="373B52"/>
                </a:solidFill>
                <a:latin typeface="Trebuchet MS"/>
                <a:cs typeface="Trebuchet MS"/>
              </a:rPr>
              <a:t>do</a:t>
            </a:r>
            <a:r>
              <a:rPr sz="2200" i="1" spc="-175" dirty="0">
                <a:solidFill>
                  <a:srgbClr val="373B52"/>
                </a:solidFill>
                <a:latin typeface="Trebuchet MS"/>
                <a:cs typeface="Trebuchet MS"/>
              </a:rPr>
              <a:t> </a:t>
            </a:r>
            <a:r>
              <a:rPr sz="2200" i="1" spc="-100" dirty="0">
                <a:solidFill>
                  <a:srgbClr val="373B52"/>
                </a:solidFill>
                <a:latin typeface="Trebuchet MS"/>
                <a:cs typeface="Trebuchet MS"/>
              </a:rPr>
              <a:t>you</a:t>
            </a:r>
            <a:r>
              <a:rPr sz="2200" i="1" spc="-170" dirty="0">
                <a:solidFill>
                  <a:srgbClr val="373B52"/>
                </a:solidFill>
                <a:latin typeface="Trebuchet MS"/>
                <a:cs typeface="Trebuchet MS"/>
              </a:rPr>
              <a:t> </a:t>
            </a:r>
            <a:r>
              <a:rPr sz="2200" i="1" spc="-114" dirty="0">
                <a:solidFill>
                  <a:srgbClr val="373B52"/>
                </a:solidFill>
                <a:latin typeface="Trebuchet MS"/>
                <a:cs typeface="Trebuchet MS"/>
              </a:rPr>
              <a:t>want</a:t>
            </a:r>
            <a:r>
              <a:rPr sz="2200" i="1" spc="-185" dirty="0">
                <a:solidFill>
                  <a:srgbClr val="373B52"/>
                </a:solidFill>
                <a:latin typeface="Trebuchet MS"/>
                <a:cs typeface="Trebuchet MS"/>
              </a:rPr>
              <a:t> </a:t>
            </a:r>
            <a:r>
              <a:rPr sz="2200" i="1" spc="-155" dirty="0">
                <a:solidFill>
                  <a:srgbClr val="373B52"/>
                </a:solidFill>
                <a:latin typeface="Trebuchet MS"/>
                <a:cs typeface="Trebuchet MS"/>
              </a:rPr>
              <a:t>to</a:t>
            </a:r>
            <a:r>
              <a:rPr sz="2200" i="1" spc="-165" dirty="0">
                <a:solidFill>
                  <a:srgbClr val="373B52"/>
                </a:solidFill>
                <a:latin typeface="Trebuchet MS"/>
                <a:cs typeface="Trebuchet MS"/>
              </a:rPr>
              <a:t> </a:t>
            </a:r>
            <a:r>
              <a:rPr sz="2200" i="1" spc="-130" dirty="0">
                <a:solidFill>
                  <a:srgbClr val="373B52"/>
                </a:solidFill>
                <a:latin typeface="Trebuchet MS"/>
                <a:cs typeface="Trebuchet MS"/>
              </a:rPr>
              <a:t>achieve</a:t>
            </a:r>
            <a:r>
              <a:rPr sz="2200" i="1" spc="-204" dirty="0">
                <a:solidFill>
                  <a:srgbClr val="373B52"/>
                </a:solidFill>
                <a:latin typeface="Trebuchet MS"/>
                <a:cs typeface="Trebuchet MS"/>
              </a:rPr>
              <a:t> </a:t>
            </a:r>
            <a:r>
              <a:rPr sz="2200" i="1" spc="-160" dirty="0">
                <a:solidFill>
                  <a:srgbClr val="373B52"/>
                </a:solidFill>
                <a:latin typeface="Trebuchet MS"/>
                <a:cs typeface="Trebuchet MS"/>
              </a:rPr>
              <a:t>the </a:t>
            </a:r>
            <a:r>
              <a:rPr sz="2200" i="1" spc="-145" dirty="0">
                <a:solidFill>
                  <a:srgbClr val="373B52"/>
                </a:solidFill>
                <a:latin typeface="Trebuchet MS"/>
                <a:cs typeface="Trebuchet MS"/>
              </a:rPr>
              <a:t>set</a:t>
            </a:r>
            <a:r>
              <a:rPr sz="2200" i="1" spc="-150" dirty="0">
                <a:solidFill>
                  <a:srgbClr val="373B52"/>
                </a:solidFill>
                <a:latin typeface="Trebuchet MS"/>
                <a:cs typeface="Trebuchet MS"/>
              </a:rPr>
              <a:t> </a:t>
            </a:r>
            <a:r>
              <a:rPr sz="2200" i="1" spc="-114" dirty="0">
                <a:solidFill>
                  <a:srgbClr val="373B52"/>
                </a:solidFill>
                <a:latin typeface="Trebuchet MS"/>
                <a:cs typeface="Trebuchet MS"/>
              </a:rPr>
              <a:t>objectives?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2440" y="249986"/>
            <a:ext cx="6153785" cy="1086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75" dirty="0"/>
              <a:t>32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63" y="1803654"/>
            <a:ext cx="704088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5904">
              <a:lnSpc>
                <a:spcPct val="100000"/>
              </a:lnSpc>
              <a:spcBef>
                <a:spcPts val="95"/>
              </a:spcBef>
              <a:buClr>
                <a:srgbClr val="D2DA79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165" dirty="0">
                <a:latin typeface="Arial"/>
                <a:cs typeface="Arial"/>
              </a:rPr>
              <a:t>Requisitos </a:t>
            </a:r>
            <a:r>
              <a:rPr sz="2800" spc="-220" dirty="0">
                <a:latin typeface="Arial"/>
                <a:cs typeface="Arial"/>
              </a:rPr>
              <a:t>são </a:t>
            </a:r>
            <a:r>
              <a:rPr sz="2800" spc="-210" dirty="0">
                <a:latin typeface="Arial"/>
                <a:cs typeface="Arial"/>
              </a:rPr>
              <a:t>os </a:t>
            </a:r>
            <a:r>
              <a:rPr sz="2800" spc="-100" dirty="0">
                <a:latin typeface="Arial"/>
                <a:cs typeface="Arial"/>
              </a:rPr>
              <a:t>objetivos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75" dirty="0">
                <a:latin typeface="Arial"/>
                <a:cs typeface="Arial"/>
              </a:rPr>
              <a:t>serem </a:t>
            </a:r>
            <a:r>
              <a:rPr sz="2800" spc="-180" dirty="0">
                <a:latin typeface="Arial"/>
                <a:cs typeface="Arial"/>
              </a:rPr>
              <a:t>alcançados,  </a:t>
            </a:r>
            <a:r>
              <a:rPr sz="2800" spc="-65" dirty="0">
                <a:latin typeface="Arial"/>
                <a:cs typeface="Arial"/>
              </a:rPr>
              <a:t>portanto </a:t>
            </a:r>
            <a:r>
              <a:rPr sz="2800" spc="-170" dirty="0">
                <a:latin typeface="Arial"/>
                <a:cs typeface="Arial"/>
              </a:rPr>
              <a:t>devem </a:t>
            </a:r>
            <a:r>
              <a:rPr sz="2800" spc="-155" dirty="0">
                <a:latin typeface="Arial"/>
                <a:cs typeface="Arial"/>
              </a:rPr>
              <a:t>ser </a:t>
            </a:r>
            <a:r>
              <a:rPr sz="2800" spc="-210" dirty="0">
                <a:latin typeface="Arial"/>
                <a:cs typeface="Arial"/>
              </a:rPr>
              <a:t>expressos </a:t>
            </a:r>
            <a:r>
              <a:rPr sz="2800" spc="15" dirty="0">
                <a:latin typeface="Arial"/>
                <a:cs typeface="Arial"/>
              </a:rPr>
              <a:t>“por </a:t>
            </a:r>
            <a:r>
              <a:rPr sz="2800" spc="-30" dirty="0">
                <a:latin typeface="Arial"/>
                <a:cs typeface="Arial"/>
              </a:rPr>
              <a:t>inteiro”  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2440" y="249986"/>
            <a:ext cx="6153785" cy="1086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01649" y="3345434"/>
          <a:ext cx="7657465" cy="2576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4350"/>
                <a:gridCol w="5873115"/>
              </a:tblGrid>
              <a:tr h="377825">
                <a:tc>
                  <a:txBody>
                    <a:bodyPr/>
                    <a:lstStyle/>
                    <a:p>
                      <a:pPr marL="91440">
                        <a:lnSpc>
                          <a:spcPts val="2120"/>
                        </a:lnSpc>
                      </a:pPr>
                      <a:r>
                        <a:rPr sz="1800" b="1" spc="-12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Perguntas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07AA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120"/>
                        </a:lnSpc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Entendimento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07AA1"/>
                    </a:solidFill>
                  </a:tcPr>
                </a:tc>
              </a:tr>
              <a:tr h="353060">
                <a:tc>
                  <a:txBody>
                    <a:bodyPr/>
                    <a:lstStyle/>
                    <a:p>
                      <a:pPr marL="91440">
                        <a:lnSpc>
                          <a:spcPts val="2120"/>
                        </a:lnSpc>
                      </a:pPr>
                      <a:r>
                        <a:rPr sz="1800" spc="-165" dirty="0">
                          <a:latin typeface="Georgia"/>
                          <a:cs typeface="Georgia"/>
                        </a:rPr>
                        <a:t>O 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quê </a:t>
                      </a:r>
                      <a:r>
                        <a:rPr sz="1800" spc="35" dirty="0">
                          <a:latin typeface="Georgia"/>
                          <a:cs typeface="Georgia"/>
                        </a:rPr>
                        <a:t>/</a:t>
                      </a:r>
                      <a:r>
                        <a:rPr sz="1800" spc="-20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5" dirty="0">
                          <a:latin typeface="Georgia"/>
                          <a:cs typeface="Georgia"/>
                        </a:rPr>
                        <a:t>What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D5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120"/>
                        </a:lnSpc>
                      </a:pPr>
                      <a:r>
                        <a:rPr sz="1800" spc="-70" dirty="0">
                          <a:latin typeface="Georgia"/>
                          <a:cs typeface="Georgia"/>
                        </a:rPr>
                        <a:t>Qual </a:t>
                      </a:r>
                      <a:r>
                        <a:rPr sz="1800" spc="5" dirty="0">
                          <a:latin typeface="Georgia"/>
                          <a:cs typeface="Georgia"/>
                        </a:rPr>
                        <a:t>é </a:t>
                      </a:r>
                      <a:r>
                        <a:rPr sz="1800" spc="-30" dirty="0">
                          <a:latin typeface="Georgia"/>
                          <a:cs typeface="Georgia"/>
                        </a:rPr>
                        <a:t>a </a:t>
                      </a:r>
                      <a:r>
                        <a:rPr sz="1800" spc="-35" dirty="0">
                          <a:latin typeface="Georgia"/>
                          <a:cs typeface="Georgia"/>
                        </a:rPr>
                        <a:t>restrição, </a:t>
                      </a:r>
                      <a:r>
                        <a:rPr sz="1800" spc="-30" dirty="0">
                          <a:latin typeface="Georgia"/>
                          <a:cs typeface="Georgia"/>
                        </a:rPr>
                        <a:t>a </a:t>
                      </a:r>
                      <a:r>
                        <a:rPr sz="1800" spc="-35" dirty="0">
                          <a:latin typeface="Georgia"/>
                          <a:cs typeface="Georgia"/>
                        </a:rPr>
                        <a:t>característica, necessidade,</a:t>
                      </a:r>
                      <a:r>
                        <a:rPr sz="1800" spc="-9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etc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D5D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ts val="2120"/>
                        </a:lnSpc>
                      </a:pPr>
                      <a:r>
                        <a:rPr sz="1800" spc="-55" dirty="0">
                          <a:latin typeface="Georgia"/>
                          <a:cs typeface="Georgia"/>
                        </a:rPr>
                        <a:t>Por 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quê </a:t>
                      </a:r>
                      <a:r>
                        <a:rPr sz="1800" spc="35" dirty="0">
                          <a:latin typeface="Georgia"/>
                          <a:cs typeface="Georgia"/>
                        </a:rPr>
                        <a:t>/</a:t>
                      </a:r>
                      <a:r>
                        <a:rPr sz="18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70" dirty="0">
                          <a:latin typeface="Georgia"/>
                          <a:cs typeface="Georgia"/>
                        </a:rPr>
                        <a:t>Why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120"/>
                        </a:lnSpc>
                      </a:pPr>
                      <a:r>
                        <a:rPr sz="1800" spc="-45" dirty="0">
                          <a:latin typeface="Georgia"/>
                          <a:cs typeface="Georgia"/>
                        </a:rPr>
                        <a:t>Porque </a:t>
                      </a:r>
                      <a:r>
                        <a:rPr sz="1800" spc="-30" dirty="0">
                          <a:latin typeface="Georgia"/>
                          <a:cs typeface="Georgia"/>
                        </a:rPr>
                        <a:t>será </a:t>
                      </a:r>
                      <a:r>
                        <a:rPr sz="1800" spc="-40" dirty="0">
                          <a:latin typeface="Georgia"/>
                          <a:cs typeface="Georgia"/>
                        </a:rPr>
                        <a:t>feito </a:t>
                      </a:r>
                      <a:r>
                        <a:rPr sz="1800" spc="-30" dirty="0">
                          <a:latin typeface="Georgia"/>
                          <a:cs typeface="Georgia"/>
                        </a:rPr>
                        <a:t>ou porque </a:t>
                      </a:r>
                      <a:r>
                        <a:rPr sz="1800" spc="-35" dirty="0">
                          <a:latin typeface="Georgia"/>
                          <a:cs typeface="Georgia"/>
                        </a:rPr>
                        <a:t>deve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ser </a:t>
                      </a:r>
                      <a:r>
                        <a:rPr sz="1800" spc="-50" dirty="0">
                          <a:latin typeface="Georgia"/>
                          <a:cs typeface="Georgia"/>
                        </a:rPr>
                        <a:t>feito,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etc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E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ts val="2120"/>
                        </a:lnSpc>
                      </a:pPr>
                      <a:r>
                        <a:rPr sz="1800" spc="-60" dirty="0">
                          <a:latin typeface="Georgia"/>
                          <a:cs typeface="Georgia"/>
                        </a:rPr>
                        <a:t>Quando </a:t>
                      </a:r>
                      <a:r>
                        <a:rPr sz="1800" spc="35" dirty="0">
                          <a:latin typeface="Georgia"/>
                          <a:cs typeface="Georgia"/>
                        </a:rPr>
                        <a:t>/</a:t>
                      </a:r>
                      <a:r>
                        <a:rPr sz="1800" spc="-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60" dirty="0">
                          <a:latin typeface="Georgia"/>
                          <a:cs typeface="Georgia"/>
                        </a:rPr>
                        <a:t>When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D5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120"/>
                        </a:lnSpc>
                      </a:pPr>
                      <a:r>
                        <a:rPr sz="1800" spc="-65" dirty="0">
                          <a:latin typeface="Georgia"/>
                          <a:cs typeface="Georgia"/>
                        </a:rPr>
                        <a:t>Quando </a:t>
                      </a:r>
                      <a:r>
                        <a:rPr sz="1800" spc="-40" dirty="0">
                          <a:latin typeface="Georgia"/>
                          <a:cs typeface="Georgia"/>
                        </a:rPr>
                        <a:t>deverá </a:t>
                      </a:r>
                      <a:r>
                        <a:rPr sz="1800" spc="-70" dirty="0">
                          <a:latin typeface="Georgia"/>
                          <a:cs typeface="Georgia"/>
                        </a:rPr>
                        <a:t>acontecer, </a:t>
                      </a:r>
                      <a:r>
                        <a:rPr sz="1800" spc="-40" dirty="0">
                          <a:latin typeface="Georgia"/>
                          <a:cs typeface="Georgia"/>
                        </a:rPr>
                        <a:t>frequencia,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 etc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D5D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91440">
                        <a:lnSpc>
                          <a:spcPts val="2120"/>
                        </a:lnSpc>
                      </a:pPr>
                      <a:r>
                        <a:rPr sz="1800" spc="-65" dirty="0">
                          <a:latin typeface="Georgia"/>
                          <a:cs typeface="Georgia"/>
                        </a:rPr>
                        <a:t>Onde </a:t>
                      </a:r>
                      <a:r>
                        <a:rPr sz="1800" spc="35" dirty="0">
                          <a:latin typeface="Georgia"/>
                          <a:cs typeface="Georgia"/>
                        </a:rPr>
                        <a:t>/</a:t>
                      </a:r>
                      <a:r>
                        <a:rPr sz="18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40" dirty="0">
                          <a:latin typeface="Georgia"/>
                          <a:cs typeface="Georgia"/>
                        </a:rPr>
                        <a:t>Where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120"/>
                        </a:lnSpc>
                      </a:pPr>
                      <a:r>
                        <a:rPr sz="1800" spc="-65" dirty="0">
                          <a:latin typeface="Georgia"/>
                          <a:cs typeface="Georgia"/>
                        </a:rPr>
                        <a:t>Onde </a:t>
                      </a:r>
                      <a:r>
                        <a:rPr sz="1800" spc="-30" dirty="0">
                          <a:latin typeface="Georgia"/>
                          <a:cs typeface="Georgia"/>
                        </a:rPr>
                        <a:t>deve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se </a:t>
                      </a:r>
                      <a:r>
                        <a:rPr sz="1800" spc="-80" dirty="0">
                          <a:latin typeface="Georgia"/>
                          <a:cs typeface="Georgia"/>
                        </a:rPr>
                        <a:t>manifestar, </a:t>
                      </a:r>
                      <a:r>
                        <a:rPr sz="1800" spc="-30" dirty="0">
                          <a:latin typeface="Georgia"/>
                          <a:cs typeface="Georgia"/>
                        </a:rPr>
                        <a:t>onde deve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ser </a:t>
                      </a:r>
                      <a:r>
                        <a:rPr sz="1800" spc="-50" dirty="0">
                          <a:latin typeface="Georgia"/>
                          <a:cs typeface="Georgia"/>
                        </a:rPr>
                        <a:t>implantado,</a:t>
                      </a:r>
                      <a:r>
                        <a:rPr sz="1800" spc="-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etc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E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91440">
                        <a:lnSpc>
                          <a:spcPts val="2120"/>
                        </a:lnSpc>
                      </a:pPr>
                      <a:r>
                        <a:rPr sz="1800" spc="-75" dirty="0">
                          <a:latin typeface="Georgia"/>
                          <a:cs typeface="Georgia"/>
                        </a:rPr>
                        <a:t>Quem </a:t>
                      </a:r>
                      <a:r>
                        <a:rPr sz="1800" spc="35" dirty="0">
                          <a:latin typeface="Georgia"/>
                          <a:cs typeface="Georgia"/>
                        </a:rPr>
                        <a:t>/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60" dirty="0">
                          <a:latin typeface="Georgia"/>
                          <a:cs typeface="Georgia"/>
                        </a:rPr>
                        <a:t>Who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D5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120"/>
                        </a:lnSpc>
                      </a:pPr>
                      <a:r>
                        <a:rPr sz="1800" spc="-75" dirty="0">
                          <a:latin typeface="Georgia"/>
                          <a:cs typeface="Georgia"/>
                        </a:rPr>
                        <a:t>Quem </a:t>
                      </a:r>
                      <a:r>
                        <a:rPr sz="1800" spc="-35" dirty="0">
                          <a:latin typeface="Georgia"/>
                          <a:cs typeface="Georgia"/>
                        </a:rPr>
                        <a:t>será </a:t>
                      </a:r>
                      <a:r>
                        <a:rPr sz="1800" spc="-50" dirty="0">
                          <a:latin typeface="Georgia"/>
                          <a:cs typeface="Georgia"/>
                        </a:rPr>
                        <a:t>afetado, </a:t>
                      </a:r>
                      <a:r>
                        <a:rPr sz="1800" spc="-35" dirty="0">
                          <a:latin typeface="Georgia"/>
                          <a:cs typeface="Georgia"/>
                        </a:rPr>
                        <a:t>quem </a:t>
                      </a:r>
                      <a:r>
                        <a:rPr sz="1800" spc="-40" dirty="0">
                          <a:latin typeface="Georgia"/>
                          <a:cs typeface="Georgia"/>
                        </a:rPr>
                        <a:t>utilizará, </a:t>
                      </a:r>
                      <a:r>
                        <a:rPr sz="1800" spc="-45" dirty="0">
                          <a:latin typeface="Georgia"/>
                          <a:cs typeface="Georgia"/>
                        </a:rPr>
                        <a:t>quem </a:t>
                      </a:r>
                      <a:r>
                        <a:rPr sz="1800" spc="-35" dirty="0">
                          <a:latin typeface="Georgia"/>
                          <a:cs typeface="Georgia"/>
                        </a:rPr>
                        <a:t>não </a:t>
                      </a:r>
                      <a:r>
                        <a:rPr sz="1800" spc="-40" dirty="0">
                          <a:latin typeface="Georgia"/>
                          <a:cs typeface="Georgia"/>
                        </a:rPr>
                        <a:t>utilizará,</a:t>
                      </a:r>
                      <a:r>
                        <a:rPr sz="1800" spc="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etc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D5D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91440">
                        <a:lnSpc>
                          <a:spcPts val="2120"/>
                        </a:lnSpc>
                      </a:pPr>
                      <a:r>
                        <a:rPr sz="1800" spc="-70" dirty="0">
                          <a:latin typeface="Georgia"/>
                          <a:cs typeface="Georgia"/>
                        </a:rPr>
                        <a:t>Como </a:t>
                      </a:r>
                      <a:r>
                        <a:rPr sz="1800" spc="35" dirty="0">
                          <a:latin typeface="Georgia"/>
                          <a:cs typeface="Georgia"/>
                        </a:rPr>
                        <a:t>/</a:t>
                      </a:r>
                      <a:r>
                        <a:rPr sz="18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70" dirty="0">
                          <a:latin typeface="Georgia"/>
                          <a:cs typeface="Georgia"/>
                        </a:rPr>
                        <a:t>How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120"/>
                        </a:lnSpc>
                      </a:pPr>
                      <a:r>
                        <a:rPr sz="1800" spc="-70" dirty="0">
                          <a:latin typeface="Georgia"/>
                          <a:cs typeface="Georgia"/>
                        </a:rPr>
                        <a:t>Como </a:t>
                      </a:r>
                      <a:r>
                        <a:rPr sz="1800" spc="-40" dirty="0">
                          <a:latin typeface="Georgia"/>
                          <a:cs typeface="Georgia"/>
                        </a:rPr>
                        <a:t>devera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ser </a:t>
                      </a:r>
                      <a:r>
                        <a:rPr sz="1800" spc="-45" dirty="0">
                          <a:latin typeface="Georgia"/>
                          <a:cs typeface="Georgia"/>
                        </a:rPr>
                        <a:t>implementado, </a:t>
                      </a:r>
                      <a:r>
                        <a:rPr sz="1800" spc="-35" dirty="0">
                          <a:latin typeface="Georgia"/>
                          <a:cs typeface="Georgia"/>
                        </a:rPr>
                        <a:t>respeitado, </a:t>
                      </a:r>
                      <a:r>
                        <a:rPr sz="1800" spc="-40" dirty="0">
                          <a:latin typeface="Georgia"/>
                          <a:cs typeface="Georgia"/>
                        </a:rPr>
                        <a:t>atendido,</a:t>
                      </a:r>
                      <a:r>
                        <a:rPr sz="18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etc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E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75" dirty="0"/>
              <a:t>33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382" y="3206623"/>
            <a:ext cx="3594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Engenharia </a:t>
            </a:r>
            <a:r>
              <a:rPr spc="-145" dirty="0"/>
              <a:t>de</a:t>
            </a:r>
            <a:r>
              <a:rPr spc="-150" dirty="0"/>
              <a:t> </a:t>
            </a:r>
            <a:r>
              <a:rPr spc="-170" dirty="0"/>
              <a:t>Requisitos</a:t>
            </a:r>
          </a:p>
        </p:txBody>
      </p:sp>
      <p:sp>
        <p:nvSpPr>
          <p:cNvPr id="3" name="object 3"/>
          <p:cNvSpPr/>
          <p:nvPr/>
        </p:nvSpPr>
        <p:spPr>
          <a:xfrm>
            <a:off x="6947916" y="4500371"/>
            <a:ext cx="1909572" cy="1429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63" y="1803654"/>
            <a:ext cx="7974330" cy="3673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5904" algn="just">
              <a:lnSpc>
                <a:spcPct val="100000"/>
              </a:lnSpc>
              <a:spcBef>
                <a:spcPts val="95"/>
              </a:spcBef>
              <a:buClr>
                <a:srgbClr val="D2DA79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180" dirty="0">
                <a:latin typeface="Arial"/>
                <a:cs typeface="Arial"/>
              </a:rPr>
              <a:t>Ao processo </a:t>
            </a:r>
            <a:r>
              <a:rPr sz="2800" spc="-145" dirty="0">
                <a:latin typeface="Arial"/>
                <a:cs typeface="Arial"/>
              </a:rPr>
              <a:t>de </a:t>
            </a:r>
            <a:r>
              <a:rPr sz="2800" spc="-135" dirty="0">
                <a:solidFill>
                  <a:srgbClr val="FF0000"/>
                </a:solidFill>
                <a:latin typeface="Arial"/>
                <a:cs typeface="Arial"/>
              </a:rPr>
              <a:t>produção </a:t>
            </a:r>
            <a:r>
              <a:rPr sz="2800" spc="-130" dirty="0">
                <a:latin typeface="Arial"/>
                <a:cs typeface="Arial"/>
              </a:rPr>
              <a:t>(levantamento, </a:t>
            </a:r>
            <a:r>
              <a:rPr sz="2800" spc="-120" dirty="0">
                <a:latin typeface="Arial"/>
                <a:cs typeface="Arial"/>
              </a:rPr>
              <a:t>registro,  </a:t>
            </a:r>
            <a:r>
              <a:rPr sz="2800" spc="-160" dirty="0">
                <a:latin typeface="Arial"/>
                <a:cs typeface="Arial"/>
              </a:rPr>
              <a:t>validação </a:t>
            </a:r>
            <a:r>
              <a:rPr sz="2800" spc="-170" dirty="0">
                <a:latin typeface="Arial"/>
                <a:cs typeface="Arial"/>
              </a:rPr>
              <a:t>e </a:t>
            </a:r>
            <a:r>
              <a:rPr sz="2800" spc="-130" dirty="0">
                <a:latin typeface="Arial"/>
                <a:cs typeface="Arial"/>
              </a:rPr>
              <a:t>verificação) </a:t>
            </a:r>
            <a:r>
              <a:rPr sz="2800" spc="-170" dirty="0">
                <a:latin typeface="Arial"/>
                <a:cs typeface="Arial"/>
              </a:rPr>
              <a:t>e </a:t>
            </a:r>
            <a:r>
              <a:rPr sz="2800" spc="-160" dirty="0">
                <a:solidFill>
                  <a:srgbClr val="FF0000"/>
                </a:solidFill>
                <a:latin typeface="Arial"/>
                <a:cs typeface="Arial"/>
              </a:rPr>
              <a:t>gerência </a:t>
            </a:r>
            <a:r>
              <a:rPr sz="2800" spc="-95" dirty="0">
                <a:latin typeface="Arial"/>
                <a:cs typeface="Arial"/>
              </a:rPr>
              <a:t>(controle </a:t>
            </a:r>
            <a:r>
              <a:rPr sz="2800" spc="-150" dirty="0">
                <a:latin typeface="Arial"/>
                <a:cs typeface="Arial"/>
              </a:rPr>
              <a:t>de  </a:t>
            </a:r>
            <a:r>
              <a:rPr sz="2800" spc="-175" dirty="0">
                <a:latin typeface="Arial"/>
                <a:cs typeface="Arial"/>
              </a:rPr>
              <a:t>mudanças, </a:t>
            </a:r>
            <a:r>
              <a:rPr sz="2800" spc="-160" dirty="0">
                <a:latin typeface="Arial"/>
                <a:cs typeface="Arial"/>
              </a:rPr>
              <a:t>gerência </a:t>
            </a:r>
            <a:r>
              <a:rPr sz="2800" spc="-145" dirty="0">
                <a:latin typeface="Arial"/>
                <a:cs typeface="Arial"/>
              </a:rPr>
              <a:t>de </a:t>
            </a:r>
            <a:r>
              <a:rPr sz="2800" spc="-150" dirty="0">
                <a:latin typeface="Arial"/>
                <a:cs typeface="Arial"/>
              </a:rPr>
              <a:t>configuração, </a:t>
            </a:r>
            <a:r>
              <a:rPr sz="2800" spc="-120" dirty="0">
                <a:latin typeface="Arial"/>
                <a:cs typeface="Arial"/>
              </a:rPr>
              <a:t>rastreabilidade,  </a:t>
            </a:r>
            <a:r>
              <a:rPr sz="2800" spc="-160" dirty="0">
                <a:latin typeface="Arial"/>
                <a:cs typeface="Arial"/>
              </a:rPr>
              <a:t>gerência </a:t>
            </a:r>
            <a:r>
              <a:rPr sz="2800" spc="-140" dirty="0">
                <a:latin typeface="Arial"/>
                <a:cs typeface="Arial"/>
              </a:rPr>
              <a:t>de </a:t>
            </a:r>
            <a:r>
              <a:rPr sz="2800" spc="-120" dirty="0">
                <a:latin typeface="Arial"/>
                <a:cs typeface="Arial"/>
              </a:rPr>
              <a:t>qualidade </a:t>
            </a:r>
            <a:r>
              <a:rPr sz="2800" spc="-180" dirty="0">
                <a:latin typeface="Arial"/>
                <a:cs typeface="Arial"/>
              </a:rPr>
              <a:t>dos </a:t>
            </a:r>
            <a:r>
              <a:rPr sz="2800" spc="-110" dirty="0">
                <a:latin typeface="Arial"/>
                <a:cs typeface="Arial"/>
              </a:rPr>
              <a:t>requisitos) </a:t>
            </a:r>
            <a:r>
              <a:rPr sz="2800" spc="-135" dirty="0">
                <a:latin typeface="Arial"/>
                <a:cs typeface="Arial"/>
              </a:rPr>
              <a:t>de </a:t>
            </a:r>
            <a:r>
              <a:rPr sz="2800" spc="-110" dirty="0">
                <a:latin typeface="Arial"/>
                <a:cs typeface="Arial"/>
              </a:rPr>
              <a:t>requisitos,  </a:t>
            </a:r>
            <a:r>
              <a:rPr sz="2800" spc="-185" dirty="0">
                <a:latin typeface="Arial"/>
                <a:cs typeface="Arial"/>
              </a:rPr>
              <a:t>dá-se </a:t>
            </a:r>
            <a:r>
              <a:rPr sz="2800" spc="-85" dirty="0">
                <a:latin typeface="Arial"/>
                <a:cs typeface="Arial"/>
              </a:rPr>
              <a:t>o </a:t>
            </a:r>
            <a:r>
              <a:rPr sz="2800" spc="-130" dirty="0">
                <a:latin typeface="Arial"/>
                <a:cs typeface="Arial"/>
              </a:rPr>
              <a:t>nome </a:t>
            </a:r>
            <a:r>
              <a:rPr sz="2800" spc="-145" dirty="0">
                <a:latin typeface="Arial"/>
                <a:cs typeface="Arial"/>
              </a:rPr>
              <a:t>de </a:t>
            </a:r>
            <a:r>
              <a:rPr sz="2800" b="1" spc="-180" dirty="0">
                <a:latin typeface="Trebuchet MS"/>
                <a:cs typeface="Trebuchet MS"/>
              </a:rPr>
              <a:t>Engenharia </a:t>
            </a:r>
            <a:r>
              <a:rPr sz="2800" b="1" spc="-185" dirty="0">
                <a:latin typeface="Trebuchet MS"/>
                <a:cs typeface="Trebuchet MS"/>
              </a:rPr>
              <a:t>de </a:t>
            </a:r>
            <a:r>
              <a:rPr sz="2800" b="1" spc="-175" dirty="0">
                <a:latin typeface="Trebuchet MS"/>
                <a:cs typeface="Trebuchet MS"/>
              </a:rPr>
              <a:t>Requisitos </a:t>
            </a:r>
            <a:r>
              <a:rPr sz="2800" b="1" spc="-165" dirty="0">
                <a:latin typeface="Arial"/>
                <a:cs typeface="Arial"/>
              </a:rPr>
              <a:t>–  </a:t>
            </a:r>
            <a:r>
              <a:rPr sz="2800" b="1" i="1" spc="-210" dirty="0">
                <a:latin typeface="Trebuchet MS"/>
                <a:cs typeface="Trebuchet MS"/>
              </a:rPr>
              <a:t>Requirements </a:t>
            </a:r>
            <a:r>
              <a:rPr sz="2800" b="1" i="1" spc="-185" dirty="0">
                <a:latin typeface="Trebuchet MS"/>
                <a:cs typeface="Trebuchet MS"/>
              </a:rPr>
              <a:t>Engineering</a:t>
            </a:r>
            <a:r>
              <a:rPr sz="2800" b="1" i="1" spc="-114" dirty="0">
                <a:latin typeface="Trebuchet MS"/>
                <a:cs typeface="Trebuchet MS"/>
              </a:rPr>
              <a:t> </a:t>
            </a:r>
            <a:r>
              <a:rPr sz="2800" b="1" i="1" spc="-204" dirty="0">
                <a:latin typeface="Trebuchet MS"/>
                <a:cs typeface="Trebuchet MS"/>
              </a:rPr>
              <a:t>(RE)</a:t>
            </a:r>
            <a:endParaRPr sz="2800">
              <a:latin typeface="Trebuchet MS"/>
              <a:cs typeface="Trebuchet MS"/>
            </a:endParaRPr>
          </a:p>
          <a:p>
            <a:pPr marL="561340" marR="12700" indent="-247015">
              <a:lnSpc>
                <a:spcPts val="3110"/>
              </a:lnSpc>
              <a:spcBef>
                <a:spcPts val="2450"/>
              </a:spcBef>
              <a:tabLst>
                <a:tab pos="560705" algn="l"/>
                <a:tab pos="2118995" algn="l"/>
                <a:tab pos="3335020" algn="l"/>
                <a:tab pos="3848735" algn="l"/>
                <a:tab pos="4781550" algn="l"/>
                <a:tab pos="5312410" algn="l"/>
                <a:tab pos="6452235" algn="l"/>
                <a:tab pos="6798309" algn="l"/>
                <a:tab pos="7442834" algn="l"/>
              </a:tabLst>
            </a:pPr>
            <a:r>
              <a:rPr sz="26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600" spc="-560" dirty="0">
                <a:solidFill>
                  <a:srgbClr val="373B52"/>
                </a:solidFill>
                <a:latin typeface="Arial"/>
                <a:cs typeface="Arial"/>
              </a:rPr>
              <a:t>R</a:t>
            </a:r>
            <a:r>
              <a:rPr sz="2600" spc="-155" dirty="0">
                <a:solidFill>
                  <a:srgbClr val="373B52"/>
                </a:solidFill>
                <a:latin typeface="Arial"/>
                <a:cs typeface="Arial"/>
              </a:rPr>
              <a:t>e</a:t>
            </a:r>
            <a:r>
              <a:rPr sz="2600" spc="-105" dirty="0">
                <a:solidFill>
                  <a:srgbClr val="373B52"/>
                </a:solidFill>
                <a:latin typeface="Arial"/>
                <a:cs typeface="Arial"/>
              </a:rPr>
              <a:t>q</a:t>
            </a:r>
            <a:r>
              <a:rPr sz="2600" spc="-110" dirty="0">
                <a:solidFill>
                  <a:srgbClr val="373B52"/>
                </a:solidFill>
                <a:latin typeface="Arial"/>
                <a:cs typeface="Arial"/>
              </a:rPr>
              <a:t>ui</a:t>
            </a:r>
            <a:r>
              <a:rPr sz="2600" spc="-135" dirty="0">
                <a:solidFill>
                  <a:srgbClr val="373B52"/>
                </a:solidFill>
                <a:latin typeface="Arial"/>
                <a:cs typeface="Arial"/>
              </a:rPr>
              <a:t>s</a:t>
            </a:r>
            <a:r>
              <a:rPr sz="2600" spc="10" dirty="0">
                <a:solidFill>
                  <a:srgbClr val="373B52"/>
                </a:solidFill>
                <a:latin typeface="Arial"/>
                <a:cs typeface="Arial"/>
              </a:rPr>
              <a:t>i</a:t>
            </a:r>
            <a:r>
              <a:rPr sz="2600" spc="85" dirty="0">
                <a:solidFill>
                  <a:srgbClr val="373B52"/>
                </a:solidFill>
                <a:latin typeface="Arial"/>
                <a:cs typeface="Arial"/>
              </a:rPr>
              <a:t>t</a:t>
            </a:r>
            <a:r>
              <a:rPr sz="2600" spc="-85" dirty="0">
                <a:solidFill>
                  <a:srgbClr val="373B52"/>
                </a:solidFill>
                <a:latin typeface="Arial"/>
                <a:cs typeface="Arial"/>
              </a:rPr>
              <a:t>o</a:t>
            </a:r>
            <a:r>
              <a:rPr sz="2600" spc="-285" dirty="0">
                <a:solidFill>
                  <a:srgbClr val="373B52"/>
                </a:solidFill>
                <a:latin typeface="Arial"/>
                <a:cs typeface="Arial"/>
              </a:rPr>
              <a:t>s</a:t>
            </a:r>
            <a:r>
              <a:rPr sz="2600" dirty="0">
                <a:solidFill>
                  <a:srgbClr val="373B52"/>
                </a:solidFill>
                <a:latin typeface="Arial"/>
                <a:cs typeface="Arial"/>
              </a:rPr>
              <a:t>	</a:t>
            </a:r>
            <a:r>
              <a:rPr sz="2600" spc="-110" dirty="0">
                <a:solidFill>
                  <a:srgbClr val="373B52"/>
                </a:solidFill>
                <a:latin typeface="Arial"/>
                <a:cs typeface="Arial"/>
              </a:rPr>
              <a:t>mudam</a:t>
            </a:r>
            <a:r>
              <a:rPr sz="2600" dirty="0">
                <a:solidFill>
                  <a:srgbClr val="373B52"/>
                </a:solidFill>
                <a:latin typeface="Arial"/>
                <a:cs typeface="Arial"/>
              </a:rPr>
              <a:t>	</a:t>
            </a:r>
            <a:r>
              <a:rPr sz="2600" spc="-200" dirty="0">
                <a:solidFill>
                  <a:srgbClr val="373B52"/>
                </a:solidFill>
                <a:latin typeface="Arial"/>
                <a:cs typeface="Arial"/>
              </a:rPr>
              <a:t>a</a:t>
            </a:r>
            <a:r>
              <a:rPr sz="2600" spc="-75" dirty="0">
                <a:solidFill>
                  <a:srgbClr val="373B52"/>
                </a:solidFill>
                <a:latin typeface="Arial"/>
                <a:cs typeface="Arial"/>
              </a:rPr>
              <a:t>o</a:t>
            </a:r>
            <a:r>
              <a:rPr sz="2600" dirty="0">
                <a:solidFill>
                  <a:srgbClr val="373B52"/>
                </a:solidFill>
                <a:latin typeface="Arial"/>
                <a:cs typeface="Arial"/>
              </a:rPr>
              <a:t>	</a:t>
            </a:r>
            <a:r>
              <a:rPr sz="2600" spc="-40" dirty="0">
                <a:solidFill>
                  <a:srgbClr val="373B52"/>
                </a:solidFill>
                <a:latin typeface="Arial"/>
                <a:cs typeface="Arial"/>
              </a:rPr>
              <a:t>lo</a:t>
            </a:r>
            <a:r>
              <a:rPr sz="2600" spc="-65" dirty="0">
                <a:solidFill>
                  <a:srgbClr val="373B52"/>
                </a:solidFill>
                <a:latin typeface="Arial"/>
                <a:cs typeface="Arial"/>
              </a:rPr>
              <a:t>n</a:t>
            </a:r>
            <a:r>
              <a:rPr sz="2600" spc="-265" dirty="0">
                <a:solidFill>
                  <a:srgbClr val="373B52"/>
                </a:solidFill>
                <a:latin typeface="Arial"/>
                <a:cs typeface="Arial"/>
              </a:rPr>
              <a:t>g</a:t>
            </a:r>
            <a:r>
              <a:rPr sz="2600" spc="-75" dirty="0">
                <a:solidFill>
                  <a:srgbClr val="373B52"/>
                </a:solidFill>
                <a:latin typeface="Arial"/>
                <a:cs typeface="Arial"/>
              </a:rPr>
              <a:t>o</a:t>
            </a:r>
            <a:r>
              <a:rPr sz="2600" dirty="0">
                <a:solidFill>
                  <a:srgbClr val="373B52"/>
                </a:solidFill>
                <a:latin typeface="Arial"/>
                <a:cs typeface="Arial"/>
              </a:rPr>
              <a:t>	</a:t>
            </a:r>
            <a:r>
              <a:rPr sz="2600" spc="-85" dirty="0">
                <a:solidFill>
                  <a:srgbClr val="373B52"/>
                </a:solidFill>
                <a:latin typeface="Arial"/>
                <a:cs typeface="Arial"/>
              </a:rPr>
              <a:t>d</a:t>
            </a:r>
            <a:r>
              <a:rPr sz="2600" spc="-75" dirty="0">
                <a:solidFill>
                  <a:srgbClr val="373B52"/>
                </a:solidFill>
                <a:latin typeface="Arial"/>
                <a:cs typeface="Arial"/>
              </a:rPr>
              <a:t>o</a:t>
            </a:r>
            <a:r>
              <a:rPr sz="2600" dirty="0">
                <a:solidFill>
                  <a:srgbClr val="373B52"/>
                </a:solidFill>
                <a:latin typeface="Arial"/>
                <a:cs typeface="Arial"/>
              </a:rPr>
              <a:t>	</a:t>
            </a:r>
            <a:r>
              <a:rPr sz="2600" spc="100" dirty="0">
                <a:solidFill>
                  <a:srgbClr val="373B52"/>
                </a:solidFill>
                <a:latin typeface="Arial"/>
                <a:cs typeface="Arial"/>
              </a:rPr>
              <a:t>t</a:t>
            </a:r>
            <a:r>
              <a:rPr sz="2600" spc="-155" dirty="0">
                <a:solidFill>
                  <a:srgbClr val="373B52"/>
                </a:solidFill>
                <a:latin typeface="Arial"/>
                <a:cs typeface="Arial"/>
              </a:rPr>
              <a:t>e</a:t>
            </a:r>
            <a:r>
              <a:rPr sz="2600" spc="-120" dirty="0">
                <a:solidFill>
                  <a:srgbClr val="373B52"/>
                </a:solidFill>
                <a:latin typeface="Arial"/>
                <a:cs typeface="Arial"/>
              </a:rPr>
              <a:t>m</a:t>
            </a:r>
            <a:r>
              <a:rPr sz="2600" spc="-85" dirty="0">
                <a:solidFill>
                  <a:srgbClr val="373B52"/>
                </a:solidFill>
                <a:latin typeface="Arial"/>
                <a:cs typeface="Arial"/>
              </a:rPr>
              <a:t>p</a:t>
            </a:r>
            <a:r>
              <a:rPr sz="2600" spc="-190" dirty="0">
                <a:solidFill>
                  <a:srgbClr val="373B52"/>
                </a:solidFill>
                <a:latin typeface="Arial"/>
                <a:cs typeface="Arial"/>
              </a:rPr>
              <a:t>o</a:t>
            </a:r>
            <a:r>
              <a:rPr sz="2600" spc="-75" dirty="0">
                <a:solidFill>
                  <a:srgbClr val="373B52"/>
                </a:solidFill>
                <a:latin typeface="Arial"/>
                <a:cs typeface="Arial"/>
              </a:rPr>
              <a:t>,</a:t>
            </a:r>
            <a:r>
              <a:rPr sz="2600" dirty="0">
                <a:solidFill>
                  <a:srgbClr val="373B52"/>
                </a:solidFill>
                <a:latin typeface="Arial"/>
                <a:cs typeface="Arial"/>
              </a:rPr>
              <a:t>	</a:t>
            </a:r>
            <a:r>
              <a:rPr sz="2600" spc="-155" dirty="0">
                <a:solidFill>
                  <a:srgbClr val="373B52"/>
                </a:solidFill>
                <a:latin typeface="Arial"/>
                <a:cs typeface="Arial"/>
              </a:rPr>
              <a:t>e</a:t>
            </a:r>
            <a:r>
              <a:rPr sz="2600" dirty="0">
                <a:solidFill>
                  <a:srgbClr val="373B52"/>
                </a:solidFill>
                <a:latin typeface="Arial"/>
                <a:cs typeface="Arial"/>
              </a:rPr>
              <a:t>	</a:t>
            </a:r>
            <a:r>
              <a:rPr sz="2600" spc="-85" dirty="0">
                <a:solidFill>
                  <a:srgbClr val="373B52"/>
                </a:solidFill>
                <a:latin typeface="Arial"/>
                <a:cs typeface="Arial"/>
              </a:rPr>
              <a:t>p</a:t>
            </a:r>
            <a:r>
              <a:rPr sz="2600" spc="-90" dirty="0">
                <a:solidFill>
                  <a:srgbClr val="373B52"/>
                </a:solidFill>
                <a:latin typeface="Arial"/>
                <a:cs typeface="Arial"/>
              </a:rPr>
              <a:t>o</a:t>
            </a:r>
            <a:r>
              <a:rPr sz="2600" spc="40" dirty="0">
                <a:solidFill>
                  <a:srgbClr val="373B52"/>
                </a:solidFill>
                <a:latin typeface="Arial"/>
                <a:cs typeface="Arial"/>
              </a:rPr>
              <a:t>r</a:t>
            </a:r>
            <a:r>
              <a:rPr sz="2600" dirty="0">
                <a:solidFill>
                  <a:srgbClr val="373B52"/>
                </a:solidFill>
                <a:latin typeface="Arial"/>
                <a:cs typeface="Arial"/>
              </a:rPr>
              <a:t>	</a:t>
            </a:r>
            <a:r>
              <a:rPr sz="2600" spc="-135" dirty="0">
                <a:solidFill>
                  <a:srgbClr val="373B52"/>
                </a:solidFill>
                <a:latin typeface="Arial"/>
                <a:cs typeface="Arial"/>
              </a:rPr>
              <a:t>isso  </a:t>
            </a:r>
            <a:r>
              <a:rPr sz="2600" spc="-130" dirty="0">
                <a:solidFill>
                  <a:srgbClr val="373B52"/>
                </a:solidFill>
                <a:latin typeface="Arial"/>
                <a:cs typeface="Arial"/>
              </a:rPr>
              <a:t>precisam ser</a:t>
            </a:r>
            <a:r>
              <a:rPr sz="2600" spc="-225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600" spc="-140" dirty="0">
                <a:solidFill>
                  <a:srgbClr val="373B52"/>
                </a:solidFill>
                <a:latin typeface="Arial"/>
                <a:cs typeface="Arial"/>
              </a:rPr>
              <a:t>gerenciados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3776" y="568451"/>
            <a:ext cx="6310757" cy="550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75" dirty="0"/>
              <a:t>35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776" y="568451"/>
            <a:ext cx="6310757" cy="550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5363" y="4908626"/>
            <a:ext cx="60071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5"/>
              </a:spcBef>
              <a:buClr>
                <a:srgbClr val="D2DA79"/>
              </a:buClr>
              <a:buFont typeface="Georgia"/>
              <a:buChar char="•"/>
              <a:tabLst>
                <a:tab pos="269240" algn="l"/>
              </a:tabLst>
            </a:pPr>
            <a:r>
              <a:rPr sz="2600" spc="-265" dirty="0">
                <a:latin typeface="Arial"/>
                <a:cs typeface="Arial"/>
              </a:rPr>
              <a:t>As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7208" y="4927549"/>
            <a:ext cx="146812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30" dirty="0">
                <a:latin typeface="Arial"/>
                <a:cs typeface="Arial"/>
              </a:rPr>
              <a:t>estratégias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38035" y="4927549"/>
            <a:ext cx="196596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7870" algn="l"/>
              </a:tabLst>
            </a:pPr>
            <a:r>
              <a:rPr sz="2600" spc="-135" dirty="0">
                <a:latin typeface="Arial"/>
                <a:cs typeface="Arial"/>
              </a:rPr>
              <a:t>ser	</a:t>
            </a:r>
            <a:r>
              <a:rPr sz="2600" spc="-100" dirty="0">
                <a:latin typeface="Arial"/>
                <a:cs typeface="Arial"/>
              </a:rPr>
              <a:t>definidas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395" y="5243576"/>
            <a:ext cx="1826895" cy="77914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>
              <a:lnSpc>
                <a:spcPts val="2810"/>
              </a:lnSpc>
              <a:spcBef>
                <a:spcPts val="455"/>
              </a:spcBef>
            </a:pPr>
            <a:r>
              <a:rPr sz="2600" spc="-250" dirty="0">
                <a:latin typeface="Arial"/>
                <a:cs typeface="Arial"/>
              </a:rPr>
              <a:t>c</a:t>
            </a:r>
            <a:r>
              <a:rPr sz="2600" spc="-130" dirty="0">
                <a:latin typeface="Arial"/>
                <a:cs typeface="Arial"/>
              </a:rPr>
              <a:t>ons</a:t>
            </a:r>
            <a:r>
              <a:rPr sz="2600" spc="-50" dirty="0">
                <a:latin typeface="Arial"/>
                <a:cs typeface="Arial"/>
              </a:rPr>
              <a:t>i</a:t>
            </a:r>
            <a:r>
              <a:rPr sz="2600" spc="-95" dirty="0">
                <a:latin typeface="Arial"/>
                <a:cs typeface="Arial"/>
              </a:rPr>
              <a:t>d</a:t>
            </a:r>
            <a:r>
              <a:rPr sz="2600" spc="-155" dirty="0">
                <a:latin typeface="Arial"/>
                <a:cs typeface="Arial"/>
              </a:rPr>
              <a:t>e</a:t>
            </a:r>
            <a:r>
              <a:rPr sz="2600" spc="-65" dirty="0">
                <a:latin typeface="Arial"/>
                <a:cs typeface="Arial"/>
              </a:rPr>
              <a:t>r</a:t>
            </a:r>
            <a:r>
              <a:rPr sz="2600" spc="-150" dirty="0">
                <a:latin typeface="Arial"/>
                <a:cs typeface="Arial"/>
              </a:rPr>
              <a:t>a</a:t>
            </a:r>
            <a:r>
              <a:rPr sz="2600" spc="-165" dirty="0">
                <a:latin typeface="Arial"/>
                <a:cs typeface="Arial"/>
              </a:rPr>
              <a:t>n</a:t>
            </a:r>
            <a:r>
              <a:rPr sz="2600" spc="-95" dirty="0">
                <a:latin typeface="Arial"/>
                <a:cs typeface="Arial"/>
              </a:rPr>
              <a:t>d</a:t>
            </a:r>
            <a:r>
              <a:rPr sz="2600" spc="-50" dirty="0">
                <a:latin typeface="Arial"/>
                <a:cs typeface="Arial"/>
              </a:rPr>
              <a:t>o  </a:t>
            </a:r>
            <a:r>
              <a:rPr sz="2600" spc="-135" dirty="0">
                <a:latin typeface="Arial"/>
                <a:cs typeface="Arial"/>
              </a:rPr>
              <a:t>gerência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9166" y="4927549"/>
            <a:ext cx="3663315" cy="77978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 indent="330835">
              <a:lnSpc>
                <a:spcPts val="2810"/>
              </a:lnSpc>
              <a:spcBef>
                <a:spcPts val="455"/>
              </a:spcBef>
              <a:tabLst>
                <a:tab pos="579120" algn="l"/>
                <a:tab pos="995680" algn="l"/>
                <a:tab pos="1398270" algn="l"/>
                <a:tab pos="2447290" algn="l"/>
                <a:tab pos="2936240" algn="l"/>
              </a:tabLst>
            </a:pPr>
            <a:r>
              <a:rPr sz="2600" spc="-125" dirty="0">
                <a:latin typeface="Arial"/>
                <a:cs typeface="Arial"/>
              </a:rPr>
              <a:t>de	</a:t>
            </a:r>
            <a:r>
              <a:rPr sz="2600" spc="-70" dirty="0">
                <a:latin typeface="Arial"/>
                <a:cs typeface="Arial"/>
              </a:rPr>
              <a:t>trabalho	</a:t>
            </a:r>
            <a:r>
              <a:rPr sz="2600" spc="-145" dirty="0">
                <a:latin typeface="Arial"/>
                <a:cs typeface="Arial"/>
              </a:rPr>
              <a:t>devem  </a:t>
            </a:r>
            <a:r>
              <a:rPr sz="2600" spc="-95" dirty="0">
                <a:latin typeface="Arial"/>
                <a:cs typeface="Arial"/>
              </a:rPr>
              <a:t>o</a:t>
            </a:r>
            <a:r>
              <a:rPr sz="2600" spc="-28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85" dirty="0">
                <a:latin typeface="Arial"/>
                <a:cs typeface="Arial"/>
              </a:rPr>
              <a:t>d</a:t>
            </a:r>
            <a:r>
              <a:rPr sz="2600" spc="-110" dirty="0">
                <a:latin typeface="Arial"/>
                <a:cs typeface="Arial"/>
              </a:rPr>
              <a:t>oi</a:t>
            </a:r>
            <a:r>
              <a:rPr sz="2600" spc="-13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250" dirty="0">
                <a:latin typeface="Arial"/>
                <a:cs typeface="Arial"/>
              </a:rPr>
              <a:t>c</a:t>
            </a:r>
            <a:r>
              <a:rPr sz="2600" spc="-90" dirty="0">
                <a:latin typeface="Arial"/>
                <a:cs typeface="Arial"/>
              </a:rPr>
              <a:t>o</a:t>
            </a:r>
            <a:r>
              <a:rPr sz="2600" spc="-85" dirty="0">
                <a:latin typeface="Arial"/>
                <a:cs typeface="Arial"/>
              </a:rPr>
              <a:t>n</a:t>
            </a:r>
            <a:r>
              <a:rPr sz="2600" spc="-210" dirty="0">
                <a:latin typeface="Arial"/>
                <a:cs typeface="Arial"/>
              </a:rPr>
              <a:t>c</a:t>
            </a:r>
            <a:r>
              <a:rPr sz="2600" spc="-70" dirty="0">
                <a:latin typeface="Arial"/>
                <a:cs typeface="Arial"/>
              </a:rPr>
              <a:t>ei</a:t>
            </a:r>
            <a:r>
              <a:rPr sz="2600" spc="85" dirty="0">
                <a:latin typeface="Arial"/>
                <a:cs typeface="Arial"/>
              </a:rPr>
              <a:t>t</a:t>
            </a:r>
            <a:r>
              <a:rPr sz="2600" spc="-200" dirty="0">
                <a:latin typeface="Arial"/>
                <a:cs typeface="Arial"/>
              </a:rPr>
              <a:t>o</a:t>
            </a:r>
            <a:r>
              <a:rPr sz="2600" spc="-17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145" dirty="0">
                <a:latin typeface="Arial"/>
                <a:cs typeface="Arial"/>
              </a:rPr>
              <a:t>b</a:t>
            </a:r>
            <a:r>
              <a:rPr sz="2600" spc="-140" dirty="0">
                <a:latin typeface="Arial"/>
                <a:cs typeface="Arial"/>
              </a:rPr>
              <a:t>a</a:t>
            </a:r>
            <a:r>
              <a:rPr sz="2600" spc="-300" dirty="0">
                <a:latin typeface="Arial"/>
                <a:cs typeface="Arial"/>
              </a:rPr>
              <a:t>s</a:t>
            </a:r>
            <a:r>
              <a:rPr sz="2600" spc="-155" dirty="0">
                <a:latin typeface="Arial"/>
                <a:cs typeface="Arial"/>
              </a:rPr>
              <a:t>e</a:t>
            </a:r>
            <a:r>
              <a:rPr sz="2600" spc="-30" dirty="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0352" y="5284723"/>
            <a:ext cx="1729739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51940" algn="l"/>
              </a:tabLst>
            </a:pPr>
            <a:r>
              <a:rPr sz="2600" spc="-85" dirty="0">
                <a:latin typeface="Arial"/>
                <a:cs typeface="Arial"/>
              </a:rPr>
              <a:t>p</a:t>
            </a:r>
            <a:r>
              <a:rPr sz="2600" spc="-30" dirty="0">
                <a:latin typeface="Arial"/>
                <a:cs typeface="Arial"/>
              </a:rPr>
              <a:t>r</a:t>
            </a:r>
            <a:r>
              <a:rPr sz="2600" spc="-85" dirty="0">
                <a:latin typeface="Arial"/>
                <a:cs typeface="Arial"/>
              </a:rPr>
              <a:t>odu</a:t>
            </a:r>
            <a:r>
              <a:rPr sz="2600" spc="-250" dirty="0">
                <a:latin typeface="Arial"/>
                <a:cs typeface="Arial"/>
              </a:rPr>
              <a:t>ç</a:t>
            </a:r>
            <a:r>
              <a:rPr sz="2600" spc="-140" dirty="0">
                <a:latin typeface="Arial"/>
                <a:cs typeface="Arial"/>
              </a:rPr>
              <a:t>ão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155" dirty="0">
                <a:latin typeface="Arial"/>
                <a:cs typeface="Arial"/>
              </a:rPr>
              <a:t>e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04644" y="1714500"/>
            <a:ext cx="4934711" cy="2895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75" dirty="0"/>
              <a:t>36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5044" y="2286000"/>
            <a:ext cx="6278019" cy="25202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63" y="1658874"/>
            <a:ext cx="6646545" cy="31007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68605" marR="5080" indent="-255904" algn="just">
              <a:lnSpc>
                <a:spcPct val="80000"/>
              </a:lnSpc>
              <a:spcBef>
                <a:spcPts val="725"/>
              </a:spcBef>
              <a:buClr>
                <a:srgbClr val="D2DA79"/>
              </a:buClr>
              <a:buFont typeface="Georgia"/>
              <a:buChar char="•"/>
              <a:tabLst>
                <a:tab pos="269240" algn="l"/>
              </a:tabLst>
            </a:pPr>
            <a:r>
              <a:rPr sz="2600" spc="-150" dirty="0">
                <a:latin typeface="Arial"/>
                <a:cs typeface="Arial"/>
              </a:rPr>
              <a:t>Estabelecer </a:t>
            </a:r>
            <a:r>
              <a:rPr sz="2600" spc="-125" dirty="0">
                <a:latin typeface="Arial"/>
                <a:cs typeface="Arial"/>
              </a:rPr>
              <a:t>uma </a:t>
            </a:r>
            <a:r>
              <a:rPr sz="2600" spc="-135" dirty="0">
                <a:latin typeface="Arial"/>
                <a:cs typeface="Arial"/>
              </a:rPr>
              <a:t>visão </a:t>
            </a:r>
            <a:r>
              <a:rPr sz="2600" spc="-125" dirty="0">
                <a:latin typeface="Arial"/>
                <a:cs typeface="Arial"/>
              </a:rPr>
              <a:t>comum </a:t>
            </a:r>
            <a:r>
              <a:rPr sz="2600" spc="-70" dirty="0">
                <a:latin typeface="Arial"/>
                <a:cs typeface="Arial"/>
              </a:rPr>
              <a:t>entre </a:t>
            </a:r>
            <a:r>
              <a:rPr sz="2600" spc="-75" dirty="0">
                <a:latin typeface="Arial"/>
                <a:cs typeface="Arial"/>
              </a:rPr>
              <a:t>o cliente </a:t>
            </a:r>
            <a:r>
              <a:rPr sz="2600" spc="-155" dirty="0">
                <a:latin typeface="Arial"/>
                <a:cs typeface="Arial"/>
              </a:rPr>
              <a:t>e  </a:t>
            </a:r>
            <a:r>
              <a:rPr sz="2600" spc="-200" dirty="0">
                <a:latin typeface="Arial"/>
                <a:cs typeface="Arial"/>
              </a:rPr>
              <a:t>a </a:t>
            </a:r>
            <a:r>
              <a:rPr sz="2600" spc="-100" dirty="0">
                <a:latin typeface="Arial"/>
                <a:cs typeface="Arial"/>
              </a:rPr>
              <a:t>equipe </a:t>
            </a:r>
            <a:r>
              <a:rPr sz="2600" spc="-130" dirty="0">
                <a:latin typeface="Arial"/>
                <a:cs typeface="Arial"/>
              </a:rPr>
              <a:t>de </a:t>
            </a:r>
            <a:r>
              <a:rPr sz="2600" spc="-50" dirty="0">
                <a:latin typeface="Arial"/>
                <a:cs typeface="Arial"/>
              </a:rPr>
              <a:t>projeto </a:t>
            </a:r>
            <a:r>
              <a:rPr sz="2600" spc="-135" dirty="0">
                <a:latin typeface="Arial"/>
                <a:cs typeface="Arial"/>
              </a:rPr>
              <a:t>em </a:t>
            </a:r>
            <a:r>
              <a:rPr sz="2600" spc="-130" dirty="0">
                <a:latin typeface="Arial"/>
                <a:cs typeface="Arial"/>
              </a:rPr>
              <a:t>relação </a:t>
            </a:r>
            <a:r>
              <a:rPr sz="2600" spc="-185" dirty="0">
                <a:latin typeface="Arial"/>
                <a:cs typeface="Arial"/>
              </a:rPr>
              <a:t>aos </a:t>
            </a:r>
            <a:r>
              <a:rPr sz="2600" spc="-90" dirty="0">
                <a:latin typeface="Arial"/>
                <a:cs typeface="Arial"/>
              </a:rPr>
              <a:t>requisitos  </a:t>
            </a:r>
            <a:r>
              <a:rPr sz="2600" spc="-105" dirty="0">
                <a:latin typeface="Arial"/>
                <a:cs typeface="Arial"/>
              </a:rPr>
              <a:t>que </a:t>
            </a:r>
            <a:r>
              <a:rPr sz="2600" spc="-155" dirty="0">
                <a:latin typeface="Arial"/>
                <a:cs typeface="Arial"/>
              </a:rPr>
              <a:t>serão </a:t>
            </a:r>
            <a:r>
              <a:rPr sz="2600" spc="-100" dirty="0">
                <a:latin typeface="Arial"/>
                <a:cs typeface="Arial"/>
              </a:rPr>
              <a:t>atendidos </a:t>
            </a:r>
            <a:r>
              <a:rPr sz="2600" spc="-75" dirty="0">
                <a:latin typeface="Arial"/>
                <a:cs typeface="Arial"/>
              </a:rPr>
              <a:t>pelo </a:t>
            </a:r>
            <a:r>
              <a:rPr sz="2600" spc="-45" dirty="0">
                <a:latin typeface="Arial"/>
                <a:cs typeface="Arial"/>
              </a:rPr>
              <a:t>projeto</a:t>
            </a:r>
            <a:r>
              <a:rPr sz="2600" spc="-530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de </a:t>
            </a:r>
            <a:r>
              <a:rPr sz="2600" spc="-80" dirty="0">
                <a:latin typeface="Arial"/>
                <a:cs typeface="Arial"/>
              </a:rPr>
              <a:t>software</a:t>
            </a:r>
            <a:endParaRPr sz="2600">
              <a:latin typeface="Arial"/>
              <a:cs typeface="Arial"/>
            </a:endParaRPr>
          </a:p>
          <a:p>
            <a:pPr marL="268605" marR="58419" indent="-255904" algn="just">
              <a:lnSpc>
                <a:spcPts val="2810"/>
              </a:lnSpc>
              <a:spcBef>
                <a:spcPts val="1170"/>
              </a:spcBef>
              <a:buClr>
                <a:srgbClr val="D2DA79"/>
              </a:buClr>
              <a:buFont typeface="Georgia"/>
              <a:buChar char="•"/>
              <a:tabLst>
                <a:tab pos="269240" algn="l"/>
              </a:tabLst>
            </a:pPr>
            <a:r>
              <a:rPr sz="2600" spc="-150" dirty="0">
                <a:latin typeface="Arial"/>
                <a:cs typeface="Arial"/>
              </a:rPr>
              <a:t>Registrar </a:t>
            </a:r>
            <a:r>
              <a:rPr sz="2600" spc="-155" dirty="0">
                <a:latin typeface="Arial"/>
                <a:cs typeface="Arial"/>
              </a:rPr>
              <a:t>e </a:t>
            </a:r>
            <a:r>
              <a:rPr sz="2600" spc="-125" dirty="0">
                <a:latin typeface="Arial"/>
                <a:cs typeface="Arial"/>
              </a:rPr>
              <a:t>acompanhar </a:t>
            </a:r>
            <a:r>
              <a:rPr sz="2600" spc="-85" dirty="0">
                <a:latin typeface="Arial"/>
                <a:cs typeface="Arial"/>
              </a:rPr>
              <a:t>requisitos </a:t>
            </a:r>
            <a:r>
              <a:rPr sz="2600" spc="-140" dirty="0">
                <a:latin typeface="Arial"/>
                <a:cs typeface="Arial"/>
              </a:rPr>
              <a:t>ao </a:t>
            </a:r>
            <a:r>
              <a:rPr sz="2600" spc="-95" dirty="0">
                <a:latin typeface="Arial"/>
                <a:cs typeface="Arial"/>
              </a:rPr>
              <a:t>longo </a:t>
            </a:r>
            <a:r>
              <a:rPr sz="2600" spc="-120" dirty="0">
                <a:latin typeface="Arial"/>
                <a:cs typeface="Arial"/>
              </a:rPr>
              <a:t>de  </a:t>
            </a:r>
            <a:r>
              <a:rPr sz="2600" spc="-35" dirty="0">
                <a:latin typeface="Arial"/>
                <a:cs typeface="Arial"/>
              </a:rPr>
              <a:t>todo </a:t>
            </a:r>
            <a:r>
              <a:rPr sz="2600" spc="-75" dirty="0">
                <a:latin typeface="Arial"/>
                <a:cs typeface="Arial"/>
              </a:rPr>
              <a:t>o </a:t>
            </a:r>
            <a:r>
              <a:rPr sz="2600" spc="-155" dirty="0">
                <a:latin typeface="Arial"/>
                <a:cs typeface="Arial"/>
              </a:rPr>
              <a:t>processo </a:t>
            </a:r>
            <a:r>
              <a:rPr sz="2600" spc="-120" dirty="0">
                <a:latin typeface="Arial"/>
                <a:cs typeface="Arial"/>
              </a:rPr>
              <a:t>de</a:t>
            </a:r>
            <a:r>
              <a:rPr sz="2600" spc="-405" dirty="0">
                <a:latin typeface="Arial"/>
                <a:cs typeface="Arial"/>
              </a:rPr>
              <a:t> </a:t>
            </a:r>
            <a:r>
              <a:rPr sz="2600" spc="-110" dirty="0">
                <a:latin typeface="Arial"/>
                <a:cs typeface="Arial"/>
              </a:rPr>
              <a:t>desenvolvimento</a:t>
            </a:r>
            <a:endParaRPr sz="2600">
              <a:latin typeface="Arial"/>
              <a:cs typeface="Arial"/>
            </a:endParaRPr>
          </a:p>
          <a:p>
            <a:pPr marL="268605" marR="6350" indent="-255904" algn="just">
              <a:lnSpc>
                <a:spcPct val="80000"/>
              </a:lnSpc>
              <a:spcBef>
                <a:spcPts val="1820"/>
              </a:spcBef>
              <a:buClr>
                <a:srgbClr val="D2DA79"/>
              </a:buClr>
              <a:buFont typeface="Georgia"/>
              <a:buChar char="•"/>
              <a:tabLst>
                <a:tab pos="269240" algn="l"/>
              </a:tabLst>
            </a:pPr>
            <a:r>
              <a:rPr sz="2600" spc="-114" dirty="0">
                <a:latin typeface="Arial"/>
                <a:cs typeface="Arial"/>
              </a:rPr>
              <a:t>Documentar </a:t>
            </a:r>
            <a:r>
              <a:rPr sz="2600" spc="-150" dirty="0">
                <a:latin typeface="Arial"/>
                <a:cs typeface="Arial"/>
              </a:rPr>
              <a:t>e </a:t>
            </a:r>
            <a:r>
              <a:rPr sz="2600" spc="-65" dirty="0">
                <a:latin typeface="Arial"/>
                <a:cs typeface="Arial"/>
              </a:rPr>
              <a:t>controlar </a:t>
            </a:r>
            <a:r>
              <a:rPr sz="2600" spc="-190" dirty="0">
                <a:latin typeface="Arial"/>
                <a:cs typeface="Arial"/>
              </a:rPr>
              <a:t>os </a:t>
            </a:r>
            <a:r>
              <a:rPr sz="2600" spc="-90" dirty="0">
                <a:latin typeface="Arial"/>
                <a:cs typeface="Arial"/>
              </a:rPr>
              <a:t>requisitos </a:t>
            </a:r>
            <a:r>
              <a:rPr sz="2600" spc="-150" dirty="0">
                <a:latin typeface="Arial"/>
                <a:cs typeface="Arial"/>
              </a:rPr>
              <a:t>alocados  </a:t>
            </a:r>
            <a:r>
              <a:rPr sz="2600" spc="-135" dirty="0">
                <a:latin typeface="Arial"/>
                <a:cs typeface="Arial"/>
              </a:rPr>
              <a:t>para </a:t>
            </a:r>
            <a:r>
              <a:rPr sz="2600" spc="-125" dirty="0">
                <a:latin typeface="Arial"/>
                <a:cs typeface="Arial"/>
              </a:rPr>
              <a:t>estabelecer </a:t>
            </a:r>
            <a:r>
              <a:rPr sz="2600" spc="-135" dirty="0">
                <a:latin typeface="Arial"/>
                <a:cs typeface="Arial"/>
              </a:rPr>
              <a:t>uma </a:t>
            </a:r>
            <a:r>
              <a:rPr sz="2600" spc="-125" dirty="0">
                <a:latin typeface="Arial"/>
                <a:cs typeface="Arial"/>
              </a:rPr>
              <a:t>baseline </a:t>
            </a:r>
            <a:r>
              <a:rPr sz="2600" spc="-145" dirty="0">
                <a:latin typeface="Arial"/>
                <a:cs typeface="Arial"/>
              </a:rPr>
              <a:t>para </a:t>
            </a:r>
            <a:r>
              <a:rPr sz="2600" spc="-160" dirty="0">
                <a:latin typeface="Arial"/>
                <a:cs typeface="Arial"/>
              </a:rPr>
              <a:t>uso  </a:t>
            </a:r>
            <a:r>
              <a:rPr sz="2600" spc="-120" dirty="0">
                <a:latin typeface="Arial"/>
                <a:cs typeface="Arial"/>
              </a:rPr>
              <a:t>gerencial </a:t>
            </a:r>
            <a:r>
              <a:rPr sz="2600" spc="-155" dirty="0">
                <a:latin typeface="Arial"/>
                <a:cs typeface="Arial"/>
              </a:rPr>
              <a:t>e </a:t>
            </a:r>
            <a:r>
              <a:rPr sz="2600" spc="-145" dirty="0">
                <a:latin typeface="Arial"/>
                <a:cs typeface="Arial"/>
              </a:rPr>
              <a:t>da </a:t>
            </a:r>
            <a:r>
              <a:rPr sz="2600" spc="-120" dirty="0">
                <a:latin typeface="Arial"/>
                <a:cs typeface="Arial"/>
              </a:rPr>
              <a:t>engenharia de</a:t>
            </a:r>
            <a:r>
              <a:rPr sz="2600" spc="-275" dirty="0">
                <a:latin typeface="Arial"/>
                <a:cs typeface="Arial"/>
              </a:rPr>
              <a:t> </a:t>
            </a:r>
            <a:r>
              <a:rPr sz="2600" spc="-80" dirty="0">
                <a:latin typeface="Arial"/>
                <a:cs typeface="Arial"/>
              </a:rPr>
              <a:t>software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363" y="4958918"/>
            <a:ext cx="25114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5"/>
              </a:spcBef>
              <a:buClr>
                <a:srgbClr val="D2DA79"/>
              </a:buClr>
              <a:buFont typeface="Georgia"/>
              <a:buChar char="•"/>
              <a:tabLst>
                <a:tab pos="269240" algn="l"/>
                <a:tab pos="1530350" algn="l"/>
              </a:tabLst>
            </a:pPr>
            <a:r>
              <a:rPr sz="2600" spc="-50" dirty="0">
                <a:latin typeface="Arial"/>
                <a:cs typeface="Arial"/>
              </a:rPr>
              <a:t>Manter	</a:t>
            </a:r>
            <a:r>
              <a:rPr sz="2600" spc="-114" dirty="0">
                <a:latin typeface="Arial"/>
                <a:cs typeface="Arial"/>
              </a:rPr>
              <a:t>planos,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4075" y="4977841"/>
            <a:ext cx="3888104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78915" algn="l"/>
                <a:tab pos="1906905" algn="l"/>
                <a:tab pos="3536315" algn="l"/>
              </a:tabLst>
            </a:pPr>
            <a:r>
              <a:rPr sz="2600" spc="-105" dirty="0">
                <a:latin typeface="Arial"/>
                <a:cs typeface="Arial"/>
              </a:rPr>
              <a:t>a</a:t>
            </a:r>
            <a:r>
              <a:rPr sz="2600" spc="-60" dirty="0">
                <a:latin typeface="Arial"/>
                <a:cs typeface="Arial"/>
              </a:rPr>
              <a:t>r</a:t>
            </a:r>
            <a:r>
              <a:rPr sz="2600" spc="114" dirty="0">
                <a:latin typeface="Arial"/>
                <a:cs typeface="Arial"/>
              </a:rPr>
              <a:t>t</a:t>
            </a:r>
            <a:r>
              <a:rPr sz="2600" spc="-210" dirty="0">
                <a:latin typeface="Arial"/>
                <a:cs typeface="Arial"/>
              </a:rPr>
              <a:t>e</a:t>
            </a:r>
            <a:r>
              <a:rPr sz="2600" spc="-30" dirty="0">
                <a:latin typeface="Arial"/>
                <a:cs typeface="Arial"/>
              </a:rPr>
              <a:t>f</a:t>
            </a:r>
            <a:r>
              <a:rPr sz="2600" spc="-85" dirty="0">
                <a:latin typeface="Arial"/>
                <a:cs typeface="Arial"/>
              </a:rPr>
              <a:t>a</a:t>
            </a:r>
            <a:r>
              <a:rPr sz="2600" spc="-65" dirty="0">
                <a:latin typeface="Arial"/>
                <a:cs typeface="Arial"/>
              </a:rPr>
              <a:t>t</a:t>
            </a:r>
            <a:r>
              <a:rPr sz="2600" spc="-85" dirty="0">
                <a:latin typeface="Arial"/>
                <a:cs typeface="Arial"/>
              </a:rPr>
              <a:t>o</a:t>
            </a:r>
            <a:r>
              <a:rPr sz="2600" spc="-28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15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250" dirty="0">
                <a:latin typeface="Arial"/>
                <a:cs typeface="Arial"/>
              </a:rPr>
              <a:t>a</a:t>
            </a:r>
            <a:r>
              <a:rPr sz="2600" spc="-80" dirty="0">
                <a:latin typeface="Arial"/>
                <a:cs typeface="Arial"/>
              </a:rPr>
              <a:t>tividades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120" dirty="0">
                <a:latin typeface="Arial"/>
                <a:cs typeface="Arial"/>
              </a:rPr>
              <a:t>de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395" y="5223764"/>
            <a:ext cx="1287145" cy="7397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725"/>
              </a:spcBef>
            </a:pPr>
            <a:r>
              <a:rPr sz="2600" spc="-80" dirty="0">
                <a:latin typeface="Arial"/>
                <a:cs typeface="Arial"/>
              </a:rPr>
              <a:t>software  </a:t>
            </a:r>
            <a:r>
              <a:rPr sz="2600" spc="-75" dirty="0">
                <a:latin typeface="Arial"/>
                <a:cs typeface="Arial"/>
              </a:rPr>
              <a:t>al</a:t>
            </a:r>
            <a:r>
              <a:rPr sz="2600" spc="-110" dirty="0">
                <a:latin typeface="Arial"/>
                <a:cs typeface="Arial"/>
              </a:rPr>
              <a:t>o</a:t>
            </a:r>
            <a:r>
              <a:rPr sz="2600" spc="-250" dirty="0">
                <a:latin typeface="Arial"/>
                <a:cs typeface="Arial"/>
              </a:rPr>
              <a:t>c</a:t>
            </a:r>
            <a:r>
              <a:rPr sz="2600" spc="-120" dirty="0">
                <a:latin typeface="Arial"/>
                <a:cs typeface="Arial"/>
              </a:rPr>
              <a:t>ad</a:t>
            </a:r>
            <a:r>
              <a:rPr sz="2600" spc="-130" dirty="0">
                <a:latin typeface="Arial"/>
                <a:cs typeface="Arial"/>
              </a:rPr>
              <a:t>o</a:t>
            </a:r>
            <a:r>
              <a:rPr sz="2600" spc="-285" dirty="0">
                <a:latin typeface="Arial"/>
                <a:cs typeface="Arial"/>
              </a:rPr>
              <a:t>s</a:t>
            </a:r>
            <a:r>
              <a:rPr sz="2600" spc="-65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13507" y="5295391"/>
            <a:ext cx="485711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01520" algn="l"/>
                <a:tab pos="2907030" algn="l"/>
                <a:tab pos="3540760" algn="l"/>
              </a:tabLst>
            </a:pPr>
            <a:r>
              <a:rPr sz="2600" spc="-245" dirty="0">
                <a:latin typeface="Arial"/>
                <a:cs typeface="Arial"/>
              </a:rPr>
              <a:t>c</a:t>
            </a:r>
            <a:r>
              <a:rPr sz="2600" spc="-150" dirty="0">
                <a:latin typeface="Arial"/>
                <a:cs typeface="Arial"/>
              </a:rPr>
              <a:t>ons</a:t>
            </a:r>
            <a:r>
              <a:rPr sz="2600" spc="10" dirty="0">
                <a:latin typeface="Arial"/>
                <a:cs typeface="Arial"/>
              </a:rPr>
              <a:t>i</a:t>
            </a:r>
            <a:r>
              <a:rPr sz="2600" spc="-335" dirty="0">
                <a:latin typeface="Arial"/>
                <a:cs typeface="Arial"/>
              </a:rPr>
              <a:t>s</a:t>
            </a:r>
            <a:r>
              <a:rPr sz="2600" spc="75" dirty="0">
                <a:latin typeface="Arial"/>
                <a:cs typeface="Arial"/>
              </a:rPr>
              <a:t>t</a:t>
            </a:r>
            <a:r>
              <a:rPr sz="2600" spc="-155" dirty="0">
                <a:latin typeface="Arial"/>
                <a:cs typeface="Arial"/>
              </a:rPr>
              <a:t>en</a:t>
            </a:r>
            <a:r>
              <a:rPr sz="2600" spc="85" dirty="0">
                <a:latin typeface="Arial"/>
                <a:cs typeface="Arial"/>
              </a:rPr>
              <a:t>t</a:t>
            </a:r>
            <a:r>
              <a:rPr sz="2600" spc="-180" dirty="0">
                <a:latin typeface="Arial"/>
                <a:cs typeface="Arial"/>
              </a:rPr>
              <a:t>e</a:t>
            </a:r>
            <a:r>
              <a:rPr sz="2600" spc="-28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250" dirty="0">
                <a:latin typeface="Arial"/>
                <a:cs typeface="Arial"/>
              </a:rPr>
              <a:t>c</a:t>
            </a:r>
            <a:r>
              <a:rPr sz="2600" spc="-85" dirty="0">
                <a:latin typeface="Arial"/>
                <a:cs typeface="Arial"/>
              </a:rPr>
              <a:t>o</a:t>
            </a:r>
            <a:r>
              <a:rPr sz="2600" spc="-90" dirty="0">
                <a:latin typeface="Arial"/>
                <a:cs typeface="Arial"/>
              </a:rPr>
              <a:t>m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85" dirty="0">
                <a:latin typeface="Arial"/>
                <a:cs typeface="Arial"/>
              </a:rPr>
              <a:t>o</a:t>
            </a:r>
            <a:r>
              <a:rPr sz="2600" spc="-28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30" dirty="0">
                <a:latin typeface="Arial"/>
                <a:cs typeface="Arial"/>
              </a:rPr>
              <a:t>r</a:t>
            </a:r>
            <a:r>
              <a:rPr sz="2600" spc="-170" dirty="0">
                <a:latin typeface="Arial"/>
                <a:cs typeface="Arial"/>
              </a:rPr>
              <a:t>e</a:t>
            </a:r>
            <a:r>
              <a:rPr sz="2600" spc="-80" dirty="0">
                <a:latin typeface="Arial"/>
                <a:cs typeface="Arial"/>
              </a:rPr>
              <a:t>q</a:t>
            </a:r>
            <a:r>
              <a:rPr sz="2600" spc="-85" dirty="0">
                <a:latin typeface="Arial"/>
                <a:cs typeface="Arial"/>
              </a:rPr>
              <a:t>u</a:t>
            </a:r>
            <a:r>
              <a:rPr sz="2600" spc="10" dirty="0">
                <a:latin typeface="Arial"/>
                <a:cs typeface="Arial"/>
              </a:rPr>
              <a:t>i</a:t>
            </a:r>
            <a:r>
              <a:rPr sz="2600" spc="-185" dirty="0">
                <a:latin typeface="Arial"/>
                <a:cs typeface="Arial"/>
              </a:rPr>
              <a:t>s</a:t>
            </a:r>
            <a:r>
              <a:rPr sz="2600" spc="-95" dirty="0">
                <a:latin typeface="Arial"/>
                <a:cs typeface="Arial"/>
              </a:rPr>
              <a:t>i</a:t>
            </a:r>
            <a:r>
              <a:rPr sz="2600" spc="85" dirty="0">
                <a:latin typeface="Arial"/>
                <a:cs typeface="Arial"/>
              </a:rPr>
              <a:t>t</a:t>
            </a:r>
            <a:r>
              <a:rPr sz="2600" spc="-190" dirty="0">
                <a:latin typeface="Arial"/>
                <a:cs typeface="Arial"/>
              </a:rPr>
              <a:t>os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2440" y="256031"/>
            <a:ext cx="6882257" cy="1168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21880" y="5076444"/>
            <a:ext cx="1578864" cy="995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776" y="256031"/>
            <a:ext cx="6688708" cy="1168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30011" y="1714500"/>
            <a:ext cx="3499103" cy="3595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5363" y="1679193"/>
            <a:ext cx="4527550" cy="345757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68605" marR="82550" indent="-255904">
              <a:lnSpc>
                <a:spcPct val="80000"/>
              </a:lnSpc>
              <a:spcBef>
                <a:spcPts val="620"/>
              </a:spcBef>
              <a:buClr>
                <a:srgbClr val="D2DA79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200" spc="-145" dirty="0">
                <a:latin typeface="Arial"/>
                <a:cs typeface="Arial"/>
              </a:rPr>
              <a:t>Um processo </a:t>
            </a:r>
            <a:r>
              <a:rPr sz="2200" spc="-120" dirty="0">
                <a:latin typeface="Arial"/>
                <a:cs typeface="Arial"/>
              </a:rPr>
              <a:t>de </a:t>
            </a:r>
            <a:r>
              <a:rPr sz="2200" spc="-114" dirty="0">
                <a:latin typeface="Arial"/>
                <a:cs typeface="Arial"/>
              </a:rPr>
              <a:t>engenharia </a:t>
            </a:r>
            <a:r>
              <a:rPr sz="2200" spc="-135" dirty="0">
                <a:latin typeface="Arial"/>
                <a:cs typeface="Arial"/>
              </a:rPr>
              <a:t>de  </a:t>
            </a:r>
            <a:r>
              <a:rPr sz="2200" spc="-85" dirty="0">
                <a:latin typeface="Arial"/>
                <a:cs typeface="Arial"/>
              </a:rPr>
              <a:t>requisitos </a:t>
            </a:r>
            <a:r>
              <a:rPr sz="2200" spc="-135" dirty="0">
                <a:latin typeface="Arial"/>
                <a:cs typeface="Arial"/>
              </a:rPr>
              <a:t>é </a:t>
            </a:r>
            <a:r>
              <a:rPr sz="2200" spc="-90" dirty="0">
                <a:latin typeface="Arial"/>
                <a:cs typeface="Arial"/>
              </a:rPr>
              <a:t>um </a:t>
            </a:r>
            <a:r>
              <a:rPr sz="2200" spc="-70" dirty="0">
                <a:latin typeface="Arial"/>
                <a:cs typeface="Arial"/>
              </a:rPr>
              <a:t>conjunto </a:t>
            </a:r>
            <a:r>
              <a:rPr sz="2200" spc="-75" dirty="0">
                <a:latin typeface="Arial"/>
                <a:cs typeface="Arial"/>
              </a:rPr>
              <a:t>estruturado  </a:t>
            </a:r>
            <a:r>
              <a:rPr sz="2200" spc="-114" dirty="0">
                <a:latin typeface="Arial"/>
                <a:cs typeface="Arial"/>
              </a:rPr>
              <a:t>de </a:t>
            </a:r>
            <a:r>
              <a:rPr sz="2200" spc="-100" dirty="0">
                <a:latin typeface="Arial"/>
                <a:cs typeface="Arial"/>
              </a:rPr>
              <a:t>atividades </a:t>
            </a:r>
            <a:r>
              <a:rPr sz="2200" spc="-175" dirty="0">
                <a:latin typeface="Arial"/>
                <a:cs typeface="Arial"/>
              </a:rPr>
              <a:t>a </a:t>
            </a:r>
            <a:r>
              <a:rPr sz="2200" spc="-130" dirty="0">
                <a:latin typeface="Arial"/>
                <a:cs typeface="Arial"/>
              </a:rPr>
              <a:t>serem </a:t>
            </a:r>
            <a:r>
              <a:rPr sz="2200" spc="-150" dirty="0">
                <a:latin typeface="Arial"/>
                <a:cs typeface="Arial"/>
              </a:rPr>
              <a:t>seguidas </a:t>
            </a:r>
            <a:r>
              <a:rPr sz="2200" spc="-140" dirty="0">
                <a:latin typeface="Arial"/>
                <a:cs typeface="Arial"/>
              </a:rPr>
              <a:t>para  </a:t>
            </a:r>
            <a:r>
              <a:rPr sz="2200" spc="-130" dirty="0">
                <a:latin typeface="Arial"/>
                <a:cs typeface="Arial"/>
              </a:rPr>
              <a:t>criar, </a:t>
            </a:r>
            <a:r>
              <a:rPr sz="2200" spc="-90" dirty="0">
                <a:latin typeface="Arial"/>
                <a:cs typeface="Arial"/>
              </a:rPr>
              <a:t>validar </a:t>
            </a:r>
            <a:r>
              <a:rPr sz="2200" spc="-135" dirty="0">
                <a:latin typeface="Arial"/>
                <a:cs typeface="Arial"/>
              </a:rPr>
              <a:t>e </a:t>
            </a:r>
            <a:r>
              <a:rPr sz="2200" spc="-80" dirty="0">
                <a:latin typeface="Arial"/>
                <a:cs typeface="Arial"/>
              </a:rPr>
              <a:t>manter </a:t>
            </a:r>
            <a:r>
              <a:rPr sz="2200" spc="-90" dirty="0">
                <a:latin typeface="Arial"/>
                <a:cs typeface="Arial"/>
              </a:rPr>
              <a:t>um</a:t>
            </a:r>
            <a:r>
              <a:rPr sz="2200" spc="-240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documento  </a:t>
            </a:r>
            <a:r>
              <a:rPr sz="2200" spc="-120" dirty="0">
                <a:latin typeface="Arial"/>
                <a:cs typeface="Arial"/>
              </a:rPr>
              <a:t>de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requisitos</a:t>
            </a:r>
            <a:endParaRPr sz="2200" dirty="0">
              <a:latin typeface="Arial"/>
              <a:cs typeface="Arial"/>
            </a:endParaRPr>
          </a:p>
          <a:p>
            <a:pPr marL="268605" marR="5080" indent="-255904">
              <a:lnSpc>
                <a:spcPct val="79600"/>
              </a:lnSpc>
              <a:spcBef>
                <a:spcPts val="1610"/>
              </a:spcBef>
              <a:buClr>
                <a:srgbClr val="D2DA79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200" spc="-215" dirty="0">
                <a:latin typeface="Arial"/>
                <a:cs typeface="Arial"/>
              </a:rPr>
              <a:t>Poucas </a:t>
            </a:r>
            <a:r>
              <a:rPr sz="2200" spc="-160" dirty="0">
                <a:latin typeface="Arial"/>
                <a:cs typeface="Arial"/>
              </a:rPr>
              <a:t>organizações </a:t>
            </a:r>
            <a:r>
              <a:rPr sz="2200" spc="-60" dirty="0">
                <a:latin typeface="Arial"/>
                <a:cs typeface="Arial"/>
              </a:rPr>
              <a:t>têm </a:t>
            </a:r>
            <a:r>
              <a:rPr sz="2200" spc="-90" dirty="0">
                <a:latin typeface="Arial"/>
                <a:cs typeface="Arial"/>
              </a:rPr>
              <a:t>um </a:t>
            </a:r>
            <a:r>
              <a:rPr sz="2200" spc="-150" dirty="0">
                <a:latin typeface="Arial"/>
                <a:cs typeface="Arial"/>
              </a:rPr>
              <a:t>processo  </a:t>
            </a:r>
            <a:r>
              <a:rPr sz="2200" spc="-110" dirty="0">
                <a:latin typeface="Arial"/>
                <a:cs typeface="Arial"/>
              </a:rPr>
              <a:t>de </a:t>
            </a:r>
            <a:r>
              <a:rPr sz="2200" spc="-415" dirty="0" smtClean="0">
                <a:latin typeface="Arial"/>
                <a:cs typeface="Arial"/>
              </a:rPr>
              <a:t>ER</a:t>
            </a:r>
            <a:r>
              <a:rPr lang="pt-BR" sz="2200" spc="-415" dirty="0" smtClean="0">
                <a:latin typeface="Arial"/>
                <a:cs typeface="Arial"/>
              </a:rPr>
              <a:t> </a:t>
            </a:r>
            <a:r>
              <a:rPr sz="2200" spc="-415" dirty="0" smtClean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explicitamente </a:t>
            </a:r>
            <a:r>
              <a:rPr sz="2200" spc="-65" dirty="0">
                <a:latin typeface="Arial"/>
                <a:cs typeface="Arial"/>
              </a:rPr>
              <a:t>definido </a:t>
            </a:r>
            <a:r>
              <a:rPr sz="2200" spc="-135" dirty="0">
                <a:latin typeface="Arial"/>
                <a:cs typeface="Arial"/>
              </a:rPr>
              <a:t>e  </a:t>
            </a:r>
            <a:r>
              <a:rPr sz="2200" spc="-114" dirty="0">
                <a:latin typeface="Arial"/>
                <a:cs typeface="Arial"/>
              </a:rPr>
              <a:t>padronizado</a:t>
            </a:r>
            <a:endParaRPr sz="2200" dirty="0">
              <a:latin typeface="Arial"/>
              <a:cs typeface="Arial"/>
            </a:endParaRPr>
          </a:p>
          <a:p>
            <a:pPr marL="268605" marR="323215" indent="-255904">
              <a:lnSpc>
                <a:spcPts val="2110"/>
              </a:lnSpc>
              <a:spcBef>
                <a:spcPts val="1675"/>
              </a:spcBef>
              <a:buClr>
                <a:srgbClr val="D2DA79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200" spc="-100" dirty="0">
                <a:latin typeface="Arial"/>
                <a:cs typeface="Arial"/>
              </a:rPr>
              <a:t>Entretanto, </a:t>
            </a:r>
            <a:r>
              <a:rPr sz="2200" spc="-155" dirty="0">
                <a:latin typeface="Arial"/>
                <a:cs typeface="Arial"/>
              </a:rPr>
              <a:t>sugere-se </a:t>
            </a:r>
            <a:r>
              <a:rPr sz="2200" spc="-114" dirty="0">
                <a:latin typeface="Arial"/>
                <a:cs typeface="Arial"/>
              </a:rPr>
              <a:t>que </a:t>
            </a:r>
            <a:r>
              <a:rPr sz="2200" spc="-170" dirty="0">
                <a:latin typeface="Arial"/>
                <a:cs typeface="Arial"/>
              </a:rPr>
              <a:t>cada  </a:t>
            </a:r>
            <a:r>
              <a:rPr sz="2200" spc="-155" dirty="0">
                <a:latin typeface="Arial"/>
                <a:cs typeface="Arial"/>
              </a:rPr>
              <a:t>organização </a:t>
            </a:r>
            <a:r>
              <a:rPr sz="2200" spc="-165" dirty="0">
                <a:latin typeface="Arial"/>
                <a:cs typeface="Arial"/>
              </a:rPr>
              <a:t>deva </a:t>
            </a:r>
            <a:r>
              <a:rPr sz="2200" spc="-125" dirty="0">
                <a:latin typeface="Arial"/>
                <a:cs typeface="Arial"/>
              </a:rPr>
              <a:t>desenvolver </a:t>
            </a:r>
            <a:r>
              <a:rPr sz="2200" spc="-105" dirty="0">
                <a:latin typeface="Arial"/>
                <a:cs typeface="Arial"/>
              </a:rPr>
              <a:t>um  </a:t>
            </a:r>
            <a:r>
              <a:rPr sz="2200" spc="-140" dirty="0">
                <a:latin typeface="Arial"/>
                <a:cs typeface="Arial"/>
              </a:rPr>
              <a:t>processo </a:t>
            </a:r>
            <a:r>
              <a:rPr sz="2200" spc="-114" dirty="0">
                <a:latin typeface="Arial"/>
                <a:cs typeface="Arial"/>
              </a:rPr>
              <a:t>adequado </a:t>
            </a:r>
            <a:r>
              <a:rPr sz="2200" spc="-175" dirty="0">
                <a:latin typeface="Arial"/>
                <a:cs typeface="Arial"/>
              </a:rPr>
              <a:t>à </a:t>
            </a:r>
            <a:r>
              <a:rPr sz="2200" spc="-170" dirty="0">
                <a:latin typeface="Arial"/>
                <a:cs typeface="Arial"/>
              </a:rPr>
              <a:t>sua</a:t>
            </a:r>
            <a:r>
              <a:rPr sz="2200" spc="-204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realidade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75" dirty="0"/>
              <a:t>39</a:t>
            </a:fld>
            <a:endParaRPr spc="75" dirty="0"/>
          </a:p>
        </p:txBody>
      </p:sp>
      <p:sp>
        <p:nvSpPr>
          <p:cNvPr id="5" name="object 5"/>
          <p:cNvSpPr txBox="1"/>
          <p:nvPr/>
        </p:nvSpPr>
        <p:spPr>
          <a:xfrm>
            <a:off x="5804661" y="5255514"/>
            <a:ext cx="28162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Georgia"/>
                <a:cs typeface="Georgia"/>
              </a:rPr>
              <a:t>Processo</a:t>
            </a:r>
            <a:r>
              <a:rPr sz="1100" spc="-8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genérico</a:t>
            </a:r>
            <a:r>
              <a:rPr sz="1100" spc="-8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de</a:t>
            </a:r>
            <a:r>
              <a:rPr sz="1100" spc="-4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Engenharia</a:t>
            </a:r>
            <a:r>
              <a:rPr sz="1100" spc="-8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de</a:t>
            </a:r>
            <a:r>
              <a:rPr sz="1100" spc="-5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Requisitos</a:t>
            </a:r>
            <a:endParaRPr sz="11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63" y="4692777"/>
            <a:ext cx="3168650" cy="51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5904">
              <a:lnSpc>
                <a:spcPts val="1989"/>
              </a:lnSpc>
              <a:spcBef>
                <a:spcPts val="100"/>
              </a:spcBef>
              <a:buClr>
                <a:srgbClr val="D2DA79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1700" spc="-125" dirty="0">
                <a:latin typeface="Arial"/>
                <a:cs typeface="Arial"/>
              </a:rPr>
              <a:t>Etapa </a:t>
            </a:r>
            <a:r>
              <a:rPr sz="1700" spc="-75" dirty="0">
                <a:latin typeface="Arial"/>
                <a:cs typeface="Arial"/>
              </a:rPr>
              <a:t>de </a:t>
            </a:r>
            <a:r>
              <a:rPr sz="1700" spc="-85" dirty="0">
                <a:latin typeface="Arial"/>
                <a:cs typeface="Arial"/>
              </a:rPr>
              <a:t>Análise </a:t>
            </a:r>
            <a:r>
              <a:rPr sz="1700" spc="-75" dirty="0">
                <a:latin typeface="Arial"/>
                <a:cs typeface="Arial"/>
              </a:rPr>
              <a:t>de</a:t>
            </a:r>
            <a:r>
              <a:rPr sz="1700" spc="-229" dirty="0">
                <a:latin typeface="Arial"/>
                <a:cs typeface="Arial"/>
              </a:rPr>
              <a:t> </a:t>
            </a:r>
            <a:r>
              <a:rPr sz="1700" spc="-85" dirty="0">
                <a:latin typeface="Arial"/>
                <a:cs typeface="Arial"/>
              </a:rPr>
              <a:t>Requisitos:</a:t>
            </a:r>
            <a:endParaRPr sz="1700">
              <a:latin typeface="Arial"/>
              <a:cs typeface="Arial"/>
            </a:endParaRPr>
          </a:p>
          <a:p>
            <a:pPr marL="314325">
              <a:lnSpc>
                <a:spcPts val="1870"/>
              </a:lnSpc>
              <a:tabLst>
                <a:tab pos="560705" algn="l"/>
              </a:tabLst>
            </a:pPr>
            <a:r>
              <a:rPr sz="1600" spc="-5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600" spc="-125" dirty="0">
                <a:solidFill>
                  <a:srgbClr val="373B52"/>
                </a:solidFill>
                <a:latin typeface="Arial"/>
                <a:cs typeface="Arial"/>
              </a:rPr>
              <a:t>Baixo </a:t>
            </a:r>
            <a:r>
              <a:rPr sz="1600" spc="-85" dirty="0">
                <a:solidFill>
                  <a:srgbClr val="373B52"/>
                </a:solidFill>
                <a:latin typeface="Arial"/>
                <a:cs typeface="Arial"/>
              </a:rPr>
              <a:t>custo de</a:t>
            </a:r>
            <a:r>
              <a:rPr sz="1600" spc="-60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373B52"/>
                </a:solidFill>
                <a:latin typeface="Arial"/>
                <a:cs typeface="Arial"/>
              </a:rPr>
              <a:t>desenvolvimento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7115" y="5168900"/>
            <a:ext cx="3255645" cy="738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60"/>
              </a:lnSpc>
              <a:spcBef>
                <a:spcPts val="95"/>
              </a:spcBef>
              <a:tabLst>
                <a:tab pos="259079" algn="l"/>
              </a:tabLst>
            </a:pPr>
            <a:r>
              <a:rPr sz="1600" spc="-5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600" spc="-40" dirty="0">
                <a:solidFill>
                  <a:srgbClr val="373B52"/>
                </a:solidFill>
                <a:latin typeface="Arial"/>
                <a:cs typeface="Arial"/>
              </a:rPr>
              <a:t>Alto </a:t>
            </a:r>
            <a:r>
              <a:rPr sz="1600" spc="-70" dirty="0">
                <a:solidFill>
                  <a:srgbClr val="373B52"/>
                </a:solidFill>
                <a:latin typeface="Arial"/>
                <a:cs typeface="Arial"/>
              </a:rPr>
              <a:t>número </a:t>
            </a:r>
            <a:r>
              <a:rPr sz="1600" spc="-85" dirty="0">
                <a:solidFill>
                  <a:srgbClr val="373B52"/>
                </a:solidFill>
                <a:latin typeface="Arial"/>
                <a:cs typeface="Arial"/>
              </a:rPr>
              <a:t>de </a:t>
            </a:r>
            <a:r>
              <a:rPr sz="1600" spc="-80" dirty="0">
                <a:solidFill>
                  <a:srgbClr val="373B52"/>
                </a:solidFill>
                <a:latin typeface="Arial"/>
                <a:cs typeface="Arial"/>
              </a:rPr>
              <a:t>erros</a:t>
            </a:r>
            <a:r>
              <a:rPr sz="1600" spc="-110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1600" spc="-60" dirty="0">
                <a:solidFill>
                  <a:srgbClr val="373B52"/>
                </a:solidFill>
                <a:latin typeface="Arial"/>
                <a:cs typeface="Arial"/>
              </a:rPr>
              <a:t>introduzidos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50"/>
              </a:lnSpc>
              <a:tabLst>
                <a:tab pos="259079" algn="l"/>
              </a:tabLst>
            </a:pPr>
            <a:r>
              <a:rPr sz="1600" spc="-5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600" spc="-40" dirty="0">
                <a:solidFill>
                  <a:srgbClr val="373B52"/>
                </a:solidFill>
                <a:latin typeface="Arial"/>
                <a:cs typeface="Arial"/>
              </a:rPr>
              <a:t>Médio </a:t>
            </a:r>
            <a:r>
              <a:rPr sz="1600" spc="-70" dirty="0">
                <a:solidFill>
                  <a:srgbClr val="373B52"/>
                </a:solidFill>
                <a:latin typeface="Arial"/>
                <a:cs typeface="Arial"/>
              </a:rPr>
              <a:t>numero </a:t>
            </a:r>
            <a:r>
              <a:rPr sz="1600" spc="-85" dirty="0">
                <a:solidFill>
                  <a:srgbClr val="373B52"/>
                </a:solidFill>
                <a:latin typeface="Arial"/>
                <a:cs typeface="Arial"/>
              </a:rPr>
              <a:t>de </a:t>
            </a:r>
            <a:r>
              <a:rPr sz="1600" spc="-80" dirty="0">
                <a:solidFill>
                  <a:srgbClr val="373B52"/>
                </a:solidFill>
                <a:latin typeface="Arial"/>
                <a:cs typeface="Arial"/>
              </a:rPr>
              <a:t>erros</a:t>
            </a:r>
            <a:r>
              <a:rPr sz="1600" spc="-100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373B52"/>
                </a:solidFill>
                <a:latin typeface="Arial"/>
                <a:cs typeface="Arial"/>
              </a:rPr>
              <a:t>encontrados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  <a:tabLst>
                <a:tab pos="259079" algn="l"/>
              </a:tabLst>
            </a:pPr>
            <a:r>
              <a:rPr sz="1600" spc="-5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600" spc="-125" dirty="0">
                <a:solidFill>
                  <a:srgbClr val="373B52"/>
                </a:solidFill>
                <a:latin typeface="Arial"/>
                <a:cs typeface="Arial"/>
              </a:rPr>
              <a:t>Baixo </a:t>
            </a:r>
            <a:r>
              <a:rPr sz="1600" spc="-85" dirty="0">
                <a:solidFill>
                  <a:srgbClr val="373B52"/>
                </a:solidFill>
                <a:latin typeface="Arial"/>
                <a:cs typeface="Arial"/>
              </a:rPr>
              <a:t>custo de</a:t>
            </a:r>
            <a:r>
              <a:rPr sz="1600" spc="-75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373B52"/>
                </a:solidFill>
                <a:latin typeface="Arial"/>
                <a:cs typeface="Arial"/>
              </a:rPr>
              <a:t>correção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7557" y="4701921"/>
            <a:ext cx="15703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0"/>
              </a:spcBef>
              <a:buClr>
                <a:srgbClr val="D2DA79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1700" spc="-125" dirty="0">
                <a:latin typeface="Arial"/>
                <a:cs typeface="Arial"/>
              </a:rPr>
              <a:t>Etapa </a:t>
            </a:r>
            <a:r>
              <a:rPr sz="1700" spc="-75" dirty="0">
                <a:latin typeface="Arial"/>
                <a:cs typeface="Arial"/>
              </a:rPr>
              <a:t>de</a:t>
            </a:r>
            <a:r>
              <a:rPr sz="1700" spc="-150" dirty="0">
                <a:latin typeface="Arial"/>
                <a:cs typeface="Arial"/>
              </a:rPr>
              <a:t> </a:t>
            </a:r>
            <a:r>
              <a:rPr sz="1700" spc="-155" dirty="0">
                <a:latin typeface="Arial"/>
                <a:cs typeface="Arial"/>
              </a:rPr>
              <a:t>Teste: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9690" y="4964074"/>
            <a:ext cx="3168650" cy="105156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  <a:tabLst>
                <a:tab pos="259079" algn="l"/>
              </a:tabLst>
            </a:pPr>
            <a:r>
              <a:rPr sz="1600" spc="-5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600" spc="-40" dirty="0">
                <a:solidFill>
                  <a:srgbClr val="373B52"/>
                </a:solidFill>
                <a:latin typeface="Arial"/>
                <a:cs typeface="Arial"/>
              </a:rPr>
              <a:t>Médio </a:t>
            </a:r>
            <a:r>
              <a:rPr sz="1600" spc="-85" dirty="0">
                <a:solidFill>
                  <a:srgbClr val="373B52"/>
                </a:solidFill>
                <a:latin typeface="Arial"/>
                <a:cs typeface="Arial"/>
              </a:rPr>
              <a:t>custo de</a:t>
            </a:r>
            <a:r>
              <a:rPr sz="1600" spc="-185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1600" spc="-75" dirty="0">
                <a:solidFill>
                  <a:srgbClr val="373B52"/>
                </a:solidFill>
                <a:latin typeface="Arial"/>
                <a:cs typeface="Arial"/>
              </a:rPr>
              <a:t>desenvolvimento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9079" algn="l"/>
              </a:tabLst>
            </a:pPr>
            <a:r>
              <a:rPr sz="1600" spc="-5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600" spc="-125" dirty="0">
                <a:solidFill>
                  <a:srgbClr val="373B52"/>
                </a:solidFill>
                <a:latin typeface="Arial"/>
                <a:cs typeface="Arial"/>
              </a:rPr>
              <a:t>Baixo </a:t>
            </a:r>
            <a:r>
              <a:rPr sz="1600" spc="-70" dirty="0">
                <a:solidFill>
                  <a:srgbClr val="373B52"/>
                </a:solidFill>
                <a:latin typeface="Arial"/>
                <a:cs typeface="Arial"/>
              </a:rPr>
              <a:t>número </a:t>
            </a:r>
            <a:r>
              <a:rPr sz="1600" spc="-85" dirty="0">
                <a:solidFill>
                  <a:srgbClr val="373B52"/>
                </a:solidFill>
                <a:latin typeface="Arial"/>
                <a:cs typeface="Arial"/>
              </a:rPr>
              <a:t>de </a:t>
            </a:r>
            <a:r>
              <a:rPr sz="1600" spc="-80" dirty="0">
                <a:solidFill>
                  <a:srgbClr val="373B52"/>
                </a:solidFill>
                <a:latin typeface="Arial"/>
                <a:cs typeface="Arial"/>
              </a:rPr>
              <a:t>erros</a:t>
            </a:r>
            <a:r>
              <a:rPr sz="1600" spc="-15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1600" spc="-60" dirty="0">
                <a:solidFill>
                  <a:srgbClr val="373B52"/>
                </a:solidFill>
                <a:latin typeface="Arial"/>
                <a:cs typeface="Arial"/>
              </a:rPr>
              <a:t>introduzidos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9079" algn="l"/>
              </a:tabLst>
            </a:pPr>
            <a:r>
              <a:rPr sz="1600" spc="-5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600" spc="-40" dirty="0">
                <a:solidFill>
                  <a:srgbClr val="373B52"/>
                </a:solidFill>
                <a:latin typeface="Arial"/>
                <a:cs typeface="Arial"/>
              </a:rPr>
              <a:t>Alto </a:t>
            </a:r>
            <a:r>
              <a:rPr sz="1600" spc="-70" dirty="0">
                <a:solidFill>
                  <a:srgbClr val="373B52"/>
                </a:solidFill>
                <a:latin typeface="Arial"/>
                <a:cs typeface="Arial"/>
              </a:rPr>
              <a:t>numero </a:t>
            </a:r>
            <a:r>
              <a:rPr sz="1600" spc="-85" dirty="0">
                <a:solidFill>
                  <a:srgbClr val="373B52"/>
                </a:solidFill>
                <a:latin typeface="Arial"/>
                <a:cs typeface="Arial"/>
              </a:rPr>
              <a:t>de </a:t>
            </a:r>
            <a:r>
              <a:rPr sz="1600" spc="-80" dirty="0">
                <a:solidFill>
                  <a:srgbClr val="373B52"/>
                </a:solidFill>
                <a:latin typeface="Arial"/>
                <a:cs typeface="Arial"/>
              </a:rPr>
              <a:t>erros</a:t>
            </a:r>
            <a:r>
              <a:rPr sz="1600" spc="-100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373B52"/>
                </a:solidFill>
                <a:latin typeface="Arial"/>
                <a:cs typeface="Arial"/>
              </a:rPr>
              <a:t>encontrados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59079" algn="l"/>
              </a:tabLst>
            </a:pPr>
            <a:r>
              <a:rPr sz="1600" spc="-5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600" spc="-40" dirty="0">
                <a:solidFill>
                  <a:srgbClr val="373B52"/>
                </a:solidFill>
                <a:latin typeface="Arial"/>
                <a:cs typeface="Arial"/>
              </a:rPr>
              <a:t>Alto </a:t>
            </a:r>
            <a:r>
              <a:rPr sz="1600" spc="-85" dirty="0">
                <a:solidFill>
                  <a:srgbClr val="373B52"/>
                </a:solidFill>
                <a:latin typeface="Arial"/>
                <a:cs typeface="Arial"/>
              </a:rPr>
              <a:t>custo de</a:t>
            </a:r>
            <a:r>
              <a:rPr sz="1600" spc="-175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373B52"/>
                </a:solidFill>
                <a:latin typeface="Arial"/>
                <a:cs typeface="Arial"/>
              </a:rPr>
              <a:t>correção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2440" y="249974"/>
            <a:ext cx="4291457" cy="1083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8116" y="1786127"/>
            <a:ext cx="7133844" cy="2499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909811" y="6578533"/>
            <a:ext cx="131445" cy="22034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z="1000" spc="75" dirty="0">
                <a:latin typeface="Arial"/>
                <a:cs typeface="Arial"/>
              </a:rPr>
              <a:t>4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776" y="256031"/>
            <a:ext cx="6688708" cy="1168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0116" y="2071116"/>
            <a:ext cx="5711952" cy="36438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57721" y="5708091"/>
            <a:ext cx="11899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latin typeface="Georgia"/>
                <a:cs typeface="Georgia"/>
              </a:rPr>
              <a:t>Fonte:</a:t>
            </a:r>
            <a:r>
              <a:rPr sz="1100" spc="-8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Sommerville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75" dirty="0"/>
              <a:t>40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63" y="1803654"/>
            <a:ext cx="7534909" cy="2025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95"/>
              </a:spcBef>
              <a:buClr>
                <a:srgbClr val="D2DA79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165" dirty="0">
                <a:latin typeface="Arial"/>
                <a:cs typeface="Arial"/>
              </a:rPr>
              <a:t>Obtenção </a:t>
            </a:r>
            <a:r>
              <a:rPr sz="2800" spc="-145" dirty="0">
                <a:latin typeface="Arial"/>
                <a:cs typeface="Arial"/>
              </a:rPr>
              <a:t>de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170" dirty="0">
                <a:latin typeface="Arial"/>
                <a:cs typeface="Arial"/>
              </a:rPr>
              <a:t>Requisitos</a:t>
            </a:r>
            <a:endParaRPr sz="2800">
              <a:latin typeface="Arial"/>
              <a:cs typeface="Arial"/>
            </a:endParaRPr>
          </a:p>
          <a:p>
            <a:pPr marL="268605" marR="5080" indent="-255904" algn="just">
              <a:lnSpc>
                <a:spcPct val="100000"/>
              </a:lnSpc>
              <a:spcBef>
                <a:spcPts val="2305"/>
              </a:spcBef>
              <a:buClr>
                <a:srgbClr val="D2DA79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165" dirty="0">
                <a:latin typeface="Arial"/>
                <a:cs typeface="Arial"/>
              </a:rPr>
              <a:t>Reunir </a:t>
            </a:r>
            <a:r>
              <a:rPr sz="2800" spc="-140" dirty="0">
                <a:latin typeface="Arial"/>
                <a:cs typeface="Arial"/>
              </a:rPr>
              <a:t>informações </a:t>
            </a:r>
            <a:r>
              <a:rPr sz="2800" spc="-155" dirty="0">
                <a:latin typeface="Arial"/>
                <a:cs typeface="Arial"/>
              </a:rPr>
              <a:t>sobre </a:t>
            </a:r>
            <a:r>
              <a:rPr sz="2800" spc="-85" dirty="0">
                <a:latin typeface="Arial"/>
                <a:cs typeface="Arial"/>
              </a:rPr>
              <a:t>o </a:t>
            </a:r>
            <a:r>
              <a:rPr sz="2800" spc="-170" dirty="0">
                <a:latin typeface="Arial"/>
                <a:cs typeface="Arial"/>
              </a:rPr>
              <a:t>sistema </a:t>
            </a:r>
            <a:r>
              <a:rPr sz="2800" spc="-110" dirty="0">
                <a:latin typeface="Arial"/>
                <a:cs typeface="Arial"/>
              </a:rPr>
              <a:t>proposto </a:t>
            </a:r>
            <a:r>
              <a:rPr sz="2800" spc="-170" dirty="0">
                <a:latin typeface="Arial"/>
                <a:cs typeface="Arial"/>
              </a:rPr>
              <a:t>e </a:t>
            </a:r>
            <a:r>
              <a:rPr sz="2800" spc="-220" dirty="0">
                <a:latin typeface="Arial"/>
                <a:cs typeface="Arial"/>
              </a:rPr>
              <a:t>os  </a:t>
            </a:r>
            <a:r>
              <a:rPr sz="2800" spc="-155" dirty="0">
                <a:latin typeface="Arial"/>
                <a:cs typeface="Arial"/>
              </a:rPr>
              <a:t>existentes </a:t>
            </a:r>
            <a:r>
              <a:rPr sz="2800" spc="-170" dirty="0">
                <a:latin typeface="Arial"/>
                <a:cs typeface="Arial"/>
              </a:rPr>
              <a:t>para </a:t>
            </a:r>
            <a:r>
              <a:rPr sz="2800" spc="-60" dirty="0">
                <a:latin typeface="Arial"/>
                <a:cs typeface="Arial"/>
              </a:rPr>
              <a:t>obter </a:t>
            </a:r>
            <a:r>
              <a:rPr sz="2800" spc="-210" dirty="0">
                <a:latin typeface="Arial"/>
                <a:cs typeface="Arial"/>
              </a:rPr>
              <a:t>os </a:t>
            </a:r>
            <a:r>
              <a:rPr sz="2800" spc="-110" dirty="0">
                <a:latin typeface="Arial"/>
                <a:cs typeface="Arial"/>
              </a:rPr>
              <a:t>requisitos </a:t>
            </a:r>
            <a:r>
              <a:rPr sz="2800" spc="-145" dirty="0">
                <a:latin typeface="Arial"/>
                <a:cs typeface="Arial"/>
              </a:rPr>
              <a:t>de </a:t>
            </a:r>
            <a:r>
              <a:rPr sz="2800" spc="-120" dirty="0">
                <a:latin typeface="Arial"/>
                <a:cs typeface="Arial"/>
              </a:rPr>
              <a:t>usuário </a:t>
            </a:r>
            <a:r>
              <a:rPr sz="2800" spc="-165" dirty="0">
                <a:latin typeface="Arial"/>
                <a:cs typeface="Arial"/>
              </a:rPr>
              <a:t>e </a:t>
            </a:r>
            <a:r>
              <a:rPr sz="2800" spc="-150" dirty="0">
                <a:latin typeface="Arial"/>
                <a:cs typeface="Arial"/>
              </a:rPr>
              <a:t>de  </a:t>
            </a:r>
            <a:r>
              <a:rPr sz="2800" spc="-190" dirty="0">
                <a:latin typeface="Arial"/>
                <a:cs typeface="Arial"/>
              </a:rPr>
              <a:t>sistemas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3776" y="249961"/>
            <a:ext cx="5528945" cy="1174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57871" y="4500371"/>
            <a:ext cx="1501140" cy="1499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75" dirty="0"/>
              <a:t>41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63" y="1716786"/>
            <a:ext cx="7957820" cy="4283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indent="-255904">
              <a:lnSpc>
                <a:spcPts val="2280"/>
              </a:lnSpc>
              <a:spcBef>
                <a:spcPts val="105"/>
              </a:spcBef>
              <a:buClr>
                <a:srgbClr val="D2DA79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000" spc="-185" dirty="0">
                <a:latin typeface="Arial"/>
                <a:cs typeface="Arial"/>
              </a:rPr>
              <a:t>Técnicas </a:t>
            </a:r>
            <a:r>
              <a:rPr sz="2000" spc="-90" dirty="0">
                <a:latin typeface="Arial"/>
                <a:cs typeface="Arial"/>
              </a:rPr>
              <a:t>de </a:t>
            </a:r>
            <a:r>
              <a:rPr sz="2000" spc="-80" dirty="0">
                <a:latin typeface="Arial"/>
                <a:cs typeface="Arial"/>
              </a:rPr>
              <a:t>obtenção </a:t>
            </a:r>
            <a:r>
              <a:rPr sz="2000" spc="-90" dirty="0">
                <a:latin typeface="Arial"/>
                <a:cs typeface="Arial"/>
              </a:rPr>
              <a:t>de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requisitos</a:t>
            </a:r>
            <a:endParaRPr sz="2000" dirty="0">
              <a:latin typeface="Arial"/>
              <a:cs typeface="Arial"/>
            </a:endParaRPr>
          </a:p>
          <a:p>
            <a:pPr marL="561340" marR="363855" indent="-247015">
              <a:lnSpc>
                <a:spcPts val="1900"/>
              </a:lnSpc>
              <a:spcBef>
                <a:spcPts val="155"/>
              </a:spcBef>
              <a:tabLst>
                <a:tab pos="560705" algn="l"/>
              </a:tabLst>
            </a:pPr>
            <a:r>
              <a:rPr sz="18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800" b="1" spc="-105" dirty="0">
                <a:solidFill>
                  <a:srgbClr val="373B52"/>
                </a:solidFill>
                <a:latin typeface="Trebuchet MS"/>
                <a:cs typeface="Trebuchet MS"/>
              </a:rPr>
              <a:t>Descrição de </a:t>
            </a:r>
            <a:r>
              <a:rPr sz="1800" b="1" spc="-80" dirty="0">
                <a:solidFill>
                  <a:srgbClr val="373B52"/>
                </a:solidFill>
                <a:latin typeface="Trebuchet MS"/>
                <a:cs typeface="Trebuchet MS"/>
              </a:rPr>
              <a:t>pontos </a:t>
            </a:r>
            <a:r>
              <a:rPr sz="1800" b="1" spc="-105" dirty="0">
                <a:solidFill>
                  <a:srgbClr val="373B52"/>
                </a:solidFill>
                <a:latin typeface="Trebuchet MS"/>
                <a:cs typeface="Trebuchet MS"/>
              </a:rPr>
              <a:t>de </a:t>
            </a:r>
            <a:r>
              <a:rPr sz="1800" b="1" spc="-110" dirty="0">
                <a:solidFill>
                  <a:srgbClr val="373B52"/>
                </a:solidFill>
                <a:latin typeface="Trebuchet MS"/>
                <a:cs typeface="Trebuchet MS"/>
              </a:rPr>
              <a:t>vista: </a:t>
            </a:r>
            <a:r>
              <a:rPr sz="1800" spc="-155" dirty="0">
                <a:solidFill>
                  <a:srgbClr val="373B52"/>
                </a:solidFill>
                <a:latin typeface="Arial"/>
                <a:cs typeface="Arial"/>
              </a:rPr>
              <a:t>De </a:t>
            </a:r>
            <a:r>
              <a:rPr sz="1800" spc="-135" dirty="0">
                <a:solidFill>
                  <a:srgbClr val="373B52"/>
                </a:solidFill>
                <a:latin typeface="Arial"/>
                <a:cs typeface="Arial"/>
              </a:rPr>
              <a:t>pessoas </a:t>
            </a:r>
            <a:r>
              <a:rPr sz="1800" spc="-60" dirty="0">
                <a:solidFill>
                  <a:srgbClr val="373B52"/>
                </a:solidFill>
                <a:latin typeface="Arial"/>
                <a:cs typeface="Arial"/>
              </a:rPr>
              <a:t>ou </a:t>
            </a:r>
            <a:r>
              <a:rPr sz="1800" spc="-114" dirty="0">
                <a:solidFill>
                  <a:srgbClr val="373B52"/>
                </a:solidFill>
                <a:latin typeface="Arial"/>
                <a:cs typeface="Arial"/>
              </a:rPr>
              <a:t>sistemas </a:t>
            </a:r>
            <a:r>
              <a:rPr sz="1800" spc="-75" dirty="0">
                <a:solidFill>
                  <a:srgbClr val="373B52"/>
                </a:solidFill>
                <a:latin typeface="Arial"/>
                <a:cs typeface="Arial"/>
              </a:rPr>
              <a:t>que </a:t>
            </a:r>
            <a:r>
              <a:rPr sz="1800" spc="-70" dirty="0">
                <a:solidFill>
                  <a:srgbClr val="373B52"/>
                </a:solidFill>
                <a:latin typeface="Arial"/>
                <a:cs typeface="Arial"/>
              </a:rPr>
              <a:t>interagirão</a:t>
            </a:r>
            <a:r>
              <a:rPr sz="1800" spc="-360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373B52"/>
                </a:solidFill>
                <a:latin typeface="Arial"/>
                <a:cs typeface="Arial"/>
              </a:rPr>
              <a:t>com </a:t>
            </a:r>
            <a:r>
              <a:rPr sz="1800" spc="-55" dirty="0">
                <a:solidFill>
                  <a:srgbClr val="373B52"/>
                </a:solidFill>
                <a:latin typeface="Arial"/>
                <a:cs typeface="Arial"/>
              </a:rPr>
              <a:t>o  </a:t>
            </a:r>
            <a:r>
              <a:rPr sz="1800" spc="-65" dirty="0">
                <a:solidFill>
                  <a:srgbClr val="373B52"/>
                </a:solidFill>
                <a:latin typeface="Arial"/>
                <a:cs typeface="Arial"/>
              </a:rPr>
              <a:t>software, </a:t>
            </a:r>
            <a:r>
              <a:rPr sz="1800" spc="-90" dirty="0">
                <a:solidFill>
                  <a:srgbClr val="373B52"/>
                </a:solidFill>
                <a:latin typeface="Arial"/>
                <a:cs typeface="Arial"/>
              </a:rPr>
              <a:t>de </a:t>
            </a:r>
            <a:r>
              <a:rPr sz="1800" spc="-75" dirty="0">
                <a:solidFill>
                  <a:srgbClr val="373B52"/>
                </a:solidFill>
                <a:latin typeface="Arial"/>
                <a:cs typeface="Arial"/>
              </a:rPr>
              <a:t>quem </a:t>
            </a:r>
            <a:r>
              <a:rPr sz="1800" spc="-130" dirty="0">
                <a:solidFill>
                  <a:srgbClr val="373B52"/>
                </a:solidFill>
                <a:latin typeface="Arial"/>
                <a:cs typeface="Arial"/>
              </a:rPr>
              <a:t>será </a:t>
            </a:r>
            <a:r>
              <a:rPr sz="1800" spc="-80" dirty="0">
                <a:solidFill>
                  <a:srgbClr val="373B52"/>
                </a:solidFill>
                <a:latin typeface="Arial"/>
                <a:cs typeface="Arial"/>
              </a:rPr>
              <a:t>afetado </a:t>
            </a:r>
            <a:r>
              <a:rPr sz="1800" spc="-55" dirty="0">
                <a:solidFill>
                  <a:srgbClr val="373B52"/>
                </a:solidFill>
                <a:latin typeface="Arial"/>
                <a:cs typeface="Arial"/>
              </a:rPr>
              <a:t>pelo </a:t>
            </a:r>
            <a:r>
              <a:rPr sz="1800" spc="-65" dirty="0">
                <a:solidFill>
                  <a:srgbClr val="373B52"/>
                </a:solidFill>
                <a:latin typeface="Arial"/>
                <a:cs typeface="Arial"/>
              </a:rPr>
              <a:t>software, </a:t>
            </a:r>
            <a:r>
              <a:rPr sz="1800" spc="-85" dirty="0">
                <a:solidFill>
                  <a:srgbClr val="373B52"/>
                </a:solidFill>
                <a:latin typeface="Arial"/>
                <a:cs typeface="Arial"/>
              </a:rPr>
              <a:t>fornecedores,</a:t>
            </a:r>
            <a:r>
              <a:rPr sz="1800" spc="-190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373B52"/>
                </a:solidFill>
                <a:latin typeface="Arial"/>
                <a:cs typeface="Arial"/>
              </a:rPr>
              <a:t>etc.</a:t>
            </a:r>
            <a:endParaRPr sz="1800" dirty="0">
              <a:latin typeface="Arial"/>
              <a:cs typeface="Arial"/>
            </a:endParaRPr>
          </a:p>
          <a:p>
            <a:pPr marL="561340" marR="5080" indent="-247015" algn="just">
              <a:lnSpc>
                <a:spcPct val="80000"/>
              </a:lnSpc>
              <a:spcBef>
                <a:spcPts val="420"/>
              </a:spcBef>
            </a:pPr>
            <a:r>
              <a:rPr sz="1800" dirty="0">
                <a:solidFill>
                  <a:srgbClr val="9FB8CD"/>
                </a:solidFill>
                <a:latin typeface="Georgia"/>
                <a:cs typeface="Georgia"/>
              </a:rPr>
              <a:t>▫ </a:t>
            </a:r>
            <a:r>
              <a:rPr sz="1800" b="1" spc="-130" dirty="0">
                <a:solidFill>
                  <a:srgbClr val="373B52"/>
                </a:solidFill>
                <a:latin typeface="Trebuchet MS"/>
                <a:cs typeface="Trebuchet MS"/>
              </a:rPr>
              <a:t>Entrevistas: </a:t>
            </a:r>
            <a:r>
              <a:rPr sz="1800" spc="-145" dirty="0">
                <a:solidFill>
                  <a:srgbClr val="373B52"/>
                </a:solidFill>
                <a:latin typeface="Arial"/>
                <a:cs typeface="Arial"/>
              </a:rPr>
              <a:t>Fechadas </a:t>
            </a:r>
            <a:r>
              <a:rPr sz="1800" spc="-105" dirty="0">
                <a:solidFill>
                  <a:srgbClr val="373B52"/>
                </a:solidFill>
                <a:latin typeface="Arial"/>
                <a:cs typeface="Arial"/>
              </a:rPr>
              <a:t>– </a:t>
            </a:r>
            <a:r>
              <a:rPr sz="1800" spc="-90" dirty="0">
                <a:solidFill>
                  <a:srgbClr val="373B52"/>
                </a:solidFill>
                <a:latin typeface="Arial"/>
                <a:cs typeface="Arial"/>
              </a:rPr>
              <a:t>perguntas </a:t>
            </a:r>
            <a:r>
              <a:rPr sz="1800" spc="-70" dirty="0">
                <a:solidFill>
                  <a:srgbClr val="373B52"/>
                </a:solidFill>
                <a:latin typeface="Arial"/>
                <a:cs typeface="Arial"/>
              </a:rPr>
              <a:t>definidas </a:t>
            </a:r>
            <a:r>
              <a:rPr sz="1800" spc="-105" dirty="0">
                <a:solidFill>
                  <a:srgbClr val="373B52"/>
                </a:solidFill>
                <a:latin typeface="Arial"/>
                <a:cs typeface="Arial"/>
              </a:rPr>
              <a:t>– </a:t>
            </a:r>
            <a:r>
              <a:rPr sz="1800" spc="-55" dirty="0">
                <a:solidFill>
                  <a:srgbClr val="373B52"/>
                </a:solidFill>
                <a:latin typeface="Arial"/>
                <a:cs typeface="Arial"/>
              </a:rPr>
              <a:t>ou </a:t>
            </a:r>
            <a:r>
              <a:rPr sz="1800" spc="-85" dirty="0">
                <a:solidFill>
                  <a:srgbClr val="373B52"/>
                </a:solidFill>
                <a:latin typeface="Arial"/>
                <a:cs typeface="Arial"/>
              </a:rPr>
              <a:t>abertas, </a:t>
            </a:r>
            <a:r>
              <a:rPr sz="1800" spc="-130" dirty="0">
                <a:solidFill>
                  <a:srgbClr val="373B52"/>
                </a:solidFill>
                <a:latin typeface="Arial"/>
                <a:cs typeface="Arial"/>
              </a:rPr>
              <a:t>sem </a:t>
            </a:r>
            <a:r>
              <a:rPr sz="1800" spc="-40" dirty="0">
                <a:solidFill>
                  <a:srgbClr val="373B52"/>
                </a:solidFill>
                <a:latin typeface="Arial"/>
                <a:cs typeface="Arial"/>
              </a:rPr>
              <a:t>roteiro </a:t>
            </a:r>
            <a:r>
              <a:rPr sz="1800" spc="-45" dirty="0">
                <a:solidFill>
                  <a:srgbClr val="373B52"/>
                </a:solidFill>
                <a:latin typeface="Arial"/>
                <a:cs typeface="Arial"/>
              </a:rPr>
              <a:t>definido.  </a:t>
            </a:r>
            <a:r>
              <a:rPr sz="1800" spc="-325" dirty="0">
                <a:solidFill>
                  <a:srgbClr val="373B52"/>
                </a:solidFill>
                <a:latin typeface="Arial"/>
                <a:cs typeface="Arial"/>
              </a:rPr>
              <a:t>É </a:t>
            </a:r>
            <a:r>
              <a:rPr sz="1800" spc="-40" dirty="0">
                <a:solidFill>
                  <a:srgbClr val="373B52"/>
                </a:solidFill>
                <a:latin typeface="Arial"/>
                <a:cs typeface="Arial"/>
              </a:rPr>
              <a:t>importante: </a:t>
            </a:r>
            <a:r>
              <a:rPr sz="1800" spc="-55" dirty="0">
                <a:solidFill>
                  <a:srgbClr val="373B52"/>
                </a:solidFill>
                <a:latin typeface="Arial"/>
                <a:cs typeface="Arial"/>
              </a:rPr>
              <a:t>manter </a:t>
            </a:r>
            <a:r>
              <a:rPr sz="1800" spc="-140" dirty="0">
                <a:solidFill>
                  <a:srgbClr val="373B52"/>
                </a:solidFill>
                <a:latin typeface="Arial"/>
                <a:cs typeface="Arial"/>
              </a:rPr>
              <a:t>a </a:t>
            </a:r>
            <a:r>
              <a:rPr sz="1800" spc="-70" dirty="0">
                <a:solidFill>
                  <a:srgbClr val="373B52"/>
                </a:solidFill>
                <a:latin typeface="Arial"/>
                <a:cs typeface="Arial"/>
              </a:rPr>
              <a:t>mente aberta, </a:t>
            </a:r>
            <a:r>
              <a:rPr sz="1800" spc="-65" dirty="0">
                <a:solidFill>
                  <a:srgbClr val="373B52"/>
                </a:solidFill>
                <a:latin typeface="Arial"/>
                <a:cs typeface="Arial"/>
              </a:rPr>
              <a:t>evitando </a:t>
            </a:r>
            <a:r>
              <a:rPr sz="1800" spc="-80" dirty="0">
                <a:solidFill>
                  <a:srgbClr val="373B52"/>
                </a:solidFill>
                <a:latin typeface="Arial"/>
                <a:cs typeface="Arial"/>
              </a:rPr>
              <a:t>ideias </a:t>
            </a:r>
            <a:r>
              <a:rPr sz="1800" spc="-90" dirty="0">
                <a:solidFill>
                  <a:srgbClr val="373B52"/>
                </a:solidFill>
                <a:latin typeface="Arial"/>
                <a:cs typeface="Arial"/>
              </a:rPr>
              <a:t>pré-concebidas, </a:t>
            </a:r>
            <a:r>
              <a:rPr sz="1800" spc="-110" dirty="0">
                <a:solidFill>
                  <a:srgbClr val="373B52"/>
                </a:solidFill>
                <a:latin typeface="Arial"/>
                <a:cs typeface="Arial"/>
              </a:rPr>
              <a:t>e </a:t>
            </a:r>
            <a:r>
              <a:rPr sz="1800" spc="-50" dirty="0">
                <a:solidFill>
                  <a:srgbClr val="373B52"/>
                </a:solidFill>
                <a:latin typeface="Arial"/>
                <a:cs typeface="Arial"/>
              </a:rPr>
              <a:t>induzir  </a:t>
            </a:r>
            <a:r>
              <a:rPr sz="1800" spc="-55" dirty="0">
                <a:solidFill>
                  <a:srgbClr val="373B52"/>
                </a:solidFill>
                <a:latin typeface="Arial"/>
                <a:cs typeface="Arial"/>
              </a:rPr>
              <a:t>o </a:t>
            </a:r>
            <a:r>
              <a:rPr sz="1800" spc="-70" dirty="0">
                <a:solidFill>
                  <a:srgbClr val="373B52"/>
                </a:solidFill>
                <a:latin typeface="Arial"/>
                <a:cs typeface="Arial"/>
              </a:rPr>
              <a:t>entrevistado </a:t>
            </a:r>
            <a:r>
              <a:rPr sz="1800" spc="-105" dirty="0">
                <a:solidFill>
                  <a:srgbClr val="373B52"/>
                </a:solidFill>
                <a:latin typeface="Arial"/>
                <a:cs typeface="Arial"/>
              </a:rPr>
              <a:t>com </a:t>
            </a:r>
            <a:r>
              <a:rPr sz="1800" spc="-100" dirty="0">
                <a:solidFill>
                  <a:srgbClr val="373B52"/>
                </a:solidFill>
                <a:latin typeface="Arial"/>
                <a:cs typeface="Arial"/>
              </a:rPr>
              <a:t>questões</a:t>
            </a:r>
            <a:r>
              <a:rPr sz="1800" spc="-125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373B52"/>
                </a:solidFill>
                <a:latin typeface="Arial"/>
                <a:cs typeface="Arial"/>
              </a:rPr>
              <a:t>amplas</a:t>
            </a:r>
            <a:endParaRPr sz="1800" dirty="0">
              <a:latin typeface="Arial"/>
              <a:cs typeface="Arial"/>
            </a:endParaRPr>
          </a:p>
          <a:p>
            <a:pPr marL="561340" marR="158750" indent="-247015">
              <a:lnSpc>
                <a:spcPct val="80000"/>
              </a:lnSpc>
              <a:spcBef>
                <a:spcPts val="300"/>
              </a:spcBef>
              <a:tabLst>
                <a:tab pos="560705" algn="l"/>
              </a:tabLst>
            </a:pPr>
            <a:r>
              <a:rPr sz="18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800" b="1" spc="-105" dirty="0">
                <a:solidFill>
                  <a:srgbClr val="373B52"/>
                </a:solidFill>
                <a:latin typeface="Trebuchet MS"/>
                <a:cs typeface="Trebuchet MS"/>
              </a:rPr>
              <a:t>Descrição </a:t>
            </a:r>
            <a:r>
              <a:rPr sz="1800" b="1" spc="-110" dirty="0">
                <a:solidFill>
                  <a:srgbClr val="373B52"/>
                </a:solidFill>
                <a:latin typeface="Trebuchet MS"/>
                <a:cs typeface="Trebuchet MS"/>
              </a:rPr>
              <a:t>de </a:t>
            </a:r>
            <a:r>
              <a:rPr sz="1800" b="1" spc="-120" dirty="0">
                <a:solidFill>
                  <a:srgbClr val="373B52"/>
                </a:solidFill>
                <a:latin typeface="Trebuchet MS"/>
                <a:cs typeface="Trebuchet MS"/>
              </a:rPr>
              <a:t>cenários: </a:t>
            </a:r>
            <a:r>
              <a:rPr sz="1800" spc="-114" dirty="0">
                <a:solidFill>
                  <a:srgbClr val="373B52"/>
                </a:solidFill>
                <a:latin typeface="Arial"/>
                <a:cs typeface="Arial"/>
              </a:rPr>
              <a:t>Relato </a:t>
            </a:r>
            <a:r>
              <a:rPr sz="1800" spc="-90" dirty="0">
                <a:solidFill>
                  <a:srgbClr val="373B52"/>
                </a:solidFill>
                <a:latin typeface="Arial"/>
                <a:cs typeface="Arial"/>
              </a:rPr>
              <a:t>de </a:t>
            </a:r>
            <a:r>
              <a:rPr sz="1800" spc="-110" dirty="0">
                <a:solidFill>
                  <a:srgbClr val="373B52"/>
                </a:solidFill>
                <a:latin typeface="Arial"/>
                <a:cs typeface="Arial"/>
              </a:rPr>
              <a:t>exemplos </a:t>
            </a:r>
            <a:r>
              <a:rPr sz="1800" spc="-100" dirty="0">
                <a:solidFill>
                  <a:srgbClr val="373B52"/>
                </a:solidFill>
                <a:latin typeface="Arial"/>
                <a:cs typeface="Arial"/>
              </a:rPr>
              <a:t>da </a:t>
            </a:r>
            <a:r>
              <a:rPr sz="1800" spc="-75" dirty="0">
                <a:solidFill>
                  <a:srgbClr val="373B52"/>
                </a:solidFill>
                <a:latin typeface="Arial"/>
                <a:cs typeface="Arial"/>
              </a:rPr>
              <a:t>vida real, contendo </a:t>
            </a:r>
            <a:r>
              <a:rPr sz="1800" spc="-105" dirty="0">
                <a:solidFill>
                  <a:srgbClr val="373B52"/>
                </a:solidFill>
                <a:latin typeface="Arial"/>
                <a:cs typeface="Arial"/>
              </a:rPr>
              <a:t>descrição </a:t>
            </a:r>
            <a:r>
              <a:rPr sz="1800" spc="-60" dirty="0">
                <a:solidFill>
                  <a:srgbClr val="373B52"/>
                </a:solidFill>
                <a:latin typeface="Arial"/>
                <a:cs typeface="Arial"/>
              </a:rPr>
              <a:t>do  </a:t>
            </a:r>
            <a:r>
              <a:rPr sz="1800" spc="-75" dirty="0">
                <a:solidFill>
                  <a:srgbClr val="373B52"/>
                </a:solidFill>
                <a:latin typeface="Arial"/>
                <a:cs typeface="Arial"/>
              </a:rPr>
              <a:t>que </a:t>
            </a:r>
            <a:r>
              <a:rPr sz="1800" spc="-130" dirty="0">
                <a:solidFill>
                  <a:srgbClr val="373B52"/>
                </a:solidFill>
                <a:latin typeface="Arial"/>
                <a:cs typeface="Arial"/>
              </a:rPr>
              <a:t>os </a:t>
            </a:r>
            <a:r>
              <a:rPr sz="1800" spc="-90" dirty="0">
                <a:solidFill>
                  <a:srgbClr val="373B52"/>
                </a:solidFill>
                <a:latin typeface="Arial"/>
                <a:cs typeface="Arial"/>
              </a:rPr>
              <a:t>usuários </a:t>
            </a:r>
            <a:r>
              <a:rPr sz="1800" spc="-105" dirty="0">
                <a:solidFill>
                  <a:srgbClr val="373B52"/>
                </a:solidFill>
                <a:latin typeface="Arial"/>
                <a:cs typeface="Arial"/>
              </a:rPr>
              <a:t>esperam, descrição </a:t>
            </a:r>
            <a:r>
              <a:rPr sz="1800" spc="-55" dirty="0">
                <a:solidFill>
                  <a:srgbClr val="373B52"/>
                </a:solidFill>
                <a:latin typeface="Arial"/>
                <a:cs typeface="Arial"/>
              </a:rPr>
              <a:t>do fluxo </a:t>
            </a:r>
            <a:r>
              <a:rPr sz="1800" spc="-50" dirty="0">
                <a:solidFill>
                  <a:srgbClr val="373B52"/>
                </a:solidFill>
                <a:latin typeface="Arial"/>
                <a:cs typeface="Arial"/>
              </a:rPr>
              <a:t>normal </a:t>
            </a:r>
            <a:r>
              <a:rPr sz="1800" spc="-90" dirty="0">
                <a:solidFill>
                  <a:srgbClr val="373B52"/>
                </a:solidFill>
                <a:latin typeface="Arial"/>
                <a:cs typeface="Arial"/>
              </a:rPr>
              <a:t>de </a:t>
            </a:r>
            <a:r>
              <a:rPr sz="1800" spc="-95" dirty="0">
                <a:solidFill>
                  <a:srgbClr val="373B52"/>
                </a:solidFill>
                <a:latin typeface="Arial"/>
                <a:cs typeface="Arial"/>
              </a:rPr>
              <a:t>eventos, </a:t>
            </a:r>
            <a:r>
              <a:rPr sz="1800" spc="-55" dirty="0">
                <a:solidFill>
                  <a:srgbClr val="373B52"/>
                </a:solidFill>
                <a:latin typeface="Arial"/>
                <a:cs typeface="Arial"/>
              </a:rPr>
              <a:t>o </a:t>
            </a:r>
            <a:r>
              <a:rPr sz="1800" spc="-75" dirty="0">
                <a:solidFill>
                  <a:srgbClr val="373B52"/>
                </a:solidFill>
                <a:latin typeface="Arial"/>
                <a:cs typeface="Arial"/>
              </a:rPr>
              <a:t>que </a:t>
            </a:r>
            <a:r>
              <a:rPr sz="1800" spc="-70" dirty="0">
                <a:solidFill>
                  <a:srgbClr val="373B52"/>
                </a:solidFill>
                <a:latin typeface="Arial"/>
                <a:cs typeface="Arial"/>
              </a:rPr>
              <a:t>pode  </a:t>
            </a:r>
            <a:r>
              <a:rPr sz="1800" spc="-60" dirty="0">
                <a:solidFill>
                  <a:srgbClr val="373B52"/>
                </a:solidFill>
                <a:latin typeface="Arial"/>
                <a:cs typeface="Arial"/>
              </a:rPr>
              <a:t>dar </a:t>
            </a:r>
            <a:r>
              <a:rPr sz="1800" spc="-80" dirty="0">
                <a:solidFill>
                  <a:srgbClr val="373B52"/>
                </a:solidFill>
                <a:latin typeface="Arial"/>
                <a:cs typeface="Arial"/>
              </a:rPr>
              <a:t>errado,</a:t>
            </a:r>
            <a:r>
              <a:rPr sz="1800" spc="-110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373B52"/>
                </a:solidFill>
                <a:latin typeface="Arial"/>
                <a:cs typeface="Arial"/>
              </a:rPr>
              <a:t>etc.</a:t>
            </a:r>
            <a:endParaRPr sz="1800" dirty="0">
              <a:latin typeface="Arial"/>
              <a:cs typeface="Arial"/>
            </a:endParaRPr>
          </a:p>
          <a:p>
            <a:pPr marL="314325">
              <a:lnSpc>
                <a:spcPts val="1635"/>
              </a:lnSpc>
              <a:tabLst>
                <a:tab pos="560705" algn="l"/>
              </a:tabLst>
            </a:pPr>
            <a:r>
              <a:rPr sz="18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800" b="1" spc="-105" dirty="0">
                <a:solidFill>
                  <a:srgbClr val="373B52"/>
                </a:solidFill>
                <a:latin typeface="Trebuchet MS"/>
                <a:cs typeface="Trebuchet MS"/>
              </a:rPr>
              <a:t>Descrição </a:t>
            </a:r>
            <a:r>
              <a:rPr sz="1800" b="1" spc="-110" dirty="0">
                <a:solidFill>
                  <a:srgbClr val="373B52"/>
                </a:solidFill>
                <a:latin typeface="Trebuchet MS"/>
                <a:cs typeface="Trebuchet MS"/>
              </a:rPr>
              <a:t>de </a:t>
            </a:r>
            <a:r>
              <a:rPr sz="1800" b="1" spc="-95" dirty="0">
                <a:solidFill>
                  <a:srgbClr val="373B52"/>
                </a:solidFill>
                <a:latin typeface="Trebuchet MS"/>
                <a:cs typeface="Trebuchet MS"/>
              </a:rPr>
              <a:t>casos </a:t>
            </a:r>
            <a:r>
              <a:rPr sz="1800" b="1" spc="-110" dirty="0">
                <a:solidFill>
                  <a:srgbClr val="373B52"/>
                </a:solidFill>
                <a:latin typeface="Trebuchet MS"/>
                <a:cs typeface="Trebuchet MS"/>
              </a:rPr>
              <a:t>de </a:t>
            </a:r>
            <a:r>
              <a:rPr sz="1800" b="1" spc="-105" dirty="0">
                <a:solidFill>
                  <a:srgbClr val="373B52"/>
                </a:solidFill>
                <a:latin typeface="Trebuchet MS"/>
                <a:cs typeface="Trebuchet MS"/>
              </a:rPr>
              <a:t>uso: </a:t>
            </a:r>
            <a:r>
              <a:rPr sz="1800" spc="-55" dirty="0">
                <a:solidFill>
                  <a:srgbClr val="373B52"/>
                </a:solidFill>
                <a:latin typeface="Arial"/>
                <a:cs typeface="Arial"/>
              </a:rPr>
              <a:t>Identificam </a:t>
            </a:r>
            <a:r>
              <a:rPr sz="1800" spc="-170" dirty="0">
                <a:solidFill>
                  <a:srgbClr val="373B52"/>
                </a:solidFill>
                <a:latin typeface="Arial"/>
                <a:cs typeface="Arial"/>
              </a:rPr>
              <a:t>as </a:t>
            </a:r>
            <a:r>
              <a:rPr sz="1800" spc="-95" dirty="0">
                <a:solidFill>
                  <a:srgbClr val="373B52"/>
                </a:solidFill>
                <a:latin typeface="Arial"/>
                <a:cs typeface="Arial"/>
              </a:rPr>
              <a:t>interações </a:t>
            </a:r>
            <a:r>
              <a:rPr sz="1800" spc="-60" dirty="0">
                <a:solidFill>
                  <a:srgbClr val="373B52"/>
                </a:solidFill>
                <a:latin typeface="Arial"/>
                <a:cs typeface="Arial"/>
              </a:rPr>
              <a:t>individuais </a:t>
            </a:r>
            <a:r>
              <a:rPr sz="1800" spc="-105" dirty="0">
                <a:solidFill>
                  <a:srgbClr val="373B52"/>
                </a:solidFill>
                <a:latin typeface="Arial"/>
                <a:cs typeface="Arial"/>
              </a:rPr>
              <a:t>com </a:t>
            </a:r>
            <a:r>
              <a:rPr sz="1800" spc="-55" dirty="0">
                <a:solidFill>
                  <a:srgbClr val="373B52"/>
                </a:solidFill>
                <a:latin typeface="Arial"/>
                <a:cs typeface="Arial"/>
              </a:rPr>
              <a:t>o</a:t>
            </a:r>
            <a:r>
              <a:rPr sz="1800" spc="-295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373B52"/>
                </a:solidFill>
                <a:latin typeface="Arial"/>
                <a:cs typeface="Arial"/>
              </a:rPr>
              <a:t>sistema.</a:t>
            </a:r>
            <a:endParaRPr sz="1800" dirty="0">
              <a:latin typeface="Arial"/>
              <a:cs typeface="Arial"/>
            </a:endParaRPr>
          </a:p>
          <a:p>
            <a:pPr marL="561340">
              <a:lnSpc>
                <a:spcPts val="1945"/>
              </a:lnSpc>
            </a:pPr>
            <a:r>
              <a:rPr sz="1800" spc="-240" dirty="0" err="1">
                <a:solidFill>
                  <a:srgbClr val="373B52"/>
                </a:solidFill>
                <a:latin typeface="Arial"/>
                <a:cs typeface="Arial"/>
              </a:rPr>
              <a:t>Têm</a:t>
            </a:r>
            <a:r>
              <a:rPr sz="1800" spc="-240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lang="pt-BR" sz="1800" spc="-240" dirty="0" smtClean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1800" spc="-140" dirty="0" smtClean="0">
                <a:solidFill>
                  <a:srgbClr val="373B52"/>
                </a:solidFill>
                <a:latin typeface="Arial"/>
                <a:cs typeface="Arial"/>
              </a:rPr>
              <a:t>a </a:t>
            </a:r>
            <a:r>
              <a:rPr sz="1800" spc="-60" dirty="0">
                <a:solidFill>
                  <a:srgbClr val="373B52"/>
                </a:solidFill>
                <a:latin typeface="Arial"/>
                <a:cs typeface="Arial"/>
              </a:rPr>
              <a:t>forma </a:t>
            </a:r>
            <a:r>
              <a:rPr sz="1800" spc="-90" dirty="0">
                <a:solidFill>
                  <a:srgbClr val="373B52"/>
                </a:solidFill>
                <a:latin typeface="Arial"/>
                <a:cs typeface="Arial"/>
              </a:rPr>
              <a:t>de </a:t>
            </a:r>
            <a:r>
              <a:rPr sz="1800" spc="-60" dirty="0">
                <a:solidFill>
                  <a:srgbClr val="373B52"/>
                </a:solidFill>
                <a:latin typeface="Arial"/>
                <a:cs typeface="Arial"/>
              </a:rPr>
              <a:t>um </a:t>
            </a:r>
            <a:r>
              <a:rPr sz="1800" spc="-55" dirty="0">
                <a:solidFill>
                  <a:srgbClr val="373B52"/>
                </a:solidFill>
                <a:latin typeface="Arial"/>
                <a:cs typeface="Arial"/>
              </a:rPr>
              <a:t>conjunto </a:t>
            </a:r>
            <a:r>
              <a:rPr sz="1800" spc="-90" dirty="0">
                <a:solidFill>
                  <a:srgbClr val="373B52"/>
                </a:solidFill>
                <a:latin typeface="Arial"/>
                <a:cs typeface="Arial"/>
              </a:rPr>
              <a:t>de </a:t>
            </a:r>
            <a:r>
              <a:rPr sz="1800" spc="-95" dirty="0">
                <a:solidFill>
                  <a:srgbClr val="373B52"/>
                </a:solidFill>
                <a:latin typeface="Arial"/>
                <a:cs typeface="Arial"/>
              </a:rPr>
              <a:t>cenários</a:t>
            </a:r>
            <a:r>
              <a:rPr sz="1800" spc="-275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373B52"/>
                </a:solidFill>
                <a:latin typeface="Arial"/>
                <a:cs typeface="Arial"/>
              </a:rPr>
              <a:t>afins</a:t>
            </a:r>
            <a:endParaRPr sz="1800" dirty="0">
              <a:latin typeface="Arial"/>
              <a:cs typeface="Arial"/>
            </a:endParaRPr>
          </a:p>
          <a:p>
            <a:pPr marL="314325">
              <a:lnSpc>
                <a:spcPts val="1964"/>
              </a:lnSpc>
              <a:tabLst>
                <a:tab pos="560705" algn="l"/>
              </a:tabLst>
            </a:pPr>
            <a:r>
              <a:rPr sz="18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800" b="1" spc="-125" dirty="0">
                <a:solidFill>
                  <a:srgbClr val="373B52"/>
                </a:solidFill>
                <a:latin typeface="Trebuchet MS"/>
                <a:cs typeface="Trebuchet MS"/>
              </a:rPr>
              <a:t>Etnografia: </a:t>
            </a:r>
            <a:r>
              <a:rPr sz="1800" spc="-325" dirty="0">
                <a:solidFill>
                  <a:srgbClr val="373B52"/>
                </a:solidFill>
                <a:latin typeface="Arial"/>
                <a:cs typeface="Arial"/>
              </a:rPr>
              <a:t>É </a:t>
            </a:r>
            <a:r>
              <a:rPr sz="1800" spc="-140" dirty="0">
                <a:solidFill>
                  <a:srgbClr val="373B52"/>
                </a:solidFill>
                <a:latin typeface="Arial"/>
                <a:cs typeface="Arial"/>
              </a:rPr>
              <a:t>a </a:t>
            </a:r>
            <a:r>
              <a:rPr sz="1800" spc="-114" dirty="0">
                <a:solidFill>
                  <a:srgbClr val="373B52"/>
                </a:solidFill>
                <a:latin typeface="Arial"/>
                <a:cs typeface="Arial"/>
              </a:rPr>
              <a:t>observação</a:t>
            </a:r>
            <a:r>
              <a:rPr sz="1800" spc="-240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373B52"/>
                </a:solidFill>
                <a:latin typeface="Arial"/>
                <a:cs typeface="Arial"/>
              </a:rPr>
              <a:t>criteriosa</a:t>
            </a:r>
            <a:endParaRPr sz="1800" dirty="0">
              <a:latin typeface="Arial"/>
              <a:cs typeface="Arial"/>
            </a:endParaRPr>
          </a:p>
          <a:p>
            <a:pPr marL="828040" marR="781050" indent="-220979">
              <a:lnSpc>
                <a:spcPts val="1800"/>
              </a:lnSpc>
              <a:spcBef>
                <a:spcPts val="135"/>
              </a:spcBef>
              <a:buClr>
                <a:srgbClr val="707AA1"/>
              </a:buClr>
              <a:buChar char=""/>
              <a:tabLst>
                <a:tab pos="827405" algn="l"/>
                <a:tab pos="828675" algn="l"/>
              </a:tabLst>
            </a:pPr>
            <a:r>
              <a:rPr sz="1700" spc="-305" dirty="0">
                <a:solidFill>
                  <a:srgbClr val="618AAC"/>
                </a:solidFill>
                <a:latin typeface="Arial"/>
                <a:cs typeface="Arial"/>
              </a:rPr>
              <a:t>É</a:t>
            </a:r>
            <a:r>
              <a:rPr sz="1700" spc="-270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700" spc="-130" dirty="0">
                <a:solidFill>
                  <a:srgbClr val="618AAC"/>
                </a:solidFill>
                <a:latin typeface="Arial"/>
                <a:cs typeface="Arial"/>
              </a:rPr>
              <a:t>a</a:t>
            </a:r>
            <a:r>
              <a:rPr sz="1700" spc="-80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700" spc="-100" dirty="0">
                <a:solidFill>
                  <a:srgbClr val="618AAC"/>
                </a:solidFill>
                <a:latin typeface="Arial"/>
                <a:cs typeface="Arial"/>
              </a:rPr>
              <a:t>observação</a:t>
            </a:r>
            <a:r>
              <a:rPr sz="1700" spc="-155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700" spc="-75" dirty="0">
                <a:solidFill>
                  <a:srgbClr val="618AAC"/>
                </a:solidFill>
                <a:latin typeface="Arial"/>
                <a:cs typeface="Arial"/>
              </a:rPr>
              <a:t>de</a:t>
            </a:r>
            <a:r>
              <a:rPr sz="1700" spc="-105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700" spc="-85" dirty="0">
                <a:solidFill>
                  <a:srgbClr val="618AAC"/>
                </a:solidFill>
                <a:latin typeface="Arial"/>
                <a:cs typeface="Arial"/>
              </a:rPr>
              <a:t>uma</a:t>
            </a:r>
            <a:r>
              <a:rPr sz="1700" spc="-110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700" spc="-75" dirty="0">
                <a:solidFill>
                  <a:srgbClr val="618AAC"/>
                </a:solidFill>
                <a:latin typeface="Arial"/>
                <a:cs typeface="Arial"/>
              </a:rPr>
              <a:t>situação</a:t>
            </a:r>
            <a:r>
              <a:rPr sz="1700" spc="-145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700" spc="-90" dirty="0">
                <a:solidFill>
                  <a:srgbClr val="618AAC"/>
                </a:solidFill>
                <a:latin typeface="Arial"/>
                <a:cs typeface="Arial"/>
              </a:rPr>
              <a:t>para</a:t>
            </a:r>
            <a:r>
              <a:rPr sz="1700" spc="-145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700" spc="-70" dirty="0">
                <a:solidFill>
                  <a:srgbClr val="618AAC"/>
                </a:solidFill>
                <a:latin typeface="Arial"/>
                <a:cs typeface="Arial"/>
              </a:rPr>
              <a:t>compreender</a:t>
            </a:r>
            <a:r>
              <a:rPr sz="1700" spc="-175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700" spc="-120" dirty="0">
                <a:solidFill>
                  <a:srgbClr val="618AAC"/>
                </a:solidFill>
                <a:latin typeface="Arial"/>
                <a:cs typeface="Arial"/>
              </a:rPr>
              <a:t>os</a:t>
            </a:r>
            <a:r>
              <a:rPr sz="1700" spc="-85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700" spc="-60" dirty="0">
                <a:solidFill>
                  <a:srgbClr val="618AAC"/>
                </a:solidFill>
                <a:latin typeface="Arial"/>
                <a:cs typeface="Arial"/>
              </a:rPr>
              <a:t>requisitos</a:t>
            </a:r>
            <a:r>
              <a:rPr sz="1700" spc="-175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700" spc="-95" dirty="0">
                <a:solidFill>
                  <a:srgbClr val="618AAC"/>
                </a:solidFill>
                <a:latin typeface="Arial"/>
                <a:cs typeface="Arial"/>
              </a:rPr>
              <a:t>sociais</a:t>
            </a:r>
            <a:r>
              <a:rPr sz="1700" spc="-120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700" spc="-100" dirty="0">
                <a:solidFill>
                  <a:srgbClr val="618AAC"/>
                </a:solidFill>
                <a:latin typeface="Arial"/>
                <a:cs typeface="Arial"/>
              </a:rPr>
              <a:t>e  </a:t>
            </a:r>
            <a:r>
              <a:rPr sz="1700" spc="-95" dirty="0">
                <a:solidFill>
                  <a:srgbClr val="618AAC"/>
                </a:solidFill>
                <a:latin typeface="Arial"/>
                <a:cs typeface="Arial"/>
              </a:rPr>
              <a:t>organizacionais</a:t>
            </a:r>
            <a:endParaRPr sz="1700" dirty="0">
              <a:latin typeface="Arial"/>
              <a:cs typeface="Arial"/>
            </a:endParaRPr>
          </a:p>
          <a:p>
            <a:pPr marL="828040" indent="-220979">
              <a:lnSpc>
                <a:spcPts val="1939"/>
              </a:lnSpc>
              <a:buClr>
                <a:srgbClr val="707AA1"/>
              </a:buClr>
              <a:buChar char=""/>
              <a:tabLst>
                <a:tab pos="827405" algn="l"/>
                <a:tab pos="828675" algn="l"/>
              </a:tabLst>
            </a:pPr>
            <a:r>
              <a:rPr sz="1700" spc="-65" dirty="0">
                <a:solidFill>
                  <a:srgbClr val="618AAC"/>
                </a:solidFill>
                <a:latin typeface="Arial"/>
                <a:cs typeface="Arial"/>
              </a:rPr>
              <a:t>Particularmente </a:t>
            </a:r>
            <a:r>
              <a:rPr sz="1700" spc="-90" dirty="0">
                <a:solidFill>
                  <a:srgbClr val="618AAC"/>
                </a:solidFill>
                <a:latin typeface="Arial"/>
                <a:cs typeface="Arial"/>
              </a:rPr>
              <a:t>eficaz para</a:t>
            </a:r>
            <a:r>
              <a:rPr sz="1700" spc="-250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700" spc="-60" dirty="0">
                <a:solidFill>
                  <a:srgbClr val="618AAC"/>
                </a:solidFill>
                <a:latin typeface="Arial"/>
                <a:cs typeface="Arial"/>
              </a:rPr>
              <a:t>descobrir:</a:t>
            </a:r>
            <a:endParaRPr sz="1700" dirty="0">
              <a:latin typeface="Arial"/>
              <a:cs typeface="Arial"/>
            </a:endParaRPr>
          </a:p>
          <a:p>
            <a:pPr marL="1082040" lvl="1" indent="-200660">
              <a:lnSpc>
                <a:spcPts val="1745"/>
              </a:lnSpc>
              <a:buClr>
                <a:srgbClr val="707AA1"/>
              </a:buClr>
              <a:buChar char=""/>
              <a:tabLst>
                <a:tab pos="1082040" algn="l"/>
                <a:tab pos="1082675" algn="l"/>
              </a:tabLst>
            </a:pPr>
            <a:r>
              <a:rPr sz="1500" spc="-80" dirty="0">
                <a:solidFill>
                  <a:srgbClr val="AAAEC6"/>
                </a:solidFill>
                <a:latin typeface="Arial"/>
                <a:cs typeface="Arial"/>
              </a:rPr>
              <a:t>Requisitos </a:t>
            </a:r>
            <a:r>
              <a:rPr sz="1500" spc="-75" dirty="0">
                <a:solidFill>
                  <a:srgbClr val="AAAEC6"/>
                </a:solidFill>
                <a:latin typeface="Arial"/>
                <a:cs typeface="Arial"/>
              </a:rPr>
              <a:t>derivados </a:t>
            </a:r>
            <a:r>
              <a:rPr sz="1500" spc="-85" dirty="0">
                <a:solidFill>
                  <a:srgbClr val="AAAEC6"/>
                </a:solidFill>
                <a:latin typeface="Arial"/>
                <a:cs typeface="Arial"/>
              </a:rPr>
              <a:t>da </a:t>
            </a:r>
            <a:r>
              <a:rPr sz="1500" spc="-70" dirty="0">
                <a:solidFill>
                  <a:srgbClr val="AAAEC6"/>
                </a:solidFill>
                <a:latin typeface="Arial"/>
                <a:cs typeface="Arial"/>
              </a:rPr>
              <a:t>maneira </a:t>
            </a:r>
            <a:r>
              <a:rPr sz="1500" spc="-75" dirty="0">
                <a:solidFill>
                  <a:srgbClr val="AAAEC6"/>
                </a:solidFill>
                <a:latin typeface="Arial"/>
                <a:cs typeface="Arial"/>
              </a:rPr>
              <a:t>como </a:t>
            </a:r>
            <a:r>
              <a:rPr sz="1500" spc="-140" dirty="0">
                <a:solidFill>
                  <a:srgbClr val="AAAEC6"/>
                </a:solidFill>
                <a:latin typeface="Arial"/>
                <a:cs typeface="Arial"/>
              </a:rPr>
              <a:t>as </a:t>
            </a:r>
            <a:r>
              <a:rPr sz="1500" spc="-114" dirty="0">
                <a:solidFill>
                  <a:srgbClr val="AAAEC6"/>
                </a:solidFill>
                <a:latin typeface="Arial"/>
                <a:cs typeface="Arial"/>
              </a:rPr>
              <a:t>pessoas </a:t>
            </a:r>
            <a:r>
              <a:rPr sz="1500" spc="-65" dirty="0">
                <a:solidFill>
                  <a:srgbClr val="AAAEC6"/>
                </a:solidFill>
                <a:latin typeface="Arial"/>
                <a:cs typeface="Arial"/>
              </a:rPr>
              <a:t>realmente</a:t>
            </a:r>
            <a:r>
              <a:rPr sz="1500" spc="-180" dirty="0">
                <a:solidFill>
                  <a:srgbClr val="AAAEC6"/>
                </a:solidFill>
                <a:latin typeface="Arial"/>
                <a:cs typeface="Arial"/>
              </a:rPr>
              <a:t> </a:t>
            </a:r>
            <a:r>
              <a:rPr sz="1500" spc="-55" dirty="0">
                <a:solidFill>
                  <a:srgbClr val="AAAEC6"/>
                </a:solidFill>
                <a:latin typeface="Arial"/>
                <a:cs typeface="Arial"/>
              </a:rPr>
              <a:t>trabalham</a:t>
            </a:r>
            <a:endParaRPr sz="1500" dirty="0">
              <a:latin typeface="Arial"/>
              <a:cs typeface="Arial"/>
            </a:endParaRPr>
          </a:p>
          <a:p>
            <a:pPr marL="1082040" marR="731520" lvl="1" indent="-200660">
              <a:lnSpc>
                <a:spcPct val="80000"/>
              </a:lnSpc>
              <a:spcBef>
                <a:spcPts val="350"/>
              </a:spcBef>
              <a:buClr>
                <a:srgbClr val="707AA1"/>
              </a:buClr>
              <a:buChar char=""/>
              <a:tabLst>
                <a:tab pos="1082040" algn="l"/>
                <a:tab pos="1082675" algn="l"/>
              </a:tabLst>
            </a:pPr>
            <a:r>
              <a:rPr sz="1500" spc="-80" dirty="0">
                <a:solidFill>
                  <a:srgbClr val="AAAEC6"/>
                </a:solidFill>
                <a:latin typeface="Arial"/>
                <a:cs typeface="Arial"/>
              </a:rPr>
              <a:t>Requisitos </a:t>
            </a:r>
            <a:r>
              <a:rPr sz="1500" spc="-75" dirty="0">
                <a:solidFill>
                  <a:srgbClr val="AAAEC6"/>
                </a:solidFill>
                <a:latin typeface="Arial"/>
                <a:cs typeface="Arial"/>
              </a:rPr>
              <a:t>derivados </a:t>
            </a:r>
            <a:r>
              <a:rPr sz="1500" spc="-85" dirty="0">
                <a:solidFill>
                  <a:srgbClr val="AAAEC6"/>
                </a:solidFill>
                <a:latin typeface="Arial"/>
                <a:cs typeface="Arial"/>
              </a:rPr>
              <a:t>da </a:t>
            </a:r>
            <a:r>
              <a:rPr sz="1500" spc="-90" dirty="0">
                <a:solidFill>
                  <a:srgbClr val="AAAEC6"/>
                </a:solidFill>
                <a:latin typeface="Arial"/>
                <a:cs typeface="Arial"/>
              </a:rPr>
              <a:t>cooperação e </a:t>
            </a:r>
            <a:r>
              <a:rPr sz="1500" spc="-45" dirty="0">
                <a:solidFill>
                  <a:srgbClr val="AAAEC6"/>
                </a:solidFill>
                <a:latin typeface="Arial"/>
                <a:cs typeface="Arial"/>
              </a:rPr>
              <a:t>do </a:t>
            </a:r>
            <a:r>
              <a:rPr sz="1500" spc="-65" dirty="0">
                <a:solidFill>
                  <a:srgbClr val="AAAEC6"/>
                </a:solidFill>
                <a:latin typeface="Arial"/>
                <a:cs typeface="Arial"/>
              </a:rPr>
              <a:t>conhecimento </a:t>
            </a:r>
            <a:r>
              <a:rPr sz="1500" spc="-110" dirty="0">
                <a:solidFill>
                  <a:srgbClr val="AAAEC6"/>
                </a:solidFill>
                <a:latin typeface="Arial"/>
                <a:cs typeface="Arial"/>
              </a:rPr>
              <a:t>das </a:t>
            </a:r>
            <a:r>
              <a:rPr sz="1500" spc="-65" dirty="0">
                <a:solidFill>
                  <a:srgbClr val="AAAEC6"/>
                </a:solidFill>
                <a:latin typeface="Arial"/>
                <a:cs typeface="Arial"/>
              </a:rPr>
              <a:t>atividades</a:t>
            </a:r>
            <a:r>
              <a:rPr sz="1500" spc="-325" dirty="0">
                <a:solidFill>
                  <a:srgbClr val="AAAEC6"/>
                </a:solidFill>
                <a:latin typeface="Arial"/>
                <a:cs typeface="Arial"/>
              </a:rPr>
              <a:t> </a:t>
            </a:r>
            <a:r>
              <a:rPr sz="1500" spc="-70" dirty="0">
                <a:solidFill>
                  <a:srgbClr val="AAAEC6"/>
                </a:solidFill>
                <a:latin typeface="Arial"/>
                <a:cs typeface="Arial"/>
              </a:rPr>
              <a:t>de </a:t>
            </a:r>
            <a:r>
              <a:rPr sz="1500" spc="-55" dirty="0">
                <a:solidFill>
                  <a:srgbClr val="AAAEC6"/>
                </a:solidFill>
                <a:latin typeface="Arial"/>
                <a:cs typeface="Arial"/>
              </a:rPr>
              <a:t>outras  </a:t>
            </a:r>
            <a:r>
              <a:rPr sz="1500" spc="-105" dirty="0">
                <a:solidFill>
                  <a:srgbClr val="AAAEC6"/>
                </a:solidFill>
                <a:latin typeface="Arial"/>
                <a:cs typeface="Arial"/>
              </a:rPr>
              <a:t>pessoas.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3776" y="249961"/>
            <a:ext cx="5528945" cy="1174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75" dirty="0"/>
              <a:t>42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63" y="1803654"/>
            <a:ext cx="7584440" cy="3553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297180" indent="-255904">
              <a:lnSpc>
                <a:spcPct val="100000"/>
              </a:lnSpc>
              <a:spcBef>
                <a:spcPts val="95"/>
              </a:spcBef>
              <a:buClr>
                <a:srgbClr val="D2DA79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190" dirty="0">
                <a:latin typeface="Arial"/>
                <a:cs typeface="Arial"/>
              </a:rPr>
              <a:t>Especificação, </a:t>
            </a:r>
            <a:r>
              <a:rPr sz="2800" spc="-145" dirty="0">
                <a:latin typeface="Arial"/>
                <a:cs typeface="Arial"/>
              </a:rPr>
              <a:t>em </a:t>
            </a:r>
            <a:r>
              <a:rPr sz="2800" spc="-140" dirty="0">
                <a:latin typeface="Arial"/>
                <a:cs typeface="Arial"/>
              </a:rPr>
              <a:t>engenharia, </a:t>
            </a:r>
            <a:r>
              <a:rPr sz="2800" spc="-70" dirty="0">
                <a:latin typeface="Arial"/>
                <a:cs typeface="Arial"/>
              </a:rPr>
              <a:t>tem </a:t>
            </a:r>
            <a:r>
              <a:rPr sz="2800" spc="-160" dirty="0">
                <a:latin typeface="Arial"/>
                <a:cs typeface="Arial"/>
              </a:rPr>
              <a:t>uma </a:t>
            </a:r>
            <a:r>
              <a:rPr sz="2800" spc="-110" dirty="0">
                <a:latin typeface="Arial"/>
                <a:cs typeface="Arial"/>
              </a:rPr>
              <a:t>definição  </a:t>
            </a:r>
            <a:r>
              <a:rPr sz="2800" spc="-160" dirty="0">
                <a:latin typeface="Arial"/>
                <a:cs typeface="Arial"/>
              </a:rPr>
              <a:t>precisa</a:t>
            </a:r>
            <a:endParaRPr sz="2800" dirty="0">
              <a:latin typeface="Arial"/>
              <a:cs typeface="Arial"/>
            </a:endParaRPr>
          </a:p>
          <a:p>
            <a:pPr marL="268605" marR="296545" indent="-255904">
              <a:lnSpc>
                <a:spcPct val="100000"/>
              </a:lnSpc>
              <a:spcBef>
                <a:spcPts val="300"/>
              </a:spcBef>
              <a:buClr>
                <a:srgbClr val="D2DA79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235" dirty="0">
                <a:latin typeface="Arial"/>
                <a:cs typeface="Arial"/>
              </a:rPr>
              <a:t>Na </a:t>
            </a:r>
            <a:r>
              <a:rPr sz="2800" spc="-140" dirty="0">
                <a:latin typeface="Arial"/>
                <a:cs typeface="Arial"/>
              </a:rPr>
              <a:t>ciência </a:t>
            </a:r>
            <a:r>
              <a:rPr sz="2800" spc="-170" dirty="0">
                <a:latin typeface="Arial"/>
                <a:cs typeface="Arial"/>
              </a:rPr>
              <a:t>da </a:t>
            </a:r>
            <a:r>
              <a:rPr sz="2800" spc="-155" dirty="0">
                <a:latin typeface="Arial"/>
                <a:cs typeface="Arial"/>
              </a:rPr>
              <a:t>computação, </a:t>
            </a:r>
            <a:r>
              <a:rPr sz="2800" spc="-170" dirty="0">
                <a:latin typeface="Arial"/>
                <a:cs typeface="Arial"/>
              </a:rPr>
              <a:t>é </a:t>
            </a:r>
            <a:r>
              <a:rPr sz="2800" spc="-95" dirty="0">
                <a:latin typeface="Arial"/>
                <a:cs typeface="Arial"/>
              </a:rPr>
              <a:t>utilizado </a:t>
            </a:r>
            <a:r>
              <a:rPr sz="2800" spc="-145" dirty="0">
                <a:latin typeface="Arial"/>
                <a:cs typeface="Arial"/>
              </a:rPr>
              <a:t>em </a:t>
            </a:r>
            <a:r>
              <a:rPr sz="2800" spc="-140" dirty="0">
                <a:latin typeface="Arial"/>
                <a:cs typeface="Arial"/>
              </a:rPr>
              <a:t>vários  </a:t>
            </a:r>
            <a:r>
              <a:rPr sz="2800" spc="-135" dirty="0">
                <a:latin typeface="Arial"/>
                <a:cs typeface="Arial"/>
              </a:rPr>
              <a:t>contextos, </a:t>
            </a:r>
            <a:r>
              <a:rPr sz="2800" spc="-160" dirty="0">
                <a:latin typeface="Arial"/>
                <a:cs typeface="Arial"/>
              </a:rPr>
              <a:t>com </a:t>
            </a:r>
            <a:r>
              <a:rPr sz="2800" spc="-114" dirty="0">
                <a:latin typeface="Arial"/>
                <a:cs typeface="Arial"/>
              </a:rPr>
              <a:t>diferentes </a:t>
            </a:r>
            <a:r>
              <a:rPr sz="2800" spc="-130" dirty="0" err="1">
                <a:latin typeface="Arial"/>
                <a:cs typeface="Arial"/>
              </a:rPr>
              <a:t>significados</a:t>
            </a:r>
            <a:r>
              <a:rPr sz="2800" spc="-130" dirty="0" smtClean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268605" marR="5080" indent="-255904">
              <a:lnSpc>
                <a:spcPct val="100000"/>
              </a:lnSpc>
              <a:spcBef>
                <a:spcPts val="300"/>
              </a:spcBef>
              <a:buClr>
                <a:srgbClr val="D2DA79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190" dirty="0">
                <a:latin typeface="Arial"/>
                <a:cs typeface="Arial"/>
              </a:rPr>
              <a:t>Especificação </a:t>
            </a:r>
            <a:r>
              <a:rPr sz="2800" spc="-145" dirty="0">
                <a:latin typeface="Arial"/>
                <a:cs typeface="Arial"/>
              </a:rPr>
              <a:t>de </a:t>
            </a:r>
            <a:r>
              <a:rPr sz="2800" spc="-170" dirty="0">
                <a:latin typeface="Arial"/>
                <a:cs typeface="Arial"/>
              </a:rPr>
              <a:t>Requisitos </a:t>
            </a:r>
            <a:r>
              <a:rPr sz="2800" spc="-210" dirty="0">
                <a:latin typeface="Arial"/>
                <a:cs typeface="Arial"/>
              </a:rPr>
              <a:t>será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215" dirty="0">
                <a:latin typeface="Arial"/>
                <a:cs typeface="Arial"/>
              </a:rPr>
              <a:t>base </a:t>
            </a:r>
            <a:r>
              <a:rPr sz="2800" spc="-170" dirty="0">
                <a:latin typeface="Arial"/>
                <a:cs typeface="Arial"/>
              </a:rPr>
              <a:t>para </a:t>
            </a:r>
            <a:r>
              <a:rPr sz="2800" spc="-85" dirty="0">
                <a:latin typeface="Arial"/>
                <a:cs typeface="Arial"/>
              </a:rPr>
              <a:t>o  </a:t>
            </a:r>
            <a:r>
              <a:rPr sz="2800" spc="-100" dirty="0">
                <a:latin typeface="Arial"/>
                <a:cs typeface="Arial"/>
              </a:rPr>
              <a:t>contrato </a:t>
            </a:r>
            <a:r>
              <a:rPr sz="2800" spc="-85" dirty="0">
                <a:latin typeface="Arial"/>
                <a:cs typeface="Arial"/>
              </a:rPr>
              <a:t>entre o </a:t>
            </a:r>
            <a:r>
              <a:rPr sz="2800" spc="-65" dirty="0">
                <a:latin typeface="Arial"/>
                <a:cs typeface="Arial"/>
              </a:rPr>
              <a:t>produtor </a:t>
            </a:r>
            <a:r>
              <a:rPr sz="2800" spc="-105" dirty="0">
                <a:latin typeface="Arial"/>
                <a:cs typeface="Arial"/>
              </a:rPr>
              <a:t>do </a:t>
            </a:r>
            <a:r>
              <a:rPr sz="2800" spc="-135" dirty="0">
                <a:latin typeface="Arial"/>
                <a:cs typeface="Arial"/>
              </a:rPr>
              <a:t>que </a:t>
            </a:r>
            <a:r>
              <a:rPr sz="2800" spc="-160" dirty="0">
                <a:latin typeface="Arial"/>
                <a:cs typeface="Arial"/>
              </a:rPr>
              <a:t>precisa </a:t>
            </a:r>
            <a:r>
              <a:rPr sz="2800" spc="-165" dirty="0">
                <a:latin typeface="Arial"/>
                <a:cs typeface="Arial"/>
              </a:rPr>
              <a:t>ser </a:t>
            </a:r>
            <a:r>
              <a:rPr sz="2800" spc="-55" dirty="0">
                <a:latin typeface="Arial"/>
                <a:cs typeface="Arial"/>
              </a:rPr>
              <a:t>feito</a:t>
            </a:r>
            <a:r>
              <a:rPr sz="2800" spc="-325" dirty="0">
                <a:latin typeface="Arial"/>
                <a:cs typeface="Arial"/>
              </a:rPr>
              <a:t> </a:t>
            </a:r>
            <a:r>
              <a:rPr sz="2800" spc="-170" dirty="0">
                <a:latin typeface="Arial"/>
                <a:cs typeface="Arial"/>
              </a:rPr>
              <a:t>e</a:t>
            </a:r>
            <a:endParaRPr sz="2800" dirty="0">
              <a:latin typeface="Arial"/>
              <a:cs typeface="Arial"/>
            </a:endParaRPr>
          </a:p>
          <a:p>
            <a:pPr marL="268605">
              <a:lnSpc>
                <a:spcPct val="100000"/>
              </a:lnSpc>
              <a:spcBef>
                <a:spcPts val="5"/>
              </a:spcBef>
            </a:pPr>
            <a:r>
              <a:rPr sz="2800" spc="-85" dirty="0">
                <a:latin typeface="Arial"/>
                <a:cs typeface="Arial"/>
              </a:rPr>
              <a:t>o </a:t>
            </a:r>
            <a:r>
              <a:rPr sz="2800" spc="-130" dirty="0">
                <a:latin typeface="Arial"/>
                <a:cs typeface="Arial"/>
              </a:rPr>
              <a:t>consumidor </a:t>
            </a:r>
            <a:r>
              <a:rPr sz="2800" spc="-105" dirty="0">
                <a:latin typeface="Arial"/>
                <a:cs typeface="Arial"/>
              </a:rPr>
              <a:t>do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produto</a:t>
            </a:r>
            <a:endParaRPr sz="2800" dirty="0">
              <a:latin typeface="Arial"/>
              <a:cs typeface="Arial"/>
            </a:endParaRPr>
          </a:p>
          <a:p>
            <a:pPr marL="268605" indent="-255904">
              <a:lnSpc>
                <a:spcPct val="100000"/>
              </a:lnSpc>
              <a:spcBef>
                <a:spcPts val="300"/>
              </a:spcBef>
              <a:buClr>
                <a:srgbClr val="D2DA79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220" dirty="0">
                <a:latin typeface="Arial"/>
                <a:cs typeface="Arial"/>
              </a:rPr>
              <a:t>Descreve </a:t>
            </a:r>
            <a:r>
              <a:rPr sz="2800" spc="-210" dirty="0">
                <a:latin typeface="Arial"/>
                <a:cs typeface="Arial"/>
              </a:rPr>
              <a:t>os </a:t>
            </a:r>
            <a:r>
              <a:rPr sz="2800" spc="-114" dirty="0">
                <a:latin typeface="Arial"/>
                <a:cs typeface="Arial"/>
              </a:rPr>
              <a:t>requisitos </a:t>
            </a:r>
            <a:r>
              <a:rPr sz="2800" spc="-105" dirty="0">
                <a:latin typeface="Arial"/>
                <a:cs typeface="Arial"/>
              </a:rPr>
              <a:t>do </a:t>
            </a:r>
            <a:r>
              <a:rPr sz="2800" spc="-125" dirty="0">
                <a:latin typeface="Arial"/>
                <a:cs typeface="Arial"/>
              </a:rPr>
              <a:t>usuário </a:t>
            </a:r>
            <a:r>
              <a:rPr sz="2800" spc="-170" dirty="0">
                <a:latin typeface="Arial"/>
                <a:cs typeface="Arial"/>
              </a:rPr>
              <a:t>e </a:t>
            </a:r>
            <a:r>
              <a:rPr sz="2800" spc="-105" dirty="0">
                <a:latin typeface="Arial"/>
                <a:cs typeface="Arial"/>
              </a:rPr>
              <a:t>do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spc="-170" dirty="0">
                <a:latin typeface="Arial"/>
                <a:cs typeface="Arial"/>
              </a:rPr>
              <a:t>sistema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3776" y="562368"/>
            <a:ext cx="6851777" cy="560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75" dirty="0"/>
              <a:t>43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63" y="1734057"/>
            <a:ext cx="7737475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5904">
              <a:lnSpc>
                <a:spcPts val="2555"/>
              </a:lnSpc>
              <a:spcBef>
                <a:spcPts val="95"/>
              </a:spcBef>
              <a:buClr>
                <a:srgbClr val="D2DA79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200" spc="-114" dirty="0">
                <a:latin typeface="Arial"/>
                <a:cs typeface="Arial"/>
              </a:rPr>
              <a:t>Qualidade </a:t>
            </a:r>
            <a:r>
              <a:rPr sz="2200" spc="-180" dirty="0">
                <a:latin typeface="Arial"/>
                <a:cs typeface="Arial"/>
              </a:rPr>
              <a:t>das </a:t>
            </a:r>
            <a:r>
              <a:rPr sz="2200" spc="-160" dirty="0">
                <a:latin typeface="Arial"/>
                <a:cs typeface="Arial"/>
              </a:rPr>
              <a:t>Especificações</a:t>
            </a:r>
            <a:endParaRPr sz="2200">
              <a:latin typeface="Arial"/>
              <a:cs typeface="Arial"/>
            </a:endParaRPr>
          </a:p>
          <a:p>
            <a:pPr marL="314325">
              <a:lnSpc>
                <a:spcPts val="2220"/>
              </a:lnSpc>
              <a:tabLst>
                <a:tab pos="560705" algn="l"/>
              </a:tabLst>
            </a:pPr>
            <a:r>
              <a:rPr sz="20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000" spc="-130" dirty="0">
                <a:solidFill>
                  <a:srgbClr val="373B52"/>
                </a:solidFill>
                <a:latin typeface="Arial"/>
                <a:cs typeface="Arial"/>
              </a:rPr>
              <a:t>Claro, </a:t>
            </a:r>
            <a:r>
              <a:rPr sz="2000" spc="-95" dirty="0">
                <a:solidFill>
                  <a:srgbClr val="373B52"/>
                </a:solidFill>
                <a:latin typeface="Arial"/>
                <a:cs typeface="Arial"/>
              </a:rPr>
              <a:t>preciso </a:t>
            </a:r>
            <a:r>
              <a:rPr sz="2000" spc="-120" dirty="0">
                <a:solidFill>
                  <a:srgbClr val="373B52"/>
                </a:solidFill>
                <a:latin typeface="Arial"/>
                <a:cs typeface="Arial"/>
              </a:rPr>
              <a:t>e </a:t>
            </a:r>
            <a:r>
              <a:rPr sz="2000" spc="-105" dirty="0">
                <a:solidFill>
                  <a:srgbClr val="373B52"/>
                </a:solidFill>
                <a:latin typeface="Arial"/>
                <a:cs typeface="Arial"/>
              </a:rPr>
              <a:t>compreensível </a:t>
            </a:r>
            <a:r>
              <a:rPr sz="2000" spc="-60" dirty="0">
                <a:solidFill>
                  <a:srgbClr val="373B52"/>
                </a:solidFill>
                <a:latin typeface="Arial"/>
                <a:cs typeface="Arial"/>
              </a:rPr>
              <a:t>pelo</a:t>
            </a:r>
            <a:r>
              <a:rPr sz="2000" spc="-95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373B52"/>
                </a:solidFill>
                <a:latin typeface="Arial"/>
                <a:cs typeface="Arial"/>
              </a:rPr>
              <a:t>público-alvo</a:t>
            </a:r>
            <a:endParaRPr sz="2000">
              <a:latin typeface="Arial"/>
              <a:cs typeface="Arial"/>
            </a:endParaRPr>
          </a:p>
          <a:p>
            <a:pPr marL="314325">
              <a:lnSpc>
                <a:spcPts val="2205"/>
              </a:lnSpc>
              <a:tabLst>
                <a:tab pos="560705" algn="l"/>
              </a:tabLst>
            </a:pPr>
            <a:r>
              <a:rPr sz="20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000" spc="-110" dirty="0">
                <a:solidFill>
                  <a:srgbClr val="373B52"/>
                </a:solidFill>
                <a:latin typeface="Arial"/>
                <a:cs typeface="Arial"/>
              </a:rPr>
              <a:t>Consistente</a:t>
            </a:r>
            <a:r>
              <a:rPr sz="2000" spc="-105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000" i="1" spc="-114" dirty="0">
                <a:solidFill>
                  <a:srgbClr val="373B52"/>
                </a:solidFill>
                <a:latin typeface="Trebuchet MS"/>
                <a:cs typeface="Trebuchet MS"/>
              </a:rPr>
              <a:t>per</a:t>
            </a:r>
            <a:r>
              <a:rPr sz="2000" i="1" spc="-175" dirty="0">
                <a:solidFill>
                  <a:srgbClr val="373B52"/>
                </a:solidFill>
                <a:latin typeface="Trebuchet MS"/>
                <a:cs typeface="Trebuchet MS"/>
              </a:rPr>
              <a:t> </a:t>
            </a:r>
            <a:r>
              <a:rPr sz="2000" i="1" spc="-95" dirty="0">
                <a:solidFill>
                  <a:srgbClr val="373B52"/>
                </a:solidFill>
                <a:latin typeface="Trebuchet MS"/>
                <a:cs typeface="Trebuchet MS"/>
              </a:rPr>
              <a:t>si</a:t>
            </a:r>
            <a:r>
              <a:rPr sz="2000" i="1" spc="-165" dirty="0">
                <a:solidFill>
                  <a:srgbClr val="373B52"/>
                </a:solidFill>
                <a:latin typeface="Trebuchet MS"/>
                <a:cs typeface="Trebuchet MS"/>
              </a:rPr>
              <a:t> </a:t>
            </a:r>
            <a:r>
              <a:rPr sz="2000" i="1" spc="-120" dirty="0">
                <a:solidFill>
                  <a:srgbClr val="373B52"/>
                </a:solidFill>
                <a:latin typeface="Trebuchet MS"/>
                <a:cs typeface="Trebuchet MS"/>
              </a:rPr>
              <a:t>e</a:t>
            </a:r>
            <a:r>
              <a:rPr sz="2000" i="1" spc="-185" dirty="0">
                <a:solidFill>
                  <a:srgbClr val="373B52"/>
                </a:solidFill>
                <a:latin typeface="Trebuchet MS"/>
                <a:cs typeface="Trebuchet MS"/>
              </a:rPr>
              <a:t> </a:t>
            </a:r>
            <a:r>
              <a:rPr sz="2000" i="1" spc="-55" dirty="0">
                <a:solidFill>
                  <a:srgbClr val="373B52"/>
                </a:solidFill>
                <a:latin typeface="Trebuchet MS"/>
                <a:cs typeface="Trebuchet MS"/>
              </a:rPr>
              <a:t>no</a:t>
            </a:r>
            <a:r>
              <a:rPr sz="2000" i="1" spc="-170" dirty="0">
                <a:solidFill>
                  <a:srgbClr val="373B52"/>
                </a:solidFill>
                <a:latin typeface="Trebuchet MS"/>
                <a:cs typeface="Trebuchet MS"/>
              </a:rPr>
              <a:t> </a:t>
            </a:r>
            <a:r>
              <a:rPr sz="2000" i="1" spc="-120" dirty="0">
                <a:solidFill>
                  <a:srgbClr val="373B52"/>
                </a:solidFill>
                <a:latin typeface="Trebuchet MS"/>
                <a:cs typeface="Trebuchet MS"/>
              </a:rPr>
              <a:t>conjunto</a:t>
            </a:r>
            <a:r>
              <a:rPr sz="2000" i="1" spc="-229" dirty="0">
                <a:solidFill>
                  <a:srgbClr val="373B52"/>
                </a:solidFill>
                <a:latin typeface="Trebuchet MS"/>
                <a:cs typeface="Trebuchet MS"/>
              </a:rPr>
              <a:t> </a:t>
            </a:r>
            <a:r>
              <a:rPr sz="2000" i="1" spc="-45" dirty="0">
                <a:solidFill>
                  <a:srgbClr val="373B52"/>
                </a:solidFill>
                <a:latin typeface="Trebuchet MS"/>
                <a:cs typeface="Trebuchet MS"/>
              </a:rPr>
              <a:t>das</a:t>
            </a:r>
            <a:r>
              <a:rPr sz="2000" i="1" spc="-200" dirty="0">
                <a:solidFill>
                  <a:srgbClr val="373B52"/>
                </a:solidFill>
                <a:latin typeface="Trebuchet MS"/>
                <a:cs typeface="Trebuchet MS"/>
              </a:rPr>
              <a:t> </a:t>
            </a:r>
            <a:r>
              <a:rPr sz="2000" i="1" spc="-85" dirty="0">
                <a:solidFill>
                  <a:srgbClr val="373B52"/>
                </a:solidFill>
                <a:latin typeface="Trebuchet MS"/>
                <a:cs typeface="Trebuchet MS"/>
              </a:rPr>
              <a:t>demais</a:t>
            </a:r>
            <a:r>
              <a:rPr sz="2000" i="1" spc="-210" dirty="0">
                <a:solidFill>
                  <a:srgbClr val="373B52"/>
                </a:solidFill>
                <a:latin typeface="Trebuchet MS"/>
                <a:cs typeface="Trebuchet MS"/>
              </a:rPr>
              <a:t> </a:t>
            </a:r>
            <a:r>
              <a:rPr sz="2000" i="1" spc="-105" dirty="0">
                <a:solidFill>
                  <a:srgbClr val="373B52"/>
                </a:solidFill>
                <a:latin typeface="Trebuchet MS"/>
                <a:cs typeface="Trebuchet MS"/>
              </a:rPr>
              <a:t>especificações</a:t>
            </a:r>
            <a:endParaRPr sz="2000">
              <a:latin typeface="Trebuchet MS"/>
              <a:cs typeface="Trebuchet MS"/>
            </a:endParaRPr>
          </a:p>
          <a:p>
            <a:pPr marL="314325">
              <a:lnSpc>
                <a:spcPts val="2205"/>
              </a:lnSpc>
              <a:tabLst>
                <a:tab pos="560705" algn="l"/>
              </a:tabLst>
            </a:pPr>
            <a:r>
              <a:rPr sz="20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000" spc="-80" dirty="0">
                <a:solidFill>
                  <a:srgbClr val="373B52"/>
                </a:solidFill>
                <a:latin typeface="Arial"/>
                <a:cs typeface="Arial"/>
              </a:rPr>
              <a:t>Completo:</a:t>
            </a:r>
            <a:endParaRPr sz="2000">
              <a:latin typeface="Arial"/>
              <a:cs typeface="Arial"/>
            </a:endParaRPr>
          </a:p>
          <a:p>
            <a:pPr marL="828040" indent="-220979">
              <a:lnSpc>
                <a:spcPts val="2145"/>
              </a:lnSpc>
              <a:buClr>
                <a:srgbClr val="707AA1"/>
              </a:buClr>
              <a:buChar char=""/>
              <a:tabLst>
                <a:tab pos="827405" algn="l"/>
                <a:tab pos="828675" algn="l"/>
              </a:tabLst>
            </a:pPr>
            <a:r>
              <a:rPr sz="1900" spc="-70" dirty="0">
                <a:solidFill>
                  <a:srgbClr val="618AAC"/>
                </a:solidFill>
                <a:latin typeface="Arial"/>
                <a:cs typeface="Arial"/>
              </a:rPr>
              <a:t>Internamente: </a:t>
            </a:r>
            <a:r>
              <a:rPr sz="1900" spc="-80" dirty="0">
                <a:solidFill>
                  <a:srgbClr val="618AAC"/>
                </a:solidFill>
                <a:latin typeface="Arial"/>
                <a:cs typeface="Arial"/>
              </a:rPr>
              <a:t>independente </a:t>
            </a:r>
            <a:r>
              <a:rPr sz="1900" spc="-95" dirty="0">
                <a:solidFill>
                  <a:srgbClr val="618AAC"/>
                </a:solidFill>
                <a:latin typeface="Arial"/>
                <a:cs typeface="Arial"/>
              </a:rPr>
              <a:t>de </a:t>
            </a:r>
            <a:r>
              <a:rPr sz="1900" spc="-120" dirty="0">
                <a:solidFill>
                  <a:srgbClr val="618AAC"/>
                </a:solidFill>
                <a:latin typeface="Arial"/>
                <a:cs typeface="Arial"/>
              </a:rPr>
              <a:t>recursos </a:t>
            </a:r>
            <a:r>
              <a:rPr sz="1900" spc="-95" dirty="0">
                <a:solidFill>
                  <a:srgbClr val="618AAC"/>
                </a:solidFill>
                <a:latin typeface="Arial"/>
                <a:cs typeface="Arial"/>
              </a:rPr>
              <a:t>externos </a:t>
            </a:r>
            <a:r>
              <a:rPr sz="1900" spc="-110" dirty="0">
                <a:solidFill>
                  <a:srgbClr val="618AAC"/>
                </a:solidFill>
                <a:latin typeface="Arial"/>
                <a:cs typeface="Arial"/>
              </a:rPr>
              <a:t>para </a:t>
            </a:r>
            <a:r>
              <a:rPr sz="1900" spc="-105" dirty="0">
                <a:solidFill>
                  <a:srgbClr val="618AAC"/>
                </a:solidFill>
                <a:latin typeface="Arial"/>
                <a:cs typeface="Arial"/>
              </a:rPr>
              <a:t>ser</a:t>
            </a:r>
            <a:r>
              <a:rPr sz="1900" spc="-45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900" spc="-65" dirty="0">
                <a:solidFill>
                  <a:srgbClr val="618AAC"/>
                </a:solidFill>
                <a:latin typeface="Arial"/>
                <a:cs typeface="Arial"/>
              </a:rPr>
              <a:t>entendido</a:t>
            </a:r>
            <a:endParaRPr sz="1900">
              <a:latin typeface="Arial"/>
              <a:cs typeface="Arial"/>
            </a:endParaRPr>
          </a:p>
          <a:p>
            <a:pPr marL="828040" indent="-220979">
              <a:lnSpc>
                <a:spcPts val="2240"/>
              </a:lnSpc>
              <a:buClr>
                <a:srgbClr val="707AA1"/>
              </a:buClr>
              <a:buChar char=""/>
              <a:tabLst>
                <a:tab pos="827405" algn="l"/>
                <a:tab pos="828675" algn="l"/>
              </a:tabLst>
            </a:pPr>
            <a:r>
              <a:rPr sz="1900" spc="-95" dirty="0">
                <a:solidFill>
                  <a:srgbClr val="618AAC"/>
                </a:solidFill>
                <a:latin typeface="Arial"/>
                <a:cs typeface="Arial"/>
              </a:rPr>
              <a:t>Externamente: </a:t>
            </a:r>
            <a:r>
              <a:rPr sz="1900" spc="-80" dirty="0">
                <a:solidFill>
                  <a:srgbClr val="618AAC"/>
                </a:solidFill>
                <a:latin typeface="Arial"/>
                <a:cs typeface="Arial"/>
              </a:rPr>
              <a:t>Implementa </a:t>
            </a:r>
            <a:r>
              <a:rPr sz="1900" spc="-85" dirty="0">
                <a:solidFill>
                  <a:srgbClr val="618AAC"/>
                </a:solidFill>
                <a:latin typeface="Arial"/>
                <a:cs typeface="Arial"/>
              </a:rPr>
              <a:t>todos </a:t>
            </a:r>
            <a:r>
              <a:rPr sz="1900" spc="-145" dirty="0">
                <a:solidFill>
                  <a:srgbClr val="618AAC"/>
                </a:solidFill>
                <a:latin typeface="Arial"/>
                <a:cs typeface="Arial"/>
              </a:rPr>
              <a:t>os </a:t>
            </a:r>
            <a:r>
              <a:rPr sz="1900" spc="-80" dirty="0">
                <a:solidFill>
                  <a:srgbClr val="618AAC"/>
                </a:solidFill>
                <a:latin typeface="Arial"/>
                <a:cs typeface="Arial"/>
              </a:rPr>
              <a:t>requisitos </a:t>
            </a:r>
            <a:r>
              <a:rPr sz="1900" spc="-150" dirty="0">
                <a:solidFill>
                  <a:srgbClr val="618AAC"/>
                </a:solidFill>
                <a:latin typeface="Arial"/>
                <a:cs typeface="Arial"/>
              </a:rPr>
              <a:t>a </a:t>
            </a:r>
            <a:r>
              <a:rPr sz="1900" spc="-90" dirty="0">
                <a:solidFill>
                  <a:srgbClr val="618AAC"/>
                </a:solidFill>
                <a:latin typeface="Arial"/>
                <a:cs typeface="Arial"/>
              </a:rPr>
              <a:t>que </a:t>
            </a:r>
            <a:r>
              <a:rPr sz="1900" spc="-170" dirty="0">
                <a:solidFill>
                  <a:srgbClr val="618AAC"/>
                </a:solidFill>
                <a:latin typeface="Arial"/>
                <a:cs typeface="Arial"/>
              </a:rPr>
              <a:t>se</a:t>
            </a:r>
            <a:r>
              <a:rPr sz="1900" spc="-5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900" spc="-90" dirty="0">
                <a:solidFill>
                  <a:srgbClr val="618AAC"/>
                </a:solidFill>
                <a:latin typeface="Arial"/>
                <a:cs typeface="Arial"/>
              </a:rPr>
              <a:t>refere</a:t>
            </a:r>
            <a:endParaRPr sz="1900">
              <a:latin typeface="Arial"/>
              <a:cs typeface="Arial"/>
            </a:endParaRPr>
          </a:p>
          <a:p>
            <a:pPr marL="268605" indent="-255904">
              <a:lnSpc>
                <a:spcPts val="2635"/>
              </a:lnSpc>
              <a:spcBef>
                <a:spcPts val="1045"/>
              </a:spcBef>
              <a:buClr>
                <a:srgbClr val="D2DA79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200" spc="-155" dirty="0">
                <a:latin typeface="Arial"/>
                <a:cs typeface="Arial"/>
              </a:rPr>
              <a:t>Classificação </a:t>
            </a:r>
            <a:r>
              <a:rPr sz="2200" spc="-180" dirty="0">
                <a:latin typeface="Arial"/>
                <a:cs typeface="Arial"/>
              </a:rPr>
              <a:t>das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155" dirty="0">
                <a:latin typeface="Arial"/>
                <a:cs typeface="Arial"/>
              </a:rPr>
              <a:t>Especificações</a:t>
            </a:r>
            <a:endParaRPr sz="2200">
              <a:latin typeface="Arial"/>
              <a:cs typeface="Arial"/>
            </a:endParaRPr>
          </a:p>
          <a:p>
            <a:pPr marL="561340" marR="690880" indent="-247015">
              <a:lnSpc>
                <a:spcPct val="80000"/>
              </a:lnSpc>
              <a:spcBef>
                <a:spcPts val="470"/>
              </a:spcBef>
              <a:tabLst>
                <a:tab pos="560705" algn="l"/>
              </a:tabLst>
            </a:pPr>
            <a:r>
              <a:rPr sz="20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000" spc="-120" dirty="0">
                <a:solidFill>
                  <a:srgbClr val="373B52"/>
                </a:solidFill>
                <a:latin typeface="Arial"/>
                <a:cs typeface="Arial"/>
              </a:rPr>
              <a:t>Formais </a:t>
            </a:r>
            <a:r>
              <a:rPr sz="2000" spc="-85" dirty="0">
                <a:solidFill>
                  <a:srgbClr val="373B52"/>
                </a:solidFill>
                <a:latin typeface="Arial"/>
                <a:cs typeface="Arial"/>
              </a:rPr>
              <a:t>(linguagem </a:t>
            </a:r>
            <a:r>
              <a:rPr sz="2000" spc="-60" dirty="0">
                <a:solidFill>
                  <a:srgbClr val="373B52"/>
                </a:solidFill>
                <a:latin typeface="Arial"/>
                <a:cs typeface="Arial"/>
              </a:rPr>
              <a:t>natural) ou </a:t>
            </a:r>
            <a:r>
              <a:rPr sz="2000" spc="-70" dirty="0">
                <a:solidFill>
                  <a:srgbClr val="373B52"/>
                </a:solidFill>
                <a:latin typeface="Arial"/>
                <a:cs typeface="Arial"/>
              </a:rPr>
              <a:t>Informais </a:t>
            </a:r>
            <a:r>
              <a:rPr sz="2000" spc="-90" dirty="0">
                <a:solidFill>
                  <a:srgbClr val="373B52"/>
                </a:solidFill>
                <a:latin typeface="Arial"/>
                <a:cs typeface="Arial"/>
              </a:rPr>
              <a:t>(linguagem </a:t>
            </a:r>
            <a:r>
              <a:rPr sz="2000" spc="-50" dirty="0">
                <a:solidFill>
                  <a:srgbClr val="373B52"/>
                </a:solidFill>
                <a:latin typeface="Arial"/>
                <a:cs typeface="Arial"/>
              </a:rPr>
              <a:t>formal</a:t>
            </a:r>
            <a:r>
              <a:rPr sz="2000" spc="-405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373B52"/>
                </a:solidFill>
                <a:latin typeface="Arial"/>
                <a:cs typeface="Arial"/>
              </a:rPr>
              <a:t>ou  </a:t>
            </a:r>
            <a:r>
              <a:rPr sz="2000" spc="-85" dirty="0">
                <a:solidFill>
                  <a:srgbClr val="373B52"/>
                </a:solidFill>
                <a:latin typeface="Arial"/>
                <a:cs typeface="Arial"/>
              </a:rPr>
              <a:t>matemática)</a:t>
            </a:r>
            <a:endParaRPr sz="2000">
              <a:latin typeface="Arial"/>
              <a:cs typeface="Arial"/>
            </a:endParaRPr>
          </a:p>
          <a:p>
            <a:pPr marL="828040" lvl="1" indent="-220979">
              <a:lnSpc>
                <a:spcPts val="1930"/>
              </a:lnSpc>
              <a:buClr>
                <a:srgbClr val="707AA1"/>
              </a:buClr>
              <a:buChar char=""/>
              <a:tabLst>
                <a:tab pos="827405" algn="l"/>
                <a:tab pos="828675" algn="l"/>
              </a:tabLst>
            </a:pPr>
            <a:r>
              <a:rPr sz="1900" spc="-60" dirty="0">
                <a:solidFill>
                  <a:srgbClr val="618AAC"/>
                </a:solidFill>
                <a:latin typeface="Arial"/>
                <a:cs typeface="Arial"/>
              </a:rPr>
              <a:t>o meio-termo </a:t>
            </a:r>
            <a:r>
              <a:rPr sz="1900" spc="-100" dirty="0">
                <a:solidFill>
                  <a:srgbClr val="618AAC"/>
                </a:solidFill>
                <a:latin typeface="Arial"/>
                <a:cs typeface="Arial"/>
              </a:rPr>
              <a:t>seria </a:t>
            </a:r>
            <a:r>
              <a:rPr sz="1900" spc="-114" dirty="0">
                <a:solidFill>
                  <a:srgbClr val="618AAC"/>
                </a:solidFill>
                <a:latin typeface="Arial"/>
                <a:cs typeface="Arial"/>
              </a:rPr>
              <a:t>uma</a:t>
            </a:r>
            <a:r>
              <a:rPr sz="1900" spc="-170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900" spc="-80" dirty="0">
                <a:solidFill>
                  <a:srgbClr val="618AAC"/>
                </a:solidFill>
                <a:latin typeface="Arial"/>
                <a:cs typeface="Arial"/>
              </a:rPr>
              <a:t>semiformal</a:t>
            </a:r>
            <a:endParaRPr sz="1900">
              <a:latin typeface="Arial"/>
              <a:cs typeface="Arial"/>
            </a:endParaRPr>
          </a:p>
          <a:p>
            <a:pPr marL="561340" marR="5080" indent="-247015" algn="just">
              <a:lnSpc>
                <a:spcPct val="79300"/>
              </a:lnSpc>
              <a:spcBef>
                <a:spcPts val="465"/>
              </a:spcBef>
            </a:pPr>
            <a:r>
              <a:rPr sz="2000" dirty="0">
                <a:solidFill>
                  <a:srgbClr val="9FB8CD"/>
                </a:solidFill>
                <a:latin typeface="Georgia"/>
                <a:cs typeface="Georgia"/>
              </a:rPr>
              <a:t>▫ </a:t>
            </a:r>
            <a:r>
              <a:rPr sz="2000" b="1" spc="-120" dirty="0">
                <a:solidFill>
                  <a:srgbClr val="373B52"/>
                </a:solidFill>
                <a:latin typeface="Trebuchet MS"/>
                <a:cs typeface="Trebuchet MS"/>
              </a:rPr>
              <a:t>Operacional </a:t>
            </a:r>
            <a:r>
              <a:rPr sz="2000" spc="-65" dirty="0">
                <a:solidFill>
                  <a:srgbClr val="373B52"/>
                </a:solidFill>
                <a:latin typeface="Arial"/>
                <a:cs typeface="Arial"/>
              </a:rPr>
              <a:t>(comportamento </a:t>
            </a:r>
            <a:r>
              <a:rPr sz="2000" spc="-110" dirty="0">
                <a:solidFill>
                  <a:srgbClr val="373B52"/>
                </a:solidFill>
                <a:latin typeface="Arial"/>
                <a:cs typeface="Arial"/>
              </a:rPr>
              <a:t>esperado, </a:t>
            </a:r>
            <a:r>
              <a:rPr sz="2000" spc="-90" dirty="0">
                <a:solidFill>
                  <a:srgbClr val="373B52"/>
                </a:solidFill>
                <a:latin typeface="Arial"/>
                <a:cs typeface="Arial"/>
              </a:rPr>
              <a:t>usualmente </a:t>
            </a:r>
            <a:r>
              <a:rPr sz="2000" spc="-70" dirty="0">
                <a:solidFill>
                  <a:srgbClr val="373B52"/>
                </a:solidFill>
                <a:latin typeface="Arial"/>
                <a:cs typeface="Arial"/>
              </a:rPr>
              <a:t>descrito </a:t>
            </a:r>
            <a:r>
              <a:rPr sz="2000" spc="-35" dirty="0">
                <a:solidFill>
                  <a:srgbClr val="373B52"/>
                </a:solidFill>
                <a:latin typeface="Arial"/>
                <a:cs typeface="Arial"/>
              </a:rPr>
              <a:t>por </a:t>
            </a:r>
            <a:r>
              <a:rPr sz="2000" spc="-65" dirty="0">
                <a:solidFill>
                  <a:srgbClr val="373B52"/>
                </a:solidFill>
                <a:latin typeface="Arial"/>
                <a:cs typeface="Arial"/>
              </a:rPr>
              <a:t>um  modelo </a:t>
            </a:r>
            <a:r>
              <a:rPr sz="2000" spc="-90" dirty="0">
                <a:solidFill>
                  <a:srgbClr val="373B52"/>
                </a:solidFill>
                <a:latin typeface="Arial"/>
                <a:cs typeface="Arial"/>
              </a:rPr>
              <a:t>de </a:t>
            </a:r>
            <a:r>
              <a:rPr sz="2000" spc="-80" dirty="0">
                <a:solidFill>
                  <a:srgbClr val="373B52"/>
                </a:solidFill>
                <a:latin typeface="Arial"/>
                <a:cs typeface="Arial"/>
              </a:rPr>
              <a:t>implementação </a:t>
            </a:r>
            <a:r>
              <a:rPr sz="2000" spc="-114" dirty="0">
                <a:solidFill>
                  <a:srgbClr val="373B52"/>
                </a:solidFill>
                <a:latin typeface="Arial"/>
                <a:cs typeface="Arial"/>
              </a:rPr>
              <a:t>– </a:t>
            </a:r>
            <a:r>
              <a:rPr sz="2000" spc="-100" dirty="0">
                <a:solidFill>
                  <a:srgbClr val="373B52"/>
                </a:solidFill>
                <a:latin typeface="Arial"/>
                <a:cs typeface="Arial"/>
              </a:rPr>
              <a:t>p.exemplo, pseudocódigo) </a:t>
            </a:r>
            <a:r>
              <a:rPr sz="2000" spc="-65" dirty="0">
                <a:solidFill>
                  <a:srgbClr val="373B52"/>
                </a:solidFill>
                <a:latin typeface="Arial"/>
                <a:cs typeface="Arial"/>
              </a:rPr>
              <a:t>ou </a:t>
            </a:r>
            <a:r>
              <a:rPr sz="2000" b="1" spc="-120" dirty="0">
                <a:solidFill>
                  <a:srgbClr val="373B52"/>
                </a:solidFill>
                <a:latin typeface="Trebuchet MS"/>
                <a:cs typeface="Trebuchet MS"/>
              </a:rPr>
              <a:t>Descritiva  </a:t>
            </a:r>
            <a:r>
              <a:rPr sz="2000" spc="-95" dirty="0">
                <a:solidFill>
                  <a:srgbClr val="373B52"/>
                </a:solidFill>
                <a:latin typeface="Arial"/>
                <a:cs typeface="Arial"/>
              </a:rPr>
              <a:t>(estado </a:t>
            </a:r>
            <a:r>
              <a:rPr sz="2000" spc="-105" dirty="0">
                <a:solidFill>
                  <a:srgbClr val="373B52"/>
                </a:solidFill>
                <a:latin typeface="Arial"/>
                <a:cs typeface="Arial"/>
              </a:rPr>
              <a:t>esperado </a:t>
            </a:r>
            <a:r>
              <a:rPr sz="2000" spc="-90" dirty="0">
                <a:solidFill>
                  <a:srgbClr val="373B52"/>
                </a:solidFill>
                <a:latin typeface="Arial"/>
                <a:cs typeface="Arial"/>
              </a:rPr>
              <a:t>de </a:t>
            </a:r>
            <a:r>
              <a:rPr sz="2000" spc="-165" dirty="0">
                <a:solidFill>
                  <a:srgbClr val="373B52"/>
                </a:solidFill>
                <a:latin typeface="Arial"/>
                <a:cs typeface="Arial"/>
              </a:rPr>
              <a:t>suas</a:t>
            </a:r>
            <a:r>
              <a:rPr sz="2000" spc="-175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373B52"/>
                </a:solidFill>
                <a:latin typeface="Arial"/>
                <a:cs typeface="Arial"/>
              </a:rPr>
              <a:t>propriedades)</a:t>
            </a:r>
            <a:endParaRPr sz="2000">
              <a:latin typeface="Arial"/>
              <a:cs typeface="Arial"/>
            </a:endParaRPr>
          </a:p>
          <a:p>
            <a:pPr marL="828040" marR="415925" lvl="1" indent="-220979">
              <a:lnSpc>
                <a:spcPct val="80000"/>
              </a:lnSpc>
              <a:spcBef>
                <a:spcPts val="305"/>
              </a:spcBef>
              <a:buClr>
                <a:srgbClr val="707AA1"/>
              </a:buClr>
              <a:buChar char=""/>
              <a:tabLst>
                <a:tab pos="827405" algn="l"/>
                <a:tab pos="828675" algn="l"/>
              </a:tabLst>
            </a:pPr>
            <a:r>
              <a:rPr sz="1900" spc="-95" dirty="0">
                <a:solidFill>
                  <a:srgbClr val="618AAC"/>
                </a:solidFill>
                <a:latin typeface="Arial"/>
                <a:cs typeface="Arial"/>
              </a:rPr>
              <a:t>Descritiva </a:t>
            </a:r>
            <a:r>
              <a:rPr sz="1900" spc="-114" dirty="0">
                <a:solidFill>
                  <a:srgbClr val="618AAC"/>
                </a:solidFill>
                <a:latin typeface="Arial"/>
                <a:cs typeface="Arial"/>
              </a:rPr>
              <a:t>é mais </a:t>
            </a:r>
            <a:r>
              <a:rPr sz="1900" spc="-95" dirty="0">
                <a:solidFill>
                  <a:srgbClr val="618AAC"/>
                </a:solidFill>
                <a:latin typeface="Arial"/>
                <a:cs typeface="Arial"/>
              </a:rPr>
              <a:t>abstrata, </a:t>
            </a:r>
            <a:r>
              <a:rPr sz="1900" spc="-150" dirty="0">
                <a:solidFill>
                  <a:srgbClr val="618AAC"/>
                </a:solidFill>
                <a:latin typeface="Arial"/>
                <a:cs typeface="Arial"/>
              </a:rPr>
              <a:t>a </a:t>
            </a:r>
            <a:r>
              <a:rPr sz="1900" spc="-105" dirty="0">
                <a:solidFill>
                  <a:srgbClr val="618AAC"/>
                </a:solidFill>
                <a:latin typeface="Arial"/>
                <a:cs typeface="Arial"/>
              </a:rPr>
              <a:t>Operacional </a:t>
            </a:r>
            <a:r>
              <a:rPr sz="1900" spc="-114" dirty="0">
                <a:solidFill>
                  <a:srgbClr val="618AAC"/>
                </a:solidFill>
                <a:latin typeface="Arial"/>
                <a:cs typeface="Arial"/>
              </a:rPr>
              <a:t>é </a:t>
            </a:r>
            <a:r>
              <a:rPr sz="1900" spc="-120" dirty="0">
                <a:solidFill>
                  <a:srgbClr val="618AAC"/>
                </a:solidFill>
                <a:latin typeface="Arial"/>
                <a:cs typeface="Arial"/>
              </a:rPr>
              <a:t>mais </a:t>
            </a:r>
            <a:r>
              <a:rPr sz="1900" spc="-90" dirty="0">
                <a:solidFill>
                  <a:srgbClr val="618AAC"/>
                </a:solidFill>
                <a:latin typeface="Arial"/>
                <a:cs typeface="Arial"/>
              </a:rPr>
              <a:t>detalhada </a:t>
            </a:r>
            <a:r>
              <a:rPr sz="1900" spc="-114" dirty="0">
                <a:solidFill>
                  <a:srgbClr val="618AAC"/>
                </a:solidFill>
                <a:latin typeface="Arial"/>
                <a:cs typeface="Arial"/>
              </a:rPr>
              <a:t>– menos  </a:t>
            </a:r>
            <a:r>
              <a:rPr sz="1900" spc="-75" dirty="0">
                <a:solidFill>
                  <a:srgbClr val="618AAC"/>
                </a:solidFill>
                <a:latin typeface="Arial"/>
                <a:cs typeface="Arial"/>
              </a:rPr>
              <a:t>liberdade </a:t>
            </a:r>
            <a:r>
              <a:rPr sz="1900" spc="-95" dirty="0">
                <a:solidFill>
                  <a:srgbClr val="618AAC"/>
                </a:solidFill>
                <a:latin typeface="Arial"/>
                <a:cs typeface="Arial"/>
              </a:rPr>
              <a:t>de</a:t>
            </a:r>
            <a:r>
              <a:rPr sz="1900" spc="-105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900" spc="-90" dirty="0">
                <a:solidFill>
                  <a:srgbClr val="618AAC"/>
                </a:solidFill>
                <a:latin typeface="Arial"/>
                <a:cs typeface="Arial"/>
              </a:rPr>
              <a:t>implementação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3776" y="562368"/>
            <a:ext cx="6851777" cy="560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75" dirty="0"/>
              <a:t>44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691" y="1256195"/>
            <a:ext cx="5250815" cy="462026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680"/>
              </a:spcBef>
              <a:buClr>
                <a:srgbClr val="D2DA79"/>
              </a:buClr>
              <a:buSzPct val="66666"/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700" spc="45" dirty="0">
                <a:latin typeface="Arial"/>
                <a:cs typeface="Arial"/>
              </a:rPr>
              <a:t>Elaboração </a:t>
            </a:r>
            <a:r>
              <a:rPr sz="2700" spc="70" dirty="0">
                <a:latin typeface="Arial"/>
                <a:cs typeface="Arial"/>
              </a:rPr>
              <a:t>das</a:t>
            </a:r>
            <a:r>
              <a:rPr sz="2700" spc="65" dirty="0">
                <a:latin typeface="Arial"/>
                <a:cs typeface="Arial"/>
              </a:rPr>
              <a:t> </a:t>
            </a:r>
            <a:r>
              <a:rPr sz="2700" spc="50" dirty="0">
                <a:latin typeface="Arial"/>
                <a:cs typeface="Arial"/>
              </a:rPr>
              <a:t>Especificações</a:t>
            </a:r>
            <a:endParaRPr sz="27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390"/>
              </a:spcBef>
              <a:tabLst>
                <a:tab pos="314325" algn="l"/>
                <a:tab pos="561340" algn="l"/>
              </a:tabLst>
            </a:pPr>
            <a:r>
              <a:rPr sz="1200" spc="-34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18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800" b="1" spc="-105" dirty="0">
                <a:solidFill>
                  <a:srgbClr val="373B52"/>
                </a:solidFill>
                <a:latin typeface="Trebuchet MS"/>
                <a:cs typeface="Trebuchet MS"/>
              </a:rPr>
              <a:t>Operacionais</a:t>
            </a:r>
            <a:endParaRPr sz="1800">
              <a:latin typeface="Trebuchet MS"/>
              <a:cs typeface="Trebuchet MS"/>
            </a:endParaRPr>
          </a:p>
          <a:p>
            <a:pPr marL="828040" lvl="1" indent="-220979">
              <a:lnSpc>
                <a:spcPct val="100000"/>
              </a:lnSpc>
              <a:spcBef>
                <a:spcPts val="160"/>
              </a:spcBef>
              <a:buClr>
                <a:srgbClr val="707AA1"/>
              </a:buClr>
              <a:buChar char=""/>
              <a:tabLst>
                <a:tab pos="828040" algn="l"/>
                <a:tab pos="828675" algn="l"/>
              </a:tabLst>
            </a:pPr>
            <a:r>
              <a:rPr sz="1700" spc="-114" dirty="0">
                <a:solidFill>
                  <a:srgbClr val="618AAC"/>
                </a:solidFill>
                <a:latin typeface="Arial"/>
                <a:cs typeface="Arial"/>
              </a:rPr>
              <a:t>Diagramas </a:t>
            </a:r>
            <a:r>
              <a:rPr sz="1700" spc="-75" dirty="0">
                <a:solidFill>
                  <a:srgbClr val="618AAC"/>
                </a:solidFill>
                <a:latin typeface="Arial"/>
                <a:cs typeface="Arial"/>
              </a:rPr>
              <a:t>de</a:t>
            </a:r>
            <a:r>
              <a:rPr sz="1700" spc="-145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700" spc="-75" dirty="0">
                <a:solidFill>
                  <a:srgbClr val="618AAC"/>
                </a:solidFill>
                <a:latin typeface="Arial"/>
                <a:cs typeface="Arial"/>
              </a:rPr>
              <a:t>Atividades</a:t>
            </a:r>
            <a:endParaRPr sz="1700">
              <a:latin typeface="Arial"/>
              <a:cs typeface="Arial"/>
            </a:endParaRPr>
          </a:p>
          <a:p>
            <a:pPr marL="828040" lvl="1" indent="-220979">
              <a:lnSpc>
                <a:spcPct val="100000"/>
              </a:lnSpc>
              <a:spcBef>
                <a:spcPts val="155"/>
              </a:spcBef>
              <a:buClr>
                <a:srgbClr val="707AA1"/>
              </a:buClr>
              <a:buChar char=""/>
              <a:tabLst>
                <a:tab pos="828040" algn="l"/>
                <a:tab pos="828675" algn="l"/>
              </a:tabLst>
            </a:pPr>
            <a:r>
              <a:rPr sz="1700" spc="-114" dirty="0">
                <a:solidFill>
                  <a:srgbClr val="618AAC"/>
                </a:solidFill>
                <a:latin typeface="Arial"/>
                <a:cs typeface="Arial"/>
              </a:rPr>
              <a:t>Diagramas </a:t>
            </a:r>
            <a:r>
              <a:rPr sz="1700" spc="-75" dirty="0">
                <a:solidFill>
                  <a:srgbClr val="618AAC"/>
                </a:solidFill>
                <a:latin typeface="Arial"/>
                <a:cs typeface="Arial"/>
              </a:rPr>
              <a:t>de </a:t>
            </a:r>
            <a:r>
              <a:rPr sz="1700" spc="-170" dirty="0">
                <a:solidFill>
                  <a:srgbClr val="618AAC"/>
                </a:solidFill>
                <a:latin typeface="Arial"/>
                <a:cs typeface="Arial"/>
              </a:rPr>
              <a:t>Caso </a:t>
            </a:r>
            <a:r>
              <a:rPr sz="1700" spc="-75" dirty="0">
                <a:solidFill>
                  <a:srgbClr val="618AAC"/>
                </a:solidFill>
                <a:latin typeface="Arial"/>
                <a:cs typeface="Arial"/>
              </a:rPr>
              <a:t>de</a:t>
            </a:r>
            <a:r>
              <a:rPr sz="1700" spc="-135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700" spc="-125" dirty="0">
                <a:solidFill>
                  <a:srgbClr val="618AAC"/>
                </a:solidFill>
                <a:latin typeface="Arial"/>
                <a:cs typeface="Arial"/>
              </a:rPr>
              <a:t>Uso</a:t>
            </a:r>
            <a:endParaRPr sz="1700">
              <a:latin typeface="Arial"/>
              <a:cs typeface="Arial"/>
            </a:endParaRPr>
          </a:p>
          <a:p>
            <a:pPr marL="828040" lvl="1" indent="-220979">
              <a:lnSpc>
                <a:spcPct val="100000"/>
              </a:lnSpc>
              <a:spcBef>
                <a:spcPts val="165"/>
              </a:spcBef>
              <a:buClr>
                <a:srgbClr val="707AA1"/>
              </a:buClr>
              <a:buChar char=""/>
              <a:tabLst>
                <a:tab pos="828040" algn="l"/>
                <a:tab pos="828675" algn="l"/>
              </a:tabLst>
            </a:pPr>
            <a:r>
              <a:rPr sz="1700" spc="-105" dirty="0">
                <a:solidFill>
                  <a:srgbClr val="618AAC"/>
                </a:solidFill>
                <a:latin typeface="Arial"/>
                <a:cs typeface="Arial"/>
              </a:rPr>
              <a:t>Diagrama </a:t>
            </a:r>
            <a:r>
              <a:rPr sz="1700" spc="-75" dirty="0">
                <a:solidFill>
                  <a:srgbClr val="618AAC"/>
                </a:solidFill>
                <a:latin typeface="Arial"/>
                <a:cs typeface="Arial"/>
              </a:rPr>
              <a:t>de</a:t>
            </a:r>
            <a:r>
              <a:rPr sz="1700" spc="-145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700" spc="-110" dirty="0">
                <a:solidFill>
                  <a:srgbClr val="618AAC"/>
                </a:solidFill>
                <a:latin typeface="Arial"/>
                <a:cs typeface="Arial"/>
              </a:rPr>
              <a:t>Seqüência</a:t>
            </a:r>
            <a:endParaRPr sz="1700">
              <a:latin typeface="Arial"/>
              <a:cs typeface="Arial"/>
            </a:endParaRPr>
          </a:p>
          <a:p>
            <a:pPr marL="828040" lvl="1" indent="-220979">
              <a:lnSpc>
                <a:spcPct val="100000"/>
              </a:lnSpc>
              <a:spcBef>
                <a:spcPts val="160"/>
              </a:spcBef>
              <a:buClr>
                <a:srgbClr val="707AA1"/>
              </a:buClr>
              <a:buChar char=""/>
              <a:tabLst>
                <a:tab pos="828040" algn="l"/>
                <a:tab pos="828675" algn="l"/>
              </a:tabLst>
            </a:pPr>
            <a:r>
              <a:rPr sz="1700" spc="-105" dirty="0">
                <a:solidFill>
                  <a:srgbClr val="618AAC"/>
                </a:solidFill>
                <a:latin typeface="Arial"/>
                <a:cs typeface="Arial"/>
              </a:rPr>
              <a:t>Diagrama </a:t>
            </a:r>
            <a:r>
              <a:rPr sz="1700" spc="-80" dirty="0">
                <a:solidFill>
                  <a:srgbClr val="618AAC"/>
                </a:solidFill>
                <a:latin typeface="Arial"/>
                <a:cs typeface="Arial"/>
              </a:rPr>
              <a:t>de</a:t>
            </a:r>
            <a:r>
              <a:rPr sz="1700" spc="-150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700" spc="-105" dirty="0">
                <a:solidFill>
                  <a:srgbClr val="618AAC"/>
                </a:solidFill>
                <a:latin typeface="Arial"/>
                <a:cs typeface="Arial"/>
              </a:rPr>
              <a:t>Colaboração</a:t>
            </a:r>
            <a:endParaRPr sz="1700">
              <a:latin typeface="Arial"/>
              <a:cs typeface="Arial"/>
            </a:endParaRPr>
          </a:p>
          <a:p>
            <a:pPr marL="828040" lvl="1" indent="-220979">
              <a:lnSpc>
                <a:spcPct val="100000"/>
              </a:lnSpc>
              <a:spcBef>
                <a:spcPts val="155"/>
              </a:spcBef>
              <a:buClr>
                <a:srgbClr val="707AA1"/>
              </a:buClr>
              <a:buChar char=""/>
              <a:tabLst>
                <a:tab pos="828040" algn="l"/>
                <a:tab pos="828675" algn="l"/>
              </a:tabLst>
            </a:pPr>
            <a:r>
              <a:rPr sz="1700" spc="-114" dirty="0">
                <a:solidFill>
                  <a:srgbClr val="618AAC"/>
                </a:solidFill>
                <a:latin typeface="Arial"/>
                <a:cs typeface="Arial"/>
              </a:rPr>
              <a:t>Diagramas </a:t>
            </a:r>
            <a:r>
              <a:rPr sz="1700" spc="-75" dirty="0">
                <a:solidFill>
                  <a:srgbClr val="618AAC"/>
                </a:solidFill>
                <a:latin typeface="Arial"/>
                <a:cs typeface="Arial"/>
              </a:rPr>
              <a:t>de </a:t>
            </a:r>
            <a:r>
              <a:rPr sz="1700" spc="-110" dirty="0">
                <a:solidFill>
                  <a:srgbClr val="618AAC"/>
                </a:solidFill>
                <a:latin typeface="Arial"/>
                <a:cs typeface="Arial"/>
              </a:rPr>
              <a:t>Fluxo </a:t>
            </a:r>
            <a:r>
              <a:rPr sz="1700" spc="-75" dirty="0">
                <a:solidFill>
                  <a:srgbClr val="618AAC"/>
                </a:solidFill>
                <a:latin typeface="Arial"/>
                <a:cs typeface="Arial"/>
              </a:rPr>
              <a:t>de </a:t>
            </a:r>
            <a:r>
              <a:rPr sz="1700" spc="-125" dirty="0">
                <a:solidFill>
                  <a:srgbClr val="618AAC"/>
                </a:solidFill>
                <a:latin typeface="Arial"/>
                <a:cs typeface="Arial"/>
              </a:rPr>
              <a:t>Dados </a:t>
            </a:r>
            <a:r>
              <a:rPr sz="1700" spc="-100" dirty="0">
                <a:solidFill>
                  <a:srgbClr val="618AAC"/>
                </a:solidFill>
                <a:latin typeface="Arial"/>
                <a:cs typeface="Arial"/>
              </a:rPr>
              <a:t>–</a:t>
            </a:r>
            <a:r>
              <a:rPr sz="1700" spc="-210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700" spc="-215" dirty="0">
                <a:solidFill>
                  <a:srgbClr val="618AAC"/>
                </a:solidFill>
                <a:latin typeface="Arial"/>
                <a:cs typeface="Arial"/>
              </a:rPr>
              <a:t>DFD</a:t>
            </a:r>
            <a:endParaRPr sz="1700">
              <a:latin typeface="Arial"/>
              <a:cs typeface="Arial"/>
            </a:endParaRPr>
          </a:p>
          <a:p>
            <a:pPr marL="828040" lvl="1" indent="-220979">
              <a:lnSpc>
                <a:spcPct val="100000"/>
              </a:lnSpc>
              <a:spcBef>
                <a:spcPts val="265"/>
              </a:spcBef>
              <a:buClr>
                <a:srgbClr val="707AA1"/>
              </a:buClr>
              <a:buChar char=""/>
              <a:tabLst>
                <a:tab pos="828040" algn="l"/>
                <a:tab pos="828675" algn="l"/>
              </a:tabLst>
            </a:pPr>
            <a:r>
              <a:rPr sz="1700" spc="-55" dirty="0">
                <a:solidFill>
                  <a:srgbClr val="618AAC"/>
                </a:solidFill>
                <a:latin typeface="Arial"/>
                <a:cs typeface="Arial"/>
              </a:rPr>
              <a:t>Máquina </a:t>
            </a:r>
            <a:r>
              <a:rPr sz="1700" spc="-75" dirty="0">
                <a:solidFill>
                  <a:srgbClr val="618AAC"/>
                </a:solidFill>
                <a:latin typeface="Arial"/>
                <a:cs typeface="Arial"/>
              </a:rPr>
              <a:t>de </a:t>
            </a:r>
            <a:r>
              <a:rPr sz="1700" spc="-130" dirty="0">
                <a:solidFill>
                  <a:srgbClr val="618AAC"/>
                </a:solidFill>
                <a:latin typeface="Arial"/>
                <a:cs typeface="Arial"/>
              </a:rPr>
              <a:t>Estados</a:t>
            </a:r>
            <a:r>
              <a:rPr sz="1700" spc="-245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700" spc="-75" dirty="0">
                <a:solidFill>
                  <a:srgbClr val="618AAC"/>
                </a:solidFill>
                <a:latin typeface="Arial"/>
                <a:cs typeface="Arial"/>
              </a:rPr>
              <a:t>Finitos</a:t>
            </a:r>
            <a:endParaRPr sz="17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040"/>
              </a:spcBef>
              <a:tabLst>
                <a:tab pos="314325" algn="l"/>
                <a:tab pos="614680" algn="l"/>
              </a:tabLst>
            </a:pPr>
            <a:r>
              <a:rPr sz="1200" spc="-34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18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800" b="1" spc="-110" dirty="0">
                <a:solidFill>
                  <a:srgbClr val="373B52"/>
                </a:solidFill>
                <a:latin typeface="Trebuchet MS"/>
                <a:cs typeface="Trebuchet MS"/>
              </a:rPr>
              <a:t>Descritivas</a:t>
            </a:r>
            <a:endParaRPr sz="1800">
              <a:latin typeface="Trebuchet MS"/>
              <a:cs typeface="Trebuchet MS"/>
            </a:endParaRPr>
          </a:p>
          <a:p>
            <a:pPr marL="828040" lvl="1" indent="-220979">
              <a:lnSpc>
                <a:spcPct val="100000"/>
              </a:lnSpc>
              <a:spcBef>
                <a:spcPts val="160"/>
              </a:spcBef>
              <a:buClr>
                <a:srgbClr val="707AA1"/>
              </a:buClr>
              <a:buChar char=""/>
              <a:tabLst>
                <a:tab pos="828040" algn="l"/>
                <a:tab pos="828675" algn="l"/>
              </a:tabLst>
            </a:pPr>
            <a:r>
              <a:rPr sz="1700" spc="-35" dirty="0">
                <a:solidFill>
                  <a:srgbClr val="618AAC"/>
                </a:solidFill>
                <a:latin typeface="Arial"/>
                <a:cs typeface="Arial"/>
              </a:rPr>
              <a:t>Modelo </a:t>
            </a:r>
            <a:r>
              <a:rPr sz="1700" spc="-75" dirty="0">
                <a:solidFill>
                  <a:srgbClr val="618AAC"/>
                </a:solidFill>
                <a:latin typeface="Arial"/>
                <a:cs typeface="Arial"/>
              </a:rPr>
              <a:t>de </a:t>
            </a:r>
            <a:r>
              <a:rPr sz="1700" spc="-90" dirty="0">
                <a:solidFill>
                  <a:srgbClr val="618AAC"/>
                </a:solidFill>
                <a:latin typeface="Arial"/>
                <a:cs typeface="Arial"/>
              </a:rPr>
              <a:t>Entidades </a:t>
            </a:r>
            <a:r>
              <a:rPr sz="1700" spc="-100" dirty="0">
                <a:solidFill>
                  <a:srgbClr val="618AAC"/>
                </a:solidFill>
                <a:latin typeface="Arial"/>
                <a:cs typeface="Arial"/>
              </a:rPr>
              <a:t>e </a:t>
            </a:r>
            <a:r>
              <a:rPr sz="1700" spc="-90" dirty="0">
                <a:solidFill>
                  <a:srgbClr val="618AAC"/>
                </a:solidFill>
                <a:latin typeface="Arial"/>
                <a:cs typeface="Arial"/>
              </a:rPr>
              <a:t>Relacionamentos </a:t>
            </a:r>
            <a:r>
              <a:rPr sz="1700" spc="-100" dirty="0">
                <a:solidFill>
                  <a:srgbClr val="618AAC"/>
                </a:solidFill>
                <a:latin typeface="Arial"/>
                <a:cs typeface="Arial"/>
              </a:rPr>
              <a:t>–</a:t>
            </a:r>
            <a:r>
              <a:rPr sz="1700" spc="-340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700" spc="-310" dirty="0">
                <a:solidFill>
                  <a:srgbClr val="618AAC"/>
                </a:solidFill>
                <a:latin typeface="Arial"/>
                <a:cs typeface="Arial"/>
              </a:rPr>
              <a:t>ER</a:t>
            </a:r>
            <a:endParaRPr sz="1700">
              <a:latin typeface="Arial"/>
              <a:cs typeface="Arial"/>
            </a:endParaRPr>
          </a:p>
          <a:p>
            <a:pPr marL="828040" lvl="1" indent="-220979">
              <a:lnSpc>
                <a:spcPct val="100000"/>
              </a:lnSpc>
              <a:spcBef>
                <a:spcPts val="160"/>
              </a:spcBef>
              <a:buClr>
                <a:srgbClr val="707AA1"/>
              </a:buClr>
              <a:buChar char=""/>
              <a:tabLst>
                <a:tab pos="828040" algn="l"/>
                <a:tab pos="828675" algn="l"/>
              </a:tabLst>
            </a:pPr>
            <a:r>
              <a:rPr sz="1700" spc="-110" dirty="0">
                <a:solidFill>
                  <a:srgbClr val="618AAC"/>
                </a:solidFill>
                <a:latin typeface="Arial"/>
                <a:cs typeface="Arial"/>
              </a:rPr>
              <a:t>Especificações</a:t>
            </a:r>
            <a:r>
              <a:rPr sz="1700" spc="-160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700" spc="-95" dirty="0">
                <a:solidFill>
                  <a:srgbClr val="618AAC"/>
                </a:solidFill>
                <a:latin typeface="Arial"/>
                <a:cs typeface="Arial"/>
              </a:rPr>
              <a:t>lógicas</a:t>
            </a:r>
            <a:endParaRPr sz="1700">
              <a:latin typeface="Arial"/>
              <a:cs typeface="Arial"/>
            </a:endParaRPr>
          </a:p>
          <a:p>
            <a:pPr marL="828040" lvl="1" indent="-220979">
              <a:lnSpc>
                <a:spcPct val="100000"/>
              </a:lnSpc>
              <a:spcBef>
                <a:spcPts val="165"/>
              </a:spcBef>
              <a:buClr>
                <a:srgbClr val="707AA1"/>
              </a:buClr>
              <a:buChar char=""/>
              <a:tabLst>
                <a:tab pos="828040" algn="l"/>
                <a:tab pos="828675" algn="l"/>
              </a:tabLst>
            </a:pPr>
            <a:r>
              <a:rPr sz="1700" spc="-120" dirty="0">
                <a:solidFill>
                  <a:srgbClr val="618AAC"/>
                </a:solidFill>
                <a:latin typeface="Arial"/>
                <a:cs typeface="Arial"/>
              </a:rPr>
              <a:t>Lógica </a:t>
            </a:r>
            <a:r>
              <a:rPr sz="1700" spc="-75" dirty="0">
                <a:solidFill>
                  <a:srgbClr val="618AAC"/>
                </a:solidFill>
                <a:latin typeface="Arial"/>
                <a:cs typeface="Arial"/>
              </a:rPr>
              <a:t>de </a:t>
            </a:r>
            <a:r>
              <a:rPr sz="1700" spc="-45" dirty="0">
                <a:solidFill>
                  <a:srgbClr val="618AAC"/>
                </a:solidFill>
                <a:latin typeface="Arial"/>
                <a:cs typeface="Arial"/>
              </a:rPr>
              <a:t>primeira </a:t>
            </a:r>
            <a:r>
              <a:rPr sz="1700" spc="-60" dirty="0">
                <a:solidFill>
                  <a:srgbClr val="618AAC"/>
                </a:solidFill>
                <a:latin typeface="Arial"/>
                <a:cs typeface="Arial"/>
              </a:rPr>
              <a:t>ordem </a:t>
            </a:r>
            <a:r>
              <a:rPr sz="1700" spc="-100" dirty="0">
                <a:solidFill>
                  <a:srgbClr val="618AAC"/>
                </a:solidFill>
                <a:latin typeface="Arial"/>
                <a:cs typeface="Arial"/>
              </a:rPr>
              <a:t>– </a:t>
            </a:r>
            <a:r>
              <a:rPr sz="1700" spc="-90" dirty="0">
                <a:solidFill>
                  <a:srgbClr val="618AAC"/>
                </a:solidFill>
                <a:latin typeface="Arial"/>
                <a:cs typeface="Arial"/>
              </a:rPr>
              <a:t>especificações</a:t>
            </a:r>
            <a:r>
              <a:rPr sz="1700" spc="-330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700" spc="-65" dirty="0">
                <a:solidFill>
                  <a:srgbClr val="618AAC"/>
                </a:solidFill>
                <a:latin typeface="Arial"/>
                <a:cs typeface="Arial"/>
              </a:rPr>
              <a:t>formais</a:t>
            </a:r>
            <a:endParaRPr sz="1700">
              <a:latin typeface="Arial"/>
              <a:cs typeface="Arial"/>
            </a:endParaRPr>
          </a:p>
          <a:p>
            <a:pPr marL="828040" lvl="1" indent="-220979">
              <a:lnSpc>
                <a:spcPct val="100000"/>
              </a:lnSpc>
              <a:spcBef>
                <a:spcPts val="160"/>
              </a:spcBef>
              <a:buClr>
                <a:srgbClr val="707AA1"/>
              </a:buClr>
              <a:buChar char=""/>
              <a:tabLst>
                <a:tab pos="828040" algn="l"/>
                <a:tab pos="828675" algn="l"/>
              </a:tabLst>
            </a:pPr>
            <a:r>
              <a:rPr sz="1700" spc="-105" dirty="0">
                <a:solidFill>
                  <a:srgbClr val="618AAC"/>
                </a:solidFill>
                <a:latin typeface="Arial"/>
                <a:cs typeface="Arial"/>
              </a:rPr>
              <a:t>Pseudocódigo </a:t>
            </a:r>
            <a:r>
              <a:rPr sz="1700" spc="-100" dirty="0">
                <a:solidFill>
                  <a:srgbClr val="618AAC"/>
                </a:solidFill>
                <a:latin typeface="Arial"/>
                <a:cs typeface="Arial"/>
              </a:rPr>
              <a:t>– </a:t>
            </a:r>
            <a:r>
              <a:rPr sz="1700" spc="-65" dirty="0">
                <a:solidFill>
                  <a:srgbClr val="618AAC"/>
                </a:solidFill>
                <a:latin typeface="Arial"/>
                <a:cs typeface="Arial"/>
              </a:rPr>
              <a:t>fragmentos </a:t>
            </a:r>
            <a:r>
              <a:rPr sz="1700" spc="-50" dirty="0">
                <a:solidFill>
                  <a:srgbClr val="618AAC"/>
                </a:solidFill>
                <a:latin typeface="Arial"/>
                <a:cs typeface="Arial"/>
              </a:rPr>
              <a:t>ou</a:t>
            </a:r>
            <a:r>
              <a:rPr sz="1700" spc="-204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700" spc="-70" dirty="0">
                <a:solidFill>
                  <a:srgbClr val="618AAC"/>
                </a:solidFill>
                <a:latin typeface="Arial"/>
                <a:cs typeface="Arial"/>
              </a:rPr>
              <a:t>completos</a:t>
            </a:r>
            <a:endParaRPr sz="1700">
              <a:latin typeface="Arial"/>
              <a:cs typeface="Arial"/>
            </a:endParaRPr>
          </a:p>
          <a:p>
            <a:pPr marL="828040" lvl="1" indent="-220979">
              <a:lnSpc>
                <a:spcPct val="100000"/>
              </a:lnSpc>
              <a:spcBef>
                <a:spcPts val="155"/>
              </a:spcBef>
              <a:buClr>
                <a:srgbClr val="707AA1"/>
              </a:buClr>
              <a:buChar char=""/>
              <a:tabLst>
                <a:tab pos="828040" algn="l"/>
                <a:tab pos="828675" algn="l"/>
              </a:tabLst>
            </a:pPr>
            <a:r>
              <a:rPr sz="1700" spc="-105" dirty="0">
                <a:solidFill>
                  <a:srgbClr val="618AAC"/>
                </a:solidFill>
                <a:latin typeface="Arial"/>
                <a:cs typeface="Arial"/>
              </a:rPr>
              <a:t>Especificação </a:t>
            </a:r>
            <a:r>
              <a:rPr sz="1700" spc="-125" dirty="0">
                <a:solidFill>
                  <a:srgbClr val="618AAC"/>
                </a:solidFill>
                <a:latin typeface="Arial"/>
                <a:cs typeface="Arial"/>
              </a:rPr>
              <a:t>das</a:t>
            </a:r>
            <a:r>
              <a:rPr sz="1700" spc="-180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700" spc="-130" dirty="0">
                <a:solidFill>
                  <a:srgbClr val="618AAC"/>
                </a:solidFill>
                <a:latin typeface="Arial"/>
                <a:cs typeface="Arial"/>
              </a:rPr>
              <a:t>classes</a:t>
            </a:r>
            <a:endParaRPr sz="1700">
              <a:latin typeface="Arial"/>
              <a:cs typeface="Arial"/>
            </a:endParaRPr>
          </a:p>
          <a:p>
            <a:pPr marL="828040" lvl="1" indent="-220979">
              <a:lnSpc>
                <a:spcPct val="100000"/>
              </a:lnSpc>
              <a:spcBef>
                <a:spcPts val="265"/>
              </a:spcBef>
              <a:buClr>
                <a:srgbClr val="707AA1"/>
              </a:buClr>
              <a:buChar char=""/>
              <a:tabLst>
                <a:tab pos="828040" algn="l"/>
                <a:tab pos="828675" algn="l"/>
              </a:tabLst>
            </a:pPr>
            <a:r>
              <a:rPr sz="1700" spc="-110" dirty="0">
                <a:solidFill>
                  <a:srgbClr val="618AAC"/>
                </a:solidFill>
                <a:latin typeface="Arial"/>
                <a:cs typeface="Arial"/>
              </a:rPr>
              <a:t>Especificações </a:t>
            </a:r>
            <a:r>
              <a:rPr sz="1700" spc="-90" dirty="0">
                <a:solidFill>
                  <a:srgbClr val="618AAC"/>
                </a:solidFill>
                <a:latin typeface="Arial"/>
                <a:cs typeface="Arial"/>
              </a:rPr>
              <a:t>Algébricas </a:t>
            </a:r>
            <a:r>
              <a:rPr sz="1700" spc="-100" dirty="0">
                <a:solidFill>
                  <a:srgbClr val="618AAC"/>
                </a:solidFill>
                <a:latin typeface="Arial"/>
                <a:cs typeface="Arial"/>
              </a:rPr>
              <a:t>–</a:t>
            </a:r>
            <a:r>
              <a:rPr sz="1700" spc="-200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700" spc="-105" dirty="0">
                <a:solidFill>
                  <a:srgbClr val="618AAC"/>
                </a:solidFill>
                <a:latin typeface="Arial"/>
                <a:cs typeface="Arial"/>
              </a:rPr>
              <a:t>sentenças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3776" y="562368"/>
            <a:ext cx="6851777" cy="560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75" dirty="0"/>
              <a:t>45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63" y="1802130"/>
            <a:ext cx="7717790" cy="3952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5"/>
              </a:spcBef>
              <a:buClr>
                <a:srgbClr val="D2DA79"/>
              </a:buClr>
              <a:buFont typeface="Georgia"/>
              <a:buChar char="•"/>
              <a:tabLst>
                <a:tab pos="269240" algn="l"/>
              </a:tabLst>
            </a:pPr>
            <a:r>
              <a:rPr sz="2600" spc="-229" dirty="0">
                <a:latin typeface="Arial"/>
                <a:cs typeface="Arial"/>
              </a:rPr>
              <a:t>Está </a:t>
            </a:r>
            <a:r>
              <a:rPr sz="2600" spc="-110" dirty="0">
                <a:latin typeface="Arial"/>
                <a:cs typeface="Arial"/>
              </a:rPr>
              <a:t>relacionada </a:t>
            </a:r>
            <a:r>
              <a:rPr sz="2600" spc="-200" dirty="0">
                <a:latin typeface="Arial"/>
                <a:cs typeface="Arial"/>
              </a:rPr>
              <a:t>à </a:t>
            </a:r>
            <a:r>
              <a:rPr sz="2600" spc="-120" dirty="0">
                <a:latin typeface="Arial"/>
                <a:cs typeface="Arial"/>
              </a:rPr>
              <a:t>descoberta de </a:t>
            </a:r>
            <a:r>
              <a:rPr sz="2600" spc="-95" dirty="0">
                <a:latin typeface="Arial"/>
                <a:cs typeface="Arial"/>
              </a:rPr>
              <a:t>defeitos </a:t>
            </a:r>
            <a:r>
              <a:rPr sz="2600" spc="-150" dirty="0">
                <a:latin typeface="Arial"/>
                <a:cs typeface="Arial"/>
              </a:rPr>
              <a:t>nos</a:t>
            </a:r>
            <a:r>
              <a:rPr sz="2600" spc="-290" dirty="0">
                <a:latin typeface="Arial"/>
                <a:cs typeface="Arial"/>
              </a:rPr>
              <a:t> </a:t>
            </a:r>
            <a:r>
              <a:rPr sz="2600" spc="-85" dirty="0">
                <a:latin typeface="Arial"/>
                <a:cs typeface="Arial"/>
              </a:rPr>
              <a:t>requisitos</a:t>
            </a:r>
            <a:endParaRPr sz="2600">
              <a:latin typeface="Arial"/>
              <a:cs typeface="Arial"/>
            </a:endParaRPr>
          </a:p>
          <a:p>
            <a:pPr marL="268605" marR="119380" indent="-255904">
              <a:lnSpc>
                <a:spcPct val="100000"/>
              </a:lnSpc>
              <a:spcBef>
                <a:spcPts val="2195"/>
              </a:spcBef>
              <a:buClr>
                <a:srgbClr val="D2DA79"/>
              </a:buClr>
              <a:buFont typeface="Georgia"/>
              <a:buChar char="•"/>
              <a:tabLst>
                <a:tab pos="269240" algn="l"/>
              </a:tabLst>
            </a:pPr>
            <a:r>
              <a:rPr sz="2600" spc="-60" dirty="0">
                <a:latin typeface="Arial"/>
                <a:cs typeface="Arial"/>
              </a:rPr>
              <a:t>Importante</a:t>
            </a:r>
            <a:r>
              <a:rPr sz="2600" spc="-545" dirty="0">
                <a:latin typeface="Arial"/>
                <a:cs typeface="Arial"/>
              </a:rPr>
              <a:t> </a:t>
            </a:r>
            <a:r>
              <a:rPr sz="2600" spc="-85" dirty="0">
                <a:latin typeface="Arial"/>
                <a:cs typeface="Arial"/>
              </a:rPr>
              <a:t>porque </a:t>
            </a:r>
            <a:r>
              <a:rPr sz="2600" spc="-100" dirty="0">
                <a:latin typeface="Arial"/>
                <a:cs typeface="Arial"/>
              </a:rPr>
              <a:t>erros </a:t>
            </a:r>
            <a:r>
              <a:rPr sz="2600" spc="-120" dirty="0">
                <a:latin typeface="Arial"/>
                <a:cs typeface="Arial"/>
              </a:rPr>
              <a:t>em </a:t>
            </a:r>
            <a:r>
              <a:rPr sz="2600" spc="-110" dirty="0">
                <a:latin typeface="Arial"/>
                <a:cs typeface="Arial"/>
              </a:rPr>
              <a:t>documentos </a:t>
            </a:r>
            <a:r>
              <a:rPr sz="2600" spc="-120" dirty="0">
                <a:latin typeface="Arial"/>
                <a:cs typeface="Arial"/>
              </a:rPr>
              <a:t>de </a:t>
            </a:r>
            <a:r>
              <a:rPr sz="2600" spc="-85" dirty="0">
                <a:latin typeface="Arial"/>
                <a:cs typeface="Arial"/>
              </a:rPr>
              <a:t>requisitos  </a:t>
            </a:r>
            <a:r>
              <a:rPr sz="2600" spc="-130" dirty="0">
                <a:latin typeface="Arial"/>
                <a:cs typeface="Arial"/>
              </a:rPr>
              <a:t>levam </a:t>
            </a:r>
            <a:r>
              <a:rPr sz="2600" spc="-140" dirty="0">
                <a:latin typeface="Arial"/>
                <a:cs typeface="Arial"/>
              </a:rPr>
              <a:t>ao </a:t>
            </a:r>
            <a:r>
              <a:rPr sz="2600" spc="-75" dirty="0">
                <a:latin typeface="Arial"/>
                <a:cs typeface="Arial"/>
              </a:rPr>
              <a:t>retrabalho </a:t>
            </a:r>
            <a:r>
              <a:rPr sz="2600" spc="-114" dirty="0">
                <a:latin typeface="Arial"/>
                <a:cs typeface="Arial"/>
              </a:rPr>
              <a:t>(e </a:t>
            </a:r>
            <a:r>
              <a:rPr sz="2600" spc="-100" dirty="0">
                <a:latin typeface="Arial"/>
                <a:cs typeface="Arial"/>
              </a:rPr>
              <a:t>quem </a:t>
            </a:r>
            <a:r>
              <a:rPr sz="2600" spc="-204" dirty="0">
                <a:latin typeface="Arial"/>
                <a:cs typeface="Arial"/>
              </a:rPr>
              <a:t>paga </a:t>
            </a:r>
            <a:r>
              <a:rPr sz="2600" spc="-75" dirty="0">
                <a:latin typeface="Arial"/>
                <a:cs typeface="Arial"/>
              </a:rPr>
              <a:t>o</a:t>
            </a:r>
            <a:r>
              <a:rPr sz="2600" spc="-355" dirty="0">
                <a:latin typeface="Arial"/>
                <a:cs typeface="Arial"/>
              </a:rPr>
              <a:t> </a:t>
            </a:r>
            <a:r>
              <a:rPr sz="2600" spc="-125" dirty="0">
                <a:latin typeface="Arial"/>
                <a:cs typeface="Arial"/>
              </a:rPr>
              <a:t>prejuízo?)</a:t>
            </a:r>
            <a:endParaRPr sz="2600">
              <a:latin typeface="Arial"/>
              <a:cs typeface="Arial"/>
            </a:endParaRPr>
          </a:p>
          <a:p>
            <a:pPr marL="268605" indent="-255904">
              <a:lnSpc>
                <a:spcPct val="100000"/>
              </a:lnSpc>
              <a:spcBef>
                <a:spcPts val="2210"/>
              </a:spcBef>
              <a:buClr>
                <a:srgbClr val="D2DA79"/>
              </a:buClr>
              <a:buFont typeface="Georgia"/>
              <a:buChar char="•"/>
              <a:tabLst>
                <a:tab pos="269240" algn="l"/>
              </a:tabLst>
            </a:pPr>
            <a:r>
              <a:rPr sz="2600" spc="-145" dirty="0">
                <a:latin typeface="Arial"/>
                <a:cs typeface="Arial"/>
              </a:rPr>
              <a:t>Características </a:t>
            </a:r>
            <a:r>
              <a:rPr sz="2600" spc="-120" dirty="0">
                <a:latin typeface="Arial"/>
                <a:cs typeface="Arial"/>
              </a:rPr>
              <a:t>de </a:t>
            </a:r>
            <a:r>
              <a:rPr sz="2600" spc="-114" dirty="0">
                <a:latin typeface="Arial"/>
                <a:cs typeface="Arial"/>
              </a:rPr>
              <a:t>Qualidade</a:t>
            </a:r>
            <a:r>
              <a:rPr sz="2600" spc="-305" dirty="0">
                <a:latin typeface="Arial"/>
                <a:cs typeface="Arial"/>
              </a:rPr>
              <a:t> </a:t>
            </a:r>
            <a:r>
              <a:rPr sz="2600" spc="-105" dirty="0">
                <a:latin typeface="Arial"/>
                <a:cs typeface="Arial"/>
              </a:rPr>
              <a:t>verificadas:</a:t>
            </a:r>
            <a:endParaRPr sz="2600">
              <a:latin typeface="Arial"/>
              <a:cs typeface="Arial"/>
            </a:endParaRPr>
          </a:p>
          <a:p>
            <a:pPr marL="314325">
              <a:lnSpc>
                <a:spcPct val="100000"/>
              </a:lnSpc>
              <a:spcBef>
                <a:spcPts val="345"/>
              </a:spcBef>
              <a:tabLst>
                <a:tab pos="560705" algn="l"/>
              </a:tabLst>
            </a:pPr>
            <a:r>
              <a:rPr sz="21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100" spc="-180" dirty="0">
                <a:solidFill>
                  <a:srgbClr val="373B52"/>
                </a:solidFill>
                <a:latin typeface="Arial"/>
                <a:cs typeface="Arial"/>
              </a:rPr>
              <a:t>Clareza</a:t>
            </a:r>
            <a:endParaRPr sz="2100">
              <a:latin typeface="Arial"/>
              <a:cs typeface="Arial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0705" algn="l"/>
              </a:tabLst>
            </a:pPr>
            <a:r>
              <a:rPr sz="21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100" spc="-90" dirty="0">
                <a:solidFill>
                  <a:srgbClr val="373B52"/>
                </a:solidFill>
                <a:latin typeface="Arial"/>
                <a:cs typeface="Arial"/>
              </a:rPr>
              <a:t>Corretude</a:t>
            </a:r>
            <a:endParaRPr sz="2100">
              <a:latin typeface="Arial"/>
              <a:cs typeface="Arial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0705" algn="l"/>
              </a:tabLst>
            </a:pPr>
            <a:r>
              <a:rPr sz="21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100" spc="-135" dirty="0">
                <a:solidFill>
                  <a:srgbClr val="373B52"/>
                </a:solidFill>
                <a:latin typeface="Arial"/>
                <a:cs typeface="Arial"/>
              </a:rPr>
              <a:t>Completeza</a:t>
            </a:r>
            <a:endParaRPr sz="2100">
              <a:latin typeface="Arial"/>
              <a:cs typeface="Arial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0705" algn="l"/>
              </a:tabLst>
            </a:pPr>
            <a:r>
              <a:rPr sz="21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100" spc="-130" dirty="0">
                <a:solidFill>
                  <a:srgbClr val="373B52"/>
                </a:solidFill>
                <a:latin typeface="Arial"/>
                <a:cs typeface="Arial"/>
              </a:rPr>
              <a:t>Consistência</a:t>
            </a:r>
            <a:endParaRPr sz="2100">
              <a:latin typeface="Arial"/>
              <a:cs typeface="Arial"/>
            </a:endParaRPr>
          </a:p>
          <a:p>
            <a:pPr marL="314325">
              <a:lnSpc>
                <a:spcPct val="100000"/>
              </a:lnSpc>
              <a:spcBef>
                <a:spcPts val="305"/>
              </a:spcBef>
              <a:tabLst>
                <a:tab pos="560705" algn="l"/>
              </a:tabLst>
            </a:pPr>
            <a:r>
              <a:rPr sz="20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000" spc="-265" dirty="0">
                <a:solidFill>
                  <a:srgbClr val="373B52"/>
                </a:solidFill>
                <a:latin typeface="Arial"/>
                <a:cs typeface="Arial"/>
              </a:rPr>
              <a:t>Se </a:t>
            </a:r>
            <a:r>
              <a:rPr sz="2000" spc="-114" dirty="0">
                <a:solidFill>
                  <a:srgbClr val="373B52"/>
                </a:solidFill>
                <a:latin typeface="Arial"/>
                <a:cs typeface="Arial"/>
              </a:rPr>
              <a:t>existe </a:t>
            </a:r>
            <a:r>
              <a:rPr sz="2000" spc="-75" dirty="0">
                <a:solidFill>
                  <a:srgbClr val="373B52"/>
                </a:solidFill>
                <a:latin typeface="Arial"/>
                <a:cs typeface="Arial"/>
              </a:rPr>
              <a:t>informação</a:t>
            </a:r>
            <a:r>
              <a:rPr sz="2000" spc="-215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373B52"/>
                </a:solidFill>
                <a:latin typeface="Arial"/>
                <a:cs typeface="Arial"/>
              </a:rPr>
              <a:t>Estranha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5676" y="249961"/>
            <a:ext cx="6170549" cy="1174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75" dirty="0"/>
              <a:t>46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63" y="1716786"/>
            <a:ext cx="7635875" cy="4267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indent="-255904">
              <a:lnSpc>
                <a:spcPts val="2380"/>
              </a:lnSpc>
              <a:spcBef>
                <a:spcPts val="105"/>
              </a:spcBef>
              <a:buClr>
                <a:srgbClr val="D2DA79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000" spc="-185" dirty="0">
                <a:latin typeface="Arial"/>
                <a:cs typeface="Arial"/>
              </a:rPr>
              <a:t>Técnicas </a:t>
            </a:r>
            <a:r>
              <a:rPr sz="2000" spc="-90" dirty="0">
                <a:latin typeface="Arial"/>
                <a:cs typeface="Arial"/>
              </a:rPr>
              <a:t>de </a:t>
            </a:r>
            <a:r>
              <a:rPr sz="2000" spc="-100" dirty="0">
                <a:latin typeface="Arial"/>
                <a:cs typeface="Arial"/>
              </a:rPr>
              <a:t>validação </a:t>
            </a:r>
            <a:r>
              <a:rPr sz="2000" spc="-90" dirty="0">
                <a:latin typeface="Arial"/>
                <a:cs typeface="Arial"/>
              </a:rPr>
              <a:t>de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requisitos:</a:t>
            </a:r>
            <a:endParaRPr sz="2000">
              <a:latin typeface="Arial"/>
              <a:cs typeface="Arial"/>
            </a:endParaRPr>
          </a:p>
          <a:p>
            <a:pPr marL="314325">
              <a:lnSpc>
                <a:spcPts val="2140"/>
              </a:lnSpc>
              <a:tabLst>
                <a:tab pos="560705" algn="l"/>
              </a:tabLst>
            </a:pPr>
            <a:r>
              <a:rPr sz="18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800" spc="-145" dirty="0">
                <a:solidFill>
                  <a:srgbClr val="373B52"/>
                </a:solidFill>
                <a:latin typeface="Arial"/>
                <a:cs typeface="Arial"/>
              </a:rPr>
              <a:t>Revisão </a:t>
            </a:r>
            <a:r>
              <a:rPr sz="1800" spc="-105" dirty="0">
                <a:solidFill>
                  <a:srgbClr val="373B52"/>
                </a:solidFill>
                <a:latin typeface="Arial"/>
                <a:cs typeface="Arial"/>
              </a:rPr>
              <a:t>– </a:t>
            </a:r>
            <a:r>
              <a:rPr sz="1800" spc="-90" dirty="0">
                <a:solidFill>
                  <a:srgbClr val="373B52"/>
                </a:solidFill>
                <a:latin typeface="Arial"/>
                <a:cs typeface="Arial"/>
              </a:rPr>
              <a:t>análise sistemática </a:t>
            </a:r>
            <a:r>
              <a:rPr sz="1800" spc="-30" dirty="0">
                <a:solidFill>
                  <a:srgbClr val="373B52"/>
                </a:solidFill>
                <a:latin typeface="Arial"/>
                <a:cs typeface="Arial"/>
              </a:rPr>
              <a:t>por </a:t>
            </a:r>
            <a:r>
              <a:rPr sz="1800" spc="-65" dirty="0">
                <a:solidFill>
                  <a:srgbClr val="373B52"/>
                </a:solidFill>
                <a:latin typeface="Arial"/>
                <a:cs typeface="Arial"/>
              </a:rPr>
              <a:t>equipe </a:t>
            </a:r>
            <a:r>
              <a:rPr sz="1800" spc="-85" dirty="0">
                <a:solidFill>
                  <a:srgbClr val="373B52"/>
                </a:solidFill>
                <a:latin typeface="Arial"/>
                <a:cs typeface="Arial"/>
              </a:rPr>
              <a:t>de</a:t>
            </a:r>
            <a:r>
              <a:rPr sz="1800" spc="-40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373B52"/>
                </a:solidFill>
                <a:latin typeface="Arial"/>
                <a:cs typeface="Arial"/>
              </a:rPr>
              <a:t>revisores</a:t>
            </a:r>
            <a:endParaRPr sz="1800">
              <a:latin typeface="Arial"/>
              <a:cs typeface="Arial"/>
            </a:endParaRPr>
          </a:p>
          <a:p>
            <a:pPr marL="268605" indent="-255904">
              <a:lnSpc>
                <a:spcPts val="2335"/>
              </a:lnSpc>
              <a:spcBef>
                <a:spcPts val="975"/>
              </a:spcBef>
              <a:buClr>
                <a:srgbClr val="D2DA79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000" spc="-75" dirty="0">
                <a:latin typeface="Arial"/>
                <a:cs typeface="Arial"/>
              </a:rPr>
              <a:t>Prototipação </a:t>
            </a:r>
            <a:r>
              <a:rPr sz="2000" spc="-114" dirty="0">
                <a:latin typeface="Arial"/>
                <a:cs typeface="Arial"/>
              </a:rPr>
              <a:t>– </a:t>
            </a:r>
            <a:r>
              <a:rPr sz="2000" spc="-80" dirty="0">
                <a:latin typeface="Arial"/>
                <a:cs typeface="Arial"/>
              </a:rPr>
              <a:t>implementação </a:t>
            </a:r>
            <a:r>
              <a:rPr sz="2000" spc="-100" dirty="0">
                <a:latin typeface="Arial"/>
                <a:cs typeface="Arial"/>
              </a:rPr>
              <a:t>simples </a:t>
            </a:r>
            <a:r>
              <a:rPr sz="2000" spc="-114" dirty="0">
                <a:latin typeface="Arial"/>
                <a:cs typeface="Arial"/>
              </a:rPr>
              <a:t>(só </a:t>
            </a:r>
            <a:r>
              <a:rPr sz="2000" spc="-95" dirty="0">
                <a:latin typeface="Arial"/>
                <a:cs typeface="Arial"/>
              </a:rPr>
              <a:t>uma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160" dirty="0">
                <a:latin typeface="Arial"/>
                <a:cs typeface="Arial"/>
              </a:rPr>
              <a:t>casca)</a:t>
            </a:r>
            <a:endParaRPr sz="2000">
              <a:latin typeface="Arial"/>
              <a:cs typeface="Arial"/>
            </a:endParaRPr>
          </a:p>
          <a:p>
            <a:pPr marL="314325">
              <a:lnSpc>
                <a:spcPts val="2025"/>
              </a:lnSpc>
              <a:tabLst>
                <a:tab pos="560705" algn="l"/>
              </a:tabLst>
            </a:pPr>
            <a:r>
              <a:rPr sz="18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800" spc="-50" dirty="0">
                <a:solidFill>
                  <a:srgbClr val="373B52"/>
                </a:solidFill>
                <a:latin typeface="Arial"/>
                <a:cs typeface="Arial"/>
              </a:rPr>
              <a:t>Utilidade </a:t>
            </a:r>
            <a:r>
              <a:rPr sz="1800" spc="-55" dirty="0">
                <a:solidFill>
                  <a:srgbClr val="373B52"/>
                </a:solidFill>
                <a:latin typeface="Arial"/>
                <a:cs typeface="Arial"/>
              </a:rPr>
              <a:t>do</a:t>
            </a:r>
            <a:r>
              <a:rPr sz="1800" spc="-130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373B52"/>
                </a:solidFill>
                <a:latin typeface="Arial"/>
                <a:cs typeface="Arial"/>
              </a:rPr>
              <a:t>protótipo:</a:t>
            </a:r>
            <a:endParaRPr sz="1800">
              <a:latin typeface="Arial"/>
              <a:cs typeface="Arial"/>
            </a:endParaRPr>
          </a:p>
          <a:p>
            <a:pPr marL="828040" lvl="1" indent="-220979">
              <a:lnSpc>
                <a:spcPts val="1900"/>
              </a:lnSpc>
              <a:buClr>
                <a:srgbClr val="707AA1"/>
              </a:buClr>
              <a:buChar char=""/>
              <a:tabLst>
                <a:tab pos="827405" algn="l"/>
                <a:tab pos="828675" algn="l"/>
              </a:tabLst>
            </a:pPr>
            <a:r>
              <a:rPr sz="1700" spc="-90" dirty="0">
                <a:solidFill>
                  <a:srgbClr val="618AAC"/>
                </a:solidFill>
                <a:latin typeface="Arial"/>
                <a:cs typeface="Arial"/>
              </a:rPr>
              <a:t>Requisitos </a:t>
            </a:r>
            <a:r>
              <a:rPr sz="1700" spc="-100" dirty="0">
                <a:solidFill>
                  <a:srgbClr val="618AAC"/>
                </a:solidFill>
                <a:latin typeface="Arial"/>
                <a:cs typeface="Arial"/>
              </a:rPr>
              <a:t>ausentes </a:t>
            </a:r>
            <a:r>
              <a:rPr sz="1700" spc="-50" dirty="0">
                <a:solidFill>
                  <a:srgbClr val="618AAC"/>
                </a:solidFill>
                <a:latin typeface="Arial"/>
                <a:cs typeface="Arial"/>
              </a:rPr>
              <a:t>ou</a:t>
            </a:r>
            <a:r>
              <a:rPr sz="1700" spc="-285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700" spc="-60" dirty="0">
                <a:solidFill>
                  <a:srgbClr val="618AAC"/>
                </a:solidFill>
                <a:latin typeface="Arial"/>
                <a:cs typeface="Arial"/>
              </a:rPr>
              <a:t>incompletos</a:t>
            </a:r>
            <a:endParaRPr sz="1700">
              <a:latin typeface="Arial"/>
              <a:cs typeface="Arial"/>
            </a:endParaRPr>
          </a:p>
          <a:p>
            <a:pPr marL="828040" lvl="1" indent="-220979">
              <a:lnSpc>
                <a:spcPts val="1895"/>
              </a:lnSpc>
              <a:buClr>
                <a:srgbClr val="707AA1"/>
              </a:buClr>
              <a:buChar char=""/>
              <a:tabLst>
                <a:tab pos="827405" algn="l"/>
                <a:tab pos="828675" algn="l"/>
              </a:tabLst>
            </a:pPr>
            <a:r>
              <a:rPr sz="1700" spc="-60" dirty="0">
                <a:solidFill>
                  <a:srgbClr val="618AAC"/>
                </a:solidFill>
                <a:latin typeface="Arial"/>
                <a:cs typeface="Arial"/>
              </a:rPr>
              <a:t>Identificação </a:t>
            </a:r>
            <a:r>
              <a:rPr sz="1700" spc="-75" dirty="0">
                <a:solidFill>
                  <a:srgbClr val="618AAC"/>
                </a:solidFill>
                <a:latin typeface="Arial"/>
                <a:cs typeface="Arial"/>
              </a:rPr>
              <a:t>de </a:t>
            </a:r>
            <a:r>
              <a:rPr sz="1700" spc="-85" dirty="0">
                <a:solidFill>
                  <a:srgbClr val="618AAC"/>
                </a:solidFill>
                <a:latin typeface="Arial"/>
                <a:cs typeface="Arial"/>
              </a:rPr>
              <a:t>desafios </a:t>
            </a:r>
            <a:r>
              <a:rPr sz="1700" spc="-75" dirty="0">
                <a:solidFill>
                  <a:srgbClr val="618AAC"/>
                </a:solidFill>
                <a:latin typeface="Arial"/>
                <a:cs typeface="Arial"/>
              </a:rPr>
              <a:t>de</a:t>
            </a:r>
            <a:r>
              <a:rPr sz="1700" spc="-315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700" spc="-25" dirty="0">
                <a:solidFill>
                  <a:srgbClr val="618AAC"/>
                </a:solidFill>
                <a:latin typeface="Arial"/>
                <a:cs typeface="Arial"/>
              </a:rPr>
              <a:t>projeto</a:t>
            </a:r>
            <a:endParaRPr sz="1700">
              <a:latin typeface="Arial"/>
              <a:cs typeface="Arial"/>
            </a:endParaRPr>
          </a:p>
          <a:p>
            <a:pPr marL="828040" lvl="1" indent="-220979">
              <a:lnSpc>
                <a:spcPts val="1900"/>
              </a:lnSpc>
              <a:buClr>
                <a:srgbClr val="707AA1"/>
              </a:buClr>
              <a:buChar char=""/>
              <a:tabLst>
                <a:tab pos="827405" algn="l"/>
                <a:tab pos="828675" algn="l"/>
              </a:tabLst>
            </a:pPr>
            <a:r>
              <a:rPr sz="1700" spc="-120" dirty="0">
                <a:solidFill>
                  <a:srgbClr val="618AAC"/>
                </a:solidFill>
                <a:latin typeface="Arial"/>
                <a:cs typeface="Arial"/>
              </a:rPr>
              <a:t>Recomendações </a:t>
            </a:r>
            <a:r>
              <a:rPr sz="1700" spc="-75" dirty="0">
                <a:solidFill>
                  <a:srgbClr val="618AAC"/>
                </a:solidFill>
                <a:latin typeface="Arial"/>
                <a:cs typeface="Arial"/>
              </a:rPr>
              <a:t>de</a:t>
            </a:r>
            <a:r>
              <a:rPr sz="1700" spc="-155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700" spc="-60" dirty="0">
                <a:solidFill>
                  <a:srgbClr val="618AAC"/>
                </a:solidFill>
                <a:latin typeface="Arial"/>
                <a:cs typeface="Arial"/>
              </a:rPr>
              <a:t>tecnologia</a:t>
            </a:r>
            <a:endParaRPr sz="1700">
              <a:latin typeface="Arial"/>
              <a:cs typeface="Arial"/>
            </a:endParaRPr>
          </a:p>
          <a:p>
            <a:pPr marL="828040" lvl="1" indent="-220979">
              <a:lnSpc>
                <a:spcPts val="1950"/>
              </a:lnSpc>
              <a:buClr>
                <a:srgbClr val="707AA1"/>
              </a:buClr>
              <a:buChar char=""/>
              <a:tabLst>
                <a:tab pos="827405" algn="l"/>
                <a:tab pos="828675" algn="l"/>
              </a:tabLst>
            </a:pPr>
            <a:r>
              <a:rPr sz="1700" spc="-85" dirty="0">
                <a:solidFill>
                  <a:srgbClr val="618AAC"/>
                </a:solidFill>
                <a:latin typeface="Arial"/>
                <a:cs typeface="Arial"/>
              </a:rPr>
              <a:t>Nível </a:t>
            </a:r>
            <a:r>
              <a:rPr sz="1700" spc="-75" dirty="0">
                <a:solidFill>
                  <a:srgbClr val="618AAC"/>
                </a:solidFill>
                <a:latin typeface="Arial"/>
                <a:cs typeface="Arial"/>
              </a:rPr>
              <a:t>de</a:t>
            </a:r>
            <a:r>
              <a:rPr sz="1700" spc="-165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700" spc="-90" dirty="0">
                <a:solidFill>
                  <a:srgbClr val="618AAC"/>
                </a:solidFill>
                <a:latin typeface="Arial"/>
                <a:cs typeface="Arial"/>
              </a:rPr>
              <a:t>esforço</a:t>
            </a:r>
            <a:endParaRPr sz="1700">
              <a:latin typeface="Arial"/>
              <a:cs typeface="Arial"/>
            </a:endParaRPr>
          </a:p>
          <a:p>
            <a:pPr marL="828040" lvl="1" indent="-220979">
              <a:lnSpc>
                <a:spcPts val="2014"/>
              </a:lnSpc>
              <a:buClr>
                <a:srgbClr val="707AA1"/>
              </a:buClr>
              <a:buChar char=""/>
              <a:tabLst>
                <a:tab pos="827405" algn="l"/>
                <a:tab pos="828675" algn="l"/>
              </a:tabLst>
            </a:pPr>
            <a:r>
              <a:rPr sz="1700" spc="-80" dirty="0">
                <a:solidFill>
                  <a:srgbClr val="618AAC"/>
                </a:solidFill>
                <a:latin typeface="Arial"/>
                <a:cs typeface="Arial"/>
              </a:rPr>
              <a:t>Usabilidade</a:t>
            </a:r>
            <a:endParaRPr sz="1700">
              <a:latin typeface="Arial"/>
              <a:cs typeface="Arial"/>
            </a:endParaRPr>
          </a:p>
          <a:p>
            <a:pPr marL="314325">
              <a:lnSpc>
                <a:spcPts val="2085"/>
              </a:lnSpc>
              <a:spcBef>
                <a:spcPts val="1050"/>
              </a:spcBef>
              <a:tabLst>
                <a:tab pos="560705" algn="l"/>
              </a:tabLst>
            </a:pPr>
            <a:r>
              <a:rPr sz="18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800" spc="-110" dirty="0">
                <a:solidFill>
                  <a:srgbClr val="373B52"/>
                </a:solidFill>
                <a:latin typeface="Arial"/>
                <a:cs typeface="Arial"/>
              </a:rPr>
              <a:t>Tipos </a:t>
            </a:r>
            <a:r>
              <a:rPr sz="1800" spc="-90" dirty="0">
                <a:solidFill>
                  <a:srgbClr val="373B52"/>
                </a:solidFill>
                <a:latin typeface="Arial"/>
                <a:cs typeface="Arial"/>
              </a:rPr>
              <a:t>de</a:t>
            </a:r>
            <a:r>
              <a:rPr sz="1800" spc="-75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373B52"/>
                </a:solidFill>
                <a:latin typeface="Arial"/>
                <a:cs typeface="Arial"/>
              </a:rPr>
              <a:t>protótipos:</a:t>
            </a:r>
            <a:endParaRPr sz="1800">
              <a:latin typeface="Arial"/>
              <a:cs typeface="Arial"/>
            </a:endParaRPr>
          </a:p>
          <a:p>
            <a:pPr marL="828040" lvl="1" indent="-220979">
              <a:lnSpc>
                <a:spcPts val="1964"/>
              </a:lnSpc>
              <a:buClr>
                <a:srgbClr val="707AA1"/>
              </a:buClr>
              <a:buChar char=""/>
              <a:tabLst>
                <a:tab pos="827405" algn="l"/>
                <a:tab pos="828675" algn="l"/>
              </a:tabLst>
            </a:pPr>
            <a:r>
              <a:rPr sz="1700" spc="-60" dirty="0">
                <a:solidFill>
                  <a:srgbClr val="618AAC"/>
                </a:solidFill>
                <a:latin typeface="Arial"/>
                <a:cs typeface="Arial"/>
              </a:rPr>
              <a:t>Mockup: </a:t>
            </a:r>
            <a:r>
              <a:rPr sz="1700" spc="-70" dirty="0">
                <a:solidFill>
                  <a:srgbClr val="618AAC"/>
                </a:solidFill>
                <a:latin typeface="Arial"/>
                <a:cs typeface="Arial"/>
              </a:rPr>
              <a:t>mostra </a:t>
            </a:r>
            <a:r>
              <a:rPr sz="1700" spc="-160" dirty="0">
                <a:solidFill>
                  <a:srgbClr val="618AAC"/>
                </a:solidFill>
                <a:latin typeface="Arial"/>
                <a:cs typeface="Arial"/>
              </a:rPr>
              <a:t>as </a:t>
            </a:r>
            <a:r>
              <a:rPr sz="1700" spc="-70" dirty="0">
                <a:solidFill>
                  <a:srgbClr val="618AAC"/>
                </a:solidFill>
                <a:latin typeface="Arial"/>
                <a:cs typeface="Arial"/>
              </a:rPr>
              <a:t>telas </a:t>
            </a:r>
            <a:r>
              <a:rPr sz="1700" spc="-100" dirty="0">
                <a:solidFill>
                  <a:srgbClr val="618AAC"/>
                </a:solidFill>
                <a:latin typeface="Arial"/>
                <a:cs typeface="Arial"/>
              </a:rPr>
              <a:t>e </a:t>
            </a:r>
            <a:r>
              <a:rPr sz="1700" spc="-120" dirty="0">
                <a:solidFill>
                  <a:srgbClr val="618AAC"/>
                </a:solidFill>
                <a:latin typeface="Arial"/>
                <a:cs typeface="Arial"/>
              </a:rPr>
              <a:t>sua </a:t>
            </a:r>
            <a:r>
              <a:rPr sz="1700" spc="-130" dirty="0">
                <a:solidFill>
                  <a:srgbClr val="618AAC"/>
                </a:solidFill>
                <a:latin typeface="Arial"/>
                <a:cs typeface="Arial"/>
              </a:rPr>
              <a:t>navegação, </a:t>
            </a:r>
            <a:r>
              <a:rPr sz="1700" spc="-70" dirty="0">
                <a:solidFill>
                  <a:srgbClr val="618AAC"/>
                </a:solidFill>
                <a:latin typeface="Arial"/>
                <a:cs typeface="Arial"/>
              </a:rPr>
              <a:t>ajuda </a:t>
            </a:r>
            <a:r>
              <a:rPr sz="1700" spc="-130" dirty="0">
                <a:solidFill>
                  <a:srgbClr val="618AAC"/>
                </a:solidFill>
                <a:latin typeface="Arial"/>
                <a:cs typeface="Arial"/>
              </a:rPr>
              <a:t>a </a:t>
            </a:r>
            <a:r>
              <a:rPr sz="1700" spc="-60" dirty="0">
                <a:solidFill>
                  <a:srgbClr val="618AAC"/>
                </a:solidFill>
                <a:latin typeface="Arial"/>
                <a:cs typeface="Arial"/>
              </a:rPr>
              <a:t>validar </a:t>
            </a:r>
            <a:r>
              <a:rPr sz="1700" spc="-145" dirty="0">
                <a:solidFill>
                  <a:srgbClr val="618AAC"/>
                </a:solidFill>
                <a:latin typeface="Arial"/>
                <a:cs typeface="Arial"/>
              </a:rPr>
              <a:t>casos </a:t>
            </a:r>
            <a:r>
              <a:rPr sz="1700" spc="-75" dirty="0">
                <a:solidFill>
                  <a:srgbClr val="618AAC"/>
                </a:solidFill>
                <a:latin typeface="Arial"/>
                <a:cs typeface="Arial"/>
              </a:rPr>
              <a:t>de</a:t>
            </a:r>
            <a:r>
              <a:rPr sz="1700" spc="-360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700" spc="-95" dirty="0">
                <a:solidFill>
                  <a:srgbClr val="618AAC"/>
                </a:solidFill>
                <a:latin typeface="Arial"/>
                <a:cs typeface="Arial"/>
              </a:rPr>
              <a:t>uso</a:t>
            </a:r>
            <a:endParaRPr sz="1700">
              <a:latin typeface="Arial"/>
              <a:cs typeface="Arial"/>
            </a:endParaRPr>
          </a:p>
          <a:p>
            <a:pPr marL="828040" lvl="1" indent="-220979">
              <a:lnSpc>
                <a:spcPts val="1835"/>
              </a:lnSpc>
              <a:spcBef>
                <a:spcPts val="40"/>
              </a:spcBef>
              <a:buClr>
                <a:srgbClr val="707AA1"/>
              </a:buClr>
              <a:buChar char=""/>
              <a:tabLst>
                <a:tab pos="827405" algn="l"/>
                <a:tab pos="828675" algn="l"/>
              </a:tabLst>
            </a:pPr>
            <a:r>
              <a:rPr sz="1700" spc="-125" dirty="0">
                <a:solidFill>
                  <a:srgbClr val="618AAC"/>
                </a:solidFill>
                <a:latin typeface="Arial"/>
                <a:cs typeface="Arial"/>
              </a:rPr>
              <a:t>Prova</a:t>
            </a:r>
            <a:r>
              <a:rPr sz="1700" spc="-145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700" spc="-75" dirty="0">
                <a:solidFill>
                  <a:srgbClr val="618AAC"/>
                </a:solidFill>
                <a:latin typeface="Arial"/>
                <a:cs typeface="Arial"/>
              </a:rPr>
              <a:t>de</a:t>
            </a:r>
            <a:r>
              <a:rPr sz="1700" spc="-110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700" spc="-50" dirty="0">
                <a:solidFill>
                  <a:srgbClr val="618AAC"/>
                </a:solidFill>
                <a:latin typeface="Arial"/>
                <a:cs typeface="Arial"/>
              </a:rPr>
              <a:t>conceito:</a:t>
            </a:r>
            <a:r>
              <a:rPr sz="1700" spc="-125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700" spc="-70" dirty="0">
                <a:solidFill>
                  <a:srgbClr val="618AAC"/>
                </a:solidFill>
                <a:latin typeface="Arial"/>
                <a:cs typeface="Arial"/>
              </a:rPr>
              <a:t>referência</a:t>
            </a:r>
            <a:r>
              <a:rPr sz="1700" spc="-145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700" spc="-75" dirty="0">
                <a:solidFill>
                  <a:srgbClr val="618AAC"/>
                </a:solidFill>
                <a:latin typeface="Arial"/>
                <a:cs typeface="Arial"/>
              </a:rPr>
              <a:t>de</a:t>
            </a:r>
            <a:r>
              <a:rPr sz="1700" spc="-100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700" spc="-45" dirty="0">
                <a:solidFill>
                  <a:srgbClr val="618AAC"/>
                </a:solidFill>
                <a:latin typeface="Arial"/>
                <a:cs typeface="Arial"/>
              </a:rPr>
              <a:t>arquitetura,</a:t>
            </a:r>
            <a:r>
              <a:rPr sz="1700" spc="-155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700" spc="-70" dirty="0">
                <a:solidFill>
                  <a:srgbClr val="618AAC"/>
                </a:solidFill>
                <a:latin typeface="Arial"/>
                <a:cs typeface="Arial"/>
              </a:rPr>
              <a:t>ajuda</a:t>
            </a:r>
            <a:r>
              <a:rPr sz="1700" spc="-135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700" spc="-130" dirty="0">
                <a:solidFill>
                  <a:srgbClr val="618AAC"/>
                </a:solidFill>
                <a:latin typeface="Arial"/>
                <a:cs typeface="Arial"/>
              </a:rPr>
              <a:t>a</a:t>
            </a:r>
            <a:r>
              <a:rPr sz="1700" spc="-90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700" spc="-60" dirty="0">
                <a:solidFill>
                  <a:srgbClr val="618AAC"/>
                </a:solidFill>
                <a:latin typeface="Arial"/>
                <a:cs typeface="Arial"/>
              </a:rPr>
              <a:t>validar</a:t>
            </a:r>
            <a:r>
              <a:rPr sz="1700" spc="-145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700" spc="-120" dirty="0">
                <a:solidFill>
                  <a:srgbClr val="618AAC"/>
                </a:solidFill>
                <a:latin typeface="Arial"/>
                <a:cs typeface="Arial"/>
              </a:rPr>
              <a:t>os</a:t>
            </a:r>
            <a:r>
              <a:rPr sz="1700" spc="-125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700" spc="-60" dirty="0">
                <a:solidFill>
                  <a:srgbClr val="618AAC"/>
                </a:solidFill>
                <a:latin typeface="Arial"/>
                <a:cs typeface="Arial"/>
              </a:rPr>
              <a:t>requisitos</a:t>
            </a:r>
            <a:r>
              <a:rPr sz="1700" spc="-120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700" spc="-100" dirty="0">
                <a:solidFill>
                  <a:srgbClr val="618AAC"/>
                </a:solidFill>
                <a:latin typeface="Arial"/>
                <a:cs typeface="Arial"/>
              </a:rPr>
              <a:t>e</a:t>
            </a:r>
            <a:r>
              <a:rPr sz="1700" spc="-110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700" spc="-130" dirty="0">
                <a:solidFill>
                  <a:srgbClr val="618AAC"/>
                </a:solidFill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  <a:p>
            <a:pPr marL="828040">
              <a:lnSpc>
                <a:spcPts val="1835"/>
              </a:lnSpc>
            </a:pPr>
            <a:r>
              <a:rPr sz="1700" spc="-40" dirty="0">
                <a:solidFill>
                  <a:srgbClr val="618AAC"/>
                </a:solidFill>
                <a:latin typeface="Arial"/>
                <a:cs typeface="Arial"/>
              </a:rPr>
              <a:t>confirmar </a:t>
            </a:r>
            <a:r>
              <a:rPr sz="1700" spc="-160" dirty="0">
                <a:solidFill>
                  <a:srgbClr val="618AAC"/>
                </a:solidFill>
                <a:latin typeface="Arial"/>
                <a:cs typeface="Arial"/>
              </a:rPr>
              <a:t>as </a:t>
            </a:r>
            <a:r>
              <a:rPr sz="1700" spc="-110" dirty="0">
                <a:solidFill>
                  <a:srgbClr val="618AAC"/>
                </a:solidFill>
                <a:latin typeface="Arial"/>
                <a:cs typeface="Arial"/>
              </a:rPr>
              <a:t>sugestões </a:t>
            </a:r>
            <a:r>
              <a:rPr sz="1700" spc="-75" dirty="0">
                <a:solidFill>
                  <a:srgbClr val="618AAC"/>
                </a:solidFill>
                <a:latin typeface="Arial"/>
                <a:cs typeface="Arial"/>
              </a:rPr>
              <a:t>de</a:t>
            </a:r>
            <a:r>
              <a:rPr sz="1700" spc="-220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1700" spc="-60" dirty="0">
                <a:solidFill>
                  <a:srgbClr val="618AAC"/>
                </a:solidFill>
                <a:latin typeface="Arial"/>
                <a:cs typeface="Arial"/>
              </a:rPr>
              <a:t>tecnologia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561340" marR="5080" indent="-247015">
              <a:lnSpc>
                <a:spcPct val="80000"/>
              </a:lnSpc>
              <a:tabLst>
                <a:tab pos="560705" algn="l"/>
              </a:tabLst>
            </a:pPr>
            <a:r>
              <a:rPr sz="18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1800" spc="-145" dirty="0">
                <a:solidFill>
                  <a:srgbClr val="373B52"/>
                </a:solidFill>
                <a:latin typeface="Arial"/>
                <a:cs typeface="Arial"/>
              </a:rPr>
              <a:t>Geração </a:t>
            </a:r>
            <a:r>
              <a:rPr sz="1800" spc="-85" dirty="0">
                <a:solidFill>
                  <a:srgbClr val="373B52"/>
                </a:solidFill>
                <a:latin typeface="Arial"/>
                <a:cs typeface="Arial"/>
              </a:rPr>
              <a:t>de </a:t>
            </a:r>
            <a:r>
              <a:rPr sz="1800" spc="-160" dirty="0">
                <a:solidFill>
                  <a:srgbClr val="373B52"/>
                </a:solidFill>
                <a:latin typeface="Arial"/>
                <a:cs typeface="Arial"/>
              </a:rPr>
              <a:t>casos </a:t>
            </a:r>
            <a:r>
              <a:rPr sz="1800" spc="-90" dirty="0">
                <a:solidFill>
                  <a:srgbClr val="373B52"/>
                </a:solidFill>
                <a:latin typeface="Arial"/>
                <a:cs typeface="Arial"/>
              </a:rPr>
              <a:t>de </a:t>
            </a:r>
            <a:r>
              <a:rPr sz="1800" spc="-85" dirty="0">
                <a:solidFill>
                  <a:srgbClr val="373B52"/>
                </a:solidFill>
                <a:latin typeface="Arial"/>
                <a:cs typeface="Arial"/>
              </a:rPr>
              <a:t>teste </a:t>
            </a:r>
            <a:r>
              <a:rPr sz="1800" spc="-125" dirty="0">
                <a:solidFill>
                  <a:srgbClr val="373B52"/>
                </a:solidFill>
                <a:latin typeface="Arial"/>
                <a:cs typeface="Arial"/>
              </a:rPr>
              <a:t>–a </a:t>
            </a:r>
            <a:r>
              <a:rPr sz="1800" spc="-95" dirty="0">
                <a:solidFill>
                  <a:srgbClr val="373B52"/>
                </a:solidFill>
                <a:latin typeface="Arial"/>
                <a:cs typeface="Arial"/>
              </a:rPr>
              <a:t>elaboração </a:t>
            </a:r>
            <a:r>
              <a:rPr sz="1800" spc="-105" dirty="0">
                <a:solidFill>
                  <a:srgbClr val="373B52"/>
                </a:solidFill>
                <a:latin typeface="Arial"/>
                <a:cs typeface="Arial"/>
              </a:rPr>
              <a:t>dos </a:t>
            </a:r>
            <a:r>
              <a:rPr sz="1800" spc="-160" dirty="0">
                <a:solidFill>
                  <a:srgbClr val="373B52"/>
                </a:solidFill>
                <a:latin typeface="Arial"/>
                <a:cs typeface="Arial"/>
              </a:rPr>
              <a:t>casos </a:t>
            </a:r>
            <a:r>
              <a:rPr sz="1800" spc="-90" dirty="0">
                <a:solidFill>
                  <a:srgbClr val="373B52"/>
                </a:solidFill>
                <a:latin typeface="Arial"/>
                <a:cs typeface="Arial"/>
              </a:rPr>
              <a:t>de </a:t>
            </a:r>
            <a:r>
              <a:rPr sz="1800" spc="-105" dirty="0">
                <a:solidFill>
                  <a:srgbClr val="373B52"/>
                </a:solidFill>
                <a:latin typeface="Arial"/>
                <a:cs typeface="Arial"/>
              </a:rPr>
              <a:t>testes leva </a:t>
            </a:r>
            <a:r>
              <a:rPr sz="1800" spc="-140" dirty="0">
                <a:solidFill>
                  <a:srgbClr val="373B52"/>
                </a:solidFill>
                <a:latin typeface="Arial"/>
                <a:cs typeface="Arial"/>
              </a:rPr>
              <a:t>à </a:t>
            </a:r>
            <a:r>
              <a:rPr sz="1800" spc="-85" dirty="0">
                <a:solidFill>
                  <a:srgbClr val="373B52"/>
                </a:solidFill>
                <a:latin typeface="Arial"/>
                <a:cs typeface="Arial"/>
              </a:rPr>
              <a:t>reflexão </a:t>
            </a:r>
            <a:r>
              <a:rPr sz="1800" spc="-110" dirty="0">
                <a:solidFill>
                  <a:srgbClr val="373B52"/>
                </a:solidFill>
                <a:latin typeface="Arial"/>
                <a:cs typeface="Arial"/>
              </a:rPr>
              <a:t>e  </a:t>
            </a:r>
            <a:r>
              <a:rPr sz="1800" spc="-95" dirty="0">
                <a:solidFill>
                  <a:srgbClr val="373B52"/>
                </a:solidFill>
                <a:latin typeface="Arial"/>
                <a:cs typeface="Arial"/>
              </a:rPr>
              <a:t>revisão </a:t>
            </a:r>
            <a:r>
              <a:rPr sz="1800" spc="-105" dirty="0">
                <a:solidFill>
                  <a:srgbClr val="373B52"/>
                </a:solidFill>
                <a:latin typeface="Arial"/>
                <a:cs typeface="Arial"/>
              </a:rPr>
              <a:t>dos</a:t>
            </a:r>
            <a:r>
              <a:rPr sz="1800" spc="-110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373B52"/>
                </a:solidFill>
                <a:latin typeface="Arial"/>
                <a:cs typeface="Arial"/>
              </a:rPr>
              <a:t>requisitos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5676" y="249961"/>
            <a:ext cx="6170549" cy="1174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63" y="1722882"/>
            <a:ext cx="7875905" cy="4014817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68605" marR="5080" indent="-255904">
              <a:lnSpc>
                <a:spcPct val="90000"/>
              </a:lnSpc>
              <a:spcBef>
                <a:spcPts val="415"/>
              </a:spcBef>
              <a:buClr>
                <a:srgbClr val="D2DA79"/>
              </a:buClr>
              <a:buFont typeface="Georgia"/>
              <a:buChar char="•"/>
              <a:tabLst>
                <a:tab pos="269240" algn="l"/>
              </a:tabLst>
            </a:pPr>
            <a:r>
              <a:rPr sz="2600" spc="-300" dirty="0">
                <a:latin typeface="Arial"/>
                <a:cs typeface="Arial"/>
              </a:rPr>
              <a:t>O </a:t>
            </a:r>
            <a:r>
              <a:rPr sz="2600" spc="-120" dirty="0">
                <a:latin typeface="Arial"/>
                <a:cs typeface="Arial"/>
              </a:rPr>
              <a:t>Gerenciamento de </a:t>
            </a:r>
            <a:r>
              <a:rPr sz="2600" spc="-140" dirty="0">
                <a:latin typeface="Arial"/>
                <a:cs typeface="Arial"/>
              </a:rPr>
              <a:t>Requisitos </a:t>
            </a:r>
            <a:r>
              <a:rPr sz="2600" spc="-135" dirty="0" err="1">
                <a:latin typeface="Arial"/>
                <a:cs typeface="Arial"/>
              </a:rPr>
              <a:t>consiste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lang="pt-BR" sz="2600" spc="-135" dirty="0" smtClean="0">
                <a:latin typeface="Arial"/>
                <a:cs typeface="Arial"/>
              </a:rPr>
              <a:t>p</a:t>
            </a:r>
            <a:r>
              <a:rPr sz="2600" spc="-160" dirty="0" err="1" smtClean="0">
                <a:latin typeface="Arial"/>
                <a:cs typeface="Arial"/>
              </a:rPr>
              <a:t>rocesso</a:t>
            </a:r>
            <a:r>
              <a:rPr sz="2600" spc="-160" dirty="0" smtClean="0">
                <a:latin typeface="Arial"/>
                <a:cs typeface="Arial"/>
              </a:rPr>
              <a:t> </a:t>
            </a:r>
            <a:r>
              <a:rPr sz="2600" spc="-110" dirty="0">
                <a:latin typeface="Arial"/>
                <a:cs typeface="Arial"/>
              </a:rPr>
              <a:t>que</a:t>
            </a:r>
            <a:r>
              <a:rPr sz="2600" spc="-300" dirty="0">
                <a:latin typeface="Arial"/>
                <a:cs typeface="Arial"/>
              </a:rPr>
              <a:t> </a:t>
            </a:r>
            <a:r>
              <a:rPr sz="2600" spc="-150" dirty="0">
                <a:latin typeface="Arial"/>
                <a:cs typeface="Arial"/>
              </a:rPr>
              <a:t>visa  </a:t>
            </a:r>
            <a:r>
              <a:rPr sz="2600" spc="-105" dirty="0">
                <a:latin typeface="Arial"/>
                <a:cs typeface="Arial"/>
              </a:rPr>
              <a:t>compreender </a:t>
            </a:r>
            <a:r>
              <a:rPr sz="2600" spc="-155" dirty="0">
                <a:latin typeface="Arial"/>
                <a:cs typeface="Arial"/>
              </a:rPr>
              <a:t>e </a:t>
            </a:r>
            <a:r>
              <a:rPr sz="2600" spc="-65" dirty="0">
                <a:latin typeface="Arial"/>
                <a:cs typeface="Arial"/>
              </a:rPr>
              <a:t>controlar </a:t>
            </a:r>
            <a:r>
              <a:rPr sz="2600" spc="-245" dirty="0">
                <a:latin typeface="Arial"/>
                <a:cs typeface="Arial"/>
              </a:rPr>
              <a:t>as </a:t>
            </a:r>
            <a:r>
              <a:rPr sz="2600" spc="-160" dirty="0">
                <a:latin typeface="Arial"/>
                <a:cs typeface="Arial"/>
              </a:rPr>
              <a:t>mudanças </a:t>
            </a:r>
            <a:r>
              <a:rPr sz="2600" spc="-150" dirty="0">
                <a:latin typeface="Arial"/>
                <a:cs typeface="Arial"/>
              </a:rPr>
              <a:t>dos </a:t>
            </a:r>
            <a:r>
              <a:rPr sz="2600" spc="-85" dirty="0">
                <a:latin typeface="Arial"/>
                <a:cs typeface="Arial"/>
              </a:rPr>
              <a:t>requisitos </a:t>
            </a:r>
            <a:r>
              <a:rPr sz="2600" spc="-120" dirty="0">
                <a:latin typeface="Arial"/>
                <a:cs typeface="Arial"/>
              </a:rPr>
              <a:t>de  </a:t>
            </a:r>
            <a:r>
              <a:rPr sz="2600" spc="-125" dirty="0">
                <a:latin typeface="Arial"/>
                <a:cs typeface="Arial"/>
              </a:rPr>
              <a:t>sistema, </a:t>
            </a:r>
            <a:r>
              <a:rPr sz="2600" spc="-150" dirty="0">
                <a:latin typeface="Arial"/>
                <a:cs typeface="Arial"/>
              </a:rPr>
              <a:t>e </a:t>
            </a:r>
            <a:r>
              <a:rPr sz="2600" spc="-65" dirty="0">
                <a:latin typeface="Arial"/>
                <a:cs typeface="Arial"/>
              </a:rPr>
              <a:t>influenciar </a:t>
            </a:r>
            <a:r>
              <a:rPr sz="2600" spc="-150" dirty="0">
                <a:latin typeface="Arial"/>
                <a:cs typeface="Arial"/>
              </a:rPr>
              <a:t>nos </a:t>
            </a:r>
            <a:r>
              <a:rPr sz="2600" spc="-105" dirty="0">
                <a:latin typeface="Arial"/>
                <a:cs typeface="Arial"/>
              </a:rPr>
              <a:t>fatores que </a:t>
            </a:r>
            <a:r>
              <a:rPr sz="2600" spc="-130" dirty="0">
                <a:latin typeface="Arial"/>
                <a:cs typeface="Arial"/>
              </a:rPr>
              <a:t>provocam </a:t>
            </a:r>
            <a:r>
              <a:rPr sz="2600" spc="-240" dirty="0">
                <a:latin typeface="Arial"/>
                <a:cs typeface="Arial"/>
              </a:rPr>
              <a:t>essas  </a:t>
            </a:r>
            <a:r>
              <a:rPr sz="2600" spc="-160" dirty="0">
                <a:latin typeface="Arial"/>
                <a:cs typeface="Arial"/>
              </a:rPr>
              <a:t>mudanças</a:t>
            </a:r>
            <a:endParaRPr sz="2600" dirty="0">
              <a:latin typeface="Arial"/>
              <a:cs typeface="Arial"/>
            </a:endParaRPr>
          </a:p>
          <a:p>
            <a:pPr marL="268605" marR="180975" indent="-255904">
              <a:lnSpc>
                <a:spcPts val="2800"/>
              </a:lnSpc>
              <a:spcBef>
                <a:spcPts val="2039"/>
              </a:spcBef>
              <a:buClr>
                <a:srgbClr val="D2DA79"/>
              </a:buClr>
              <a:buFont typeface="Georgia"/>
              <a:buChar char="•"/>
              <a:tabLst>
                <a:tab pos="269240" algn="l"/>
              </a:tabLst>
            </a:pPr>
            <a:r>
              <a:rPr sz="2600" spc="-300" dirty="0">
                <a:latin typeface="Arial"/>
                <a:cs typeface="Arial"/>
              </a:rPr>
              <a:t>O </a:t>
            </a:r>
            <a:r>
              <a:rPr sz="2600" spc="-110" dirty="0">
                <a:latin typeface="Arial"/>
                <a:cs typeface="Arial"/>
              </a:rPr>
              <a:t>gerenciamento </a:t>
            </a:r>
            <a:r>
              <a:rPr sz="2600" spc="-120" dirty="0">
                <a:latin typeface="Arial"/>
                <a:cs typeface="Arial"/>
              </a:rPr>
              <a:t>de </a:t>
            </a:r>
            <a:r>
              <a:rPr sz="2600" spc="-85" dirty="0">
                <a:latin typeface="Arial"/>
                <a:cs typeface="Arial"/>
              </a:rPr>
              <a:t>requisitos </a:t>
            </a:r>
            <a:r>
              <a:rPr sz="2600" spc="-150" dirty="0">
                <a:latin typeface="Arial"/>
                <a:cs typeface="Arial"/>
              </a:rPr>
              <a:t>deve </a:t>
            </a:r>
            <a:r>
              <a:rPr sz="2600" spc="-145" dirty="0">
                <a:latin typeface="Arial"/>
                <a:cs typeface="Arial"/>
              </a:rPr>
              <a:t>começar </a:t>
            </a:r>
            <a:r>
              <a:rPr sz="2600" spc="-165" dirty="0">
                <a:latin typeface="Arial"/>
                <a:cs typeface="Arial"/>
              </a:rPr>
              <a:t>assim</a:t>
            </a:r>
            <a:r>
              <a:rPr sz="2600" spc="-330" dirty="0">
                <a:latin typeface="Arial"/>
                <a:cs typeface="Arial"/>
              </a:rPr>
              <a:t> </a:t>
            </a:r>
            <a:r>
              <a:rPr sz="2600" spc="-110" dirty="0">
                <a:latin typeface="Arial"/>
                <a:cs typeface="Arial"/>
              </a:rPr>
              <a:t>que  </a:t>
            </a:r>
            <a:r>
              <a:rPr sz="2600" spc="-185" dirty="0">
                <a:latin typeface="Arial"/>
                <a:cs typeface="Arial"/>
              </a:rPr>
              <a:t>os </a:t>
            </a:r>
            <a:r>
              <a:rPr sz="2600" spc="-165" dirty="0">
                <a:latin typeface="Arial"/>
                <a:cs typeface="Arial"/>
              </a:rPr>
              <a:t>mesmos </a:t>
            </a:r>
            <a:r>
              <a:rPr sz="2600" spc="-185" dirty="0">
                <a:latin typeface="Arial"/>
                <a:cs typeface="Arial"/>
              </a:rPr>
              <a:t>são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-85" dirty="0">
                <a:solidFill>
                  <a:srgbClr val="FF0000"/>
                </a:solidFill>
                <a:latin typeface="Arial"/>
                <a:cs typeface="Arial"/>
              </a:rPr>
              <a:t>elicitados</a:t>
            </a:r>
            <a:r>
              <a:rPr sz="2600" spc="-85" dirty="0">
                <a:latin typeface="Arial"/>
                <a:cs typeface="Arial"/>
              </a:rPr>
              <a:t>.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D2DA79"/>
              </a:buClr>
              <a:buFont typeface="Georgia"/>
              <a:buChar char="•"/>
            </a:pPr>
            <a:endParaRPr sz="3050" dirty="0">
              <a:latin typeface="Times New Roman"/>
              <a:cs typeface="Times New Roman"/>
            </a:endParaRPr>
          </a:p>
          <a:p>
            <a:pPr marL="268605" marR="40005" indent="-255904">
              <a:lnSpc>
                <a:spcPts val="2800"/>
              </a:lnSpc>
              <a:spcBef>
                <a:spcPts val="5"/>
              </a:spcBef>
              <a:buClr>
                <a:srgbClr val="D2DA79"/>
              </a:buClr>
              <a:buFont typeface="Georgia"/>
              <a:buChar char="•"/>
              <a:tabLst>
                <a:tab pos="269240" algn="l"/>
              </a:tabLst>
            </a:pPr>
            <a:r>
              <a:rPr sz="2600" spc="-300" dirty="0">
                <a:latin typeface="Arial"/>
                <a:cs typeface="Arial"/>
              </a:rPr>
              <a:t>O </a:t>
            </a:r>
            <a:r>
              <a:rPr sz="2600" i="1" spc="-114" dirty="0">
                <a:latin typeface="Trebuchet MS"/>
                <a:cs typeface="Trebuchet MS"/>
              </a:rPr>
              <a:t>Documento </a:t>
            </a:r>
            <a:r>
              <a:rPr sz="2600" i="1" spc="-130" dirty="0">
                <a:latin typeface="Trebuchet MS"/>
                <a:cs typeface="Trebuchet MS"/>
              </a:rPr>
              <a:t>de </a:t>
            </a:r>
            <a:r>
              <a:rPr sz="2600" i="1" spc="-145" dirty="0">
                <a:latin typeface="Trebuchet MS"/>
                <a:cs typeface="Trebuchet MS"/>
              </a:rPr>
              <a:t>Requisitos </a:t>
            </a:r>
            <a:r>
              <a:rPr sz="2600" spc="-135" dirty="0">
                <a:latin typeface="Arial"/>
                <a:cs typeface="Arial"/>
              </a:rPr>
              <a:t>precisa </a:t>
            </a:r>
            <a:r>
              <a:rPr sz="2600" spc="-110" dirty="0">
                <a:latin typeface="Arial"/>
                <a:cs typeface="Arial"/>
              </a:rPr>
              <a:t>constantemente </a:t>
            </a:r>
            <a:r>
              <a:rPr sz="2600" spc="-135" dirty="0">
                <a:latin typeface="Arial"/>
                <a:cs typeface="Arial"/>
              </a:rPr>
              <a:t>ser </a:t>
            </a:r>
            <a:r>
              <a:rPr sz="2600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-125" dirty="0">
                <a:solidFill>
                  <a:srgbClr val="FF0000"/>
                </a:solidFill>
                <a:latin typeface="Arial"/>
                <a:cs typeface="Arial"/>
              </a:rPr>
              <a:t>gerenciado </a:t>
            </a:r>
            <a:r>
              <a:rPr sz="2600" spc="-85" dirty="0">
                <a:latin typeface="Arial"/>
                <a:cs typeface="Arial"/>
              </a:rPr>
              <a:t>(durante </a:t>
            </a:r>
            <a:r>
              <a:rPr sz="2600" spc="-155" dirty="0">
                <a:latin typeface="Arial"/>
                <a:cs typeface="Arial"/>
              </a:rPr>
              <a:t>e </a:t>
            </a:r>
            <a:r>
              <a:rPr sz="2600" spc="-114" dirty="0">
                <a:latin typeface="Arial"/>
                <a:cs typeface="Arial"/>
              </a:rPr>
              <a:t>depois </a:t>
            </a:r>
            <a:r>
              <a:rPr sz="2600" spc="-120" dirty="0">
                <a:latin typeface="Arial"/>
                <a:cs typeface="Arial"/>
              </a:rPr>
              <a:t>de </a:t>
            </a:r>
            <a:r>
              <a:rPr sz="2600" spc="-190" dirty="0">
                <a:latin typeface="Arial"/>
                <a:cs typeface="Arial"/>
              </a:rPr>
              <a:t>sua </a:t>
            </a:r>
            <a:r>
              <a:rPr sz="2600" spc="-120" dirty="0">
                <a:latin typeface="Arial"/>
                <a:cs typeface="Arial"/>
              </a:rPr>
              <a:t>elaboração), </a:t>
            </a:r>
            <a:r>
              <a:rPr sz="2600" spc="-110" dirty="0">
                <a:latin typeface="Arial"/>
                <a:cs typeface="Arial"/>
              </a:rPr>
              <a:t>pois</a:t>
            </a:r>
            <a:r>
              <a:rPr sz="2600" spc="-434" dirty="0">
                <a:latin typeface="Arial"/>
                <a:cs typeface="Arial"/>
              </a:rPr>
              <a:t> </a:t>
            </a:r>
            <a:r>
              <a:rPr sz="2600" spc="-185" dirty="0">
                <a:latin typeface="Arial"/>
                <a:cs typeface="Arial"/>
              </a:rPr>
              <a:t>os  </a:t>
            </a:r>
            <a:r>
              <a:rPr sz="2600" spc="-85" dirty="0">
                <a:latin typeface="Arial"/>
                <a:cs typeface="Arial"/>
              </a:rPr>
              <a:t>requisitos </a:t>
            </a:r>
            <a:r>
              <a:rPr sz="2600" spc="-140" dirty="0">
                <a:latin typeface="Arial"/>
                <a:cs typeface="Arial"/>
              </a:rPr>
              <a:t>estão </a:t>
            </a:r>
            <a:r>
              <a:rPr sz="2600" spc="-135" dirty="0">
                <a:latin typeface="Arial"/>
                <a:cs typeface="Arial"/>
              </a:rPr>
              <a:t>sempre</a:t>
            </a:r>
            <a:r>
              <a:rPr sz="2600" spc="-350" dirty="0">
                <a:latin typeface="Arial"/>
                <a:cs typeface="Arial"/>
              </a:rPr>
              <a:t> </a:t>
            </a:r>
            <a:r>
              <a:rPr sz="2600" spc="-70" dirty="0">
                <a:latin typeface="Arial"/>
                <a:cs typeface="Arial"/>
              </a:rPr>
              <a:t>mudando!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2440" y="568401"/>
            <a:ext cx="7316597" cy="543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75" dirty="0"/>
              <a:t>48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63" y="1562197"/>
            <a:ext cx="7722870" cy="4450080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455"/>
              </a:spcBef>
              <a:buClr>
                <a:srgbClr val="D2DA79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400" spc="-240" dirty="0">
                <a:latin typeface="Arial"/>
                <a:cs typeface="Arial"/>
              </a:rPr>
              <a:t>Para </a:t>
            </a:r>
            <a:r>
              <a:rPr sz="2400" spc="-80" dirty="0">
                <a:latin typeface="Arial"/>
                <a:cs typeface="Arial"/>
              </a:rPr>
              <a:t>viabilizar </a:t>
            </a:r>
            <a:r>
              <a:rPr sz="2400" spc="-70" dirty="0">
                <a:latin typeface="Arial"/>
                <a:cs typeface="Arial"/>
              </a:rPr>
              <a:t>o </a:t>
            </a:r>
            <a:r>
              <a:rPr sz="2400" spc="-120" dirty="0">
                <a:latin typeface="Arial"/>
                <a:cs typeface="Arial"/>
              </a:rPr>
              <a:t>gerenciamento, </a:t>
            </a:r>
            <a:r>
              <a:rPr sz="2400" spc="-160" dirty="0">
                <a:latin typeface="Arial"/>
                <a:cs typeface="Arial"/>
              </a:rPr>
              <a:t>deve-se </a:t>
            </a:r>
            <a:r>
              <a:rPr sz="2400" spc="-80" dirty="0">
                <a:latin typeface="Arial"/>
                <a:cs typeface="Arial"/>
              </a:rPr>
              <a:t>atentar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para:</a:t>
            </a:r>
            <a:endParaRPr sz="2400">
              <a:latin typeface="Arial"/>
              <a:cs typeface="Arial"/>
            </a:endParaRPr>
          </a:p>
          <a:p>
            <a:pPr marL="314325">
              <a:lnSpc>
                <a:spcPct val="100000"/>
              </a:lnSpc>
              <a:spcBef>
                <a:spcPts val="1235"/>
              </a:spcBef>
              <a:tabLst>
                <a:tab pos="560705" algn="l"/>
              </a:tabLst>
            </a:pPr>
            <a:r>
              <a:rPr sz="2200" spc="-5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200" spc="-229" dirty="0">
                <a:solidFill>
                  <a:srgbClr val="373B52"/>
                </a:solidFill>
                <a:latin typeface="Arial"/>
                <a:cs typeface="Arial"/>
              </a:rPr>
              <a:t>Todo </a:t>
            </a:r>
            <a:r>
              <a:rPr sz="2200" spc="-70" dirty="0">
                <a:solidFill>
                  <a:srgbClr val="373B52"/>
                </a:solidFill>
                <a:latin typeface="Arial"/>
                <a:cs typeface="Arial"/>
              </a:rPr>
              <a:t>requisito </a:t>
            </a:r>
            <a:r>
              <a:rPr sz="2200" spc="-140" dirty="0">
                <a:solidFill>
                  <a:srgbClr val="373B52"/>
                </a:solidFill>
                <a:latin typeface="Arial"/>
                <a:cs typeface="Arial"/>
              </a:rPr>
              <a:t>deve </a:t>
            </a:r>
            <a:r>
              <a:rPr sz="2200" spc="-125" dirty="0">
                <a:solidFill>
                  <a:srgbClr val="373B52"/>
                </a:solidFill>
                <a:latin typeface="Arial"/>
                <a:cs typeface="Arial"/>
              </a:rPr>
              <a:t>ser </a:t>
            </a:r>
            <a:r>
              <a:rPr sz="2200" spc="-70" dirty="0">
                <a:solidFill>
                  <a:srgbClr val="373B52"/>
                </a:solidFill>
                <a:latin typeface="Arial"/>
                <a:cs typeface="Arial"/>
              </a:rPr>
              <a:t>identificado</a:t>
            </a:r>
            <a:r>
              <a:rPr sz="2200" spc="-409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200" spc="-110" dirty="0">
                <a:solidFill>
                  <a:srgbClr val="373B52"/>
                </a:solidFill>
                <a:latin typeface="Arial"/>
                <a:cs typeface="Arial"/>
              </a:rPr>
              <a:t>univocamente</a:t>
            </a:r>
            <a:endParaRPr sz="2200">
              <a:latin typeface="Arial"/>
              <a:cs typeface="Arial"/>
            </a:endParaRPr>
          </a:p>
          <a:p>
            <a:pPr marL="314325">
              <a:lnSpc>
                <a:spcPts val="2390"/>
              </a:lnSpc>
              <a:spcBef>
                <a:spcPts val="960"/>
              </a:spcBef>
              <a:tabLst>
                <a:tab pos="560705" algn="l"/>
              </a:tabLst>
            </a:pPr>
            <a:r>
              <a:rPr sz="2200" spc="-5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200" spc="-180" dirty="0">
                <a:solidFill>
                  <a:srgbClr val="373B52"/>
                </a:solidFill>
                <a:latin typeface="Arial"/>
                <a:cs typeface="Arial"/>
              </a:rPr>
              <a:t>Deve </a:t>
            </a:r>
            <a:r>
              <a:rPr sz="2200" spc="-125" dirty="0">
                <a:solidFill>
                  <a:srgbClr val="373B52"/>
                </a:solidFill>
                <a:latin typeface="Arial"/>
                <a:cs typeface="Arial"/>
              </a:rPr>
              <a:t>haver </a:t>
            </a:r>
            <a:r>
              <a:rPr sz="2200" spc="-90" dirty="0">
                <a:solidFill>
                  <a:srgbClr val="373B52"/>
                </a:solidFill>
                <a:latin typeface="Arial"/>
                <a:cs typeface="Arial"/>
              </a:rPr>
              <a:t>um </a:t>
            </a:r>
            <a:r>
              <a:rPr sz="2200" spc="-145" dirty="0">
                <a:solidFill>
                  <a:srgbClr val="373B52"/>
                </a:solidFill>
                <a:latin typeface="Arial"/>
                <a:cs typeface="Arial"/>
              </a:rPr>
              <a:t>processo </a:t>
            </a:r>
            <a:r>
              <a:rPr sz="2200" spc="-65" dirty="0">
                <a:solidFill>
                  <a:srgbClr val="373B52"/>
                </a:solidFill>
                <a:latin typeface="Arial"/>
                <a:cs typeface="Arial"/>
              </a:rPr>
              <a:t>formal </a:t>
            </a:r>
            <a:r>
              <a:rPr sz="2200" spc="-120" dirty="0">
                <a:solidFill>
                  <a:srgbClr val="373B52"/>
                </a:solidFill>
                <a:latin typeface="Arial"/>
                <a:cs typeface="Arial"/>
              </a:rPr>
              <a:t>de </a:t>
            </a:r>
            <a:r>
              <a:rPr sz="2200" spc="-110" dirty="0">
                <a:solidFill>
                  <a:srgbClr val="373B52"/>
                </a:solidFill>
                <a:latin typeface="Arial"/>
                <a:cs typeface="Arial"/>
              </a:rPr>
              <a:t>gerenciamento </a:t>
            </a:r>
            <a:r>
              <a:rPr sz="2200" spc="-120" dirty="0">
                <a:solidFill>
                  <a:srgbClr val="373B52"/>
                </a:solidFill>
                <a:latin typeface="Arial"/>
                <a:cs typeface="Arial"/>
              </a:rPr>
              <a:t>de</a:t>
            </a:r>
            <a:r>
              <a:rPr sz="2200" spc="-130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373B52"/>
                </a:solidFill>
                <a:latin typeface="Arial"/>
                <a:cs typeface="Arial"/>
              </a:rPr>
              <a:t>mudanças</a:t>
            </a:r>
            <a:endParaRPr sz="2200">
              <a:latin typeface="Arial"/>
              <a:cs typeface="Arial"/>
            </a:endParaRPr>
          </a:p>
          <a:p>
            <a:pPr marL="561340">
              <a:lnSpc>
                <a:spcPts val="2245"/>
              </a:lnSpc>
            </a:pPr>
            <a:r>
              <a:rPr sz="2200" spc="-130" dirty="0">
                <a:solidFill>
                  <a:srgbClr val="373B52"/>
                </a:solidFill>
                <a:latin typeface="Arial"/>
                <a:cs typeface="Arial"/>
              </a:rPr>
              <a:t>– </a:t>
            </a:r>
            <a:r>
              <a:rPr sz="2200" spc="-80" dirty="0">
                <a:solidFill>
                  <a:srgbClr val="373B52"/>
                </a:solidFill>
                <a:latin typeface="Arial"/>
                <a:cs typeface="Arial"/>
              </a:rPr>
              <a:t>conjunto </a:t>
            </a:r>
            <a:r>
              <a:rPr sz="2200" spc="-114" dirty="0">
                <a:solidFill>
                  <a:srgbClr val="373B52"/>
                </a:solidFill>
                <a:latin typeface="Arial"/>
                <a:cs typeface="Arial"/>
              </a:rPr>
              <a:t>de </a:t>
            </a:r>
            <a:r>
              <a:rPr sz="2200" spc="-100" dirty="0">
                <a:solidFill>
                  <a:srgbClr val="373B52"/>
                </a:solidFill>
                <a:latin typeface="Arial"/>
                <a:cs typeface="Arial"/>
              </a:rPr>
              <a:t>atividades </a:t>
            </a:r>
            <a:r>
              <a:rPr sz="2200" spc="-110" dirty="0">
                <a:solidFill>
                  <a:srgbClr val="373B52"/>
                </a:solidFill>
                <a:latin typeface="Arial"/>
                <a:cs typeface="Arial"/>
              </a:rPr>
              <a:t>que </a:t>
            </a:r>
            <a:r>
              <a:rPr sz="2200" spc="-130" dirty="0">
                <a:solidFill>
                  <a:srgbClr val="373B52"/>
                </a:solidFill>
                <a:latin typeface="Arial"/>
                <a:cs typeface="Arial"/>
              </a:rPr>
              <a:t>avaliam </a:t>
            </a:r>
            <a:r>
              <a:rPr sz="2200" spc="-65" dirty="0">
                <a:solidFill>
                  <a:srgbClr val="373B52"/>
                </a:solidFill>
                <a:latin typeface="Arial"/>
                <a:cs typeface="Arial"/>
              </a:rPr>
              <a:t>o </a:t>
            </a:r>
            <a:r>
              <a:rPr sz="2200" spc="-85" dirty="0">
                <a:solidFill>
                  <a:srgbClr val="373B52"/>
                </a:solidFill>
                <a:latin typeface="Arial"/>
                <a:cs typeface="Arial"/>
              </a:rPr>
              <a:t>impacto </a:t>
            </a:r>
            <a:r>
              <a:rPr sz="2200" spc="-130" dirty="0">
                <a:solidFill>
                  <a:srgbClr val="373B52"/>
                </a:solidFill>
                <a:latin typeface="Arial"/>
                <a:cs typeface="Arial"/>
              </a:rPr>
              <a:t>e </a:t>
            </a:r>
            <a:r>
              <a:rPr sz="2200" spc="-65" dirty="0">
                <a:solidFill>
                  <a:srgbClr val="373B52"/>
                </a:solidFill>
                <a:latin typeface="Arial"/>
                <a:cs typeface="Arial"/>
              </a:rPr>
              <a:t>o </a:t>
            </a:r>
            <a:r>
              <a:rPr sz="2200" spc="-120" dirty="0">
                <a:solidFill>
                  <a:srgbClr val="373B52"/>
                </a:solidFill>
                <a:latin typeface="Arial"/>
                <a:cs typeface="Arial"/>
              </a:rPr>
              <a:t>custo</a:t>
            </a:r>
            <a:r>
              <a:rPr sz="2200" spc="-330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373B52"/>
                </a:solidFill>
                <a:latin typeface="Arial"/>
                <a:cs typeface="Arial"/>
              </a:rPr>
              <a:t>da</a:t>
            </a:r>
            <a:endParaRPr sz="2200">
              <a:latin typeface="Arial"/>
              <a:cs typeface="Arial"/>
            </a:endParaRPr>
          </a:p>
          <a:p>
            <a:pPr marL="561340">
              <a:lnSpc>
                <a:spcPts val="2495"/>
              </a:lnSpc>
            </a:pPr>
            <a:r>
              <a:rPr sz="2200" spc="-145" dirty="0">
                <a:solidFill>
                  <a:srgbClr val="373B52"/>
                </a:solidFill>
                <a:latin typeface="Arial"/>
                <a:cs typeface="Arial"/>
              </a:rPr>
              <a:t>mudança</a:t>
            </a:r>
            <a:r>
              <a:rPr sz="2200" spc="-110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200" spc="-85" dirty="0">
                <a:solidFill>
                  <a:srgbClr val="373B52"/>
                </a:solidFill>
                <a:latin typeface="Arial"/>
                <a:cs typeface="Arial"/>
              </a:rPr>
              <a:t>requerida</a:t>
            </a:r>
            <a:endParaRPr sz="2200">
              <a:latin typeface="Arial"/>
              <a:cs typeface="Arial"/>
            </a:endParaRPr>
          </a:p>
          <a:p>
            <a:pPr marL="561340" marR="171450" indent="-247015">
              <a:lnSpc>
                <a:spcPct val="80000"/>
              </a:lnSpc>
              <a:spcBef>
                <a:spcPts val="1845"/>
              </a:spcBef>
              <a:tabLst>
                <a:tab pos="560705" algn="l"/>
              </a:tabLst>
            </a:pPr>
            <a:r>
              <a:rPr sz="2200" spc="-5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200" spc="-140" dirty="0">
                <a:solidFill>
                  <a:srgbClr val="373B52"/>
                </a:solidFill>
                <a:latin typeface="Arial"/>
                <a:cs typeface="Arial"/>
              </a:rPr>
              <a:t>Estabelecer </a:t>
            </a:r>
            <a:r>
              <a:rPr sz="2200" spc="-75" dirty="0">
                <a:solidFill>
                  <a:srgbClr val="373B52"/>
                </a:solidFill>
                <a:latin typeface="Arial"/>
                <a:cs typeface="Arial"/>
              </a:rPr>
              <a:t>política </a:t>
            </a:r>
            <a:r>
              <a:rPr sz="2200" spc="-120" dirty="0">
                <a:solidFill>
                  <a:srgbClr val="373B52"/>
                </a:solidFill>
                <a:latin typeface="Arial"/>
                <a:cs typeface="Arial"/>
              </a:rPr>
              <a:t>de </a:t>
            </a:r>
            <a:r>
              <a:rPr sz="2200" spc="-95" dirty="0">
                <a:solidFill>
                  <a:srgbClr val="373B52"/>
                </a:solidFill>
                <a:latin typeface="Arial"/>
                <a:cs typeface="Arial"/>
              </a:rPr>
              <a:t>rastreabilidade </a:t>
            </a:r>
            <a:r>
              <a:rPr sz="2200" spc="-130" dirty="0">
                <a:solidFill>
                  <a:srgbClr val="373B52"/>
                </a:solidFill>
                <a:latin typeface="Arial"/>
                <a:cs typeface="Arial"/>
              </a:rPr>
              <a:t>– </a:t>
            </a:r>
            <a:r>
              <a:rPr sz="2200" spc="-120" dirty="0">
                <a:solidFill>
                  <a:srgbClr val="373B52"/>
                </a:solidFill>
                <a:latin typeface="Arial"/>
                <a:cs typeface="Arial"/>
              </a:rPr>
              <a:t>de </a:t>
            </a:r>
            <a:r>
              <a:rPr sz="2200" spc="-114" dirty="0">
                <a:solidFill>
                  <a:srgbClr val="373B52"/>
                </a:solidFill>
                <a:latin typeface="Arial"/>
                <a:cs typeface="Arial"/>
              </a:rPr>
              <a:t>que </a:t>
            </a:r>
            <a:r>
              <a:rPr sz="2200" spc="-75" dirty="0">
                <a:solidFill>
                  <a:srgbClr val="373B52"/>
                </a:solidFill>
                <a:latin typeface="Arial"/>
                <a:cs typeface="Arial"/>
              </a:rPr>
              <a:t>forma </a:t>
            </a:r>
            <a:r>
              <a:rPr sz="2200" spc="-195" dirty="0">
                <a:solidFill>
                  <a:srgbClr val="373B52"/>
                </a:solidFill>
                <a:latin typeface="Arial"/>
                <a:cs typeface="Arial"/>
              </a:rPr>
              <a:t>se </a:t>
            </a:r>
            <a:r>
              <a:rPr sz="2200" spc="-120" dirty="0">
                <a:solidFill>
                  <a:srgbClr val="373B52"/>
                </a:solidFill>
                <a:latin typeface="Arial"/>
                <a:cs typeface="Arial"/>
              </a:rPr>
              <a:t>fará </a:t>
            </a:r>
            <a:r>
              <a:rPr sz="2200" spc="-175" dirty="0">
                <a:solidFill>
                  <a:srgbClr val="373B52"/>
                </a:solidFill>
                <a:latin typeface="Arial"/>
                <a:cs typeface="Arial"/>
              </a:rPr>
              <a:t>a  </a:t>
            </a:r>
            <a:r>
              <a:rPr sz="2200" spc="-135" dirty="0">
                <a:solidFill>
                  <a:srgbClr val="373B52"/>
                </a:solidFill>
                <a:latin typeface="Arial"/>
                <a:cs typeface="Arial"/>
              </a:rPr>
              <a:t>ligação </a:t>
            </a:r>
            <a:r>
              <a:rPr sz="2200" spc="-70" dirty="0">
                <a:solidFill>
                  <a:srgbClr val="373B52"/>
                </a:solidFill>
                <a:latin typeface="Arial"/>
                <a:cs typeface="Arial"/>
              </a:rPr>
              <a:t>entre </a:t>
            </a:r>
            <a:r>
              <a:rPr sz="2200" spc="-90" dirty="0">
                <a:solidFill>
                  <a:srgbClr val="373B52"/>
                </a:solidFill>
                <a:latin typeface="Arial"/>
                <a:cs typeface="Arial"/>
              </a:rPr>
              <a:t>um </a:t>
            </a:r>
            <a:r>
              <a:rPr sz="2200" spc="-70" dirty="0">
                <a:solidFill>
                  <a:srgbClr val="373B52"/>
                </a:solidFill>
                <a:latin typeface="Arial"/>
                <a:cs typeface="Arial"/>
              </a:rPr>
              <a:t>requisito </a:t>
            </a:r>
            <a:r>
              <a:rPr sz="2200" spc="-135" dirty="0">
                <a:solidFill>
                  <a:srgbClr val="373B52"/>
                </a:solidFill>
                <a:latin typeface="Arial"/>
                <a:cs typeface="Arial"/>
              </a:rPr>
              <a:t>e </a:t>
            </a:r>
            <a:r>
              <a:rPr sz="2200" spc="-160" dirty="0">
                <a:solidFill>
                  <a:srgbClr val="373B52"/>
                </a:solidFill>
                <a:latin typeface="Arial"/>
                <a:cs typeface="Arial"/>
              </a:rPr>
              <a:t>os </a:t>
            </a:r>
            <a:r>
              <a:rPr sz="2200" spc="-114" dirty="0">
                <a:solidFill>
                  <a:srgbClr val="373B52"/>
                </a:solidFill>
                <a:latin typeface="Arial"/>
                <a:cs typeface="Arial"/>
              </a:rPr>
              <a:t>componentes que </a:t>
            </a:r>
            <a:r>
              <a:rPr sz="2200" spc="-70" dirty="0">
                <a:solidFill>
                  <a:srgbClr val="373B52"/>
                </a:solidFill>
                <a:latin typeface="Arial"/>
                <a:cs typeface="Arial"/>
              </a:rPr>
              <a:t>o</a:t>
            </a:r>
            <a:r>
              <a:rPr sz="2200" spc="-165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200" spc="-100" dirty="0">
                <a:solidFill>
                  <a:srgbClr val="373B52"/>
                </a:solidFill>
                <a:latin typeface="Arial"/>
                <a:cs typeface="Arial"/>
              </a:rPr>
              <a:t>viabilizam</a:t>
            </a:r>
            <a:endParaRPr sz="2200">
              <a:latin typeface="Arial"/>
              <a:cs typeface="Arial"/>
            </a:endParaRPr>
          </a:p>
          <a:p>
            <a:pPr marL="314325">
              <a:lnSpc>
                <a:spcPts val="2465"/>
              </a:lnSpc>
              <a:spcBef>
                <a:spcPts val="925"/>
              </a:spcBef>
              <a:tabLst>
                <a:tab pos="560705" algn="l"/>
              </a:tabLst>
            </a:pPr>
            <a:r>
              <a:rPr sz="2200" spc="-5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200" spc="-125" dirty="0">
                <a:solidFill>
                  <a:srgbClr val="373B52"/>
                </a:solidFill>
                <a:latin typeface="Arial"/>
                <a:cs typeface="Arial"/>
              </a:rPr>
              <a:t>Contar </a:t>
            </a:r>
            <a:r>
              <a:rPr sz="2200" spc="-140" dirty="0">
                <a:solidFill>
                  <a:srgbClr val="373B52"/>
                </a:solidFill>
                <a:latin typeface="Arial"/>
                <a:cs typeface="Arial"/>
              </a:rPr>
              <a:t>com </a:t>
            </a:r>
            <a:r>
              <a:rPr sz="2200" spc="-65" dirty="0">
                <a:solidFill>
                  <a:srgbClr val="373B52"/>
                </a:solidFill>
                <a:latin typeface="Arial"/>
                <a:cs typeface="Arial"/>
              </a:rPr>
              <a:t>o </a:t>
            </a:r>
            <a:r>
              <a:rPr sz="2200" spc="-80" dirty="0">
                <a:solidFill>
                  <a:srgbClr val="373B52"/>
                </a:solidFill>
                <a:latin typeface="Arial"/>
                <a:cs typeface="Arial"/>
              </a:rPr>
              <a:t>apoio </a:t>
            </a:r>
            <a:r>
              <a:rPr sz="2200" spc="-114" dirty="0">
                <a:solidFill>
                  <a:srgbClr val="373B52"/>
                </a:solidFill>
                <a:latin typeface="Arial"/>
                <a:cs typeface="Arial"/>
              </a:rPr>
              <a:t>de </a:t>
            </a:r>
            <a:r>
              <a:rPr sz="2200" spc="-125" dirty="0">
                <a:solidFill>
                  <a:srgbClr val="373B52"/>
                </a:solidFill>
                <a:latin typeface="Arial"/>
                <a:cs typeface="Arial"/>
              </a:rPr>
              <a:t>alguma </a:t>
            </a:r>
            <a:r>
              <a:rPr sz="2200" spc="-100" dirty="0">
                <a:solidFill>
                  <a:srgbClr val="373B52"/>
                </a:solidFill>
                <a:latin typeface="Arial"/>
                <a:cs typeface="Arial"/>
              </a:rPr>
              <a:t>ferramenta </a:t>
            </a:r>
            <a:r>
              <a:rPr sz="2200" spc="-114" dirty="0">
                <a:solidFill>
                  <a:srgbClr val="373B52"/>
                </a:solidFill>
                <a:latin typeface="Arial"/>
                <a:cs typeface="Arial"/>
              </a:rPr>
              <a:t>de </a:t>
            </a:r>
            <a:r>
              <a:rPr sz="2200" spc="-150" dirty="0">
                <a:solidFill>
                  <a:srgbClr val="373B52"/>
                </a:solidFill>
                <a:latin typeface="Arial"/>
                <a:cs typeface="Arial"/>
              </a:rPr>
              <a:t>gestão</a:t>
            </a:r>
            <a:r>
              <a:rPr sz="2200" spc="-204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200" spc="-130" dirty="0">
                <a:solidFill>
                  <a:srgbClr val="373B52"/>
                </a:solidFill>
                <a:latin typeface="Arial"/>
                <a:cs typeface="Arial"/>
              </a:rPr>
              <a:t>de</a:t>
            </a:r>
            <a:endParaRPr sz="2200">
              <a:latin typeface="Arial"/>
              <a:cs typeface="Arial"/>
            </a:endParaRPr>
          </a:p>
          <a:p>
            <a:pPr marL="561340">
              <a:lnSpc>
                <a:spcPts val="2370"/>
              </a:lnSpc>
            </a:pPr>
            <a:r>
              <a:rPr sz="2200" spc="-90" dirty="0">
                <a:solidFill>
                  <a:srgbClr val="373B52"/>
                </a:solidFill>
                <a:latin typeface="Arial"/>
                <a:cs typeface="Arial"/>
              </a:rPr>
              <a:t>requisitos </a:t>
            </a:r>
            <a:r>
              <a:rPr sz="2200" spc="-130" dirty="0">
                <a:solidFill>
                  <a:srgbClr val="373B52"/>
                </a:solidFill>
                <a:latin typeface="Arial"/>
                <a:cs typeface="Arial"/>
              </a:rPr>
              <a:t>– </a:t>
            </a:r>
            <a:r>
              <a:rPr sz="2200" spc="-135" dirty="0">
                <a:solidFill>
                  <a:srgbClr val="373B52"/>
                </a:solidFill>
                <a:latin typeface="Arial"/>
                <a:cs typeface="Arial"/>
              </a:rPr>
              <a:t>necessário</a:t>
            </a:r>
            <a:r>
              <a:rPr sz="2200" spc="-110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200" spc="-120" dirty="0">
                <a:solidFill>
                  <a:srgbClr val="373B52"/>
                </a:solidFill>
                <a:latin typeface="Arial"/>
                <a:cs typeface="Arial"/>
              </a:rPr>
              <a:t>para:</a:t>
            </a:r>
            <a:endParaRPr sz="2200">
              <a:latin typeface="Arial"/>
              <a:cs typeface="Arial"/>
            </a:endParaRPr>
          </a:p>
          <a:p>
            <a:pPr marL="828040" indent="-220979">
              <a:lnSpc>
                <a:spcPts val="2200"/>
              </a:lnSpc>
              <a:buClr>
                <a:srgbClr val="707AA1"/>
              </a:buClr>
              <a:buChar char=""/>
              <a:tabLst>
                <a:tab pos="827405" algn="l"/>
                <a:tab pos="828675" algn="l"/>
              </a:tabLst>
            </a:pPr>
            <a:r>
              <a:rPr sz="2000" spc="-75" dirty="0">
                <a:solidFill>
                  <a:srgbClr val="618AAC"/>
                </a:solidFill>
                <a:latin typeface="Arial"/>
                <a:cs typeface="Arial"/>
              </a:rPr>
              <a:t>Garantir </a:t>
            </a:r>
            <a:r>
              <a:rPr sz="2000" spc="-60" dirty="0">
                <a:solidFill>
                  <a:srgbClr val="618AAC"/>
                </a:solidFill>
                <a:latin typeface="Arial"/>
                <a:cs typeface="Arial"/>
              </a:rPr>
              <a:t>o </a:t>
            </a:r>
            <a:r>
              <a:rPr sz="2000" spc="-100" dirty="0">
                <a:solidFill>
                  <a:srgbClr val="618AAC"/>
                </a:solidFill>
                <a:latin typeface="Arial"/>
                <a:cs typeface="Arial"/>
              </a:rPr>
              <a:t>armazenamento </a:t>
            </a:r>
            <a:r>
              <a:rPr sz="2000" spc="-120" dirty="0">
                <a:solidFill>
                  <a:srgbClr val="618AAC"/>
                </a:solidFill>
                <a:latin typeface="Arial"/>
                <a:cs typeface="Arial"/>
              </a:rPr>
              <a:t>e </a:t>
            </a:r>
            <a:r>
              <a:rPr sz="2000" spc="-155" dirty="0">
                <a:solidFill>
                  <a:srgbClr val="618AAC"/>
                </a:solidFill>
                <a:latin typeface="Arial"/>
                <a:cs typeface="Arial"/>
              </a:rPr>
              <a:t>a </a:t>
            </a:r>
            <a:r>
              <a:rPr sz="2000" spc="-65" dirty="0">
                <a:solidFill>
                  <a:srgbClr val="618AAC"/>
                </a:solidFill>
                <a:latin typeface="Arial"/>
                <a:cs typeface="Arial"/>
              </a:rPr>
              <a:t>integridade </a:t>
            </a:r>
            <a:r>
              <a:rPr sz="2000" spc="-105" dirty="0">
                <a:solidFill>
                  <a:srgbClr val="618AAC"/>
                </a:solidFill>
                <a:latin typeface="Arial"/>
                <a:cs typeface="Arial"/>
              </a:rPr>
              <a:t>da</a:t>
            </a:r>
            <a:r>
              <a:rPr sz="2000" spc="-145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618AAC"/>
                </a:solidFill>
                <a:latin typeface="Arial"/>
                <a:cs typeface="Arial"/>
              </a:rPr>
              <a:t>informação</a:t>
            </a:r>
            <a:endParaRPr sz="2000">
              <a:latin typeface="Arial"/>
              <a:cs typeface="Arial"/>
            </a:endParaRPr>
          </a:p>
          <a:p>
            <a:pPr marL="828040" indent="-220979">
              <a:lnSpc>
                <a:spcPts val="2250"/>
              </a:lnSpc>
              <a:buClr>
                <a:srgbClr val="707AA1"/>
              </a:buClr>
              <a:buChar char=""/>
              <a:tabLst>
                <a:tab pos="827405" algn="l"/>
                <a:tab pos="828675" algn="l"/>
              </a:tabLst>
            </a:pPr>
            <a:r>
              <a:rPr sz="2000" spc="-80" dirty="0">
                <a:solidFill>
                  <a:srgbClr val="618AAC"/>
                </a:solidFill>
                <a:latin typeface="Arial"/>
                <a:cs typeface="Arial"/>
              </a:rPr>
              <a:t>Proporcionar </a:t>
            </a:r>
            <a:r>
              <a:rPr sz="2000" spc="-65" dirty="0">
                <a:solidFill>
                  <a:srgbClr val="618AAC"/>
                </a:solidFill>
                <a:latin typeface="Arial"/>
                <a:cs typeface="Arial"/>
              </a:rPr>
              <a:t>um efetivo </a:t>
            </a:r>
            <a:r>
              <a:rPr sz="2000" spc="-90" dirty="0">
                <a:solidFill>
                  <a:srgbClr val="618AAC"/>
                </a:solidFill>
                <a:latin typeface="Arial"/>
                <a:cs typeface="Arial"/>
              </a:rPr>
              <a:t>gerenciamento </a:t>
            </a:r>
            <a:r>
              <a:rPr sz="2000" spc="-110" dirty="0">
                <a:solidFill>
                  <a:srgbClr val="618AAC"/>
                </a:solidFill>
                <a:latin typeface="Arial"/>
                <a:cs typeface="Arial"/>
              </a:rPr>
              <a:t>da</a:t>
            </a:r>
            <a:r>
              <a:rPr sz="2000" spc="-280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618AAC"/>
                </a:solidFill>
                <a:latin typeface="Arial"/>
                <a:cs typeface="Arial"/>
              </a:rPr>
              <a:t>mudança</a:t>
            </a:r>
            <a:endParaRPr sz="2000">
              <a:latin typeface="Arial"/>
              <a:cs typeface="Arial"/>
            </a:endParaRPr>
          </a:p>
          <a:p>
            <a:pPr marL="828040" indent="-220979">
              <a:lnSpc>
                <a:spcPts val="2350"/>
              </a:lnSpc>
              <a:buClr>
                <a:srgbClr val="707AA1"/>
              </a:buClr>
              <a:buChar char=""/>
              <a:tabLst>
                <a:tab pos="827405" algn="l"/>
                <a:tab pos="828675" algn="l"/>
              </a:tabLst>
            </a:pPr>
            <a:r>
              <a:rPr sz="2000" spc="-114" dirty="0">
                <a:solidFill>
                  <a:srgbClr val="618AAC"/>
                </a:solidFill>
                <a:latin typeface="Arial"/>
                <a:cs typeface="Arial"/>
              </a:rPr>
              <a:t>Registrar </a:t>
            </a:r>
            <a:r>
              <a:rPr sz="2000" spc="-85" dirty="0">
                <a:solidFill>
                  <a:srgbClr val="618AAC"/>
                </a:solidFill>
                <a:latin typeface="Arial"/>
                <a:cs typeface="Arial"/>
              </a:rPr>
              <a:t>informações </a:t>
            </a:r>
            <a:r>
              <a:rPr sz="2000" spc="-90" dirty="0">
                <a:solidFill>
                  <a:srgbClr val="618AAC"/>
                </a:solidFill>
                <a:latin typeface="Arial"/>
                <a:cs typeface="Arial"/>
              </a:rPr>
              <a:t>de</a:t>
            </a:r>
            <a:r>
              <a:rPr sz="2000" spc="-170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618AAC"/>
                </a:solidFill>
                <a:latin typeface="Arial"/>
                <a:cs typeface="Arial"/>
              </a:rPr>
              <a:t>rastreabilidade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2440" y="568401"/>
            <a:ext cx="7316597" cy="543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75" dirty="0"/>
              <a:t>49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555" y="2741422"/>
            <a:ext cx="78022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>
                <a:solidFill>
                  <a:srgbClr val="FF0000"/>
                </a:solidFill>
              </a:rPr>
              <a:t>Quanto </a:t>
            </a:r>
            <a:r>
              <a:rPr spc="-165" dirty="0">
                <a:solidFill>
                  <a:srgbClr val="FF0000"/>
                </a:solidFill>
              </a:rPr>
              <a:t>mais </a:t>
            </a:r>
            <a:r>
              <a:rPr spc="-70" dirty="0">
                <a:solidFill>
                  <a:srgbClr val="FF0000"/>
                </a:solidFill>
              </a:rPr>
              <a:t>tardio </a:t>
            </a:r>
            <a:r>
              <a:rPr spc="-85" dirty="0">
                <a:solidFill>
                  <a:srgbClr val="FF0000"/>
                </a:solidFill>
              </a:rPr>
              <a:t>o </a:t>
            </a:r>
            <a:r>
              <a:rPr spc="-90" dirty="0">
                <a:solidFill>
                  <a:srgbClr val="FF0000"/>
                </a:solidFill>
              </a:rPr>
              <a:t>defeito </a:t>
            </a:r>
            <a:r>
              <a:rPr spc="-170" dirty="0">
                <a:solidFill>
                  <a:srgbClr val="FF0000"/>
                </a:solidFill>
              </a:rPr>
              <a:t>é </a:t>
            </a:r>
            <a:r>
              <a:rPr spc="-120" dirty="0">
                <a:solidFill>
                  <a:srgbClr val="FF0000"/>
                </a:solidFill>
              </a:rPr>
              <a:t>detectado, </a:t>
            </a:r>
            <a:r>
              <a:rPr spc="-80" dirty="0">
                <a:solidFill>
                  <a:srgbClr val="FF0000"/>
                </a:solidFill>
              </a:rPr>
              <a:t>maior </a:t>
            </a:r>
            <a:r>
              <a:rPr spc="-210" dirty="0">
                <a:solidFill>
                  <a:srgbClr val="FF0000"/>
                </a:solidFill>
              </a:rPr>
              <a:t>será</a:t>
            </a:r>
            <a:r>
              <a:rPr spc="-430" dirty="0">
                <a:solidFill>
                  <a:srgbClr val="FF0000"/>
                </a:solidFill>
              </a:rPr>
              <a:t> </a:t>
            </a:r>
            <a:r>
              <a:rPr spc="-85" dirty="0">
                <a:solidFill>
                  <a:srgbClr val="FF0000"/>
                </a:solidFill>
              </a:rPr>
              <a:t>o</a:t>
            </a:r>
          </a:p>
          <a:p>
            <a:pPr marL="2663190">
              <a:lnSpc>
                <a:spcPct val="100000"/>
              </a:lnSpc>
            </a:pPr>
            <a:r>
              <a:rPr spc="-150" dirty="0">
                <a:solidFill>
                  <a:srgbClr val="FF0000"/>
                </a:solidFill>
              </a:rPr>
              <a:t>custo </a:t>
            </a:r>
            <a:r>
              <a:rPr spc="-170" dirty="0">
                <a:solidFill>
                  <a:srgbClr val="FF0000"/>
                </a:solidFill>
              </a:rPr>
              <a:t>para</a:t>
            </a:r>
            <a:r>
              <a:rPr spc="-114" dirty="0">
                <a:solidFill>
                  <a:srgbClr val="FF0000"/>
                </a:solidFill>
              </a:rPr>
              <a:t> </a:t>
            </a:r>
            <a:r>
              <a:rPr spc="-85" dirty="0">
                <a:solidFill>
                  <a:srgbClr val="FF0000"/>
                </a:solidFill>
              </a:rPr>
              <a:t>corrigi-lo</a:t>
            </a:r>
          </a:p>
        </p:txBody>
      </p:sp>
      <p:sp>
        <p:nvSpPr>
          <p:cNvPr id="3" name="object 3"/>
          <p:cNvSpPr/>
          <p:nvPr/>
        </p:nvSpPr>
        <p:spPr>
          <a:xfrm>
            <a:off x="6286500" y="4169664"/>
            <a:ext cx="2052827" cy="1857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63" y="1740484"/>
            <a:ext cx="7808595" cy="420116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68605" marR="5080" indent="-255904">
              <a:lnSpc>
                <a:spcPts val="3210"/>
              </a:lnSpc>
              <a:spcBef>
                <a:spcPts val="330"/>
              </a:spcBef>
              <a:buClr>
                <a:srgbClr val="D2DA79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160" dirty="0">
                <a:latin typeface="Arial"/>
                <a:cs typeface="Arial"/>
              </a:rPr>
              <a:t>Aspecto </a:t>
            </a:r>
            <a:r>
              <a:rPr sz="2800" spc="-75" dirty="0">
                <a:latin typeface="Arial"/>
                <a:cs typeface="Arial"/>
              </a:rPr>
              <a:t>importante: </a:t>
            </a:r>
            <a:r>
              <a:rPr sz="2800" spc="-150" dirty="0">
                <a:latin typeface="Arial"/>
                <a:cs typeface="Arial"/>
              </a:rPr>
              <a:t>Solicitação </a:t>
            </a:r>
            <a:r>
              <a:rPr sz="2800" spc="-140" dirty="0">
                <a:latin typeface="Arial"/>
                <a:cs typeface="Arial"/>
              </a:rPr>
              <a:t>de </a:t>
            </a:r>
            <a:r>
              <a:rPr sz="2800" spc="-195" dirty="0">
                <a:latin typeface="Arial"/>
                <a:cs typeface="Arial"/>
              </a:rPr>
              <a:t>mudanças </a:t>
            </a:r>
            <a:r>
              <a:rPr sz="2800" spc="-175" dirty="0">
                <a:latin typeface="Arial"/>
                <a:cs typeface="Arial"/>
              </a:rPr>
              <a:t>devem  </a:t>
            </a:r>
            <a:r>
              <a:rPr sz="2800" spc="-165" dirty="0">
                <a:latin typeface="Arial"/>
                <a:cs typeface="Arial"/>
              </a:rPr>
              <a:t>ser </a:t>
            </a:r>
            <a:r>
              <a:rPr sz="2800" spc="-195" dirty="0">
                <a:latin typeface="Arial"/>
                <a:cs typeface="Arial"/>
              </a:rPr>
              <a:t>encaradas </a:t>
            </a:r>
            <a:r>
              <a:rPr sz="2800" spc="-160" dirty="0">
                <a:latin typeface="Arial"/>
                <a:cs typeface="Arial"/>
              </a:rPr>
              <a:t>com </a:t>
            </a:r>
            <a:r>
              <a:rPr sz="2800" spc="-85" dirty="0">
                <a:latin typeface="Arial"/>
                <a:cs typeface="Arial"/>
              </a:rPr>
              <a:t>o </a:t>
            </a:r>
            <a:r>
              <a:rPr sz="2800" spc="-110" dirty="0">
                <a:latin typeface="Arial"/>
                <a:cs typeface="Arial"/>
              </a:rPr>
              <a:t>formalismo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necessário:</a:t>
            </a:r>
            <a:endParaRPr sz="2800" dirty="0">
              <a:latin typeface="Arial"/>
              <a:cs typeface="Arial"/>
            </a:endParaRPr>
          </a:p>
          <a:p>
            <a:pPr marL="314325">
              <a:lnSpc>
                <a:spcPct val="100000"/>
              </a:lnSpc>
              <a:spcBef>
                <a:spcPts val="1745"/>
              </a:spcBef>
              <a:tabLst>
                <a:tab pos="560705" algn="l"/>
              </a:tabLst>
            </a:pPr>
            <a:r>
              <a:rPr sz="26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600" spc="-130" dirty="0">
                <a:solidFill>
                  <a:srgbClr val="373B52"/>
                </a:solidFill>
                <a:latin typeface="Arial"/>
                <a:cs typeface="Arial"/>
              </a:rPr>
              <a:t>Análise </a:t>
            </a:r>
            <a:r>
              <a:rPr sz="2600" spc="-80" dirty="0">
                <a:solidFill>
                  <a:srgbClr val="373B52"/>
                </a:solidFill>
                <a:latin typeface="Arial"/>
                <a:cs typeface="Arial"/>
              </a:rPr>
              <a:t>do </a:t>
            </a:r>
            <a:r>
              <a:rPr sz="2600" spc="-95" dirty="0">
                <a:solidFill>
                  <a:srgbClr val="373B52"/>
                </a:solidFill>
                <a:latin typeface="Arial"/>
                <a:cs typeface="Arial"/>
              </a:rPr>
              <a:t>problema </a:t>
            </a:r>
            <a:r>
              <a:rPr sz="2600" spc="-150" dirty="0">
                <a:solidFill>
                  <a:srgbClr val="373B52"/>
                </a:solidFill>
                <a:latin typeface="Arial"/>
                <a:cs typeface="Arial"/>
              </a:rPr>
              <a:t>e </a:t>
            </a:r>
            <a:r>
              <a:rPr sz="2600" spc="-135" dirty="0" err="1">
                <a:solidFill>
                  <a:srgbClr val="373B52"/>
                </a:solidFill>
                <a:latin typeface="Arial"/>
                <a:cs typeface="Arial"/>
              </a:rPr>
              <a:t>especificação</a:t>
            </a:r>
            <a:r>
              <a:rPr sz="2600" spc="-135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600" spc="-140" dirty="0" smtClean="0">
                <a:solidFill>
                  <a:srgbClr val="373B52"/>
                </a:solidFill>
                <a:latin typeface="Arial"/>
                <a:cs typeface="Arial"/>
              </a:rPr>
              <a:t>da</a:t>
            </a:r>
            <a:r>
              <a:rPr lang="pt-BR" sz="2600" spc="-140" dirty="0" smtClean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600" spc="-445" dirty="0" smtClean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600" spc="-145" dirty="0">
                <a:solidFill>
                  <a:srgbClr val="373B52"/>
                </a:solidFill>
                <a:latin typeface="Arial"/>
                <a:cs typeface="Arial"/>
              </a:rPr>
              <a:t>mudança</a:t>
            </a:r>
            <a:endParaRPr sz="2600" dirty="0">
              <a:latin typeface="Arial"/>
              <a:cs typeface="Arial"/>
            </a:endParaRPr>
          </a:p>
          <a:p>
            <a:pPr marL="314325">
              <a:lnSpc>
                <a:spcPct val="100000"/>
              </a:lnSpc>
              <a:spcBef>
                <a:spcPts val="1805"/>
              </a:spcBef>
              <a:tabLst>
                <a:tab pos="560705" algn="l"/>
              </a:tabLst>
            </a:pPr>
            <a:r>
              <a:rPr sz="26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600" spc="-130" dirty="0">
                <a:solidFill>
                  <a:srgbClr val="373B52"/>
                </a:solidFill>
                <a:latin typeface="Arial"/>
                <a:cs typeface="Arial"/>
              </a:rPr>
              <a:t>Análise </a:t>
            </a:r>
            <a:r>
              <a:rPr sz="2600" spc="-145" dirty="0">
                <a:solidFill>
                  <a:srgbClr val="373B52"/>
                </a:solidFill>
                <a:latin typeface="Arial"/>
                <a:cs typeface="Arial"/>
              </a:rPr>
              <a:t>da mudança </a:t>
            </a:r>
            <a:r>
              <a:rPr sz="2600" spc="-155" dirty="0">
                <a:solidFill>
                  <a:srgbClr val="373B52"/>
                </a:solidFill>
                <a:latin typeface="Arial"/>
                <a:cs typeface="Arial"/>
              </a:rPr>
              <a:t>e </a:t>
            </a:r>
            <a:r>
              <a:rPr sz="2600" spc="-90" dirty="0">
                <a:solidFill>
                  <a:srgbClr val="373B52"/>
                </a:solidFill>
                <a:latin typeface="Arial"/>
                <a:cs typeface="Arial"/>
              </a:rPr>
              <a:t>estimativa </a:t>
            </a:r>
            <a:r>
              <a:rPr sz="2600" spc="-120" dirty="0">
                <a:solidFill>
                  <a:srgbClr val="373B52"/>
                </a:solidFill>
                <a:latin typeface="Arial"/>
                <a:cs typeface="Arial"/>
              </a:rPr>
              <a:t>de</a:t>
            </a:r>
            <a:r>
              <a:rPr sz="2600" spc="-385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600" spc="-120" dirty="0">
                <a:solidFill>
                  <a:srgbClr val="373B52"/>
                </a:solidFill>
                <a:latin typeface="Arial"/>
                <a:cs typeface="Arial"/>
              </a:rPr>
              <a:t>custo</a:t>
            </a:r>
            <a:endParaRPr sz="2600" dirty="0">
              <a:latin typeface="Arial"/>
              <a:cs typeface="Arial"/>
            </a:endParaRPr>
          </a:p>
          <a:p>
            <a:pPr marL="314325">
              <a:lnSpc>
                <a:spcPts val="3120"/>
              </a:lnSpc>
              <a:spcBef>
                <a:spcPts val="1800"/>
              </a:spcBef>
              <a:tabLst>
                <a:tab pos="560705" algn="l"/>
              </a:tabLst>
            </a:pPr>
            <a:r>
              <a:rPr sz="26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600" spc="-110" dirty="0">
                <a:solidFill>
                  <a:srgbClr val="373B52"/>
                </a:solidFill>
                <a:latin typeface="Arial"/>
                <a:cs typeface="Arial"/>
              </a:rPr>
              <a:t>Implementação </a:t>
            </a:r>
            <a:r>
              <a:rPr sz="2600" spc="-145" dirty="0">
                <a:solidFill>
                  <a:srgbClr val="373B52"/>
                </a:solidFill>
                <a:latin typeface="Arial"/>
                <a:cs typeface="Arial"/>
              </a:rPr>
              <a:t>da</a:t>
            </a:r>
            <a:r>
              <a:rPr sz="2600" spc="-245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600" spc="-145" dirty="0">
                <a:solidFill>
                  <a:srgbClr val="373B52"/>
                </a:solidFill>
                <a:latin typeface="Arial"/>
                <a:cs typeface="Arial"/>
              </a:rPr>
              <a:t>mudança</a:t>
            </a:r>
            <a:endParaRPr sz="2600" dirty="0">
              <a:latin typeface="Arial"/>
              <a:cs typeface="Arial"/>
            </a:endParaRPr>
          </a:p>
          <a:p>
            <a:pPr marL="828040" indent="-220979">
              <a:lnSpc>
                <a:spcPts val="2880"/>
              </a:lnSpc>
              <a:buClr>
                <a:srgbClr val="707AA1"/>
              </a:buClr>
              <a:buChar char=""/>
              <a:tabLst>
                <a:tab pos="828675" algn="l"/>
              </a:tabLst>
            </a:pPr>
            <a:r>
              <a:rPr sz="2400" spc="-110" dirty="0">
                <a:solidFill>
                  <a:srgbClr val="618AAC"/>
                </a:solidFill>
                <a:latin typeface="Arial"/>
                <a:cs typeface="Arial"/>
              </a:rPr>
              <a:t>Ajuste </a:t>
            </a:r>
            <a:r>
              <a:rPr sz="2400" spc="-120" dirty="0">
                <a:solidFill>
                  <a:srgbClr val="618AAC"/>
                </a:solidFill>
                <a:latin typeface="Arial"/>
                <a:cs typeface="Arial"/>
              </a:rPr>
              <a:t>em</a:t>
            </a:r>
            <a:r>
              <a:rPr sz="2400" spc="-220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618AAC"/>
                </a:solidFill>
                <a:latin typeface="Arial"/>
                <a:cs typeface="Arial"/>
              </a:rPr>
              <a:t>cronogramas</a:t>
            </a:r>
            <a:endParaRPr sz="2400" dirty="0">
              <a:latin typeface="Arial"/>
              <a:cs typeface="Arial"/>
            </a:endParaRPr>
          </a:p>
          <a:p>
            <a:pPr marL="828040" indent="-220979">
              <a:lnSpc>
                <a:spcPct val="100000"/>
              </a:lnSpc>
              <a:buClr>
                <a:srgbClr val="707AA1"/>
              </a:buClr>
              <a:buChar char=""/>
              <a:tabLst>
                <a:tab pos="828675" algn="l"/>
              </a:tabLst>
            </a:pPr>
            <a:r>
              <a:rPr sz="2400" spc="-185" dirty="0">
                <a:solidFill>
                  <a:srgbClr val="618AAC"/>
                </a:solidFill>
                <a:latin typeface="Arial"/>
                <a:cs typeface="Arial"/>
              </a:rPr>
              <a:t>Realocação </a:t>
            </a:r>
            <a:r>
              <a:rPr sz="2400" spc="-120" dirty="0">
                <a:solidFill>
                  <a:srgbClr val="618AAC"/>
                </a:solidFill>
                <a:latin typeface="Arial"/>
                <a:cs typeface="Arial"/>
              </a:rPr>
              <a:t>de</a:t>
            </a:r>
            <a:r>
              <a:rPr sz="2400" spc="-229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618AAC"/>
                </a:solidFill>
                <a:latin typeface="Arial"/>
                <a:cs typeface="Arial"/>
              </a:rPr>
              <a:t>pessoal</a:t>
            </a:r>
            <a:endParaRPr sz="2400" dirty="0">
              <a:latin typeface="Arial"/>
              <a:cs typeface="Arial"/>
            </a:endParaRPr>
          </a:p>
          <a:p>
            <a:pPr marL="828040" indent="-220979">
              <a:lnSpc>
                <a:spcPct val="100000"/>
              </a:lnSpc>
              <a:buClr>
                <a:srgbClr val="707AA1"/>
              </a:buClr>
              <a:buChar char=""/>
              <a:tabLst>
                <a:tab pos="828675" algn="l"/>
              </a:tabLst>
            </a:pPr>
            <a:r>
              <a:rPr sz="2400" spc="-170" dirty="0">
                <a:solidFill>
                  <a:srgbClr val="618AAC"/>
                </a:solidFill>
                <a:latin typeface="Arial"/>
                <a:cs typeface="Arial"/>
              </a:rPr>
              <a:t>Redesenho </a:t>
            </a:r>
            <a:r>
              <a:rPr sz="2400" spc="-135" dirty="0">
                <a:solidFill>
                  <a:srgbClr val="618AAC"/>
                </a:solidFill>
                <a:latin typeface="Arial"/>
                <a:cs typeface="Arial"/>
              </a:rPr>
              <a:t>da</a:t>
            </a:r>
            <a:r>
              <a:rPr sz="2400" spc="-240" dirty="0">
                <a:solidFill>
                  <a:srgbClr val="618AAC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618AAC"/>
                </a:solidFill>
                <a:latin typeface="Arial"/>
                <a:cs typeface="Arial"/>
              </a:rPr>
              <a:t>solução</a:t>
            </a:r>
            <a:endParaRPr sz="2400" dirty="0">
              <a:latin typeface="Arial"/>
              <a:cs typeface="Arial"/>
            </a:endParaRPr>
          </a:p>
          <a:p>
            <a:pPr marL="828040" indent="-220979">
              <a:lnSpc>
                <a:spcPct val="100000"/>
              </a:lnSpc>
              <a:buClr>
                <a:srgbClr val="707AA1"/>
              </a:buClr>
              <a:buChar char=""/>
              <a:tabLst>
                <a:tab pos="828675" algn="l"/>
              </a:tabLst>
            </a:pPr>
            <a:r>
              <a:rPr sz="2400" spc="-120" dirty="0">
                <a:solidFill>
                  <a:srgbClr val="618AAC"/>
                </a:solidFill>
                <a:latin typeface="Arial"/>
                <a:cs typeface="Arial"/>
              </a:rPr>
              <a:t>Retrabalho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2440" y="568401"/>
            <a:ext cx="7316597" cy="543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75" dirty="0"/>
              <a:t>50</a:t>
            </a:fld>
            <a:endParaRPr spc="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776" y="562355"/>
            <a:ext cx="3858005" cy="4655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94350" y="5485891"/>
            <a:ext cx="14484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latin typeface="Georgia"/>
                <a:cs typeface="Georgia"/>
              </a:rPr>
              <a:t>Fonte: </a:t>
            </a:r>
            <a:r>
              <a:rPr sz="1000" spc="-30" dirty="0">
                <a:latin typeface="Georgia"/>
                <a:cs typeface="Georgia"/>
              </a:rPr>
              <a:t>The Standish</a:t>
            </a:r>
            <a:r>
              <a:rPr sz="1000" dirty="0">
                <a:latin typeface="Georgia"/>
                <a:cs typeface="Georgia"/>
              </a:rPr>
              <a:t> </a:t>
            </a:r>
            <a:r>
              <a:rPr sz="1000" spc="-50" dirty="0">
                <a:latin typeface="Georgia"/>
                <a:cs typeface="Georgia"/>
              </a:rPr>
              <a:t>Group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09811" y="6578533"/>
            <a:ext cx="131445" cy="22034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z="1000" spc="75" dirty="0"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91614" y="2492946"/>
          <a:ext cx="5125084" cy="2783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77995"/>
                <a:gridCol w="847089"/>
              </a:tblGrid>
              <a:tr h="321945">
                <a:tc gridSpan="2">
                  <a:txBody>
                    <a:bodyPr/>
                    <a:lstStyle/>
                    <a:p>
                      <a:pPr marL="68580">
                        <a:lnSpc>
                          <a:spcPts val="2115"/>
                        </a:lnSpc>
                        <a:tabLst>
                          <a:tab pos="4455795" algn="l"/>
                        </a:tabLst>
                      </a:pPr>
                      <a:r>
                        <a:rPr sz="1800" b="1" spc="-15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Fatores</a:t>
                      </a:r>
                      <a:r>
                        <a:rPr sz="1800" b="1" spc="-8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Críticos	</a:t>
                      </a:r>
                      <a:r>
                        <a:rPr sz="1800" b="1" spc="17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%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96545">
                <a:tc>
                  <a:txBody>
                    <a:bodyPr/>
                    <a:lstStyle/>
                    <a:p>
                      <a:pPr marL="68580">
                        <a:lnSpc>
                          <a:spcPts val="2120"/>
                        </a:lnSpc>
                      </a:pPr>
                      <a:r>
                        <a:rPr sz="1800" spc="50" dirty="0">
                          <a:solidFill>
                            <a:srgbClr val="FFC000"/>
                          </a:solidFill>
                          <a:latin typeface="Georgia"/>
                          <a:cs typeface="Georgia"/>
                        </a:rPr>
                        <a:t>1. </a:t>
                      </a:r>
                      <a:r>
                        <a:rPr sz="1800" spc="-40" dirty="0">
                          <a:solidFill>
                            <a:srgbClr val="FFC000"/>
                          </a:solidFill>
                          <a:latin typeface="Georgia"/>
                          <a:cs typeface="Georgia"/>
                        </a:rPr>
                        <a:t>Requisitos</a:t>
                      </a:r>
                      <a:r>
                        <a:rPr sz="1800" spc="-120" dirty="0">
                          <a:solidFill>
                            <a:srgbClr val="FFC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40" dirty="0">
                          <a:solidFill>
                            <a:srgbClr val="FFC000"/>
                          </a:solidFill>
                          <a:latin typeface="Georgia"/>
                          <a:cs typeface="Georgia"/>
                        </a:rPr>
                        <a:t>Incompletos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7C92A1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120"/>
                        </a:lnSpc>
                      </a:pPr>
                      <a:r>
                        <a:rPr sz="1800" spc="90" dirty="0">
                          <a:solidFill>
                            <a:srgbClr val="FFC000"/>
                          </a:solidFill>
                          <a:latin typeface="Georgia"/>
                          <a:cs typeface="Georgia"/>
                        </a:rPr>
                        <a:t>13.1%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7C92A1"/>
                    </a:solidFill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marL="68580">
                        <a:lnSpc>
                          <a:spcPts val="2120"/>
                        </a:lnSpc>
                      </a:pPr>
                      <a:r>
                        <a:rPr sz="1800" spc="-65" dirty="0">
                          <a:solidFill>
                            <a:srgbClr val="FFC000"/>
                          </a:solidFill>
                          <a:latin typeface="Georgia"/>
                          <a:cs typeface="Georgia"/>
                        </a:rPr>
                        <a:t>2. </a:t>
                      </a:r>
                      <a:r>
                        <a:rPr sz="1800" spc="-70" dirty="0">
                          <a:solidFill>
                            <a:srgbClr val="FFC000"/>
                          </a:solidFill>
                          <a:latin typeface="Georgia"/>
                          <a:cs typeface="Georgia"/>
                        </a:rPr>
                        <a:t>Falta </a:t>
                      </a:r>
                      <a:r>
                        <a:rPr sz="1800" spc="-20" dirty="0">
                          <a:solidFill>
                            <a:srgbClr val="FFC000"/>
                          </a:solidFill>
                          <a:latin typeface="Georgia"/>
                          <a:cs typeface="Georgia"/>
                        </a:rPr>
                        <a:t>de </a:t>
                      </a:r>
                      <a:r>
                        <a:rPr sz="1800" spc="-55" dirty="0">
                          <a:solidFill>
                            <a:srgbClr val="FFC000"/>
                          </a:solidFill>
                          <a:latin typeface="Georgia"/>
                          <a:cs typeface="Georgia"/>
                        </a:rPr>
                        <a:t>Envolvimento </a:t>
                      </a:r>
                      <a:r>
                        <a:rPr sz="1800" spc="-25" dirty="0">
                          <a:solidFill>
                            <a:srgbClr val="FFC000"/>
                          </a:solidFill>
                          <a:latin typeface="Georgia"/>
                          <a:cs typeface="Georgia"/>
                        </a:rPr>
                        <a:t>do</a:t>
                      </a:r>
                      <a:r>
                        <a:rPr sz="1800" spc="-105" dirty="0">
                          <a:solidFill>
                            <a:srgbClr val="FFC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5" dirty="0">
                          <a:solidFill>
                            <a:srgbClr val="FFC000"/>
                          </a:solidFill>
                          <a:latin typeface="Georgia"/>
                          <a:cs typeface="Georgia"/>
                        </a:rPr>
                        <a:t>Usuário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120"/>
                        </a:lnSpc>
                      </a:pPr>
                      <a:r>
                        <a:rPr sz="1800" spc="40" dirty="0">
                          <a:solidFill>
                            <a:srgbClr val="FFC000"/>
                          </a:solidFill>
                          <a:latin typeface="Georgia"/>
                          <a:cs typeface="Georgia"/>
                        </a:rPr>
                        <a:t>12.4%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solidFill>
                      <a:srgbClr val="9FB8CD"/>
                    </a:solidFill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marL="68580">
                        <a:lnSpc>
                          <a:spcPts val="2120"/>
                        </a:lnSpc>
                      </a:pPr>
                      <a:r>
                        <a:rPr sz="1800" spc="-6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3. </a:t>
                      </a:r>
                      <a:r>
                        <a:rPr sz="1800" spc="-7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Falta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de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Recursos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solidFill>
                      <a:srgbClr val="7C92A1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120"/>
                        </a:lnSpc>
                      </a:pPr>
                      <a:r>
                        <a:rPr sz="1800" spc="2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10,6%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solidFill>
                      <a:srgbClr val="7C92A1"/>
                    </a:solidFill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marL="68580">
                        <a:lnSpc>
                          <a:spcPts val="2120"/>
                        </a:lnSpc>
                      </a:pPr>
                      <a:r>
                        <a:rPr sz="1800" spc="-7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4. 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Expectativas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Irreais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12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9,9%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solidFill>
                      <a:srgbClr val="9FB8CD"/>
                    </a:solidFill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marL="68580">
                        <a:lnSpc>
                          <a:spcPts val="2120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5. </a:t>
                      </a:r>
                      <a:r>
                        <a:rPr sz="1800" spc="-7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Falta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de 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Apoio</a:t>
                      </a:r>
                      <a:r>
                        <a:rPr sz="1800" spc="-6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Executivo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solidFill>
                      <a:srgbClr val="7C92A1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12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9,3%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solidFill>
                      <a:srgbClr val="7C92A1"/>
                    </a:solidFill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marL="68580">
                        <a:lnSpc>
                          <a:spcPts val="2120"/>
                        </a:lnSpc>
                      </a:pPr>
                      <a:r>
                        <a:rPr sz="1800" spc="-75" dirty="0">
                          <a:solidFill>
                            <a:srgbClr val="FFC000"/>
                          </a:solidFill>
                          <a:latin typeface="Georgia"/>
                          <a:cs typeface="Georgia"/>
                        </a:rPr>
                        <a:t>6. </a:t>
                      </a:r>
                      <a:r>
                        <a:rPr sz="1800" spc="-65" dirty="0">
                          <a:solidFill>
                            <a:srgbClr val="FFC000"/>
                          </a:solidFill>
                          <a:latin typeface="Georgia"/>
                          <a:cs typeface="Georgia"/>
                        </a:rPr>
                        <a:t>Mudança </a:t>
                      </a:r>
                      <a:r>
                        <a:rPr sz="1800" spc="-15" dirty="0">
                          <a:solidFill>
                            <a:srgbClr val="FFC000"/>
                          </a:solidFill>
                          <a:latin typeface="Georgia"/>
                          <a:cs typeface="Georgia"/>
                        </a:rPr>
                        <a:t>de </a:t>
                      </a:r>
                      <a:r>
                        <a:rPr sz="1800" spc="-40" dirty="0">
                          <a:solidFill>
                            <a:srgbClr val="FFC000"/>
                          </a:solidFill>
                          <a:latin typeface="Georgia"/>
                          <a:cs typeface="Georgia"/>
                        </a:rPr>
                        <a:t>Requisitos </a:t>
                      </a:r>
                      <a:r>
                        <a:rPr sz="1800" spc="5" dirty="0">
                          <a:solidFill>
                            <a:srgbClr val="FFC000"/>
                          </a:solidFill>
                          <a:latin typeface="Georgia"/>
                          <a:cs typeface="Georgia"/>
                        </a:rPr>
                        <a:t>e</a:t>
                      </a:r>
                      <a:r>
                        <a:rPr sz="1800" spc="-30" dirty="0">
                          <a:solidFill>
                            <a:srgbClr val="FFC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35" dirty="0">
                          <a:solidFill>
                            <a:srgbClr val="FFC000"/>
                          </a:solidFill>
                          <a:latin typeface="Georgia"/>
                          <a:cs typeface="Georgia"/>
                        </a:rPr>
                        <a:t>Especificações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120"/>
                        </a:lnSpc>
                      </a:pPr>
                      <a:r>
                        <a:rPr sz="1800" spc="5" dirty="0">
                          <a:solidFill>
                            <a:srgbClr val="FFC000"/>
                          </a:solidFill>
                          <a:latin typeface="Georgia"/>
                          <a:cs typeface="Georgia"/>
                        </a:rPr>
                        <a:t>8,7%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solidFill>
                      <a:srgbClr val="9FB8CD"/>
                    </a:solidFill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marL="68580">
                        <a:lnSpc>
                          <a:spcPts val="2120"/>
                        </a:lnSpc>
                      </a:pPr>
                      <a:r>
                        <a:rPr sz="1800" spc="-1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7. </a:t>
                      </a:r>
                      <a:r>
                        <a:rPr sz="1800" spc="-7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Falta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de</a:t>
                      </a:r>
                      <a:r>
                        <a:rPr sz="1800" spc="-6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Planejamento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solidFill>
                      <a:srgbClr val="7C92A1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120"/>
                        </a:lnSpc>
                      </a:pPr>
                      <a:r>
                        <a:rPr sz="1800" spc="4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8,1%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solidFill>
                      <a:srgbClr val="7C92A1"/>
                    </a:solidFill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marL="68580">
                        <a:lnSpc>
                          <a:spcPts val="2120"/>
                        </a:lnSpc>
                      </a:pPr>
                      <a:r>
                        <a:rPr sz="1800" spc="-10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8. 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Sistema 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não mais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necessário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120"/>
                        </a:lnSpc>
                      </a:pPr>
                      <a:r>
                        <a:rPr sz="1800" spc="3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7,5%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solidFill>
                      <a:srgbClr val="9FB8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63" y="1721357"/>
            <a:ext cx="7829550" cy="4015104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68605" marR="5080" indent="-255904">
              <a:lnSpc>
                <a:spcPts val="2810"/>
              </a:lnSpc>
              <a:spcBef>
                <a:spcPts val="455"/>
              </a:spcBef>
              <a:buClr>
                <a:srgbClr val="D2DA79"/>
              </a:buClr>
              <a:buFont typeface="Georgia"/>
              <a:buChar char="•"/>
              <a:tabLst>
                <a:tab pos="269240" algn="l"/>
              </a:tabLst>
            </a:pPr>
            <a:r>
              <a:rPr sz="2600" spc="-229" dirty="0">
                <a:latin typeface="Arial"/>
                <a:cs typeface="Arial"/>
              </a:rPr>
              <a:t>A </a:t>
            </a:r>
            <a:r>
              <a:rPr sz="2600" spc="-120" dirty="0">
                <a:latin typeface="Arial"/>
                <a:cs typeface="Arial"/>
              </a:rPr>
              <a:t>engenharia de </a:t>
            </a:r>
            <a:r>
              <a:rPr sz="2600" spc="-80" dirty="0">
                <a:latin typeface="Arial"/>
                <a:cs typeface="Arial"/>
              </a:rPr>
              <a:t>software </a:t>
            </a:r>
            <a:r>
              <a:rPr sz="2600" spc="-120" dirty="0">
                <a:latin typeface="Arial"/>
                <a:cs typeface="Arial"/>
              </a:rPr>
              <a:t>não </a:t>
            </a:r>
            <a:r>
              <a:rPr sz="2600" spc="-155" dirty="0">
                <a:latin typeface="Arial"/>
                <a:cs typeface="Arial"/>
              </a:rPr>
              <a:t>é </a:t>
            </a:r>
            <a:r>
              <a:rPr sz="2600" spc="-85" dirty="0">
                <a:latin typeface="Arial"/>
                <a:cs typeface="Arial"/>
              </a:rPr>
              <a:t>um </a:t>
            </a:r>
            <a:r>
              <a:rPr sz="2600" spc="-155" dirty="0">
                <a:latin typeface="Arial"/>
                <a:cs typeface="Arial"/>
              </a:rPr>
              <a:t>processo</a:t>
            </a:r>
            <a:r>
              <a:rPr sz="2600" spc="-400" dirty="0">
                <a:latin typeface="Arial"/>
                <a:cs typeface="Arial"/>
              </a:rPr>
              <a:t> </a:t>
            </a:r>
            <a:r>
              <a:rPr sz="2600" spc="-95" dirty="0">
                <a:latin typeface="Arial"/>
                <a:cs typeface="Arial"/>
              </a:rPr>
              <a:t>puramente  </a:t>
            </a:r>
            <a:r>
              <a:rPr sz="2600" spc="-90" dirty="0">
                <a:latin typeface="Arial"/>
                <a:cs typeface="Arial"/>
              </a:rPr>
              <a:t>técnico</a:t>
            </a:r>
            <a:endParaRPr sz="2600">
              <a:latin typeface="Arial"/>
              <a:cs typeface="Arial"/>
            </a:endParaRPr>
          </a:p>
          <a:p>
            <a:pPr marL="314325">
              <a:lnSpc>
                <a:spcPts val="2770"/>
              </a:lnSpc>
              <a:tabLst>
                <a:tab pos="560705" algn="l"/>
              </a:tabLst>
            </a:pPr>
            <a:r>
              <a:rPr sz="24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400" spc="-95" dirty="0">
                <a:solidFill>
                  <a:srgbClr val="373B52"/>
                </a:solidFill>
                <a:latin typeface="Arial"/>
                <a:cs typeface="Arial"/>
              </a:rPr>
              <a:t>Ambiente </a:t>
            </a:r>
            <a:r>
              <a:rPr sz="2400" spc="-70" dirty="0">
                <a:solidFill>
                  <a:srgbClr val="373B52"/>
                </a:solidFill>
                <a:latin typeface="Arial"/>
                <a:cs typeface="Arial"/>
              </a:rPr>
              <a:t>influencia o</a:t>
            </a:r>
            <a:r>
              <a:rPr sz="2400" spc="-325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373B52"/>
                </a:solidFill>
                <a:latin typeface="Arial"/>
                <a:cs typeface="Arial"/>
              </a:rPr>
              <a:t>humor</a:t>
            </a:r>
            <a:endParaRPr sz="2400">
              <a:latin typeface="Arial"/>
              <a:cs typeface="Arial"/>
            </a:endParaRPr>
          </a:p>
          <a:p>
            <a:pPr marL="314325">
              <a:lnSpc>
                <a:spcPts val="2790"/>
              </a:lnSpc>
              <a:spcBef>
                <a:spcPts val="110"/>
              </a:spcBef>
              <a:tabLst>
                <a:tab pos="560705" algn="l"/>
              </a:tabLst>
            </a:pPr>
            <a:r>
              <a:rPr sz="24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400" spc="-95" dirty="0">
                <a:solidFill>
                  <a:srgbClr val="373B52"/>
                </a:solidFill>
                <a:latin typeface="Arial"/>
                <a:cs typeface="Arial"/>
              </a:rPr>
              <a:t>Humor </a:t>
            </a:r>
            <a:r>
              <a:rPr sz="2400" spc="-70" dirty="0">
                <a:solidFill>
                  <a:srgbClr val="373B52"/>
                </a:solidFill>
                <a:latin typeface="Arial"/>
                <a:cs typeface="Arial"/>
              </a:rPr>
              <a:t>influenciam</a:t>
            </a:r>
            <a:r>
              <a:rPr sz="2400" spc="-254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400" spc="-185" dirty="0">
                <a:solidFill>
                  <a:srgbClr val="373B52"/>
                </a:solidFill>
                <a:latin typeface="Arial"/>
                <a:cs typeface="Arial"/>
              </a:rPr>
              <a:t>pessoas</a:t>
            </a:r>
            <a:endParaRPr sz="2400">
              <a:latin typeface="Arial"/>
              <a:cs typeface="Arial"/>
            </a:endParaRPr>
          </a:p>
          <a:p>
            <a:pPr marL="561340" marR="432434" indent="-247015">
              <a:lnSpc>
                <a:spcPts val="2690"/>
              </a:lnSpc>
              <a:spcBef>
                <a:spcPts val="155"/>
              </a:spcBef>
              <a:tabLst>
                <a:tab pos="560705" algn="l"/>
              </a:tabLst>
            </a:pPr>
            <a:r>
              <a:rPr sz="24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400" spc="-220" dirty="0">
                <a:solidFill>
                  <a:srgbClr val="373B52"/>
                </a:solidFill>
                <a:latin typeface="Arial"/>
                <a:cs typeface="Arial"/>
              </a:rPr>
              <a:t>Pessoas, </a:t>
            </a:r>
            <a:r>
              <a:rPr sz="2400" spc="-135" dirty="0">
                <a:solidFill>
                  <a:srgbClr val="373B52"/>
                </a:solidFill>
                <a:latin typeface="Arial"/>
                <a:cs typeface="Arial"/>
              </a:rPr>
              <a:t>com </a:t>
            </a:r>
            <a:r>
              <a:rPr sz="2400" spc="-200" dirty="0">
                <a:solidFill>
                  <a:srgbClr val="373B52"/>
                </a:solidFill>
                <a:latin typeface="Arial"/>
                <a:cs typeface="Arial"/>
              </a:rPr>
              <a:t>suas </a:t>
            </a:r>
            <a:r>
              <a:rPr sz="2400" spc="-110" dirty="0">
                <a:solidFill>
                  <a:srgbClr val="373B52"/>
                </a:solidFill>
                <a:latin typeface="Arial"/>
                <a:cs typeface="Arial"/>
              </a:rPr>
              <a:t>preferências, </a:t>
            </a:r>
            <a:r>
              <a:rPr sz="2400" spc="-100" dirty="0">
                <a:solidFill>
                  <a:srgbClr val="373B52"/>
                </a:solidFill>
                <a:latin typeface="Arial"/>
                <a:cs typeface="Arial"/>
              </a:rPr>
              <a:t>preconceitos, </a:t>
            </a:r>
            <a:r>
              <a:rPr sz="2400" spc="-135" dirty="0">
                <a:solidFill>
                  <a:srgbClr val="373B52"/>
                </a:solidFill>
                <a:latin typeface="Arial"/>
                <a:cs typeface="Arial"/>
              </a:rPr>
              <a:t>desejos </a:t>
            </a:r>
            <a:r>
              <a:rPr sz="2400" spc="-145" dirty="0">
                <a:solidFill>
                  <a:srgbClr val="373B52"/>
                </a:solidFill>
                <a:latin typeface="Arial"/>
                <a:cs typeface="Arial"/>
              </a:rPr>
              <a:t>e  </a:t>
            </a:r>
            <a:r>
              <a:rPr sz="2400" spc="-150" dirty="0">
                <a:solidFill>
                  <a:srgbClr val="373B52"/>
                </a:solidFill>
                <a:latin typeface="Arial"/>
                <a:cs typeface="Arial"/>
              </a:rPr>
              <a:t>necessidades, </a:t>
            </a:r>
            <a:r>
              <a:rPr sz="2400" spc="-70" dirty="0">
                <a:solidFill>
                  <a:srgbClr val="373B52"/>
                </a:solidFill>
                <a:latin typeface="Arial"/>
                <a:cs typeface="Arial"/>
              </a:rPr>
              <a:t>influenciam</a:t>
            </a:r>
            <a:r>
              <a:rPr sz="2400" spc="-170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373B52"/>
                </a:solidFill>
                <a:latin typeface="Arial"/>
                <a:cs typeface="Arial"/>
              </a:rPr>
              <a:t>requisitos</a:t>
            </a:r>
            <a:endParaRPr sz="2400">
              <a:latin typeface="Arial"/>
              <a:cs typeface="Arial"/>
            </a:endParaRPr>
          </a:p>
          <a:p>
            <a:pPr marL="314325">
              <a:lnSpc>
                <a:spcPts val="2705"/>
              </a:lnSpc>
              <a:tabLst>
                <a:tab pos="560705" algn="l"/>
              </a:tabLst>
            </a:pPr>
            <a:r>
              <a:rPr sz="24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400" spc="-165" dirty="0">
                <a:solidFill>
                  <a:srgbClr val="373B52"/>
                </a:solidFill>
                <a:latin typeface="Arial"/>
                <a:cs typeface="Arial"/>
              </a:rPr>
              <a:t>Tecnologia, </a:t>
            </a:r>
            <a:r>
              <a:rPr sz="2400" spc="-135" dirty="0">
                <a:solidFill>
                  <a:srgbClr val="373B52"/>
                </a:solidFill>
                <a:latin typeface="Arial"/>
                <a:cs typeface="Arial"/>
              </a:rPr>
              <a:t>com </a:t>
            </a:r>
            <a:r>
              <a:rPr sz="2400" spc="-190" dirty="0">
                <a:solidFill>
                  <a:srgbClr val="373B52"/>
                </a:solidFill>
                <a:latin typeface="Arial"/>
                <a:cs typeface="Arial"/>
              </a:rPr>
              <a:t>seus </a:t>
            </a:r>
            <a:r>
              <a:rPr sz="2400" spc="-145" dirty="0">
                <a:solidFill>
                  <a:srgbClr val="373B52"/>
                </a:solidFill>
                <a:latin typeface="Arial"/>
                <a:cs typeface="Arial"/>
              </a:rPr>
              <a:t>custos </a:t>
            </a:r>
            <a:r>
              <a:rPr sz="2400" spc="-140" dirty="0">
                <a:solidFill>
                  <a:srgbClr val="373B52"/>
                </a:solidFill>
                <a:latin typeface="Arial"/>
                <a:cs typeface="Arial"/>
              </a:rPr>
              <a:t>e </a:t>
            </a:r>
            <a:r>
              <a:rPr sz="2400" spc="-95" dirty="0">
                <a:solidFill>
                  <a:srgbClr val="373B52"/>
                </a:solidFill>
                <a:latin typeface="Arial"/>
                <a:cs typeface="Arial"/>
              </a:rPr>
              <a:t>limitações,</a:t>
            </a:r>
            <a:r>
              <a:rPr sz="2400" spc="-170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373B52"/>
                </a:solidFill>
                <a:latin typeface="Arial"/>
                <a:cs typeface="Arial"/>
              </a:rPr>
              <a:t>influenciam</a:t>
            </a:r>
            <a:endParaRPr sz="2400">
              <a:latin typeface="Arial"/>
              <a:cs typeface="Arial"/>
            </a:endParaRPr>
          </a:p>
          <a:p>
            <a:pPr marL="561340">
              <a:lnSpc>
                <a:spcPts val="2695"/>
              </a:lnSpc>
            </a:pPr>
            <a:r>
              <a:rPr sz="2400" spc="-85" dirty="0">
                <a:solidFill>
                  <a:srgbClr val="373B52"/>
                </a:solidFill>
                <a:latin typeface="Arial"/>
                <a:cs typeface="Arial"/>
              </a:rPr>
              <a:t>requisitos</a:t>
            </a:r>
            <a:endParaRPr sz="2400">
              <a:latin typeface="Arial"/>
              <a:cs typeface="Arial"/>
            </a:endParaRPr>
          </a:p>
          <a:p>
            <a:pPr marL="314325">
              <a:lnSpc>
                <a:spcPts val="2845"/>
              </a:lnSpc>
              <a:tabLst>
                <a:tab pos="560705" algn="l"/>
              </a:tabLst>
            </a:pPr>
            <a:r>
              <a:rPr sz="24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400" spc="-130" dirty="0">
                <a:solidFill>
                  <a:srgbClr val="373B52"/>
                </a:solidFill>
                <a:latin typeface="Arial"/>
                <a:cs typeface="Arial"/>
              </a:rPr>
              <a:t>Requisitos </a:t>
            </a:r>
            <a:r>
              <a:rPr sz="2400" spc="-70" dirty="0">
                <a:solidFill>
                  <a:srgbClr val="373B52"/>
                </a:solidFill>
                <a:latin typeface="Arial"/>
                <a:cs typeface="Arial"/>
              </a:rPr>
              <a:t>influenciam </a:t>
            </a:r>
            <a:r>
              <a:rPr sz="2400" spc="-135" dirty="0">
                <a:solidFill>
                  <a:srgbClr val="373B52"/>
                </a:solidFill>
                <a:latin typeface="Arial"/>
                <a:cs typeface="Arial"/>
              </a:rPr>
              <a:t>custos, </a:t>
            </a:r>
            <a:r>
              <a:rPr sz="2400" spc="-150" dirty="0">
                <a:solidFill>
                  <a:srgbClr val="373B52"/>
                </a:solidFill>
                <a:latin typeface="Arial"/>
                <a:cs typeface="Arial"/>
              </a:rPr>
              <a:t>processos, </a:t>
            </a:r>
            <a:r>
              <a:rPr sz="2400" spc="-60" dirty="0">
                <a:solidFill>
                  <a:srgbClr val="373B52"/>
                </a:solidFill>
                <a:latin typeface="Arial"/>
                <a:cs typeface="Arial"/>
              </a:rPr>
              <a:t>arquitetura,</a:t>
            </a:r>
            <a:r>
              <a:rPr sz="2400" spc="-350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373B52"/>
                </a:solidFill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50">
              <a:latin typeface="Times New Roman"/>
              <a:cs typeface="Times New Roman"/>
            </a:endParaRPr>
          </a:p>
          <a:p>
            <a:pPr marL="2774315">
              <a:lnSpc>
                <a:spcPct val="100000"/>
              </a:lnSpc>
            </a:pPr>
            <a:r>
              <a:rPr sz="2400" spc="-280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2400" spc="-100" dirty="0">
                <a:solidFill>
                  <a:srgbClr val="FF0000"/>
                </a:solidFill>
                <a:latin typeface="Arial"/>
                <a:cs typeface="Arial"/>
              </a:rPr>
              <a:t>que </a:t>
            </a:r>
            <a:r>
              <a:rPr sz="2400" spc="-180" dirty="0">
                <a:solidFill>
                  <a:srgbClr val="FF0000"/>
                </a:solidFill>
                <a:latin typeface="Arial"/>
                <a:cs typeface="Arial"/>
              </a:rPr>
              <a:t>são</a:t>
            </a:r>
            <a:r>
              <a:rPr sz="2400" spc="-4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FF0000"/>
                </a:solidFill>
                <a:latin typeface="Arial"/>
                <a:cs typeface="Arial"/>
              </a:rPr>
              <a:t>Requisitos?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3776" y="592823"/>
            <a:ext cx="2569337" cy="519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09811" y="6578533"/>
            <a:ext cx="131445" cy="22034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z="1000" spc="75" dirty="0">
                <a:latin typeface="Arial"/>
                <a:cs typeface="Arial"/>
              </a:rPr>
              <a:t>7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607" y="1662125"/>
            <a:ext cx="7924165" cy="43503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2384" marR="182245" algn="ctr">
              <a:lnSpc>
                <a:spcPct val="80000"/>
              </a:lnSpc>
              <a:spcBef>
                <a:spcPts val="819"/>
              </a:spcBef>
            </a:pPr>
            <a:r>
              <a:rPr sz="3000" i="1" spc="-145" dirty="0">
                <a:latin typeface="Trebuchet MS"/>
                <a:cs typeface="Trebuchet MS"/>
              </a:rPr>
              <a:t>“Descrição</a:t>
            </a:r>
            <a:r>
              <a:rPr sz="3000" i="1" spc="-240" dirty="0">
                <a:latin typeface="Trebuchet MS"/>
                <a:cs typeface="Trebuchet MS"/>
              </a:rPr>
              <a:t> </a:t>
            </a:r>
            <a:r>
              <a:rPr sz="3000" i="1" spc="-85" dirty="0">
                <a:latin typeface="Trebuchet MS"/>
                <a:cs typeface="Trebuchet MS"/>
              </a:rPr>
              <a:t>dos</a:t>
            </a:r>
            <a:r>
              <a:rPr sz="3000" i="1" spc="-285" dirty="0">
                <a:latin typeface="Trebuchet MS"/>
                <a:cs typeface="Trebuchet MS"/>
              </a:rPr>
              <a:t> </a:t>
            </a:r>
            <a:r>
              <a:rPr sz="3000" i="1" spc="-140" dirty="0">
                <a:latin typeface="Trebuchet MS"/>
                <a:cs typeface="Trebuchet MS"/>
              </a:rPr>
              <a:t>serviços</a:t>
            </a:r>
            <a:r>
              <a:rPr sz="3000" i="1" spc="-229" dirty="0">
                <a:latin typeface="Trebuchet MS"/>
                <a:cs typeface="Trebuchet MS"/>
              </a:rPr>
              <a:t> </a:t>
            </a:r>
            <a:r>
              <a:rPr sz="3000" i="1" spc="-160" dirty="0">
                <a:latin typeface="Trebuchet MS"/>
                <a:cs typeface="Trebuchet MS"/>
              </a:rPr>
              <a:t>fornecidos</a:t>
            </a:r>
            <a:r>
              <a:rPr sz="3000" i="1" spc="-280" dirty="0">
                <a:latin typeface="Trebuchet MS"/>
                <a:cs typeface="Trebuchet MS"/>
              </a:rPr>
              <a:t> </a:t>
            </a:r>
            <a:r>
              <a:rPr sz="3000" i="1" spc="-170" dirty="0">
                <a:latin typeface="Trebuchet MS"/>
                <a:cs typeface="Trebuchet MS"/>
              </a:rPr>
              <a:t>pelo</a:t>
            </a:r>
            <a:r>
              <a:rPr sz="3000" i="1" spc="-260" dirty="0">
                <a:latin typeface="Trebuchet MS"/>
                <a:cs typeface="Trebuchet MS"/>
              </a:rPr>
              <a:t> </a:t>
            </a:r>
            <a:r>
              <a:rPr sz="3000" i="1" spc="-150" dirty="0">
                <a:latin typeface="Trebuchet MS"/>
                <a:cs typeface="Trebuchet MS"/>
              </a:rPr>
              <a:t>software</a:t>
            </a:r>
            <a:r>
              <a:rPr sz="3000" i="1" spc="-280" dirty="0">
                <a:latin typeface="Trebuchet MS"/>
                <a:cs typeface="Trebuchet MS"/>
              </a:rPr>
              <a:t> </a:t>
            </a:r>
            <a:r>
              <a:rPr sz="3000" i="1" spc="-180" dirty="0">
                <a:latin typeface="Trebuchet MS"/>
                <a:cs typeface="Trebuchet MS"/>
              </a:rPr>
              <a:t>e  </a:t>
            </a:r>
            <a:r>
              <a:rPr sz="3000" i="1" spc="-65" dirty="0">
                <a:latin typeface="Trebuchet MS"/>
                <a:cs typeface="Trebuchet MS"/>
              </a:rPr>
              <a:t>suas </a:t>
            </a:r>
            <a:r>
              <a:rPr sz="3000" i="1" spc="-185" dirty="0">
                <a:latin typeface="Trebuchet MS"/>
                <a:cs typeface="Trebuchet MS"/>
              </a:rPr>
              <a:t>restrições </a:t>
            </a:r>
            <a:r>
              <a:rPr sz="3000" i="1" spc="-130" dirty="0">
                <a:latin typeface="Trebuchet MS"/>
                <a:cs typeface="Trebuchet MS"/>
              </a:rPr>
              <a:t>operacionais </a:t>
            </a:r>
            <a:r>
              <a:rPr sz="3000" i="1" spc="-145" dirty="0">
                <a:latin typeface="Trebuchet MS"/>
                <a:cs typeface="Trebuchet MS"/>
              </a:rPr>
              <a:t>que </a:t>
            </a:r>
            <a:r>
              <a:rPr sz="3000" i="1" spc="-245" dirty="0">
                <a:latin typeface="Trebuchet MS"/>
                <a:cs typeface="Trebuchet MS"/>
              </a:rPr>
              <a:t>refletem </a:t>
            </a:r>
            <a:r>
              <a:rPr sz="3000" i="1" spc="-40" dirty="0">
                <a:latin typeface="Trebuchet MS"/>
                <a:cs typeface="Trebuchet MS"/>
              </a:rPr>
              <a:t>as  </a:t>
            </a:r>
            <a:r>
              <a:rPr sz="3000" i="1" spc="-130" dirty="0">
                <a:latin typeface="Trebuchet MS"/>
                <a:cs typeface="Trebuchet MS"/>
              </a:rPr>
              <a:t>necessidades </a:t>
            </a:r>
            <a:r>
              <a:rPr sz="3000" i="1" spc="-90" dirty="0">
                <a:latin typeface="Trebuchet MS"/>
                <a:cs typeface="Trebuchet MS"/>
              </a:rPr>
              <a:t>dos</a:t>
            </a:r>
            <a:r>
              <a:rPr sz="3000" i="1" spc="-385" dirty="0">
                <a:latin typeface="Trebuchet MS"/>
                <a:cs typeface="Trebuchet MS"/>
              </a:rPr>
              <a:t> </a:t>
            </a:r>
            <a:r>
              <a:rPr sz="3000" i="1" spc="-210" dirty="0">
                <a:latin typeface="Trebuchet MS"/>
                <a:cs typeface="Trebuchet MS"/>
              </a:rPr>
              <a:t>clientes”</a:t>
            </a:r>
            <a:endParaRPr sz="3000">
              <a:latin typeface="Trebuchet MS"/>
              <a:cs typeface="Trebuchet MS"/>
            </a:endParaRPr>
          </a:p>
          <a:p>
            <a:pPr marR="15240" algn="r">
              <a:lnSpc>
                <a:spcPts val="3130"/>
              </a:lnSpc>
            </a:pPr>
            <a:r>
              <a:rPr sz="3000" spc="-275" dirty="0">
                <a:latin typeface="Arial"/>
                <a:cs typeface="Arial"/>
              </a:rPr>
              <a:t>Som</a:t>
            </a:r>
            <a:r>
              <a:rPr sz="3000" spc="-90" dirty="0">
                <a:latin typeface="Arial"/>
                <a:cs typeface="Arial"/>
              </a:rPr>
              <a:t>m</a:t>
            </a:r>
            <a:r>
              <a:rPr sz="3000" spc="-195" dirty="0">
                <a:latin typeface="Arial"/>
                <a:cs typeface="Arial"/>
              </a:rPr>
              <a:t>e</a:t>
            </a:r>
            <a:r>
              <a:rPr sz="3000" spc="65" dirty="0">
                <a:latin typeface="Arial"/>
                <a:cs typeface="Arial"/>
              </a:rPr>
              <a:t>r</a:t>
            </a:r>
            <a:r>
              <a:rPr sz="3000" spc="-90" dirty="0">
                <a:latin typeface="Arial"/>
                <a:cs typeface="Arial"/>
              </a:rPr>
              <a:t>v</a:t>
            </a:r>
            <a:r>
              <a:rPr sz="3000" spc="-4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l</a:t>
            </a:r>
            <a:r>
              <a:rPr sz="3000" spc="-85" dirty="0">
                <a:latin typeface="Arial"/>
                <a:cs typeface="Arial"/>
              </a:rPr>
              <a:t>le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R="45720" algn="ctr">
              <a:lnSpc>
                <a:spcPct val="100000"/>
              </a:lnSpc>
              <a:spcBef>
                <a:spcPts val="5"/>
              </a:spcBef>
            </a:pPr>
            <a:r>
              <a:rPr sz="3000" spc="-90" dirty="0">
                <a:latin typeface="Arial"/>
                <a:cs typeface="Arial"/>
              </a:rPr>
              <a:t>ou</a:t>
            </a:r>
            <a:r>
              <a:rPr sz="3000" spc="-175" dirty="0">
                <a:latin typeface="Arial"/>
                <a:cs typeface="Arial"/>
              </a:rPr>
              <a:t> </a:t>
            </a:r>
            <a:r>
              <a:rPr sz="3000" spc="-135" dirty="0">
                <a:latin typeface="Arial"/>
                <a:cs typeface="Arial"/>
              </a:rPr>
              <a:t>seja...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>
              <a:latin typeface="Times New Roman"/>
              <a:cs typeface="Times New Roman"/>
            </a:endParaRPr>
          </a:p>
          <a:p>
            <a:pPr marL="12065" marR="163830" indent="635" algn="ctr">
              <a:lnSpc>
                <a:spcPct val="80500"/>
              </a:lnSpc>
            </a:pPr>
            <a:r>
              <a:rPr sz="3000" i="1" spc="-200" dirty="0">
                <a:latin typeface="Trebuchet MS"/>
                <a:cs typeface="Trebuchet MS"/>
              </a:rPr>
              <a:t>“Se </a:t>
            </a:r>
            <a:r>
              <a:rPr sz="3000" i="1" spc="-160" dirty="0">
                <a:latin typeface="Trebuchet MS"/>
                <a:cs typeface="Trebuchet MS"/>
              </a:rPr>
              <a:t>você </a:t>
            </a:r>
            <a:r>
              <a:rPr sz="3000" i="1" spc="-70" dirty="0">
                <a:latin typeface="Trebuchet MS"/>
                <a:cs typeface="Trebuchet MS"/>
              </a:rPr>
              <a:t>não </a:t>
            </a:r>
            <a:r>
              <a:rPr sz="3000" i="1" spc="-145" dirty="0">
                <a:latin typeface="Trebuchet MS"/>
                <a:cs typeface="Trebuchet MS"/>
              </a:rPr>
              <a:t>captura </a:t>
            </a:r>
            <a:r>
              <a:rPr sz="3000" i="1" spc="-60" dirty="0">
                <a:latin typeface="Trebuchet MS"/>
                <a:cs typeface="Trebuchet MS"/>
              </a:rPr>
              <a:t>os </a:t>
            </a:r>
            <a:r>
              <a:rPr sz="3000" i="1" spc="-165" dirty="0">
                <a:latin typeface="Trebuchet MS"/>
                <a:cs typeface="Trebuchet MS"/>
              </a:rPr>
              <a:t>requisitos </a:t>
            </a:r>
            <a:r>
              <a:rPr sz="3000" i="1" spc="-200" dirty="0">
                <a:latin typeface="Trebuchet MS"/>
                <a:cs typeface="Trebuchet MS"/>
              </a:rPr>
              <a:t>corretamente,  </a:t>
            </a:r>
            <a:r>
              <a:rPr sz="3000" i="1" spc="-65" dirty="0">
                <a:latin typeface="Trebuchet MS"/>
                <a:cs typeface="Trebuchet MS"/>
              </a:rPr>
              <a:t>não</a:t>
            </a:r>
            <a:r>
              <a:rPr sz="3000" i="1" spc="-275" dirty="0">
                <a:latin typeface="Trebuchet MS"/>
                <a:cs typeface="Trebuchet MS"/>
              </a:rPr>
              <a:t> </a:t>
            </a:r>
            <a:r>
              <a:rPr sz="3000" i="1" spc="-165" dirty="0">
                <a:latin typeface="Trebuchet MS"/>
                <a:cs typeface="Trebuchet MS"/>
              </a:rPr>
              <a:t>importa</a:t>
            </a:r>
            <a:r>
              <a:rPr sz="3000" i="1" spc="-310" dirty="0">
                <a:latin typeface="Trebuchet MS"/>
                <a:cs typeface="Trebuchet MS"/>
              </a:rPr>
              <a:t> </a:t>
            </a:r>
            <a:r>
              <a:rPr sz="3000" i="1" spc="-75" dirty="0">
                <a:latin typeface="Trebuchet MS"/>
                <a:cs typeface="Trebuchet MS"/>
              </a:rPr>
              <a:t>o</a:t>
            </a:r>
            <a:r>
              <a:rPr sz="3000" i="1" spc="-235" dirty="0">
                <a:latin typeface="Trebuchet MS"/>
                <a:cs typeface="Trebuchet MS"/>
              </a:rPr>
              <a:t> </a:t>
            </a:r>
            <a:r>
              <a:rPr sz="3000" i="1" spc="-90" dirty="0">
                <a:latin typeface="Trebuchet MS"/>
                <a:cs typeface="Trebuchet MS"/>
              </a:rPr>
              <a:t>quão</a:t>
            </a:r>
            <a:r>
              <a:rPr sz="3000" i="1" spc="-305" dirty="0">
                <a:latin typeface="Trebuchet MS"/>
                <a:cs typeface="Trebuchet MS"/>
              </a:rPr>
              <a:t> </a:t>
            </a:r>
            <a:r>
              <a:rPr sz="3000" i="1" spc="-160" dirty="0">
                <a:latin typeface="Trebuchet MS"/>
                <a:cs typeface="Trebuchet MS"/>
              </a:rPr>
              <a:t>bem</a:t>
            </a:r>
            <a:r>
              <a:rPr sz="3000" i="1" spc="-240" dirty="0">
                <a:latin typeface="Trebuchet MS"/>
                <a:cs typeface="Trebuchet MS"/>
              </a:rPr>
              <a:t> </a:t>
            </a:r>
            <a:r>
              <a:rPr sz="3000" i="1" spc="-160" dirty="0">
                <a:latin typeface="Trebuchet MS"/>
                <a:cs typeface="Trebuchet MS"/>
              </a:rPr>
              <a:t>você</a:t>
            </a:r>
            <a:r>
              <a:rPr sz="3000" i="1" spc="-210" dirty="0">
                <a:latin typeface="Trebuchet MS"/>
                <a:cs typeface="Trebuchet MS"/>
              </a:rPr>
              <a:t> </a:t>
            </a:r>
            <a:r>
              <a:rPr sz="3000" i="1" spc="-200" dirty="0">
                <a:latin typeface="Trebuchet MS"/>
                <a:cs typeface="Trebuchet MS"/>
              </a:rPr>
              <a:t>executará</a:t>
            </a:r>
            <a:r>
              <a:rPr sz="3000" i="1" spc="-290" dirty="0">
                <a:latin typeface="Trebuchet MS"/>
                <a:cs typeface="Trebuchet MS"/>
              </a:rPr>
              <a:t> </a:t>
            </a:r>
            <a:r>
              <a:rPr sz="3000" i="1" spc="-75" dirty="0">
                <a:latin typeface="Trebuchet MS"/>
                <a:cs typeface="Trebuchet MS"/>
              </a:rPr>
              <a:t>o</a:t>
            </a:r>
            <a:r>
              <a:rPr sz="3000" i="1" spc="-245" dirty="0">
                <a:latin typeface="Trebuchet MS"/>
                <a:cs typeface="Trebuchet MS"/>
              </a:rPr>
              <a:t> </a:t>
            </a:r>
            <a:r>
              <a:rPr sz="3000" i="1" spc="-204" dirty="0">
                <a:latin typeface="Trebuchet MS"/>
                <a:cs typeface="Trebuchet MS"/>
              </a:rPr>
              <a:t>restante  </a:t>
            </a:r>
            <a:r>
              <a:rPr sz="3000" i="1" spc="-100" dirty="0">
                <a:latin typeface="Trebuchet MS"/>
                <a:cs typeface="Trebuchet MS"/>
              </a:rPr>
              <a:t>do</a:t>
            </a:r>
            <a:r>
              <a:rPr sz="3000" i="1" spc="-265" dirty="0">
                <a:latin typeface="Trebuchet MS"/>
                <a:cs typeface="Trebuchet MS"/>
              </a:rPr>
              <a:t> </a:t>
            </a:r>
            <a:r>
              <a:rPr sz="3000" i="1" spc="-220" dirty="0">
                <a:latin typeface="Trebuchet MS"/>
                <a:cs typeface="Trebuchet MS"/>
              </a:rPr>
              <a:t>projeto”</a:t>
            </a:r>
            <a:endParaRPr sz="3000">
              <a:latin typeface="Trebuchet MS"/>
              <a:cs typeface="Trebuchet MS"/>
            </a:endParaRPr>
          </a:p>
          <a:p>
            <a:pPr marR="5080" algn="r">
              <a:lnSpc>
                <a:spcPts val="3130"/>
              </a:lnSpc>
            </a:pPr>
            <a:r>
              <a:rPr sz="3000" spc="-185" dirty="0">
                <a:latin typeface="Arial"/>
                <a:cs typeface="Arial"/>
              </a:rPr>
              <a:t>Karl </a:t>
            </a:r>
            <a:r>
              <a:rPr sz="3000" spc="-310" dirty="0">
                <a:latin typeface="Arial"/>
                <a:cs typeface="Arial"/>
              </a:rPr>
              <a:t>E.</a:t>
            </a:r>
            <a:r>
              <a:rPr sz="3000" spc="-200" dirty="0">
                <a:latin typeface="Arial"/>
                <a:cs typeface="Arial"/>
              </a:rPr>
              <a:t> </a:t>
            </a:r>
            <a:r>
              <a:rPr sz="3000" spc="-185" dirty="0">
                <a:latin typeface="Arial"/>
                <a:cs typeface="Arial"/>
              </a:rPr>
              <a:t>Wiegers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2440" y="583666"/>
            <a:ext cx="5548757" cy="528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09811" y="6578533"/>
            <a:ext cx="131445" cy="22034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z="1000" spc="75" dirty="0">
                <a:latin typeface="Arial"/>
                <a:cs typeface="Arial"/>
              </a:rPr>
              <a:t>8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744" y="1934921"/>
            <a:ext cx="7481570" cy="3590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marR="109855" indent="-255904">
              <a:lnSpc>
                <a:spcPct val="100000"/>
              </a:lnSpc>
              <a:spcBef>
                <a:spcPts val="105"/>
              </a:spcBef>
              <a:buClr>
                <a:srgbClr val="D2DA79"/>
              </a:buClr>
              <a:buFont typeface="Georgia"/>
              <a:buChar char="•"/>
              <a:tabLst>
                <a:tab pos="269240" algn="l"/>
              </a:tabLst>
            </a:pPr>
            <a:r>
              <a:rPr sz="2900" spc="-305" dirty="0">
                <a:latin typeface="Arial"/>
                <a:cs typeface="Arial"/>
              </a:rPr>
              <a:t>São </a:t>
            </a:r>
            <a:r>
              <a:rPr sz="2900" spc="-85" dirty="0">
                <a:latin typeface="Arial"/>
                <a:cs typeface="Arial"/>
              </a:rPr>
              <a:t>o </a:t>
            </a:r>
            <a:r>
              <a:rPr sz="2900" spc="-55" dirty="0">
                <a:latin typeface="Arial"/>
                <a:cs typeface="Arial"/>
              </a:rPr>
              <a:t>“oráculo” </a:t>
            </a:r>
            <a:r>
              <a:rPr sz="2900" spc="-90" dirty="0">
                <a:latin typeface="Arial"/>
                <a:cs typeface="Arial"/>
              </a:rPr>
              <a:t>do </a:t>
            </a:r>
            <a:r>
              <a:rPr sz="2900" spc="-135" dirty="0">
                <a:latin typeface="Arial"/>
                <a:cs typeface="Arial"/>
              </a:rPr>
              <a:t>desenvolvedor </a:t>
            </a:r>
            <a:r>
              <a:rPr sz="2900" spc="-155" dirty="0">
                <a:latin typeface="Arial"/>
                <a:cs typeface="Arial"/>
              </a:rPr>
              <a:t>para </a:t>
            </a:r>
            <a:r>
              <a:rPr sz="2900" spc="-225" dirty="0">
                <a:latin typeface="Arial"/>
                <a:cs typeface="Arial"/>
              </a:rPr>
              <a:t>a  </a:t>
            </a:r>
            <a:r>
              <a:rPr sz="2900" spc="-135" dirty="0">
                <a:latin typeface="Arial"/>
                <a:cs typeface="Arial"/>
              </a:rPr>
              <a:t>construção </a:t>
            </a:r>
            <a:r>
              <a:rPr sz="2900" spc="-130" dirty="0">
                <a:latin typeface="Arial"/>
                <a:cs typeface="Arial"/>
              </a:rPr>
              <a:t>de </a:t>
            </a:r>
            <a:r>
              <a:rPr sz="2900" spc="-95" dirty="0">
                <a:latin typeface="Arial"/>
                <a:cs typeface="Arial"/>
              </a:rPr>
              <a:t>um </a:t>
            </a:r>
            <a:r>
              <a:rPr sz="2900" spc="-145" dirty="0">
                <a:latin typeface="Arial"/>
                <a:cs typeface="Arial"/>
              </a:rPr>
              <a:t>sistema, </a:t>
            </a:r>
            <a:r>
              <a:rPr sz="2900" spc="-80" dirty="0">
                <a:latin typeface="Arial"/>
                <a:cs typeface="Arial"/>
              </a:rPr>
              <a:t>tipicamente</a:t>
            </a:r>
            <a:r>
              <a:rPr sz="2900" spc="-470" dirty="0">
                <a:latin typeface="Arial"/>
                <a:cs typeface="Arial"/>
              </a:rPr>
              <a:t> </a:t>
            </a:r>
            <a:r>
              <a:rPr sz="2900" spc="-95" dirty="0">
                <a:latin typeface="Arial"/>
                <a:cs typeface="Arial"/>
              </a:rPr>
              <a:t>descrito  </a:t>
            </a:r>
            <a:r>
              <a:rPr sz="2900" spc="-135" dirty="0">
                <a:latin typeface="Arial"/>
                <a:cs typeface="Arial"/>
              </a:rPr>
              <a:t>em </a:t>
            </a:r>
            <a:r>
              <a:rPr sz="2900" spc="-130" dirty="0">
                <a:latin typeface="Arial"/>
                <a:cs typeface="Arial"/>
              </a:rPr>
              <a:t>linguagem</a:t>
            </a:r>
            <a:r>
              <a:rPr sz="2900" spc="-310" dirty="0">
                <a:latin typeface="Arial"/>
                <a:cs typeface="Arial"/>
              </a:rPr>
              <a:t> </a:t>
            </a:r>
            <a:r>
              <a:rPr sz="2900" spc="-90" dirty="0">
                <a:latin typeface="Arial"/>
                <a:cs typeface="Arial"/>
              </a:rPr>
              <a:t>natural</a:t>
            </a:r>
            <a:endParaRPr sz="2900">
              <a:latin typeface="Arial"/>
              <a:cs typeface="Arial"/>
            </a:endParaRPr>
          </a:p>
          <a:p>
            <a:pPr marL="268605" indent="-255904">
              <a:lnSpc>
                <a:spcPct val="100000"/>
              </a:lnSpc>
              <a:spcBef>
                <a:spcPts val="305"/>
              </a:spcBef>
              <a:buClr>
                <a:srgbClr val="D2DA79"/>
              </a:buClr>
              <a:buFont typeface="Georgia"/>
              <a:buChar char="•"/>
              <a:tabLst>
                <a:tab pos="269240" algn="l"/>
              </a:tabLst>
            </a:pPr>
            <a:r>
              <a:rPr sz="2900" spc="-225" dirty="0">
                <a:latin typeface="Arial"/>
                <a:cs typeface="Arial"/>
              </a:rPr>
              <a:t>Pode </a:t>
            </a:r>
            <a:r>
              <a:rPr sz="2900" spc="-125" dirty="0">
                <a:latin typeface="Arial"/>
                <a:cs typeface="Arial"/>
              </a:rPr>
              <a:t>encontrar-se </a:t>
            </a:r>
            <a:r>
              <a:rPr sz="2900" spc="-160" dirty="0">
                <a:latin typeface="Arial"/>
                <a:cs typeface="Arial"/>
              </a:rPr>
              <a:t>nos </a:t>
            </a:r>
            <a:r>
              <a:rPr sz="2900" spc="-155" dirty="0">
                <a:latin typeface="Arial"/>
                <a:cs typeface="Arial"/>
              </a:rPr>
              <a:t>mais diversos </a:t>
            </a:r>
            <a:r>
              <a:rPr sz="2900" spc="-150" dirty="0">
                <a:latin typeface="Arial"/>
                <a:cs typeface="Arial"/>
              </a:rPr>
              <a:t>níveis</a:t>
            </a:r>
            <a:r>
              <a:rPr sz="2900" spc="-390" dirty="0">
                <a:latin typeface="Arial"/>
                <a:cs typeface="Arial"/>
              </a:rPr>
              <a:t> </a:t>
            </a:r>
            <a:r>
              <a:rPr sz="2900" spc="-135" dirty="0">
                <a:latin typeface="Arial"/>
                <a:cs typeface="Arial"/>
              </a:rPr>
              <a:t>de</a:t>
            </a:r>
            <a:endParaRPr sz="2900">
              <a:latin typeface="Arial"/>
              <a:cs typeface="Arial"/>
            </a:endParaRPr>
          </a:p>
          <a:p>
            <a:pPr marL="268605">
              <a:lnSpc>
                <a:spcPct val="100000"/>
              </a:lnSpc>
            </a:pPr>
            <a:r>
              <a:rPr sz="2900" i="1" spc="-125" dirty="0">
                <a:latin typeface="Trebuchet MS"/>
                <a:cs typeface="Trebuchet MS"/>
              </a:rPr>
              <a:t>abstração </a:t>
            </a:r>
            <a:r>
              <a:rPr sz="2900" spc="-105" dirty="0">
                <a:latin typeface="Arial"/>
                <a:cs typeface="Arial"/>
              </a:rPr>
              <a:t>conforme </a:t>
            </a:r>
            <a:r>
              <a:rPr sz="2900" spc="-210" dirty="0">
                <a:latin typeface="Arial"/>
                <a:cs typeface="Arial"/>
              </a:rPr>
              <a:t>sua</a:t>
            </a:r>
            <a:r>
              <a:rPr sz="2900" spc="-440" dirty="0">
                <a:latin typeface="Arial"/>
                <a:cs typeface="Arial"/>
              </a:rPr>
              <a:t> </a:t>
            </a:r>
            <a:r>
              <a:rPr sz="2900" spc="-100" dirty="0">
                <a:latin typeface="Arial"/>
                <a:cs typeface="Arial"/>
              </a:rPr>
              <a:t>aplicabilidade</a:t>
            </a:r>
            <a:endParaRPr sz="2900">
              <a:latin typeface="Arial"/>
              <a:cs typeface="Arial"/>
            </a:endParaRPr>
          </a:p>
          <a:p>
            <a:pPr marL="314325">
              <a:lnSpc>
                <a:spcPts val="2390"/>
              </a:lnSpc>
              <a:spcBef>
                <a:spcPts val="480"/>
              </a:spcBef>
              <a:tabLst>
                <a:tab pos="560705" algn="l"/>
              </a:tabLst>
            </a:pPr>
            <a:r>
              <a:rPr sz="20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000" spc="-160" dirty="0">
                <a:solidFill>
                  <a:srgbClr val="373B52"/>
                </a:solidFill>
                <a:latin typeface="Arial"/>
                <a:cs typeface="Arial"/>
              </a:rPr>
              <a:t>Pode </a:t>
            </a:r>
            <a:r>
              <a:rPr sz="2000" spc="-110" dirty="0">
                <a:solidFill>
                  <a:srgbClr val="373B52"/>
                </a:solidFill>
                <a:latin typeface="Arial"/>
                <a:cs typeface="Arial"/>
              </a:rPr>
              <a:t>ser </a:t>
            </a:r>
            <a:r>
              <a:rPr sz="2000" spc="-155" dirty="0">
                <a:solidFill>
                  <a:srgbClr val="373B52"/>
                </a:solidFill>
                <a:latin typeface="Arial"/>
                <a:cs typeface="Arial"/>
              </a:rPr>
              <a:t>a </a:t>
            </a:r>
            <a:r>
              <a:rPr sz="2000" spc="-140" dirty="0">
                <a:solidFill>
                  <a:srgbClr val="373B52"/>
                </a:solidFill>
                <a:latin typeface="Arial"/>
                <a:cs typeface="Arial"/>
              </a:rPr>
              <a:t>base </a:t>
            </a:r>
            <a:r>
              <a:rPr sz="2000" spc="-105" dirty="0">
                <a:solidFill>
                  <a:srgbClr val="373B52"/>
                </a:solidFill>
                <a:latin typeface="Arial"/>
                <a:cs typeface="Arial"/>
              </a:rPr>
              <a:t>para </a:t>
            </a:r>
            <a:r>
              <a:rPr sz="2000" spc="-95" dirty="0">
                <a:solidFill>
                  <a:srgbClr val="373B52"/>
                </a:solidFill>
                <a:latin typeface="Arial"/>
                <a:cs typeface="Arial"/>
              </a:rPr>
              <a:t>uma </a:t>
            </a:r>
            <a:r>
              <a:rPr sz="2000" spc="-85" dirty="0">
                <a:solidFill>
                  <a:srgbClr val="373B52"/>
                </a:solidFill>
                <a:latin typeface="Arial"/>
                <a:cs typeface="Arial"/>
              </a:rPr>
              <a:t>proposta </a:t>
            </a:r>
            <a:r>
              <a:rPr sz="2000" spc="-105" dirty="0">
                <a:solidFill>
                  <a:srgbClr val="373B52"/>
                </a:solidFill>
                <a:latin typeface="Arial"/>
                <a:cs typeface="Arial"/>
              </a:rPr>
              <a:t>para </a:t>
            </a:r>
            <a:r>
              <a:rPr sz="2000" spc="-60" dirty="0">
                <a:solidFill>
                  <a:srgbClr val="373B52"/>
                </a:solidFill>
                <a:latin typeface="Arial"/>
                <a:cs typeface="Arial"/>
              </a:rPr>
              <a:t>contrato </a:t>
            </a:r>
            <a:r>
              <a:rPr sz="2000" spc="-90" dirty="0">
                <a:solidFill>
                  <a:srgbClr val="373B52"/>
                </a:solidFill>
                <a:latin typeface="Arial"/>
                <a:cs typeface="Arial"/>
              </a:rPr>
              <a:t>de </a:t>
            </a:r>
            <a:r>
              <a:rPr sz="2000" spc="-65" dirty="0">
                <a:solidFill>
                  <a:srgbClr val="373B52"/>
                </a:solidFill>
                <a:latin typeface="Arial"/>
                <a:cs typeface="Arial"/>
              </a:rPr>
              <a:t>um</a:t>
            </a:r>
            <a:r>
              <a:rPr sz="2000" spc="-229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373B52"/>
                </a:solidFill>
                <a:latin typeface="Arial"/>
                <a:cs typeface="Arial"/>
              </a:rPr>
              <a:t>projeto,</a:t>
            </a:r>
            <a:endParaRPr sz="2000">
              <a:latin typeface="Arial"/>
              <a:cs typeface="Arial"/>
            </a:endParaRPr>
          </a:p>
          <a:p>
            <a:pPr marL="560705">
              <a:lnSpc>
                <a:spcPts val="2390"/>
              </a:lnSpc>
            </a:pPr>
            <a:r>
              <a:rPr sz="2000" spc="-105" dirty="0">
                <a:solidFill>
                  <a:srgbClr val="373B52"/>
                </a:solidFill>
                <a:latin typeface="Arial"/>
                <a:cs typeface="Arial"/>
              </a:rPr>
              <a:t>sendo </a:t>
            </a:r>
            <a:r>
              <a:rPr sz="2000" spc="-155" dirty="0">
                <a:solidFill>
                  <a:srgbClr val="373B52"/>
                </a:solidFill>
                <a:latin typeface="Arial"/>
                <a:cs typeface="Arial"/>
              </a:rPr>
              <a:t>à</a:t>
            </a:r>
            <a:r>
              <a:rPr sz="2000" spc="-105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373B52"/>
                </a:solidFill>
                <a:latin typeface="Arial"/>
                <a:cs typeface="Arial"/>
              </a:rPr>
              <a:t>interpretações;</a:t>
            </a:r>
            <a:endParaRPr sz="2000">
              <a:latin typeface="Arial"/>
              <a:cs typeface="Arial"/>
            </a:endParaRPr>
          </a:p>
          <a:p>
            <a:pPr marL="560705" marR="5080" indent="-247015">
              <a:lnSpc>
                <a:spcPts val="2380"/>
              </a:lnSpc>
              <a:spcBef>
                <a:spcPts val="425"/>
              </a:spcBef>
              <a:tabLst>
                <a:tab pos="560705" algn="l"/>
              </a:tabLst>
            </a:pPr>
            <a:r>
              <a:rPr sz="2000" dirty="0">
                <a:solidFill>
                  <a:srgbClr val="9FB8CD"/>
                </a:solidFill>
                <a:latin typeface="Georgia"/>
                <a:cs typeface="Georgia"/>
              </a:rPr>
              <a:t>▫	</a:t>
            </a:r>
            <a:r>
              <a:rPr sz="2000" spc="-155" dirty="0">
                <a:solidFill>
                  <a:srgbClr val="373B52"/>
                </a:solidFill>
                <a:latin typeface="Arial"/>
                <a:cs typeface="Arial"/>
              </a:rPr>
              <a:t>Pode </a:t>
            </a:r>
            <a:r>
              <a:rPr sz="2000" spc="-105" dirty="0">
                <a:solidFill>
                  <a:srgbClr val="373B52"/>
                </a:solidFill>
                <a:latin typeface="Arial"/>
                <a:cs typeface="Arial"/>
              </a:rPr>
              <a:t>ser </a:t>
            </a:r>
            <a:r>
              <a:rPr sz="2000" spc="-155" dirty="0">
                <a:solidFill>
                  <a:srgbClr val="373B52"/>
                </a:solidFill>
                <a:latin typeface="Arial"/>
                <a:cs typeface="Arial"/>
              </a:rPr>
              <a:t>a </a:t>
            </a:r>
            <a:r>
              <a:rPr sz="2000" spc="-140" dirty="0">
                <a:solidFill>
                  <a:srgbClr val="373B52"/>
                </a:solidFill>
                <a:latin typeface="Arial"/>
                <a:cs typeface="Arial"/>
              </a:rPr>
              <a:t>base </a:t>
            </a:r>
            <a:r>
              <a:rPr sz="2000" spc="-105" dirty="0">
                <a:solidFill>
                  <a:srgbClr val="373B52"/>
                </a:solidFill>
                <a:latin typeface="Arial"/>
                <a:cs typeface="Arial"/>
              </a:rPr>
              <a:t>para desenvolver </a:t>
            </a:r>
            <a:r>
              <a:rPr sz="2000" spc="-60" dirty="0">
                <a:solidFill>
                  <a:srgbClr val="373B52"/>
                </a:solidFill>
                <a:latin typeface="Arial"/>
                <a:cs typeface="Arial"/>
              </a:rPr>
              <a:t>o </a:t>
            </a:r>
            <a:r>
              <a:rPr sz="2000" spc="-80" dirty="0">
                <a:solidFill>
                  <a:srgbClr val="373B52"/>
                </a:solidFill>
                <a:latin typeface="Arial"/>
                <a:cs typeface="Arial"/>
              </a:rPr>
              <a:t>que </a:t>
            </a:r>
            <a:r>
              <a:rPr sz="2000" spc="-25" dirty="0">
                <a:solidFill>
                  <a:srgbClr val="373B52"/>
                </a:solidFill>
                <a:latin typeface="Arial"/>
                <a:cs typeface="Arial"/>
              </a:rPr>
              <a:t>foi </a:t>
            </a:r>
            <a:r>
              <a:rPr sz="2000" spc="-75" dirty="0">
                <a:solidFill>
                  <a:srgbClr val="373B52"/>
                </a:solidFill>
                <a:latin typeface="Arial"/>
                <a:cs typeface="Arial"/>
              </a:rPr>
              <a:t>contratado, </a:t>
            </a:r>
            <a:r>
              <a:rPr sz="2000" spc="-95" dirty="0">
                <a:solidFill>
                  <a:srgbClr val="373B52"/>
                </a:solidFill>
                <a:latin typeface="Arial"/>
                <a:cs typeface="Arial"/>
              </a:rPr>
              <a:t>devendo</a:t>
            </a:r>
            <a:r>
              <a:rPr sz="2000" spc="-280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373B52"/>
                </a:solidFill>
                <a:latin typeface="Arial"/>
                <a:cs typeface="Arial"/>
              </a:rPr>
              <a:t>ser  </a:t>
            </a:r>
            <a:r>
              <a:rPr sz="2000" spc="-65" dirty="0">
                <a:solidFill>
                  <a:srgbClr val="373B52"/>
                </a:solidFill>
                <a:latin typeface="Arial"/>
                <a:cs typeface="Arial"/>
              </a:rPr>
              <a:t>descrito</a:t>
            </a:r>
            <a:r>
              <a:rPr sz="2000" spc="-114" dirty="0">
                <a:solidFill>
                  <a:srgbClr val="373B52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373B52"/>
                </a:solidFill>
                <a:latin typeface="Arial"/>
                <a:cs typeface="Arial"/>
              </a:rPr>
              <a:t>detalhadamente.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1772" y="583666"/>
            <a:ext cx="5547233" cy="528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1281</Words>
  <Application>Microsoft Office PowerPoint</Application>
  <PresentationFormat>Apresentação na tela (4:3)</PresentationFormat>
  <Paragraphs>342</Paragraphs>
  <Slides>50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1" baseType="lpstr">
      <vt:lpstr>Office Theme</vt:lpstr>
      <vt:lpstr>Rodrigo Figueira</vt:lpstr>
      <vt:lpstr>Apresentação do PowerPoint</vt:lpstr>
      <vt:lpstr>Quanto custa corrigir defeitos em software?</vt:lpstr>
      <vt:lpstr>Apresentação do PowerPoint</vt:lpstr>
      <vt:lpstr>Quanto mais tardio o defeito é detectado, maior será o custo para corrigi-lo</vt:lpstr>
      <vt:lpstr>Apresentação do PowerPoint</vt:lpstr>
      <vt:lpstr>Apresentação do PowerPoint</vt:lpstr>
      <vt:lpstr>Apresentação do PowerPoint</vt:lpstr>
      <vt:lpstr>Apresentação do PowerPoint</vt:lpstr>
      <vt:lpstr>Classificação dos Requisitos pela Natureza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Metas x Requisitos não funcionais</vt:lpstr>
      <vt:lpstr>Meta x Requisito não funcional- Exemplo</vt:lpstr>
      <vt:lpstr>Medidas de requisitos não funcionais</vt:lpstr>
      <vt:lpstr>Interação de requisitos</vt:lpstr>
      <vt:lpstr>Apresentação do PowerPoint</vt:lpstr>
      <vt:lpstr>Apresentação do PowerPoint</vt:lpstr>
      <vt:lpstr>Classificação dos Requisitos por Nível de Abstração</vt:lpstr>
      <vt:lpstr>Apresentação do PowerPoint</vt:lpstr>
      <vt:lpstr>Apresentação do PowerPoint</vt:lpstr>
      <vt:lpstr>Apresentação do PowerPoint</vt:lpstr>
      <vt:lpstr>Apresentação do PowerPoint</vt:lpstr>
      <vt:lpstr>Quem lê requisitos?</vt:lpstr>
      <vt:lpstr>Apresentação do PowerPoint</vt:lpstr>
      <vt:lpstr>Partes essenciais do documento de  especificação de requisitos (IEEE, 1998)</vt:lpstr>
      <vt:lpstr>Apresentação do PowerPoint</vt:lpstr>
      <vt:lpstr>Apresentação do PowerPoint</vt:lpstr>
      <vt:lpstr>Apresentação do PowerPoint</vt:lpstr>
      <vt:lpstr>Apresentação do PowerPoint</vt:lpstr>
      <vt:lpstr>Engenharia de Requisitos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Atreio</dc:creator>
  <cp:lastModifiedBy>Rodrigo</cp:lastModifiedBy>
  <cp:revision>3</cp:revision>
  <dcterms:created xsi:type="dcterms:W3CDTF">2018-03-02T01:20:59Z</dcterms:created>
  <dcterms:modified xsi:type="dcterms:W3CDTF">2018-03-02T21:45:06Z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2018-03-02T00:00:00Z</vt:filetime>
  </property>
</Properties>
</file>