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8"/>
  </p:notesMasterIdLst>
  <p:handoutMasterIdLst>
    <p:handoutMasterId r:id="rId39"/>
  </p:handoutMasterIdLst>
  <p:sldIdLst>
    <p:sldId id="297" r:id="rId2"/>
    <p:sldId id="258" r:id="rId3"/>
    <p:sldId id="299" r:id="rId4"/>
    <p:sldId id="298" r:id="rId5"/>
    <p:sldId id="300" r:id="rId6"/>
    <p:sldId id="301" r:id="rId7"/>
    <p:sldId id="302" r:id="rId8"/>
    <p:sldId id="303" r:id="rId9"/>
    <p:sldId id="304" r:id="rId10"/>
    <p:sldId id="305" r:id="rId11"/>
    <p:sldId id="306" r:id="rId12"/>
    <p:sldId id="307" r:id="rId13"/>
    <p:sldId id="308" r:id="rId14"/>
    <p:sldId id="309" r:id="rId15"/>
    <p:sldId id="310" r:id="rId16"/>
    <p:sldId id="324" r:id="rId17"/>
    <p:sldId id="311" r:id="rId18"/>
    <p:sldId id="325" r:id="rId19"/>
    <p:sldId id="312" r:id="rId20"/>
    <p:sldId id="313" r:id="rId21"/>
    <p:sldId id="314" r:id="rId22"/>
    <p:sldId id="315" r:id="rId23"/>
    <p:sldId id="316" r:id="rId24"/>
    <p:sldId id="317" r:id="rId25"/>
    <p:sldId id="326" r:id="rId26"/>
    <p:sldId id="318" r:id="rId27"/>
    <p:sldId id="319" r:id="rId28"/>
    <p:sldId id="320" r:id="rId29"/>
    <p:sldId id="327" r:id="rId30"/>
    <p:sldId id="321" r:id="rId31"/>
    <p:sldId id="330" r:id="rId32"/>
    <p:sldId id="322" r:id="rId33"/>
    <p:sldId id="328" r:id="rId34"/>
    <p:sldId id="323" r:id="rId35"/>
    <p:sldId id="329" r:id="rId36"/>
    <p:sldId id="331"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22" y="6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0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A46C4-087E-426E-9BC6-D95A22B01F70}" type="doc">
      <dgm:prSet loTypeId="urn:microsoft.com/office/officeart/2005/8/layout/process4" loCatId="process" qsTypeId="urn:microsoft.com/office/officeart/2005/8/quickstyle/simple1" qsCatId="simple" csTypeId="urn:microsoft.com/office/officeart/2005/8/colors/accent5_5" csCatId="accent5" phldr="1"/>
      <dgm:spPr/>
    </dgm:pt>
    <dgm:pt modelId="{09033911-0D0B-41CE-9D0E-CE0F78B5E7FC}">
      <dgm:prSet phldrT="[Texto]"/>
      <dgm:spPr/>
      <dgm:t>
        <a:bodyPr/>
        <a:lstStyle/>
        <a:p>
          <a:r>
            <a:rPr lang="pt-BR" dirty="0" smtClean="0"/>
            <a:t>Identificação e Autenticação de Usuários</a:t>
          </a:r>
          <a:endParaRPr lang="pt-BR" dirty="0"/>
        </a:p>
      </dgm:t>
    </dgm:pt>
    <dgm:pt modelId="{FE0A030B-70CD-463F-A9C1-1A470BCBCC01}" type="parTrans" cxnId="{9ED64233-C182-457F-B7FA-3AD2CC343548}">
      <dgm:prSet/>
      <dgm:spPr/>
      <dgm:t>
        <a:bodyPr/>
        <a:lstStyle/>
        <a:p>
          <a:endParaRPr lang="pt-BR"/>
        </a:p>
      </dgm:t>
    </dgm:pt>
    <dgm:pt modelId="{4636FFA0-C7F1-41B8-9F4B-99435E07D137}" type="sibTrans" cxnId="{9ED64233-C182-457F-B7FA-3AD2CC343548}">
      <dgm:prSet/>
      <dgm:spPr/>
      <dgm:t>
        <a:bodyPr/>
        <a:lstStyle/>
        <a:p>
          <a:endParaRPr lang="pt-BR"/>
        </a:p>
      </dgm:t>
    </dgm:pt>
    <dgm:pt modelId="{DBBDDBFC-9986-4B14-B828-F3F8846D15B8}">
      <dgm:prSet phldrT="[Texto]"/>
      <dgm:spPr/>
      <dgm:t>
        <a:bodyPr/>
        <a:lstStyle/>
        <a:p>
          <a:r>
            <a:rPr lang="pt-BR" dirty="0" smtClean="0"/>
            <a:t>Alocação, Gerência e monitoramento de privilégios</a:t>
          </a:r>
          <a:endParaRPr lang="pt-BR" dirty="0"/>
        </a:p>
      </dgm:t>
    </dgm:pt>
    <dgm:pt modelId="{BDD1078C-B061-4A72-935B-6C027CA6B9A7}" type="parTrans" cxnId="{3231F1B3-0C1C-45FF-AFC5-DA0124B4011B}">
      <dgm:prSet/>
      <dgm:spPr/>
      <dgm:t>
        <a:bodyPr/>
        <a:lstStyle/>
        <a:p>
          <a:endParaRPr lang="pt-BR"/>
        </a:p>
      </dgm:t>
    </dgm:pt>
    <dgm:pt modelId="{A35A33FB-03E0-4579-8503-406C3D8B0336}" type="sibTrans" cxnId="{3231F1B3-0C1C-45FF-AFC5-DA0124B4011B}">
      <dgm:prSet/>
      <dgm:spPr/>
      <dgm:t>
        <a:bodyPr/>
        <a:lstStyle/>
        <a:p>
          <a:endParaRPr lang="pt-BR"/>
        </a:p>
      </dgm:t>
    </dgm:pt>
    <dgm:pt modelId="{777FF648-FFC7-4C82-8C56-090DA2CB6794}">
      <dgm:prSet phldrT="[Texto]"/>
      <dgm:spPr/>
      <dgm:t>
        <a:bodyPr/>
        <a:lstStyle/>
        <a:p>
          <a:r>
            <a:rPr lang="pt-BR" dirty="0" smtClean="0"/>
            <a:t>Limitação, monitoramento e desabilitação de acessos</a:t>
          </a:r>
          <a:endParaRPr lang="pt-BR" dirty="0"/>
        </a:p>
      </dgm:t>
    </dgm:pt>
    <dgm:pt modelId="{EB444CD7-9D5F-4BFA-ADE8-63998FBB68E5}" type="parTrans" cxnId="{89086D8A-9EF4-49F6-AB0A-6DB615399695}">
      <dgm:prSet/>
      <dgm:spPr/>
      <dgm:t>
        <a:bodyPr/>
        <a:lstStyle/>
        <a:p>
          <a:endParaRPr lang="pt-BR"/>
        </a:p>
      </dgm:t>
    </dgm:pt>
    <dgm:pt modelId="{11F1A24E-926E-4EA8-BCEF-D9542AA38DB4}" type="sibTrans" cxnId="{89086D8A-9EF4-49F6-AB0A-6DB615399695}">
      <dgm:prSet/>
      <dgm:spPr/>
      <dgm:t>
        <a:bodyPr/>
        <a:lstStyle/>
        <a:p>
          <a:endParaRPr lang="pt-BR"/>
        </a:p>
      </dgm:t>
    </dgm:pt>
    <dgm:pt modelId="{493778C3-B24A-490E-80AA-D9CA0141A1AE}">
      <dgm:prSet/>
      <dgm:spPr/>
      <dgm:t>
        <a:bodyPr/>
        <a:lstStyle/>
        <a:p>
          <a:r>
            <a:rPr lang="pt-BR" dirty="0" smtClean="0"/>
            <a:t>Prevenção de Acessos não autorizados</a:t>
          </a:r>
          <a:endParaRPr lang="pt-BR" dirty="0"/>
        </a:p>
      </dgm:t>
    </dgm:pt>
    <dgm:pt modelId="{D1572735-B527-4211-A8BC-C67956D3D5A3}" type="parTrans" cxnId="{7764550D-D9B0-4E5A-BC6E-FD8A02043F86}">
      <dgm:prSet/>
      <dgm:spPr/>
      <dgm:t>
        <a:bodyPr/>
        <a:lstStyle/>
        <a:p>
          <a:endParaRPr lang="pt-BR"/>
        </a:p>
      </dgm:t>
    </dgm:pt>
    <dgm:pt modelId="{4931A7FD-B16C-4A11-AFBA-A45ACC93568C}" type="sibTrans" cxnId="{7764550D-D9B0-4E5A-BC6E-FD8A02043F86}">
      <dgm:prSet/>
      <dgm:spPr/>
      <dgm:t>
        <a:bodyPr/>
        <a:lstStyle/>
        <a:p>
          <a:endParaRPr lang="pt-BR"/>
        </a:p>
      </dgm:t>
    </dgm:pt>
    <dgm:pt modelId="{E50A04A9-0AFE-492F-B3BF-0A17262627AF}" type="pres">
      <dgm:prSet presAssocID="{EE5A46C4-087E-426E-9BC6-D95A22B01F70}" presName="Name0" presStyleCnt="0">
        <dgm:presLayoutVars>
          <dgm:dir/>
          <dgm:animLvl val="lvl"/>
          <dgm:resizeHandles val="exact"/>
        </dgm:presLayoutVars>
      </dgm:prSet>
      <dgm:spPr/>
    </dgm:pt>
    <dgm:pt modelId="{A71E68DB-C667-4757-8168-2EF0BB260A26}" type="pres">
      <dgm:prSet presAssocID="{493778C3-B24A-490E-80AA-D9CA0141A1AE}" presName="boxAndChildren" presStyleCnt="0"/>
      <dgm:spPr/>
    </dgm:pt>
    <dgm:pt modelId="{1628EE59-D954-4757-A60D-F53E44FEF24F}" type="pres">
      <dgm:prSet presAssocID="{493778C3-B24A-490E-80AA-D9CA0141A1AE}" presName="parentTextBox" presStyleLbl="node1" presStyleIdx="0" presStyleCnt="4"/>
      <dgm:spPr/>
      <dgm:t>
        <a:bodyPr/>
        <a:lstStyle/>
        <a:p>
          <a:endParaRPr lang="pt-BR"/>
        </a:p>
      </dgm:t>
    </dgm:pt>
    <dgm:pt modelId="{8DBCAE9F-A1AA-4F97-B92D-A0FF85C32E77}" type="pres">
      <dgm:prSet presAssocID="{11F1A24E-926E-4EA8-BCEF-D9542AA38DB4}" presName="sp" presStyleCnt="0"/>
      <dgm:spPr/>
    </dgm:pt>
    <dgm:pt modelId="{F980835F-4426-4F6E-A96A-E9DF088DA5A5}" type="pres">
      <dgm:prSet presAssocID="{777FF648-FFC7-4C82-8C56-090DA2CB6794}" presName="arrowAndChildren" presStyleCnt="0"/>
      <dgm:spPr/>
    </dgm:pt>
    <dgm:pt modelId="{3E49D388-437E-4AB7-92E3-8801C497A73D}" type="pres">
      <dgm:prSet presAssocID="{777FF648-FFC7-4C82-8C56-090DA2CB6794}" presName="parentTextArrow" presStyleLbl="node1" presStyleIdx="1" presStyleCnt="4"/>
      <dgm:spPr/>
      <dgm:t>
        <a:bodyPr/>
        <a:lstStyle/>
        <a:p>
          <a:endParaRPr lang="pt-BR"/>
        </a:p>
      </dgm:t>
    </dgm:pt>
    <dgm:pt modelId="{157E2DB0-AD2E-4556-953C-05915621B453}" type="pres">
      <dgm:prSet presAssocID="{A35A33FB-03E0-4579-8503-406C3D8B0336}" presName="sp" presStyleCnt="0"/>
      <dgm:spPr/>
    </dgm:pt>
    <dgm:pt modelId="{6709E0AE-B67E-44F4-8FF8-562F4E02DBD3}" type="pres">
      <dgm:prSet presAssocID="{DBBDDBFC-9986-4B14-B828-F3F8846D15B8}" presName="arrowAndChildren" presStyleCnt="0"/>
      <dgm:spPr/>
    </dgm:pt>
    <dgm:pt modelId="{68B8C6E6-6FB2-4F39-B044-93FA7EE0F692}" type="pres">
      <dgm:prSet presAssocID="{DBBDDBFC-9986-4B14-B828-F3F8846D15B8}" presName="parentTextArrow" presStyleLbl="node1" presStyleIdx="2" presStyleCnt="4"/>
      <dgm:spPr/>
      <dgm:t>
        <a:bodyPr/>
        <a:lstStyle/>
        <a:p>
          <a:endParaRPr lang="pt-BR"/>
        </a:p>
      </dgm:t>
    </dgm:pt>
    <dgm:pt modelId="{8A357085-C8A7-4DD8-9C6A-0230DF650166}" type="pres">
      <dgm:prSet presAssocID="{4636FFA0-C7F1-41B8-9F4B-99435E07D137}" presName="sp" presStyleCnt="0"/>
      <dgm:spPr/>
    </dgm:pt>
    <dgm:pt modelId="{32DFCACB-33E1-4918-8356-C01A0ADBD468}" type="pres">
      <dgm:prSet presAssocID="{09033911-0D0B-41CE-9D0E-CE0F78B5E7FC}" presName="arrowAndChildren" presStyleCnt="0"/>
      <dgm:spPr/>
    </dgm:pt>
    <dgm:pt modelId="{EF0C21D1-7BC2-4E74-AA91-C8464F5449B5}" type="pres">
      <dgm:prSet presAssocID="{09033911-0D0B-41CE-9D0E-CE0F78B5E7FC}" presName="parentTextArrow" presStyleLbl="node1" presStyleIdx="3" presStyleCnt="4"/>
      <dgm:spPr/>
      <dgm:t>
        <a:bodyPr/>
        <a:lstStyle/>
        <a:p>
          <a:endParaRPr lang="pt-BR"/>
        </a:p>
      </dgm:t>
    </dgm:pt>
  </dgm:ptLst>
  <dgm:cxnLst>
    <dgm:cxn modelId="{4403D003-4DFA-4A99-96B9-0443DAE90638}" type="presOf" srcId="{777FF648-FFC7-4C82-8C56-090DA2CB6794}" destId="{3E49D388-437E-4AB7-92E3-8801C497A73D}" srcOrd="0" destOrd="0" presId="urn:microsoft.com/office/officeart/2005/8/layout/process4"/>
    <dgm:cxn modelId="{3231F1B3-0C1C-45FF-AFC5-DA0124B4011B}" srcId="{EE5A46C4-087E-426E-9BC6-D95A22B01F70}" destId="{DBBDDBFC-9986-4B14-B828-F3F8846D15B8}" srcOrd="1" destOrd="0" parTransId="{BDD1078C-B061-4A72-935B-6C027CA6B9A7}" sibTransId="{A35A33FB-03E0-4579-8503-406C3D8B0336}"/>
    <dgm:cxn modelId="{89086D8A-9EF4-49F6-AB0A-6DB615399695}" srcId="{EE5A46C4-087E-426E-9BC6-D95A22B01F70}" destId="{777FF648-FFC7-4C82-8C56-090DA2CB6794}" srcOrd="2" destOrd="0" parTransId="{EB444CD7-9D5F-4BFA-ADE8-63998FBB68E5}" sibTransId="{11F1A24E-926E-4EA8-BCEF-D9542AA38DB4}"/>
    <dgm:cxn modelId="{7764550D-D9B0-4E5A-BC6E-FD8A02043F86}" srcId="{EE5A46C4-087E-426E-9BC6-D95A22B01F70}" destId="{493778C3-B24A-490E-80AA-D9CA0141A1AE}" srcOrd="3" destOrd="0" parTransId="{D1572735-B527-4211-A8BC-C67956D3D5A3}" sibTransId="{4931A7FD-B16C-4A11-AFBA-A45ACC93568C}"/>
    <dgm:cxn modelId="{9ED64233-C182-457F-B7FA-3AD2CC343548}" srcId="{EE5A46C4-087E-426E-9BC6-D95A22B01F70}" destId="{09033911-0D0B-41CE-9D0E-CE0F78B5E7FC}" srcOrd="0" destOrd="0" parTransId="{FE0A030B-70CD-463F-A9C1-1A470BCBCC01}" sibTransId="{4636FFA0-C7F1-41B8-9F4B-99435E07D137}"/>
    <dgm:cxn modelId="{993E3D07-5B6B-404F-867F-F80E9D7D5811}" type="presOf" srcId="{09033911-0D0B-41CE-9D0E-CE0F78B5E7FC}" destId="{EF0C21D1-7BC2-4E74-AA91-C8464F5449B5}" srcOrd="0" destOrd="0" presId="urn:microsoft.com/office/officeart/2005/8/layout/process4"/>
    <dgm:cxn modelId="{002F352B-7ECD-4221-8E70-C1C0A7E70348}" type="presOf" srcId="{EE5A46C4-087E-426E-9BC6-D95A22B01F70}" destId="{E50A04A9-0AFE-492F-B3BF-0A17262627AF}" srcOrd="0" destOrd="0" presId="urn:microsoft.com/office/officeart/2005/8/layout/process4"/>
    <dgm:cxn modelId="{FDC0B6F1-284D-4A0F-B75D-B60E9671ABEA}" type="presOf" srcId="{493778C3-B24A-490E-80AA-D9CA0141A1AE}" destId="{1628EE59-D954-4757-A60D-F53E44FEF24F}" srcOrd="0" destOrd="0" presId="urn:microsoft.com/office/officeart/2005/8/layout/process4"/>
    <dgm:cxn modelId="{4CAE4CBF-6DDF-48C2-8630-701B9E793E81}" type="presOf" srcId="{DBBDDBFC-9986-4B14-B828-F3F8846D15B8}" destId="{68B8C6E6-6FB2-4F39-B044-93FA7EE0F692}" srcOrd="0" destOrd="0" presId="urn:microsoft.com/office/officeart/2005/8/layout/process4"/>
    <dgm:cxn modelId="{9FAB2738-452A-40FB-AB82-E3B6C9BCD87E}" type="presParOf" srcId="{E50A04A9-0AFE-492F-B3BF-0A17262627AF}" destId="{A71E68DB-C667-4757-8168-2EF0BB260A26}" srcOrd="0" destOrd="0" presId="urn:microsoft.com/office/officeart/2005/8/layout/process4"/>
    <dgm:cxn modelId="{89878813-DF20-4A10-A9BB-4B02CAF03D51}" type="presParOf" srcId="{A71E68DB-C667-4757-8168-2EF0BB260A26}" destId="{1628EE59-D954-4757-A60D-F53E44FEF24F}" srcOrd="0" destOrd="0" presId="urn:microsoft.com/office/officeart/2005/8/layout/process4"/>
    <dgm:cxn modelId="{85ABFD5F-556C-4AEA-B96B-1DEC2A6BA370}" type="presParOf" srcId="{E50A04A9-0AFE-492F-B3BF-0A17262627AF}" destId="{8DBCAE9F-A1AA-4F97-B92D-A0FF85C32E77}" srcOrd="1" destOrd="0" presId="urn:microsoft.com/office/officeart/2005/8/layout/process4"/>
    <dgm:cxn modelId="{8E8BCE74-A9D3-4A18-AC31-8136BA93ACAA}" type="presParOf" srcId="{E50A04A9-0AFE-492F-B3BF-0A17262627AF}" destId="{F980835F-4426-4F6E-A96A-E9DF088DA5A5}" srcOrd="2" destOrd="0" presId="urn:microsoft.com/office/officeart/2005/8/layout/process4"/>
    <dgm:cxn modelId="{2F32352B-2B8D-4472-ADA8-E85E529D7B2B}" type="presParOf" srcId="{F980835F-4426-4F6E-A96A-E9DF088DA5A5}" destId="{3E49D388-437E-4AB7-92E3-8801C497A73D}" srcOrd="0" destOrd="0" presId="urn:microsoft.com/office/officeart/2005/8/layout/process4"/>
    <dgm:cxn modelId="{09DE9575-B4BC-4550-9863-D46012EE6497}" type="presParOf" srcId="{E50A04A9-0AFE-492F-B3BF-0A17262627AF}" destId="{157E2DB0-AD2E-4556-953C-05915621B453}" srcOrd="3" destOrd="0" presId="urn:microsoft.com/office/officeart/2005/8/layout/process4"/>
    <dgm:cxn modelId="{CAC11DE5-E8F8-4C47-B9AE-C7B2C3E12393}" type="presParOf" srcId="{E50A04A9-0AFE-492F-B3BF-0A17262627AF}" destId="{6709E0AE-B67E-44F4-8FF8-562F4E02DBD3}" srcOrd="4" destOrd="0" presId="urn:microsoft.com/office/officeart/2005/8/layout/process4"/>
    <dgm:cxn modelId="{74B8291C-8C8E-402F-9F4A-6497118C7141}" type="presParOf" srcId="{6709E0AE-B67E-44F4-8FF8-562F4E02DBD3}" destId="{68B8C6E6-6FB2-4F39-B044-93FA7EE0F692}" srcOrd="0" destOrd="0" presId="urn:microsoft.com/office/officeart/2005/8/layout/process4"/>
    <dgm:cxn modelId="{56284866-9A88-422F-88FC-243A1D027016}" type="presParOf" srcId="{E50A04A9-0AFE-492F-B3BF-0A17262627AF}" destId="{8A357085-C8A7-4DD8-9C6A-0230DF650166}" srcOrd="5" destOrd="0" presId="urn:microsoft.com/office/officeart/2005/8/layout/process4"/>
    <dgm:cxn modelId="{B157C38D-8653-4050-A11F-98EC6047162D}" type="presParOf" srcId="{E50A04A9-0AFE-492F-B3BF-0A17262627AF}" destId="{32DFCACB-33E1-4918-8356-C01A0ADBD468}" srcOrd="6" destOrd="0" presId="urn:microsoft.com/office/officeart/2005/8/layout/process4"/>
    <dgm:cxn modelId="{58046A5A-09BA-4369-A3BC-663B91BA7B9F}" type="presParOf" srcId="{32DFCACB-33E1-4918-8356-C01A0ADBD468}" destId="{EF0C21D1-7BC2-4E74-AA91-C8464F5449B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8EE59-D954-4757-A60D-F53E44FEF24F}">
      <dsp:nvSpPr>
        <dsp:cNvPr id="0" name=""/>
        <dsp:cNvSpPr/>
      </dsp:nvSpPr>
      <dsp:spPr>
        <a:xfrm>
          <a:off x="0" y="3333360"/>
          <a:ext cx="6096000" cy="729257"/>
        </a:xfrm>
        <a:prstGeom prst="rect">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pt-BR" sz="1900" kern="1200" dirty="0" smtClean="0"/>
            <a:t>Prevenção de Acessos não autorizados</a:t>
          </a:r>
          <a:endParaRPr lang="pt-BR" sz="1900" kern="1200" dirty="0"/>
        </a:p>
      </dsp:txBody>
      <dsp:txXfrm>
        <a:off x="0" y="3333360"/>
        <a:ext cx="6096000" cy="729257"/>
      </dsp:txXfrm>
    </dsp:sp>
    <dsp:sp modelId="{3E49D388-437E-4AB7-92E3-8801C497A73D}">
      <dsp:nvSpPr>
        <dsp:cNvPr id="0" name=""/>
        <dsp:cNvSpPr/>
      </dsp:nvSpPr>
      <dsp:spPr>
        <a:xfrm rot="10800000">
          <a:off x="0" y="2222700"/>
          <a:ext cx="6096000" cy="1121598"/>
        </a:xfrm>
        <a:prstGeom prst="upArrowCallout">
          <a:avLst/>
        </a:prstGeom>
        <a:solidFill>
          <a:schemeClr val="accent5">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pt-BR" sz="1900" kern="1200" dirty="0" smtClean="0"/>
            <a:t>Limitação, monitoramento e desabilitação de acessos</a:t>
          </a:r>
          <a:endParaRPr lang="pt-BR" sz="1900" kern="1200" dirty="0"/>
        </a:p>
      </dsp:txBody>
      <dsp:txXfrm rot="10800000">
        <a:off x="0" y="2222700"/>
        <a:ext cx="6096000" cy="728781"/>
      </dsp:txXfrm>
    </dsp:sp>
    <dsp:sp modelId="{68B8C6E6-6FB2-4F39-B044-93FA7EE0F692}">
      <dsp:nvSpPr>
        <dsp:cNvPr id="0" name=""/>
        <dsp:cNvSpPr/>
      </dsp:nvSpPr>
      <dsp:spPr>
        <a:xfrm rot="10800000">
          <a:off x="0" y="1112041"/>
          <a:ext cx="6096000" cy="1121598"/>
        </a:xfrm>
        <a:prstGeom prst="upArrowCallout">
          <a:avLst/>
        </a:prstGeom>
        <a:solidFill>
          <a:schemeClr val="accent5">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pt-BR" sz="1900" kern="1200" dirty="0" smtClean="0"/>
            <a:t>Alocação, Gerência e monitoramento de privilégios</a:t>
          </a:r>
          <a:endParaRPr lang="pt-BR" sz="1900" kern="1200" dirty="0"/>
        </a:p>
      </dsp:txBody>
      <dsp:txXfrm rot="10800000">
        <a:off x="0" y="1112041"/>
        <a:ext cx="6096000" cy="728781"/>
      </dsp:txXfrm>
    </dsp:sp>
    <dsp:sp modelId="{EF0C21D1-7BC2-4E74-AA91-C8464F5449B5}">
      <dsp:nvSpPr>
        <dsp:cNvPr id="0" name=""/>
        <dsp:cNvSpPr/>
      </dsp:nvSpPr>
      <dsp:spPr>
        <a:xfrm rot="10800000">
          <a:off x="0" y="1381"/>
          <a:ext cx="6096000" cy="1121598"/>
        </a:xfrm>
        <a:prstGeom prst="upArrowCallout">
          <a:avLst/>
        </a:prstGeom>
        <a:solidFill>
          <a:schemeClr val="accent5">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pt-BR" sz="1900" kern="1200" dirty="0" smtClean="0"/>
            <a:t>Identificação e Autenticação de Usuários</a:t>
          </a:r>
          <a:endParaRPr lang="pt-BR" sz="1900" kern="1200" dirty="0"/>
        </a:p>
      </dsp:txBody>
      <dsp:txXfrm rot="10800000">
        <a:off x="0" y="1381"/>
        <a:ext cx="6096000" cy="7287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E217CC-4800-4A4F-B867-E516E309D943}" type="datetimeFigureOut">
              <a:rPr lang="pt-BR" smtClean="0"/>
              <a:pPr/>
              <a:t>14/08/2019</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D8A6A7-AC0B-40BF-AB22-FF1A62527F5D}" type="slidenum">
              <a:rPr lang="pt-BR" smtClean="0"/>
              <a:pPr/>
              <a:t>‹nº›</a:t>
            </a:fld>
            <a:endParaRPr lang="pt-BR"/>
          </a:p>
        </p:txBody>
      </p:sp>
    </p:spTree>
    <p:extLst>
      <p:ext uri="{BB962C8B-B14F-4D97-AF65-F5344CB8AC3E}">
        <p14:creationId xmlns:p14="http://schemas.microsoft.com/office/powerpoint/2010/main" val="1620257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E596-5FCA-4165-ABC8-E1F1F73F5D14}" type="datetimeFigureOut">
              <a:rPr lang="pt-BR" smtClean="0"/>
              <a:pPr/>
              <a:t>14/08/2019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7EEE2-B6B9-432A-91A2-786F452DB22A}" type="slidenum">
              <a:rPr lang="pt-BR" smtClean="0"/>
              <a:pPr/>
              <a:t>‹nº›</a:t>
            </a:fld>
            <a:endParaRPr lang="pt-BR"/>
          </a:p>
        </p:txBody>
      </p:sp>
    </p:spTree>
    <p:extLst>
      <p:ext uri="{BB962C8B-B14F-4D97-AF65-F5344CB8AC3E}">
        <p14:creationId xmlns:p14="http://schemas.microsoft.com/office/powerpoint/2010/main" val="1211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E7EEE2-B6B9-432A-91A2-786F452DB22A}" type="slidenum">
              <a:rPr lang="pt-BR" smtClean="0"/>
              <a:pPr/>
              <a:t>35</a:t>
            </a:fld>
            <a:endParaRPr lang="pt-BR"/>
          </a:p>
        </p:txBody>
      </p:sp>
    </p:spTree>
    <p:extLst>
      <p:ext uri="{BB962C8B-B14F-4D97-AF65-F5344CB8AC3E}">
        <p14:creationId xmlns:p14="http://schemas.microsoft.com/office/powerpoint/2010/main" val="56858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E7EEE2-B6B9-432A-91A2-786F452DB22A}" type="slidenum">
              <a:rPr lang="pt-BR" smtClean="0"/>
              <a:pPr/>
              <a:t>36</a:t>
            </a:fld>
            <a:endParaRPr lang="pt-BR"/>
          </a:p>
        </p:txBody>
      </p:sp>
    </p:spTree>
    <p:extLst>
      <p:ext uri="{BB962C8B-B14F-4D97-AF65-F5344CB8AC3E}">
        <p14:creationId xmlns:p14="http://schemas.microsoft.com/office/powerpoint/2010/main" val="255689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pt-BR" smtClean="0"/>
              <a:t>Clique para editar o título mestre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EABDD802-AC36-4109-8AB1-ECDC648D04F7}" type="datetime1">
              <a:rPr lang="en-US" smtClean="0"/>
              <a:t>8/14/2019</a:t>
            </a:fld>
            <a:endParaRPr lang="en-US" dirty="0">
              <a:solidFill>
                <a:srgbClr val="FFFFFF"/>
              </a:solidFill>
            </a:endParaRPr>
          </a:p>
        </p:txBody>
      </p:sp>
      <p:sp>
        <p:nvSpPr>
          <p:cNvPr id="5" name="Footer Placeholder 4"/>
          <p:cNvSpPr>
            <a:spLocks noGrp="1"/>
          </p:cNvSpPr>
          <p:nvPr>
            <p:ph type="ftr" sz="quarter" idx="11"/>
          </p:nvPr>
        </p:nvSpPr>
        <p:spPr>
          <a:xfrm>
            <a:off x="1174044" y="5357592"/>
            <a:ext cx="5034845" cy="365125"/>
          </a:xfrm>
        </p:spPr>
        <p:txBody>
          <a:bodyPr/>
          <a:lstStyle/>
          <a:p>
            <a:r>
              <a:rPr lang="pt-BR" smtClean="0"/>
              <a:t>Professor Juliano Quadrado</a:t>
            </a:r>
            <a:endParaRPr lang="pt-B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F3BE290-F37A-4895-8852-A5E12C14FDA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77B81C7A-CDFA-41E3-A917-32266ABC83CC}" type="datetime1">
              <a:rPr lang="en-US" smtClean="0"/>
              <a:t>8/14/2019</a:t>
            </a:fld>
            <a:endParaRPr lang="pt-BR"/>
          </a:p>
        </p:txBody>
      </p:sp>
      <p:sp>
        <p:nvSpPr>
          <p:cNvPr id="5" name="Footer Placeholder 4"/>
          <p:cNvSpPr>
            <a:spLocks noGrp="1"/>
          </p:cNvSpPr>
          <p:nvPr>
            <p:ph type="ftr" sz="quarter" idx="11"/>
          </p:nvPr>
        </p:nvSpPr>
        <p:spPr/>
        <p:txBody>
          <a:bodyPr/>
          <a:lstStyle/>
          <a:p>
            <a:r>
              <a:rPr lang="pt-BR" smtClean="0"/>
              <a:t>Professor Juliano Quadrado</a:t>
            </a:r>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AAA75AA-6F66-4712-B108-72A8428E8297}" type="datetime1">
              <a:rPr lang="en-US" smtClean="0"/>
              <a:t>8/14/2019</a:t>
            </a:fld>
            <a:endParaRPr lang="pt-BR"/>
          </a:p>
        </p:txBody>
      </p:sp>
      <p:sp>
        <p:nvSpPr>
          <p:cNvPr id="5" name="Footer Placeholder 4"/>
          <p:cNvSpPr>
            <a:spLocks noGrp="1"/>
          </p:cNvSpPr>
          <p:nvPr>
            <p:ph type="ftr" sz="quarter" idx="11"/>
          </p:nvPr>
        </p:nvSpPr>
        <p:spPr/>
        <p:txBody>
          <a:bodyPr/>
          <a:lstStyle/>
          <a:p>
            <a:r>
              <a:rPr lang="pt-BR" smtClean="0"/>
              <a:t>Professor Juliano Quadrado</a:t>
            </a:r>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C2996579-0D03-4FFE-B5ED-CF8A397A7AE6}" type="datetime1">
              <a:rPr lang="en-US" smtClean="0"/>
              <a:t>8/14/2019</a:t>
            </a:fld>
            <a:endParaRPr lang="en-US"/>
          </a:p>
        </p:txBody>
      </p:sp>
      <p:sp>
        <p:nvSpPr>
          <p:cNvPr id="5" name="Footer Placeholder 4"/>
          <p:cNvSpPr>
            <a:spLocks noGrp="1"/>
          </p:cNvSpPr>
          <p:nvPr>
            <p:ph type="ftr" sz="quarter" idx="11"/>
          </p:nvPr>
        </p:nvSpPr>
        <p:spPr/>
        <p:txBody>
          <a:bodyPr/>
          <a:lstStyle/>
          <a:p>
            <a:r>
              <a:rPr lang="pt-BR" smtClean="0"/>
              <a:t>Professor Juliano Quadrado</a:t>
            </a:r>
            <a:endParaRPr lang="pt-BR" dirty="0"/>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02421" y="116632"/>
            <a:ext cx="104811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C2CAF7B-AE74-4973-9B26-12639061A265}" type="datetime1">
              <a:rPr lang="en-US" smtClean="0"/>
              <a:t>8/14/2019</a:t>
            </a:fld>
            <a:endParaRPr lang="en-US"/>
          </a:p>
        </p:txBody>
      </p:sp>
      <p:sp>
        <p:nvSpPr>
          <p:cNvPr id="5" name="Footer Placeholder 4"/>
          <p:cNvSpPr>
            <a:spLocks noGrp="1"/>
          </p:cNvSpPr>
          <p:nvPr>
            <p:ph type="ftr" sz="quarter" idx="11"/>
          </p:nvPr>
        </p:nvSpPr>
        <p:spPr/>
        <p:txBody>
          <a:bodyPr/>
          <a:lstStyle/>
          <a:p>
            <a:r>
              <a:rPr lang="pt-BR" smtClean="0"/>
              <a:t>Professor Juliano Quadrado</a:t>
            </a:r>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033285E1-EE8B-431C-8BDE-6CAFD2151BB6}" type="datetime1">
              <a:rPr lang="en-US" smtClean="0"/>
              <a:t>8/14/2019</a:t>
            </a:fld>
            <a:endParaRPr lang="pt-BR"/>
          </a:p>
        </p:txBody>
      </p:sp>
      <p:sp>
        <p:nvSpPr>
          <p:cNvPr id="6" name="Footer Placeholder 5"/>
          <p:cNvSpPr>
            <a:spLocks noGrp="1"/>
          </p:cNvSpPr>
          <p:nvPr>
            <p:ph type="ftr" sz="quarter" idx="11"/>
          </p:nvPr>
        </p:nvSpPr>
        <p:spPr/>
        <p:txBody>
          <a:bodyPr/>
          <a:lstStyle/>
          <a:p>
            <a:r>
              <a:rPr lang="pt-BR" smtClean="0"/>
              <a:t>Professor Juliano Quadrado</a:t>
            </a:r>
            <a:endParaRPr lang="pt-BR"/>
          </a:p>
        </p:txBody>
      </p:sp>
      <p:sp>
        <p:nvSpPr>
          <p:cNvPr id="7" name="Slide Number Placeholder 6"/>
          <p:cNvSpPr>
            <a:spLocks noGrp="1"/>
          </p:cNvSpPr>
          <p:nvPr>
            <p:ph type="sldNum" sz="quarter" idx="12"/>
          </p:nvPr>
        </p:nvSpPr>
        <p:spPr/>
        <p:txBody>
          <a:bodyPr/>
          <a:lstStyle/>
          <a:p>
            <a:fld id="{7F3BE290-F37A-4895-8852-A5E12C14FDAD}" type="slidenum">
              <a:rPr lang="pt-BR" smtClean="0"/>
              <a:pPr/>
              <a:t>‹nº›</a:t>
            </a:fld>
            <a:endParaRPr lang="pt-BR"/>
          </a:p>
        </p:txBody>
      </p:sp>
      <p:sp>
        <p:nvSpPr>
          <p:cNvPr id="9" name="Content Placeholder 8"/>
          <p:cNvSpPr>
            <a:spLocks noGrp="1"/>
          </p:cNvSpPr>
          <p:nvPr>
            <p:ph sz="quarter" idx="13"/>
          </p:nvPr>
        </p:nvSpPr>
        <p:spPr>
          <a:xfrm>
            <a:off x="1298448" y="2121407"/>
            <a:ext cx="3200400" cy="360273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F1649775-FC50-4713-88F2-2B732C977DC9}" type="datetime1">
              <a:rPr lang="en-US" smtClean="0"/>
              <a:t>8/14/2019</a:t>
            </a:fld>
            <a:endParaRPr lang="pt-BR"/>
          </a:p>
        </p:txBody>
      </p:sp>
      <p:sp>
        <p:nvSpPr>
          <p:cNvPr id="8" name="Footer Placeholder 7"/>
          <p:cNvSpPr>
            <a:spLocks noGrp="1"/>
          </p:cNvSpPr>
          <p:nvPr>
            <p:ph type="ftr" sz="quarter" idx="11"/>
          </p:nvPr>
        </p:nvSpPr>
        <p:spPr/>
        <p:txBody>
          <a:bodyPr/>
          <a:lstStyle/>
          <a:p>
            <a:r>
              <a:rPr lang="pt-BR" smtClean="0"/>
              <a:t>Professor Juliano Quadrado</a:t>
            </a:r>
            <a:endParaRPr lang="pt-BR"/>
          </a:p>
        </p:txBody>
      </p:sp>
      <p:sp>
        <p:nvSpPr>
          <p:cNvPr id="9" name="Slide Number Placeholder 8"/>
          <p:cNvSpPr>
            <a:spLocks noGrp="1"/>
          </p:cNvSpPr>
          <p:nvPr>
            <p:ph type="sldNum" sz="quarter" idx="12"/>
          </p:nvPr>
        </p:nvSpPr>
        <p:spPr/>
        <p:txBody>
          <a:bodyPr/>
          <a:lstStyle/>
          <a:p>
            <a:fld id="{7F3BE290-F37A-4895-8852-A5E12C14FDAD}" type="slidenum">
              <a:rPr lang="pt-BR" smtClean="0"/>
              <a:pPr/>
              <a:t>‹nº›</a:t>
            </a:fld>
            <a:endParaRPr lang="pt-BR"/>
          </a:p>
        </p:txBody>
      </p:sp>
      <p:sp>
        <p:nvSpPr>
          <p:cNvPr id="11" name="Content Placeholder 10"/>
          <p:cNvSpPr>
            <a:spLocks noGrp="1"/>
          </p:cNvSpPr>
          <p:nvPr>
            <p:ph sz="quarter" idx="13"/>
          </p:nvPr>
        </p:nvSpPr>
        <p:spPr>
          <a:xfrm>
            <a:off x="1298448" y="2944368"/>
            <a:ext cx="3227832" cy="277977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85DE2FA0-DC01-4E28-8F8C-D51DD0625DB3}" type="datetime1">
              <a:rPr lang="en-US" smtClean="0"/>
              <a:t>8/14/2019</a:t>
            </a:fld>
            <a:endParaRPr lang="pt-BR"/>
          </a:p>
        </p:txBody>
      </p:sp>
      <p:sp>
        <p:nvSpPr>
          <p:cNvPr id="4" name="Footer Placeholder 3"/>
          <p:cNvSpPr>
            <a:spLocks noGrp="1"/>
          </p:cNvSpPr>
          <p:nvPr>
            <p:ph type="ftr" sz="quarter" idx="11"/>
          </p:nvPr>
        </p:nvSpPr>
        <p:spPr/>
        <p:txBody>
          <a:bodyPr/>
          <a:lstStyle/>
          <a:p>
            <a:r>
              <a:rPr lang="pt-BR" smtClean="0"/>
              <a:t>Professor Juliano Quadrado</a:t>
            </a:r>
            <a:endParaRPr lang="pt-BR"/>
          </a:p>
        </p:txBody>
      </p:sp>
      <p:sp>
        <p:nvSpPr>
          <p:cNvPr id="5" name="Slide Number Placeholder 4"/>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CB417-7CC6-4517-B3ED-FF7656584084}" type="datetime1">
              <a:rPr lang="en-US" smtClean="0"/>
              <a:t>8/14/2019</a:t>
            </a:fld>
            <a:endParaRPr lang="pt-BR"/>
          </a:p>
        </p:txBody>
      </p:sp>
      <p:sp>
        <p:nvSpPr>
          <p:cNvPr id="3" name="Footer Placeholder 2"/>
          <p:cNvSpPr>
            <a:spLocks noGrp="1"/>
          </p:cNvSpPr>
          <p:nvPr>
            <p:ph type="ftr" sz="quarter" idx="11"/>
          </p:nvPr>
        </p:nvSpPr>
        <p:spPr/>
        <p:txBody>
          <a:bodyPr/>
          <a:lstStyle/>
          <a:p>
            <a:r>
              <a:rPr lang="pt-BR" smtClean="0"/>
              <a:t>Professor Juliano Quadrado</a:t>
            </a:r>
            <a:endParaRPr lang="pt-BR"/>
          </a:p>
        </p:txBody>
      </p:sp>
      <p:sp>
        <p:nvSpPr>
          <p:cNvPr id="4" name="Slide Number Placeholder 3"/>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pt-BR" smtClean="0"/>
              <a:t>Clique para editar o título mestre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rot="60000">
            <a:off x="6341698" y="5885672"/>
            <a:ext cx="1213821" cy="365125"/>
          </a:xfrm>
        </p:spPr>
        <p:txBody>
          <a:bodyPr/>
          <a:lstStyle/>
          <a:p>
            <a:fld id="{D9F27C91-A454-41ED-B3D5-2AE701495EC9}" type="datetime1">
              <a:rPr lang="en-US" smtClean="0"/>
              <a:t>8/14/2019</a:t>
            </a:fld>
            <a:endParaRPr lang="pt-BR"/>
          </a:p>
        </p:txBody>
      </p:sp>
      <p:sp>
        <p:nvSpPr>
          <p:cNvPr id="6" name="Footer Placeholder 5"/>
          <p:cNvSpPr>
            <a:spLocks noGrp="1"/>
          </p:cNvSpPr>
          <p:nvPr>
            <p:ph type="ftr" sz="quarter" idx="11"/>
          </p:nvPr>
        </p:nvSpPr>
        <p:spPr>
          <a:xfrm rot="-60000">
            <a:off x="914554" y="5829261"/>
            <a:ext cx="3522607" cy="365125"/>
          </a:xfrm>
        </p:spPr>
        <p:txBody>
          <a:bodyPr/>
          <a:lstStyle/>
          <a:p>
            <a:r>
              <a:rPr lang="pt-BR" smtClean="0"/>
              <a:t>Professor Juliano Quadrado</a:t>
            </a:r>
            <a:endParaRPr lang="pt-BR"/>
          </a:p>
        </p:txBody>
      </p:sp>
      <p:sp>
        <p:nvSpPr>
          <p:cNvPr id="7" name="Slide Number Placeholder 6"/>
          <p:cNvSpPr>
            <a:spLocks noGrp="1"/>
          </p:cNvSpPr>
          <p:nvPr>
            <p:ph type="sldNum" sz="quarter" idx="12"/>
          </p:nvPr>
        </p:nvSpPr>
        <p:spPr>
          <a:xfrm rot="60000">
            <a:off x="7557313" y="5896961"/>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rot="60000">
            <a:off x="6345936" y="5888737"/>
            <a:ext cx="1213821" cy="365125"/>
          </a:xfrm>
        </p:spPr>
        <p:txBody>
          <a:bodyPr/>
          <a:lstStyle/>
          <a:p>
            <a:fld id="{93C5466F-B6F1-4658-9A34-DF494DE8B180}" type="datetime1">
              <a:rPr lang="en-US" smtClean="0"/>
              <a:t>8/14/2019</a:t>
            </a:fld>
            <a:endParaRPr lang="pt-BR"/>
          </a:p>
        </p:txBody>
      </p:sp>
      <p:sp>
        <p:nvSpPr>
          <p:cNvPr id="6" name="Footer Placeholder 5"/>
          <p:cNvSpPr>
            <a:spLocks noGrp="1"/>
          </p:cNvSpPr>
          <p:nvPr>
            <p:ph type="ftr" sz="quarter" idx="11"/>
          </p:nvPr>
        </p:nvSpPr>
        <p:spPr>
          <a:xfrm rot="-60000">
            <a:off x="914569" y="5831037"/>
            <a:ext cx="3319043" cy="365125"/>
          </a:xfrm>
        </p:spPr>
        <p:txBody>
          <a:bodyPr/>
          <a:lstStyle/>
          <a:p>
            <a:r>
              <a:rPr lang="pt-BR" smtClean="0"/>
              <a:t>Professor Juliano Quadrado</a:t>
            </a:r>
            <a:endParaRPr lang="pt-BR"/>
          </a:p>
        </p:txBody>
      </p:sp>
      <p:sp>
        <p:nvSpPr>
          <p:cNvPr id="7" name="Slide Number Placeholder 6"/>
          <p:cNvSpPr>
            <a:spLocks noGrp="1"/>
          </p:cNvSpPr>
          <p:nvPr>
            <p:ph type="sldNum" sz="quarter" idx="12"/>
          </p:nvPr>
        </p:nvSpPr>
        <p:spPr>
          <a:xfrm rot="60000">
            <a:off x="7562089" y="5900026"/>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C15C391-69B8-41B2-B959-D3B1D2294727}" type="datetime1">
              <a:rPr lang="en-US" smtClean="0"/>
              <a:t>8/14/2019</a:t>
            </a:fld>
            <a:endParaRPr lang="pt-B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r>
              <a:rPr lang="pt-BR" smtClean="0"/>
              <a:t>Professor Juliano Quadrado</a:t>
            </a:r>
            <a:endParaRPr lang="pt-B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F3BE290-F37A-4895-8852-A5E12C14FDA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7624" y="2807809"/>
            <a:ext cx="6984776" cy="1229522"/>
          </a:xfrm>
        </p:spPr>
        <p:txBody>
          <a:bodyPr>
            <a:normAutofit fontScale="90000"/>
          </a:bodyPr>
          <a:lstStyle/>
          <a:p>
            <a:pPr algn="ctr"/>
            <a:r>
              <a:rPr lang="pt-BR" dirty="0" smtClean="0"/>
              <a:t>Segurança de Software</a:t>
            </a:r>
            <a:br>
              <a:rPr lang="pt-BR" dirty="0" smtClean="0"/>
            </a:br>
            <a:r>
              <a:rPr lang="pt-BR" dirty="0" smtClean="0"/>
              <a:t>Aula 3 – Controle de Acesso</a:t>
            </a:r>
            <a:endParaRPr lang="pt-BR" dirty="0"/>
          </a:p>
        </p:txBody>
      </p:sp>
      <p:sp>
        <p:nvSpPr>
          <p:cNvPr id="3" name="Subtítulo 2"/>
          <p:cNvSpPr>
            <a:spLocks noGrp="1"/>
          </p:cNvSpPr>
          <p:nvPr>
            <p:ph type="subTitle" idx="1"/>
          </p:nvPr>
        </p:nvSpPr>
        <p:spPr>
          <a:xfrm>
            <a:off x="1739821" y="4077072"/>
            <a:ext cx="5712179" cy="1524000"/>
          </a:xfrm>
        </p:spPr>
        <p:txBody>
          <a:bodyPr>
            <a:normAutofit/>
          </a:bodyPr>
          <a:lstStyle/>
          <a:p>
            <a:r>
              <a:rPr lang="pt-BR" sz="3200" dirty="0" smtClean="0"/>
              <a:t>Professor:  </a:t>
            </a:r>
            <a:r>
              <a:rPr lang="pt-BR" sz="3200" dirty="0" smtClean="0"/>
              <a:t>Rodrigo Figueira</a:t>
            </a:r>
            <a:endParaRPr lang="pt-BR" sz="32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1235559"/>
            <a:ext cx="2064047" cy="155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7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normAutofit/>
          </a:bodyPr>
          <a:lstStyle/>
          <a:p>
            <a:r>
              <a:rPr lang="pt-BR" dirty="0"/>
              <a:t>Visa restringir as operações que determinado usuário pode efetuar.</a:t>
            </a:r>
          </a:p>
          <a:p>
            <a:r>
              <a:rPr lang="pt-BR" dirty="0"/>
              <a:t>Definição de políticas de segurança</a:t>
            </a:r>
            <a:r>
              <a:rPr lang="en-US" dirty="0"/>
              <a:t>.</a:t>
            </a:r>
          </a:p>
          <a:p>
            <a:r>
              <a:rPr lang="pt-BR" dirty="0"/>
              <a:t>Definição de papéis para os usuários.</a:t>
            </a:r>
          </a:p>
          <a:p>
            <a:r>
              <a:rPr lang="pt-BR" dirty="0"/>
              <a:t>Finalidade de proteger o sistema e seus dados.</a:t>
            </a:r>
          </a:p>
          <a:p>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10</a:t>
            </a:fld>
            <a:endParaRPr lang="pt-BR"/>
          </a:p>
        </p:txBody>
      </p:sp>
    </p:spTree>
    <p:extLst>
      <p:ext uri="{BB962C8B-B14F-4D97-AF65-F5344CB8AC3E}">
        <p14:creationId xmlns:p14="http://schemas.microsoft.com/office/powerpoint/2010/main" val="1678297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Pode ser</a:t>
            </a:r>
          </a:p>
          <a:p>
            <a:r>
              <a:rPr lang="pt-BR" dirty="0" smtClean="0"/>
              <a:t>Controle de acesso Físico:</a:t>
            </a:r>
          </a:p>
          <a:p>
            <a:pPr lvl="1"/>
            <a:r>
              <a:rPr lang="pt-BR" dirty="0" smtClean="0"/>
              <a:t>Crachá,</a:t>
            </a:r>
          </a:p>
          <a:p>
            <a:pPr lvl="1"/>
            <a:r>
              <a:rPr lang="pt-BR" dirty="0" smtClean="0"/>
              <a:t>Cartão eletrônico</a:t>
            </a:r>
          </a:p>
          <a:p>
            <a:pPr lvl="1"/>
            <a:r>
              <a:rPr lang="pt-BR" dirty="0" smtClean="0"/>
              <a:t>Controles biométricos.</a:t>
            </a:r>
          </a:p>
          <a:p>
            <a:r>
              <a:rPr lang="pt-BR" dirty="0" smtClean="0"/>
              <a:t>Controle </a:t>
            </a:r>
            <a:r>
              <a:rPr lang="pt-BR" dirty="0"/>
              <a:t>de acesso </a:t>
            </a:r>
            <a:r>
              <a:rPr lang="pt-BR" dirty="0" smtClean="0"/>
              <a:t>Lógico:</a:t>
            </a:r>
            <a:endParaRPr lang="pt-BR" dirty="0"/>
          </a:p>
          <a:p>
            <a:pPr lvl="1"/>
            <a:r>
              <a:rPr lang="pt-BR" dirty="0" smtClean="0"/>
              <a:t>Restrição de acesso a informações.</a:t>
            </a:r>
          </a:p>
          <a:p>
            <a:pPr lvl="1"/>
            <a:r>
              <a:rPr lang="pt-BR" dirty="0" smtClean="0"/>
              <a:t>Acesso monitorado (Logs)</a:t>
            </a:r>
          </a:p>
          <a:p>
            <a:pPr lvl="1"/>
            <a:r>
              <a:rPr lang="pt-BR" dirty="0"/>
              <a:t>Usuário só pode executar operações compatíveis com seu papel.</a:t>
            </a:r>
          </a:p>
          <a:p>
            <a:pPr lvl="1"/>
            <a:endParaRPr lang="pt-BR" dirty="0"/>
          </a:p>
          <a:p>
            <a:pPr marL="365760" lvl="1" indent="0">
              <a:buNone/>
            </a:pP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11</a:t>
            </a:fld>
            <a:endParaRPr lang="pt-BR"/>
          </a:p>
        </p:txBody>
      </p:sp>
    </p:spTree>
    <p:extLst>
      <p:ext uri="{BB962C8B-B14F-4D97-AF65-F5344CB8AC3E}">
        <p14:creationId xmlns:p14="http://schemas.microsoft.com/office/powerpoint/2010/main" val="3907880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100" y="620688"/>
            <a:ext cx="6965245" cy="1202485"/>
          </a:xfrm>
        </p:spPr>
        <p:txBody>
          <a:bodyPr/>
          <a:lstStyle/>
          <a:p>
            <a:r>
              <a:rPr lang="pt-BR" dirty="0" smtClean="0"/>
              <a:t>Fases do controle de acesso</a:t>
            </a:r>
            <a:endParaRPr lang="en-US" dirty="0"/>
          </a:p>
        </p:txBody>
      </p:sp>
      <p:sp>
        <p:nvSpPr>
          <p:cNvPr id="4" name="Rectangle 3"/>
          <p:cNvSpPr/>
          <p:nvPr/>
        </p:nvSpPr>
        <p:spPr>
          <a:xfrm>
            <a:off x="1524000" y="3124200"/>
            <a:ext cx="16002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smtClean="0"/>
              <a:t>Identificação</a:t>
            </a:r>
            <a:endParaRPr lang="en-US" dirty="0"/>
          </a:p>
        </p:txBody>
      </p:sp>
      <p:sp>
        <p:nvSpPr>
          <p:cNvPr id="5" name="Rectangle 4"/>
          <p:cNvSpPr/>
          <p:nvPr/>
        </p:nvSpPr>
        <p:spPr>
          <a:xfrm>
            <a:off x="3886200" y="3124200"/>
            <a:ext cx="17526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smtClean="0"/>
              <a:t>Autenticação</a:t>
            </a:r>
            <a:endParaRPr lang="en-US" dirty="0"/>
          </a:p>
        </p:txBody>
      </p:sp>
      <p:sp>
        <p:nvSpPr>
          <p:cNvPr id="6" name="Rectangle 5"/>
          <p:cNvSpPr/>
          <p:nvPr/>
        </p:nvSpPr>
        <p:spPr>
          <a:xfrm>
            <a:off x="6324600" y="3124200"/>
            <a:ext cx="16764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smtClean="0"/>
              <a:t>Autorização</a:t>
            </a:r>
            <a:endParaRPr lang="en-US" dirty="0"/>
          </a:p>
        </p:txBody>
      </p:sp>
      <p:sp>
        <p:nvSpPr>
          <p:cNvPr id="10" name="Rectangle 9"/>
          <p:cNvSpPr/>
          <p:nvPr/>
        </p:nvSpPr>
        <p:spPr>
          <a:xfrm>
            <a:off x="1676400" y="4724400"/>
            <a:ext cx="6477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smtClean="0"/>
              <a:t>Auditoria</a:t>
            </a:r>
            <a:endParaRPr lang="en-US" dirty="0"/>
          </a:p>
        </p:txBody>
      </p:sp>
      <p:sp>
        <p:nvSpPr>
          <p:cNvPr id="12" name="Down Arrow 11"/>
          <p:cNvSpPr/>
          <p:nvPr/>
        </p:nvSpPr>
        <p:spPr>
          <a:xfrm rot="10800000">
            <a:off x="2286000" y="4267200"/>
            <a:ext cx="381000" cy="381000"/>
          </a:xfrm>
          <a:prstGeom prst="downArrow">
            <a:avLst>
              <a:gd name="adj1" fmla="val 50000"/>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 name="Down Arrow 12"/>
          <p:cNvSpPr/>
          <p:nvPr/>
        </p:nvSpPr>
        <p:spPr>
          <a:xfrm rot="10800000">
            <a:off x="4648200" y="4267200"/>
            <a:ext cx="381000" cy="381000"/>
          </a:xfrm>
          <a:prstGeom prst="downArrow">
            <a:avLst>
              <a:gd name="adj1" fmla="val 50000"/>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Down Arrow 13"/>
          <p:cNvSpPr/>
          <p:nvPr/>
        </p:nvSpPr>
        <p:spPr>
          <a:xfrm rot="10800000">
            <a:off x="7010400" y="4267200"/>
            <a:ext cx="381000" cy="381000"/>
          </a:xfrm>
          <a:prstGeom prst="downArrow">
            <a:avLst>
              <a:gd name="adj1" fmla="val 50000"/>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p:nvSpPr>
        <p:spPr>
          <a:xfrm>
            <a:off x="990600" y="1524000"/>
            <a:ext cx="2743200" cy="1066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b="1" i="1" dirty="0" smtClean="0">
                <a:solidFill>
                  <a:srgbClr val="FFFF00"/>
                </a:solidFill>
              </a:rPr>
              <a:t>LOGON</a:t>
            </a:r>
          </a:p>
          <a:p>
            <a:pPr algn="ctr"/>
            <a:r>
              <a:rPr lang="pt-BR" dirty="0" smtClean="0"/>
              <a:t>Usuário:</a:t>
            </a:r>
          </a:p>
          <a:p>
            <a:pPr algn="ctr"/>
            <a:r>
              <a:rPr lang="pt-BR" dirty="0" smtClean="0"/>
              <a:t>Senha: </a:t>
            </a:r>
            <a:endParaRPr lang="en-US" dirty="0"/>
          </a:p>
        </p:txBody>
      </p:sp>
      <p:sp>
        <p:nvSpPr>
          <p:cNvPr id="17" name="Down Arrow 16"/>
          <p:cNvSpPr/>
          <p:nvPr/>
        </p:nvSpPr>
        <p:spPr>
          <a:xfrm>
            <a:off x="1981200" y="2667000"/>
            <a:ext cx="609600" cy="3048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ight Arrow 17"/>
          <p:cNvSpPr/>
          <p:nvPr/>
        </p:nvSpPr>
        <p:spPr>
          <a:xfrm>
            <a:off x="3276600" y="3505200"/>
            <a:ext cx="457200"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ight Arrow 18"/>
          <p:cNvSpPr/>
          <p:nvPr/>
        </p:nvSpPr>
        <p:spPr>
          <a:xfrm>
            <a:off x="5791200" y="3505200"/>
            <a:ext cx="457200"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Espaço Reservado para Número de Slide 2"/>
          <p:cNvSpPr>
            <a:spLocks noGrp="1"/>
          </p:cNvSpPr>
          <p:nvPr>
            <p:ph type="sldNum" sz="quarter" idx="12"/>
          </p:nvPr>
        </p:nvSpPr>
        <p:spPr/>
        <p:txBody>
          <a:bodyPr/>
          <a:lstStyle/>
          <a:p>
            <a:fld id="{7F3BE290-F37A-4895-8852-A5E12C14FDAD}" type="slidenum">
              <a:rPr lang="pt-BR" smtClean="0"/>
              <a:pPr/>
              <a:t>12</a:t>
            </a:fld>
            <a:endParaRPr lang="pt-BR" dirty="0"/>
          </a:p>
        </p:txBody>
      </p:sp>
    </p:spTree>
    <p:extLst>
      <p:ext uri="{BB962C8B-B14F-4D97-AF65-F5344CB8AC3E}">
        <p14:creationId xmlns:p14="http://schemas.microsoft.com/office/powerpoint/2010/main" val="1289032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Logon</a:t>
            </a:r>
            <a:endParaRPr lang="pt-BR" dirty="0"/>
          </a:p>
        </p:txBody>
      </p:sp>
      <p:sp>
        <p:nvSpPr>
          <p:cNvPr id="3" name="Espaço Reservado para Conteúdo 2"/>
          <p:cNvSpPr>
            <a:spLocks noGrp="1"/>
          </p:cNvSpPr>
          <p:nvPr>
            <p:ph idx="1"/>
          </p:nvPr>
        </p:nvSpPr>
        <p:spPr>
          <a:xfrm>
            <a:off x="457200" y="1600200"/>
            <a:ext cx="4618856" cy="4873752"/>
          </a:xfrm>
        </p:spPr>
        <p:txBody>
          <a:bodyPr>
            <a:normAutofit lnSpcReduction="10000"/>
          </a:bodyPr>
          <a:lstStyle/>
          <a:p>
            <a:r>
              <a:rPr lang="pt-BR" dirty="0" smtClean="0"/>
              <a:t>Serve para validar entrada no sistema</a:t>
            </a:r>
          </a:p>
          <a:p>
            <a:r>
              <a:rPr lang="pt-BR" dirty="0" smtClean="0"/>
              <a:t>Deve evitar entrada de código malicioso</a:t>
            </a:r>
          </a:p>
          <a:p>
            <a:r>
              <a:rPr lang="pt-BR" dirty="0" smtClean="0"/>
              <a:t>Recebe a identificação e inicia o processo de autenticação do sistema.</a:t>
            </a:r>
          </a:p>
          <a:p>
            <a:r>
              <a:rPr lang="pt-BR" dirty="0" smtClean="0"/>
              <a:t>Tem </a:t>
            </a:r>
            <a:r>
              <a:rPr lang="pt-BR" dirty="0"/>
              <a:t>por objetivo conceder acesso aos recursos de um sistema  computacional, e orientar os usuários durante sua </a:t>
            </a:r>
            <a:r>
              <a:rPr lang="pt-BR" b="1" dirty="0"/>
              <a:t>identificação e autenticação.</a:t>
            </a:r>
          </a:p>
          <a:p>
            <a:endParaRPr lang="pt-BR" dirty="0" smtClean="0"/>
          </a:p>
          <a:p>
            <a:pPr lvl="1"/>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13</a:t>
            </a:fld>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060848"/>
            <a:ext cx="3600450" cy="2733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807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Logon</a:t>
            </a:r>
            <a:endParaRPr lang="pt-BR" dirty="0"/>
          </a:p>
        </p:txBody>
      </p:sp>
      <p:sp>
        <p:nvSpPr>
          <p:cNvPr id="3" name="Espaço Reservado para Conteúdo 2"/>
          <p:cNvSpPr>
            <a:spLocks noGrp="1"/>
          </p:cNvSpPr>
          <p:nvPr>
            <p:ph idx="1"/>
          </p:nvPr>
        </p:nvSpPr>
        <p:spPr/>
        <p:txBody>
          <a:bodyPr/>
          <a:lstStyle/>
          <a:p>
            <a:pPr algn="just"/>
            <a:r>
              <a:rPr lang="pt-BR" b="1" dirty="0"/>
              <a:t>Identificação do usuário: </a:t>
            </a:r>
            <a:r>
              <a:rPr lang="pt-BR" dirty="0"/>
              <a:t>define no processo de </a:t>
            </a:r>
            <a:r>
              <a:rPr lang="pt-BR" dirty="0" err="1"/>
              <a:t>logon</a:t>
            </a:r>
            <a:r>
              <a:rPr lang="pt-BR" dirty="0"/>
              <a:t> quem é o usuário</a:t>
            </a:r>
            <a:r>
              <a:rPr lang="en-US" dirty="0" smtClean="0"/>
              <a:t>.</a:t>
            </a:r>
          </a:p>
          <a:p>
            <a:pPr algn="just"/>
            <a:endParaRPr lang="en-US" dirty="0"/>
          </a:p>
          <a:p>
            <a:pPr algn="just"/>
            <a:r>
              <a:rPr lang="pt-BR" b="1" dirty="0"/>
              <a:t>Autenticação do usuário: </a:t>
            </a:r>
            <a:r>
              <a:rPr lang="pt-BR" dirty="0"/>
              <a:t>garante no procedimento de </a:t>
            </a:r>
            <a:r>
              <a:rPr lang="pt-BR" dirty="0" err="1"/>
              <a:t>logon</a:t>
            </a:r>
            <a:r>
              <a:rPr lang="pt-BR" dirty="0"/>
              <a:t> que o usuário é realmente quem ele diz ser</a:t>
            </a:r>
            <a:endParaRPr lang="en-US" dirty="0"/>
          </a:p>
          <a:p>
            <a:endParaRPr lang="pt-BR" dirty="0" smtClean="0"/>
          </a:p>
          <a:p>
            <a:pPr lvl="1"/>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14</a:t>
            </a:fld>
            <a:endParaRPr lang="pt-BR"/>
          </a:p>
        </p:txBody>
      </p:sp>
    </p:spTree>
    <p:extLst>
      <p:ext uri="{BB962C8B-B14F-4D97-AF65-F5344CB8AC3E}">
        <p14:creationId xmlns:p14="http://schemas.microsoft.com/office/powerpoint/2010/main" val="639479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err="1" smtClean="0"/>
              <a:t>Logon</a:t>
            </a:r>
            <a:endParaRPr lang="en-US" dirty="0"/>
          </a:p>
        </p:txBody>
      </p:sp>
      <p:sp>
        <p:nvSpPr>
          <p:cNvPr id="2" name="Content Placeholder 1"/>
          <p:cNvSpPr>
            <a:spLocks noGrp="1"/>
          </p:cNvSpPr>
          <p:nvPr>
            <p:ph idx="1"/>
          </p:nvPr>
        </p:nvSpPr>
        <p:spPr/>
        <p:txBody>
          <a:bodyPr>
            <a:normAutofit/>
          </a:bodyPr>
          <a:lstStyle/>
          <a:p>
            <a:pPr algn="just"/>
            <a:r>
              <a:rPr lang="pt-BR" dirty="0" smtClean="0"/>
              <a:t>Um procedimento de logon eficiente deve:</a:t>
            </a:r>
          </a:p>
          <a:p>
            <a:pPr lvl="1" algn="just"/>
            <a:r>
              <a:rPr lang="pt-BR" dirty="0" smtClean="0"/>
              <a:t>Informar que o computador </a:t>
            </a:r>
            <a:r>
              <a:rPr lang="pt-BR" b="1" dirty="0" smtClean="0"/>
              <a:t>só deve ser acessado por pessoas</a:t>
            </a:r>
            <a:r>
              <a:rPr lang="en-US" b="1" dirty="0" smtClean="0"/>
              <a:t> </a:t>
            </a:r>
            <a:r>
              <a:rPr lang="pt-BR" b="1" dirty="0" smtClean="0"/>
              <a:t>autorizadas</a:t>
            </a:r>
            <a:r>
              <a:rPr lang="en-US" dirty="0" smtClean="0"/>
              <a:t>;</a:t>
            </a:r>
          </a:p>
          <a:p>
            <a:pPr lvl="1" algn="just"/>
            <a:r>
              <a:rPr lang="pt-BR" b="1" dirty="0" smtClean="0"/>
              <a:t>Evitar identificar o sistema </a:t>
            </a:r>
            <a:r>
              <a:rPr lang="pt-BR" dirty="0" smtClean="0"/>
              <a:t>ou suas aplicações até que o processo de logon esteja completamente concluído;</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15</a:t>
            </a:fld>
            <a:endParaRPr lang="pt-BR" dirty="0"/>
          </a:p>
        </p:txBody>
      </p:sp>
    </p:spTree>
    <p:extLst>
      <p:ext uri="{BB962C8B-B14F-4D97-AF65-F5344CB8AC3E}">
        <p14:creationId xmlns:p14="http://schemas.microsoft.com/office/powerpoint/2010/main" val="3303675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err="1" smtClean="0"/>
              <a:t>Logon</a:t>
            </a:r>
            <a:endParaRPr lang="en-US" dirty="0"/>
          </a:p>
        </p:txBody>
      </p:sp>
      <p:sp>
        <p:nvSpPr>
          <p:cNvPr id="2" name="Content Placeholder 1"/>
          <p:cNvSpPr>
            <a:spLocks noGrp="1"/>
          </p:cNvSpPr>
          <p:nvPr>
            <p:ph idx="1"/>
          </p:nvPr>
        </p:nvSpPr>
        <p:spPr/>
        <p:txBody>
          <a:bodyPr>
            <a:normAutofit fontScale="92500" lnSpcReduction="10000"/>
          </a:bodyPr>
          <a:lstStyle/>
          <a:p>
            <a:pPr algn="just"/>
            <a:r>
              <a:rPr lang="pt-BR" dirty="0" smtClean="0"/>
              <a:t>Um procedimento de logon eficiente deve:</a:t>
            </a:r>
          </a:p>
          <a:p>
            <a:pPr lvl="1" algn="just"/>
            <a:r>
              <a:rPr lang="pt-BR" dirty="0" smtClean="0"/>
              <a:t>Durante o processo de logon, </a:t>
            </a:r>
            <a:r>
              <a:rPr lang="pt-BR" b="1" dirty="0" smtClean="0"/>
              <a:t>evitar o fornecimento de mensagens de ajuda </a:t>
            </a:r>
            <a:r>
              <a:rPr lang="pt-BR" dirty="0" smtClean="0"/>
              <a:t>que poderiam auxiliar um usuário não autorizado a completar esse procedimento;</a:t>
            </a:r>
          </a:p>
          <a:p>
            <a:pPr lvl="1" algn="just"/>
            <a:r>
              <a:rPr lang="pt-BR" dirty="0" smtClean="0"/>
              <a:t>Validar a informação de logon apenas quando todos os dados de entrada estiverem completos. </a:t>
            </a:r>
          </a:p>
          <a:p>
            <a:pPr lvl="1" algn="just"/>
            <a:r>
              <a:rPr lang="pt-BR" dirty="0" smtClean="0"/>
              <a:t>Caso ocorra algum erro, </a:t>
            </a:r>
            <a:r>
              <a:rPr lang="pt-BR" b="1" dirty="0" smtClean="0"/>
              <a:t>o sistema não deve indicar qual parte do dado de entrada está correta ou incorreta</a:t>
            </a:r>
            <a:r>
              <a:rPr lang="pt-BR" dirty="0" smtClean="0"/>
              <a:t>, como, por exemplo, ID ou senha</a:t>
            </a:r>
            <a:r>
              <a:rPr lang="en-US" dirty="0" smtClean="0"/>
              <a:t>;</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16</a:t>
            </a:fld>
            <a:endParaRPr lang="pt-BR" dirty="0"/>
          </a:p>
        </p:txBody>
      </p:sp>
    </p:spTree>
    <p:extLst>
      <p:ext uri="{BB962C8B-B14F-4D97-AF65-F5344CB8AC3E}">
        <p14:creationId xmlns:p14="http://schemas.microsoft.com/office/powerpoint/2010/main" val="4269495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0648"/>
            <a:ext cx="7467600" cy="1143000"/>
          </a:xfrm>
        </p:spPr>
        <p:txBody>
          <a:bodyPr/>
          <a:lstStyle/>
          <a:p>
            <a:r>
              <a:rPr lang="pt-BR" dirty="0" err="1" smtClean="0"/>
              <a:t>Logon</a:t>
            </a:r>
            <a:endParaRPr lang="en-US" dirty="0"/>
          </a:p>
        </p:txBody>
      </p:sp>
      <p:sp>
        <p:nvSpPr>
          <p:cNvPr id="2" name="Content Placeholder 1"/>
          <p:cNvSpPr>
            <a:spLocks noGrp="1"/>
          </p:cNvSpPr>
          <p:nvPr>
            <p:ph idx="1"/>
          </p:nvPr>
        </p:nvSpPr>
        <p:spPr/>
        <p:txBody>
          <a:bodyPr>
            <a:normAutofit/>
          </a:bodyPr>
          <a:lstStyle/>
          <a:p>
            <a:pPr algn="just"/>
            <a:r>
              <a:rPr lang="pt-BR" dirty="0" smtClean="0"/>
              <a:t>Um procedimento de logon eficiente deve:</a:t>
            </a:r>
          </a:p>
          <a:p>
            <a:pPr lvl="1" algn="just"/>
            <a:r>
              <a:rPr lang="pt-BR" dirty="0" smtClean="0"/>
              <a:t>Em relação as tentativas de acesso:</a:t>
            </a:r>
          </a:p>
          <a:p>
            <a:pPr lvl="2" algn="just"/>
            <a:r>
              <a:rPr lang="pt-BR" dirty="0" smtClean="0"/>
              <a:t>limitar o número de tentativas ( três ) de logon sem sucesso,</a:t>
            </a:r>
          </a:p>
          <a:p>
            <a:pPr lvl="2" algn="just"/>
            <a:r>
              <a:rPr lang="pt-BR" dirty="0" smtClean="0"/>
              <a:t>registrar as tentativas de acesso inválidas;</a:t>
            </a:r>
          </a:p>
          <a:p>
            <a:pPr lvl="2" algn="just"/>
            <a:r>
              <a:rPr lang="pt-BR" dirty="0" smtClean="0"/>
              <a:t>forçar um tempo de espera antes de permitir novas tentativas de entrada no sistema ou rejeitar qualquer tentativa posterior de acesso sem autorização específica;</a:t>
            </a:r>
          </a:p>
          <a:p>
            <a:pPr lvl="2" algn="just"/>
            <a:r>
              <a:rPr lang="pt-BR" dirty="0" smtClean="0"/>
              <a:t>encerrar as conexões com o computador.</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17</a:t>
            </a:fld>
            <a:endParaRPr lang="pt-BR" dirty="0"/>
          </a:p>
        </p:txBody>
      </p:sp>
    </p:spTree>
    <p:extLst>
      <p:ext uri="{BB962C8B-B14F-4D97-AF65-F5344CB8AC3E}">
        <p14:creationId xmlns:p14="http://schemas.microsoft.com/office/powerpoint/2010/main" val="2438577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0648"/>
            <a:ext cx="7467600" cy="1143000"/>
          </a:xfrm>
        </p:spPr>
        <p:txBody>
          <a:bodyPr/>
          <a:lstStyle/>
          <a:p>
            <a:r>
              <a:rPr lang="pt-BR" dirty="0" err="1" smtClean="0"/>
              <a:t>Logon</a:t>
            </a:r>
            <a:endParaRPr lang="en-US" dirty="0"/>
          </a:p>
        </p:txBody>
      </p:sp>
      <p:sp>
        <p:nvSpPr>
          <p:cNvPr id="2" name="Content Placeholder 1"/>
          <p:cNvSpPr>
            <a:spLocks noGrp="1"/>
          </p:cNvSpPr>
          <p:nvPr>
            <p:ph idx="1"/>
          </p:nvPr>
        </p:nvSpPr>
        <p:spPr/>
        <p:txBody>
          <a:bodyPr>
            <a:normAutofit lnSpcReduction="10000"/>
          </a:bodyPr>
          <a:lstStyle/>
          <a:p>
            <a:pPr algn="just"/>
            <a:r>
              <a:rPr lang="pt-BR" dirty="0" smtClean="0"/>
              <a:t>Um procedimento de logon eficiente deve:</a:t>
            </a:r>
          </a:p>
          <a:p>
            <a:pPr lvl="1" algn="just"/>
            <a:r>
              <a:rPr lang="pt-BR" b="1" dirty="0" smtClean="0"/>
              <a:t>Limitar o tempo máximo </a:t>
            </a:r>
            <a:r>
              <a:rPr lang="pt-BR" dirty="0" smtClean="0"/>
              <a:t>para o procedimento de logon. Se excedido, o sistema deverá encerrar o procedimento;</a:t>
            </a:r>
          </a:p>
          <a:p>
            <a:pPr lvl="1" algn="just"/>
            <a:r>
              <a:rPr lang="pt-BR" dirty="0" smtClean="0"/>
              <a:t>Mostrar as seguintes informações, quando o procedimento de logon no sistema finalizar com êxito:</a:t>
            </a:r>
          </a:p>
          <a:p>
            <a:pPr lvl="2" algn="just"/>
            <a:r>
              <a:rPr lang="pt-BR" dirty="0" smtClean="0"/>
              <a:t>data e hora do último logon com sucesso;</a:t>
            </a:r>
          </a:p>
          <a:p>
            <a:pPr lvl="2" algn="just"/>
            <a:r>
              <a:rPr lang="pt-BR" dirty="0" smtClean="0"/>
              <a:t>detalhes de qualquer tentativa de logon sem sucesso, desde o último procedimento realizado </a:t>
            </a:r>
            <a:r>
              <a:rPr lang="en-US" dirty="0" smtClean="0"/>
              <a:t>com </a:t>
            </a:r>
            <a:r>
              <a:rPr lang="pt-BR" dirty="0" smtClean="0"/>
              <a:t>sucesso</a:t>
            </a:r>
            <a:r>
              <a:rPr lang="en-US" dirty="0" smtClean="0"/>
              <a:t>.</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18</a:t>
            </a:fld>
            <a:endParaRPr lang="pt-BR" dirty="0"/>
          </a:p>
        </p:txBody>
      </p:sp>
    </p:spTree>
    <p:extLst>
      <p:ext uri="{BB962C8B-B14F-4D97-AF65-F5344CB8AC3E}">
        <p14:creationId xmlns:p14="http://schemas.microsoft.com/office/powerpoint/2010/main" val="2780213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Identificação/Autenticação</a:t>
            </a:r>
            <a:endParaRPr lang="en-US" dirty="0"/>
          </a:p>
        </p:txBody>
      </p:sp>
      <p:sp>
        <p:nvSpPr>
          <p:cNvPr id="4" name="Rectangle 3"/>
          <p:cNvSpPr/>
          <p:nvPr/>
        </p:nvSpPr>
        <p:spPr>
          <a:xfrm>
            <a:off x="685800" y="30480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Quem é você?</a:t>
            </a:r>
            <a:endParaRPr lang="en-US" dirty="0"/>
          </a:p>
        </p:txBody>
      </p:sp>
      <p:sp>
        <p:nvSpPr>
          <p:cNvPr id="5" name="TextBox 4"/>
          <p:cNvSpPr txBox="1"/>
          <p:nvPr/>
        </p:nvSpPr>
        <p:spPr>
          <a:xfrm>
            <a:off x="914400" y="2590800"/>
            <a:ext cx="2057400" cy="381000"/>
          </a:xfrm>
          <a:prstGeom prst="rect">
            <a:avLst/>
          </a:prstGeom>
          <a:noFill/>
        </p:spPr>
        <p:txBody>
          <a:bodyPr wrap="square" rtlCol="0">
            <a:spAutoFit/>
          </a:bodyPr>
          <a:lstStyle/>
          <a:p>
            <a:r>
              <a:rPr lang="pt-BR" dirty="0" smtClean="0"/>
              <a:t>Identificação</a:t>
            </a:r>
            <a:endParaRPr lang="en-US" dirty="0"/>
          </a:p>
        </p:txBody>
      </p:sp>
      <p:sp>
        <p:nvSpPr>
          <p:cNvPr id="6" name="Rectangle 5"/>
          <p:cNvSpPr/>
          <p:nvPr/>
        </p:nvSpPr>
        <p:spPr>
          <a:xfrm>
            <a:off x="4953000" y="22860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 que você possui?</a:t>
            </a:r>
            <a:endParaRPr lang="en-US" dirty="0"/>
          </a:p>
        </p:txBody>
      </p:sp>
      <p:sp>
        <p:nvSpPr>
          <p:cNvPr id="8" name="Rectangle 7"/>
          <p:cNvSpPr/>
          <p:nvPr/>
        </p:nvSpPr>
        <p:spPr>
          <a:xfrm>
            <a:off x="4953000" y="3886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 que você sabe?</a:t>
            </a:r>
            <a:endParaRPr lang="en-US" dirty="0"/>
          </a:p>
        </p:txBody>
      </p:sp>
      <p:sp>
        <p:nvSpPr>
          <p:cNvPr id="9" name="Right Arrow 8"/>
          <p:cNvSpPr/>
          <p:nvPr/>
        </p:nvSpPr>
        <p:spPr>
          <a:xfrm rot="19831462">
            <a:off x="3272819" y="2708261"/>
            <a:ext cx="150682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269268">
            <a:off x="3294576" y="3688056"/>
            <a:ext cx="150682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29200" y="1752600"/>
            <a:ext cx="2438400" cy="369332"/>
          </a:xfrm>
          <a:prstGeom prst="rect">
            <a:avLst/>
          </a:prstGeom>
          <a:noFill/>
        </p:spPr>
        <p:txBody>
          <a:bodyPr wrap="square" rtlCol="0">
            <a:spAutoFit/>
          </a:bodyPr>
          <a:lstStyle/>
          <a:p>
            <a:r>
              <a:rPr lang="pt-BR" dirty="0" smtClean="0"/>
              <a:t>Autenticação</a:t>
            </a:r>
            <a:endParaRPr lang="en-US" dirty="0"/>
          </a:p>
        </p:txBody>
      </p:sp>
      <p:sp>
        <p:nvSpPr>
          <p:cNvPr id="12" name="Cross 11"/>
          <p:cNvSpPr/>
          <p:nvPr/>
        </p:nvSpPr>
        <p:spPr>
          <a:xfrm>
            <a:off x="5715000" y="3124200"/>
            <a:ext cx="609600" cy="5334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ço Reservado para Número de Slide 1"/>
          <p:cNvSpPr>
            <a:spLocks noGrp="1"/>
          </p:cNvSpPr>
          <p:nvPr>
            <p:ph type="sldNum" sz="quarter" idx="12"/>
          </p:nvPr>
        </p:nvSpPr>
        <p:spPr/>
        <p:txBody>
          <a:bodyPr/>
          <a:lstStyle/>
          <a:p>
            <a:fld id="{7F3BE290-F37A-4895-8852-A5E12C14FDAD}" type="slidenum">
              <a:rPr lang="pt-BR" smtClean="0"/>
              <a:pPr/>
              <a:t>19</a:t>
            </a:fld>
            <a:endParaRPr lang="pt-BR" dirty="0"/>
          </a:p>
        </p:txBody>
      </p:sp>
    </p:spTree>
    <p:extLst>
      <p:ext uri="{BB962C8B-B14F-4D97-AF65-F5344CB8AC3E}">
        <p14:creationId xmlns:p14="http://schemas.microsoft.com/office/powerpoint/2010/main" val="347554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 do Controle de Acesso</a:t>
            </a:r>
            <a:endParaRPr lang="pt-BR" dirty="0"/>
          </a:p>
        </p:txBody>
      </p:sp>
      <p:sp>
        <p:nvSpPr>
          <p:cNvPr id="3" name="Espaço Reservado para Conteúdo 2"/>
          <p:cNvSpPr>
            <a:spLocks noGrp="1"/>
          </p:cNvSpPr>
          <p:nvPr>
            <p:ph idx="1"/>
          </p:nvPr>
        </p:nvSpPr>
        <p:spPr/>
        <p:txBody>
          <a:bodyPr/>
          <a:lstStyle/>
          <a:p>
            <a:r>
              <a:rPr lang="pt-BR" dirty="0" smtClean="0"/>
              <a:t>Identificação</a:t>
            </a:r>
          </a:p>
          <a:p>
            <a:r>
              <a:rPr lang="pt-BR" dirty="0" smtClean="0"/>
              <a:t>Autenticação</a:t>
            </a:r>
          </a:p>
          <a:p>
            <a:r>
              <a:rPr lang="pt-BR" dirty="0" smtClean="0"/>
              <a:t>Autorização</a:t>
            </a:r>
          </a:p>
          <a:p>
            <a:r>
              <a:rPr lang="pt-BR" dirty="0" smtClean="0"/>
              <a:t>Auditoria</a:t>
            </a: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a:t>
            </a:fld>
            <a:endParaRPr lang="pt-B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Identificação dos usuários</a:t>
            </a:r>
            <a:endParaRPr lang="en-US" dirty="0"/>
          </a:p>
        </p:txBody>
      </p:sp>
      <p:sp>
        <p:nvSpPr>
          <p:cNvPr id="3" name="Content Placeholder 2"/>
          <p:cNvSpPr>
            <a:spLocks noGrp="1"/>
          </p:cNvSpPr>
          <p:nvPr>
            <p:ph idx="1"/>
          </p:nvPr>
        </p:nvSpPr>
        <p:spPr/>
        <p:txBody>
          <a:bodyPr>
            <a:normAutofit fontScale="92500" lnSpcReduction="20000"/>
          </a:bodyPr>
          <a:lstStyle/>
          <a:p>
            <a:r>
              <a:rPr lang="pt-BR" smtClean="0"/>
              <a:t>O que é um usuário:</a:t>
            </a:r>
          </a:p>
          <a:p>
            <a:pPr lvl="1"/>
            <a:r>
              <a:rPr lang="pt-BR" smtClean="0"/>
              <a:t>Entidade que existe em uma ou várias localizações , com um perfil de necessidades de acesso ao qual é associado uma identificação</a:t>
            </a:r>
            <a:r>
              <a:rPr lang="en-US" smtClean="0"/>
              <a:t>.</a:t>
            </a:r>
          </a:p>
          <a:p>
            <a:r>
              <a:rPr lang="pt-BR" smtClean="0"/>
              <a:t>O que é uma identificação de usuário:</a:t>
            </a:r>
          </a:p>
          <a:p>
            <a:pPr lvl="1"/>
            <a:r>
              <a:rPr lang="pt-BR" smtClean="0"/>
              <a:t>A identificação do usuário, ou ID, deve ser única, isto é, cada usuário deve ter uma identificação própria. Todos os usuários autorizados devem ter um ID. Essa unicidade de identificação permite um controle das ações praticadas pelos usuários através dos logs.</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20</a:t>
            </a:fld>
            <a:endParaRPr lang="pt-BR" dirty="0"/>
          </a:p>
        </p:txBody>
      </p:sp>
    </p:spTree>
    <p:extLst>
      <p:ext uri="{BB962C8B-B14F-4D97-AF65-F5344CB8AC3E}">
        <p14:creationId xmlns:p14="http://schemas.microsoft.com/office/powerpoint/2010/main" val="2852369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Papéis de usuários </a:t>
            </a:r>
            <a:endParaRPr lang="en-US" dirty="0"/>
          </a:p>
        </p:txBody>
      </p:sp>
      <p:sp>
        <p:nvSpPr>
          <p:cNvPr id="3" name="Content Placeholder 2"/>
          <p:cNvSpPr>
            <a:spLocks noGrp="1"/>
          </p:cNvSpPr>
          <p:nvPr>
            <p:ph idx="1"/>
          </p:nvPr>
        </p:nvSpPr>
        <p:spPr/>
        <p:txBody>
          <a:bodyPr/>
          <a:lstStyle/>
          <a:p>
            <a:r>
              <a:rPr lang="pt-BR" dirty="0" smtClean="0"/>
              <a:t>Grupos ou Conjunto de regras</a:t>
            </a:r>
          </a:p>
          <a:p>
            <a:pPr lvl="1"/>
            <a:r>
              <a:rPr lang="pt-BR" dirty="0" smtClean="0"/>
              <a:t>Visa agrupar os usuários.</a:t>
            </a:r>
          </a:p>
          <a:p>
            <a:pPr lvl="1"/>
            <a:r>
              <a:rPr lang="pt-BR" dirty="0" smtClean="0"/>
              <a:t>Melhor gerenciamento.</a:t>
            </a:r>
          </a:p>
          <a:p>
            <a:pPr lvl="1"/>
            <a:r>
              <a:rPr lang="pt-BR" dirty="0" smtClean="0"/>
              <a:t>Definição de política de segurança para grupos.</a:t>
            </a:r>
          </a:p>
          <a:p>
            <a:pPr lvl="1"/>
            <a:r>
              <a:rPr lang="pt-BR" dirty="0" smtClean="0"/>
              <a:t>Manutenibilidade.</a:t>
            </a:r>
          </a:p>
          <a:p>
            <a:pPr>
              <a:buNone/>
            </a:pP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21</a:t>
            </a:fld>
            <a:endParaRPr lang="pt-BR" dirty="0"/>
          </a:p>
        </p:txBody>
      </p:sp>
    </p:spTree>
    <p:extLst>
      <p:ext uri="{BB962C8B-B14F-4D97-AF65-F5344CB8AC3E}">
        <p14:creationId xmlns:p14="http://schemas.microsoft.com/office/powerpoint/2010/main" val="250878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Autenticação</a:t>
            </a:r>
            <a:endParaRPr lang="en-US" dirty="0"/>
          </a:p>
        </p:txBody>
      </p:sp>
      <p:sp>
        <p:nvSpPr>
          <p:cNvPr id="2" name="Content Placeholder 1"/>
          <p:cNvSpPr>
            <a:spLocks noGrp="1"/>
          </p:cNvSpPr>
          <p:nvPr>
            <p:ph idx="1"/>
          </p:nvPr>
        </p:nvSpPr>
        <p:spPr/>
        <p:txBody>
          <a:bodyPr>
            <a:normAutofit fontScale="92500"/>
          </a:bodyPr>
          <a:lstStyle/>
          <a:p>
            <a:pPr algn="just"/>
            <a:r>
              <a:rPr lang="pt-BR" dirty="0" smtClean="0"/>
              <a:t>A autenticação começa com a identificação.</a:t>
            </a:r>
          </a:p>
          <a:p>
            <a:pPr lvl="1" algn="just"/>
            <a:r>
              <a:rPr lang="pt-BR" dirty="0" smtClean="0"/>
              <a:t>É necessário confirmar se o usuário é realmente quem ele diz ser o usuário deve apresentar algo que só ele saiba ou possua</a:t>
            </a:r>
            <a:r>
              <a:rPr lang="en-US" dirty="0" smtClean="0"/>
              <a:t>.</a:t>
            </a:r>
          </a:p>
          <a:p>
            <a:pPr algn="just"/>
            <a:r>
              <a:rPr lang="pt-BR" dirty="0" smtClean="0"/>
              <a:t>A maioria dos sistemas solicita uma senha </a:t>
            </a:r>
          </a:p>
          <a:p>
            <a:pPr lvl="1" algn="just"/>
            <a:r>
              <a:rPr lang="pt-BR" dirty="0" smtClean="0"/>
              <a:t>Mas podem ser usados cartões inteligentes ou  características físicas como o formato da mão, da retina ou do rosto, impressão digital e reconhecimento de voz, ou ainda uma mistura de vários </a:t>
            </a:r>
            <a:r>
              <a:rPr lang="en-US" dirty="0" err="1" smtClean="0"/>
              <a:t>aspectos</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22</a:t>
            </a:fld>
            <a:endParaRPr lang="pt-BR" dirty="0"/>
          </a:p>
        </p:txBody>
      </p:sp>
    </p:spTree>
    <p:extLst>
      <p:ext uri="{BB962C8B-B14F-4D97-AF65-F5344CB8AC3E}">
        <p14:creationId xmlns:p14="http://schemas.microsoft.com/office/powerpoint/2010/main" val="3722736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Autorização</a:t>
            </a:r>
            <a:endParaRPr lang="en-US" dirty="0"/>
          </a:p>
        </p:txBody>
      </p:sp>
      <p:sp>
        <p:nvSpPr>
          <p:cNvPr id="2" name="Content Placeholder 1"/>
          <p:cNvSpPr>
            <a:spLocks noGrp="1"/>
          </p:cNvSpPr>
          <p:nvPr>
            <p:ph idx="1"/>
          </p:nvPr>
        </p:nvSpPr>
        <p:spPr/>
        <p:txBody>
          <a:bodyPr>
            <a:normAutofit lnSpcReduction="10000"/>
          </a:bodyPr>
          <a:lstStyle/>
          <a:p>
            <a:pPr algn="just"/>
            <a:r>
              <a:rPr lang="pt-BR" dirty="0" smtClean="0"/>
              <a:t>Identificado e Autenticado devemos prover mecanismos que autorizem o usuário a usar os recursos para desempenhar suas funções na organização</a:t>
            </a:r>
          </a:p>
          <a:p>
            <a:pPr algn="just"/>
            <a:r>
              <a:rPr lang="pt-BR" dirty="0" smtClean="0"/>
              <a:t>Para garantir a segurança lógica, pode-se especificar dois tipos de controle</a:t>
            </a:r>
            <a:r>
              <a:rPr lang="en-US" dirty="0" smtClean="0"/>
              <a:t>, sob </a:t>
            </a:r>
            <a:r>
              <a:rPr lang="pt-BR" dirty="0" smtClean="0"/>
              <a:t>óticas diferentes:</a:t>
            </a:r>
          </a:p>
          <a:p>
            <a:pPr lvl="1" algn="just"/>
            <a:r>
              <a:rPr lang="pt-BR" dirty="0" smtClean="0"/>
              <a:t>O que um sujeito pode fazer; ou</a:t>
            </a:r>
          </a:p>
          <a:p>
            <a:pPr lvl="1" algn="just"/>
            <a:r>
              <a:rPr lang="pt-BR" dirty="0" smtClean="0"/>
              <a:t>O que pode ser feito com um objeto.</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23</a:t>
            </a:fld>
            <a:endParaRPr lang="pt-BR" dirty="0"/>
          </a:p>
        </p:txBody>
      </p:sp>
    </p:spTree>
    <p:extLst>
      <p:ext uri="{BB962C8B-B14F-4D97-AF65-F5344CB8AC3E}">
        <p14:creationId xmlns:p14="http://schemas.microsoft.com/office/powerpoint/2010/main" val="360369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Auditoria</a:t>
            </a:r>
            <a:endParaRPr lang="en-US" dirty="0"/>
          </a:p>
        </p:txBody>
      </p:sp>
      <p:sp>
        <p:nvSpPr>
          <p:cNvPr id="2" name="Content Placeholder 1"/>
          <p:cNvSpPr>
            <a:spLocks noGrp="1"/>
          </p:cNvSpPr>
          <p:nvPr>
            <p:ph idx="1"/>
          </p:nvPr>
        </p:nvSpPr>
        <p:spPr/>
        <p:txBody>
          <a:bodyPr>
            <a:normAutofit fontScale="92500" lnSpcReduction="10000"/>
          </a:bodyPr>
          <a:lstStyle/>
          <a:p>
            <a:pPr algn="just"/>
            <a:r>
              <a:rPr lang="pt-BR" dirty="0" smtClean="0"/>
              <a:t>Garantir a integridade da informação.</a:t>
            </a:r>
          </a:p>
          <a:p>
            <a:pPr algn="just"/>
            <a:r>
              <a:rPr lang="pt-BR" dirty="0" smtClean="0"/>
              <a:t>Saber quem interagiu com o banco de dados, acessou a aplicação...</a:t>
            </a:r>
          </a:p>
          <a:p>
            <a:pPr algn="just"/>
            <a:r>
              <a:rPr lang="pt-BR" dirty="0" smtClean="0"/>
              <a:t>Auxilia:</a:t>
            </a:r>
          </a:p>
          <a:p>
            <a:pPr lvl="1" algn="just"/>
            <a:r>
              <a:rPr lang="pt-BR" dirty="0" smtClean="0"/>
              <a:t>Identificação de problemas.</a:t>
            </a:r>
          </a:p>
          <a:p>
            <a:pPr lvl="1" algn="just"/>
            <a:r>
              <a:rPr lang="pt-BR" dirty="0" smtClean="0"/>
              <a:t>Conseguir rastrear operações indevidas.</a:t>
            </a:r>
          </a:p>
          <a:p>
            <a:pPr algn="just"/>
            <a:r>
              <a:rPr lang="pt-BR" dirty="0" smtClean="0"/>
              <a:t>Deve-se cuidar com o acesso aos arquivos de </a:t>
            </a:r>
            <a:r>
              <a:rPr lang="pt-BR" i="1" dirty="0" smtClean="0"/>
              <a:t>Logs</a:t>
            </a:r>
            <a:r>
              <a:rPr lang="pt-BR" dirty="0" smtClean="0"/>
              <a:t> gerados.</a:t>
            </a:r>
          </a:p>
          <a:p>
            <a:pPr algn="just"/>
            <a:r>
              <a:rPr lang="pt-BR" dirty="0" smtClean="0"/>
              <a:t>Determinar o tempo para que seja guardado um </a:t>
            </a:r>
            <a:r>
              <a:rPr lang="pt-BR" i="1" dirty="0" smtClean="0"/>
              <a:t>Log</a:t>
            </a:r>
            <a:r>
              <a:rPr lang="pt-BR" dirty="0" smtClean="0"/>
              <a:t>.</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24</a:t>
            </a:fld>
            <a:endParaRPr lang="pt-BR" dirty="0"/>
          </a:p>
        </p:txBody>
      </p:sp>
    </p:spTree>
    <p:extLst>
      <p:ext uri="{BB962C8B-B14F-4D97-AF65-F5344CB8AC3E}">
        <p14:creationId xmlns:p14="http://schemas.microsoft.com/office/powerpoint/2010/main" val="3831376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Auditoria</a:t>
            </a:r>
            <a:endParaRPr lang="en-US" dirty="0"/>
          </a:p>
        </p:txBody>
      </p:sp>
      <p:sp>
        <p:nvSpPr>
          <p:cNvPr id="2" name="Content Placeholder 1"/>
          <p:cNvSpPr>
            <a:spLocks noGrp="1"/>
          </p:cNvSpPr>
          <p:nvPr>
            <p:ph idx="1"/>
          </p:nvPr>
        </p:nvSpPr>
        <p:spPr/>
        <p:txBody>
          <a:bodyPr>
            <a:normAutofit/>
          </a:bodyPr>
          <a:lstStyle/>
          <a:p>
            <a:pPr algn="just"/>
            <a:r>
              <a:rPr lang="pt-BR" dirty="0" smtClean="0"/>
              <a:t>Na ocorrência de uma invasão, falha do sistema ou atividade não autorizada, é imprescindível reunir  evidências suficientes para tomar as medidas necessárias ao restabelecimento do sistema às suas condições normais, assim como medidas (administrativas, judiciais) para punir os invasores.</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25</a:t>
            </a:fld>
            <a:endParaRPr lang="pt-BR" dirty="0"/>
          </a:p>
        </p:txBody>
      </p:sp>
    </p:spTree>
    <p:extLst>
      <p:ext uri="{BB962C8B-B14F-4D97-AF65-F5344CB8AC3E}">
        <p14:creationId xmlns:p14="http://schemas.microsoft.com/office/powerpoint/2010/main" val="3344089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Auditoria</a:t>
            </a:r>
            <a:endParaRPr lang="en-US" dirty="0"/>
          </a:p>
        </p:txBody>
      </p:sp>
      <p:sp>
        <p:nvSpPr>
          <p:cNvPr id="2" name="Content Placeholder 1"/>
          <p:cNvSpPr>
            <a:spLocks noGrp="1"/>
          </p:cNvSpPr>
          <p:nvPr>
            <p:ph idx="1"/>
          </p:nvPr>
        </p:nvSpPr>
        <p:spPr/>
        <p:txBody>
          <a:bodyPr>
            <a:normAutofit lnSpcReduction="10000"/>
          </a:bodyPr>
          <a:lstStyle/>
          <a:p>
            <a:pPr algn="just"/>
            <a:r>
              <a:rPr lang="pt-BR" dirty="0" smtClean="0"/>
              <a:t>Normalmente, os registros de log incluem:</a:t>
            </a:r>
          </a:p>
          <a:p>
            <a:pPr lvl="1" algn="just"/>
            <a:r>
              <a:rPr lang="en-US" dirty="0" err="1" smtClean="0"/>
              <a:t>Identificação</a:t>
            </a:r>
            <a:r>
              <a:rPr lang="en-US" dirty="0" smtClean="0"/>
              <a:t> dos </a:t>
            </a:r>
            <a:r>
              <a:rPr lang="en-US" dirty="0" err="1" smtClean="0"/>
              <a:t>usuários</a:t>
            </a:r>
            <a:r>
              <a:rPr lang="en-US" dirty="0" smtClean="0"/>
              <a:t>;</a:t>
            </a:r>
          </a:p>
          <a:p>
            <a:pPr lvl="1" algn="just"/>
            <a:r>
              <a:rPr lang="pt-BR" dirty="0" smtClean="0"/>
              <a:t>Datas e horários de logon e logoff;</a:t>
            </a:r>
          </a:p>
          <a:p>
            <a:pPr lvl="1" algn="just"/>
            <a:r>
              <a:rPr lang="pt-BR" dirty="0" smtClean="0"/>
              <a:t>Identificação da estação de trabalho e sua localização;</a:t>
            </a:r>
          </a:p>
          <a:p>
            <a:pPr lvl="1" algn="just"/>
            <a:r>
              <a:rPr lang="pt-BR" dirty="0" smtClean="0"/>
              <a:t>Registros das tentativas de acesso (aceitas e rejeitadas) ao </a:t>
            </a:r>
            <a:r>
              <a:rPr lang="en-US" dirty="0" err="1" smtClean="0"/>
              <a:t>sistema</a:t>
            </a:r>
            <a:r>
              <a:rPr lang="en-US" dirty="0" smtClean="0"/>
              <a:t>;</a:t>
            </a:r>
          </a:p>
          <a:p>
            <a:pPr lvl="1" algn="just"/>
            <a:r>
              <a:rPr lang="pt-BR" dirty="0" smtClean="0"/>
              <a:t>Registros das tentativas de acesso (aceitas e rejeitadas) a </a:t>
            </a:r>
            <a:r>
              <a:rPr lang="en-US" dirty="0" err="1" smtClean="0"/>
              <a:t>outros</a:t>
            </a:r>
            <a:r>
              <a:rPr lang="en-US" dirty="0" smtClean="0"/>
              <a:t> </a:t>
            </a:r>
            <a:r>
              <a:rPr lang="en-US" dirty="0" err="1" smtClean="0"/>
              <a:t>recursos</a:t>
            </a:r>
            <a:r>
              <a:rPr lang="en-US" dirty="0" smtClean="0"/>
              <a:t> e dados.</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26</a:t>
            </a:fld>
            <a:endParaRPr lang="pt-BR" dirty="0"/>
          </a:p>
        </p:txBody>
      </p:sp>
    </p:spTree>
    <p:extLst>
      <p:ext uri="{BB962C8B-B14F-4D97-AF65-F5344CB8AC3E}">
        <p14:creationId xmlns:p14="http://schemas.microsoft.com/office/powerpoint/2010/main" val="1565330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Política de senhas</a:t>
            </a:r>
            <a:endParaRPr lang="en-US" dirty="0"/>
          </a:p>
        </p:txBody>
      </p:sp>
      <p:sp>
        <p:nvSpPr>
          <p:cNvPr id="2" name="Content Placeholder 1"/>
          <p:cNvSpPr>
            <a:spLocks noGrp="1"/>
          </p:cNvSpPr>
          <p:nvPr>
            <p:ph idx="1"/>
          </p:nvPr>
        </p:nvSpPr>
        <p:spPr/>
        <p:txBody>
          <a:bodyPr>
            <a:normAutofit fontScale="85000" lnSpcReduction="20000"/>
          </a:bodyPr>
          <a:lstStyle/>
          <a:p>
            <a:pPr algn="just"/>
            <a:r>
              <a:rPr lang="pt-BR" dirty="0" smtClean="0"/>
              <a:t>Uma boa politica de senhas deve ser definida para a </a:t>
            </a:r>
            <a:r>
              <a:rPr lang="en-US" dirty="0" err="1" smtClean="0"/>
              <a:t>organização</a:t>
            </a:r>
            <a:r>
              <a:rPr lang="en-US" dirty="0" smtClean="0"/>
              <a:t> </a:t>
            </a:r>
            <a:r>
              <a:rPr lang="en-US" dirty="0" err="1" smtClean="0"/>
              <a:t>prevendo</a:t>
            </a:r>
            <a:r>
              <a:rPr lang="en-US" dirty="0" smtClean="0"/>
              <a:t>:</a:t>
            </a:r>
          </a:p>
          <a:p>
            <a:pPr lvl="1" algn="just"/>
            <a:r>
              <a:rPr lang="pt-BR" dirty="0" smtClean="0"/>
              <a:t>manter a confidencialidade das senhas;</a:t>
            </a:r>
          </a:p>
          <a:p>
            <a:pPr lvl="1" algn="just"/>
            <a:r>
              <a:rPr lang="en-US" dirty="0" err="1" smtClean="0"/>
              <a:t>não</a:t>
            </a:r>
            <a:r>
              <a:rPr lang="en-US" dirty="0" smtClean="0"/>
              <a:t> </a:t>
            </a:r>
            <a:r>
              <a:rPr lang="en-US" dirty="0" err="1" smtClean="0"/>
              <a:t>compartilhar</a:t>
            </a:r>
            <a:r>
              <a:rPr lang="en-US" dirty="0" smtClean="0"/>
              <a:t> </a:t>
            </a:r>
            <a:r>
              <a:rPr lang="en-US" dirty="0" err="1" smtClean="0"/>
              <a:t>senhas</a:t>
            </a:r>
            <a:r>
              <a:rPr lang="en-US" dirty="0" smtClean="0"/>
              <a:t>;</a:t>
            </a:r>
          </a:p>
          <a:p>
            <a:pPr lvl="1" algn="just"/>
            <a:r>
              <a:rPr lang="pt-BR" dirty="0" smtClean="0"/>
              <a:t>evitar registrar as senhas em papel;</a:t>
            </a:r>
          </a:p>
          <a:p>
            <a:pPr lvl="1" algn="just"/>
            <a:r>
              <a:rPr lang="pt-BR" dirty="0" smtClean="0"/>
              <a:t>selecionar senhas de boa qualidade, evitando o uso de senhas muito curtas ou muito longas, que os obriguem a escrevê-las em um pedaço de papel para não serem esquecidas (recomenda-se tamanho entre oito e doze caracteres);</a:t>
            </a:r>
          </a:p>
          <a:p>
            <a:pPr lvl="1" algn="just"/>
            <a:r>
              <a:rPr lang="pt-BR" dirty="0" smtClean="0"/>
              <a:t>alterar a senha sempre que existir qualquer indicação de possível comprometimento do sistema ou da própria senha;</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27</a:t>
            </a:fld>
            <a:endParaRPr lang="pt-BR" dirty="0"/>
          </a:p>
        </p:txBody>
      </p:sp>
    </p:spTree>
    <p:extLst>
      <p:ext uri="{BB962C8B-B14F-4D97-AF65-F5344CB8AC3E}">
        <p14:creationId xmlns:p14="http://schemas.microsoft.com/office/powerpoint/2010/main" val="1984288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Política de senhas</a:t>
            </a:r>
            <a:endParaRPr lang="en-US" dirty="0"/>
          </a:p>
        </p:txBody>
      </p:sp>
      <p:sp>
        <p:nvSpPr>
          <p:cNvPr id="2" name="Content Placeholder 1"/>
          <p:cNvSpPr>
            <a:spLocks noGrp="1"/>
          </p:cNvSpPr>
          <p:nvPr>
            <p:ph idx="1"/>
          </p:nvPr>
        </p:nvSpPr>
        <p:spPr/>
        <p:txBody>
          <a:bodyPr>
            <a:normAutofit fontScale="92500" lnSpcReduction="20000"/>
          </a:bodyPr>
          <a:lstStyle/>
          <a:p>
            <a:pPr algn="just"/>
            <a:r>
              <a:rPr lang="pt-BR" dirty="0" smtClean="0"/>
              <a:t>alterar a senha em intervalos regulares ou com base no número de acessos (senhas para usuários privilegiados devem ser alteradas com maior frequência que senhas normais);</a:t>
            </a:r>
          </a:p>
          <a:p>
            <a:pPr algn="just"/>
            <a:r>
              <a:rPr lang="pt-BR" dirty="0" smtClean="0"/>
              <a:t>evitar reutilizar as mesmas senhas;</a:t>
            </a:r>
          </a:p>
          <a:p>
            <a:pPr algn="just"/>
            <a:r>
              <a:rPr lang="pt-BR" dirty="0" smtClean="0"/>
              <a:t>alterar senhas temporárias no primeiro acesso ao sistema;</a:t>
            </a:r>
          </a:p>
          <a:p>
            <a:pPr algn="just"/>
            <a:r>
              <a:rPr lang="pt-BR" dirty="0" smtClean="0"/>
              <a:t>não incluir senhas em processos automáticos de acesso ao sistema. </a:t>
            </a:r>
            <a:r>
              <a:rPr lang="en-US" dirty="0" smtClean="0"/>
              <a:t>(</a:t>
            </a:r>
            <a:r>
              <a:rPr lang="en-US" dirty="0" err="1" smtClean="0"/>
              <a:t>função</a:t>
            </a:r>
            <a:r>
              <a:rPr lang="en-US" dirty="0" smtClean="0"/>
              <a:t> </a:t>
            </a:r>
            <a:r>
              <a:rPr lang="en-US" dirty="0" err="1" smtClean="0"/>
              <a:t>memorizar</a:t>
            </a:r>
            <a:r>
              <a:rPr lang="en-US" dirty="0" smtClean="0"/>
              <a:t> </a:t>
            </a:r>
            <a:r>
              <a:rPr lang="en-US" dirty="0" err="1" smtClean="0"/>
              <a:t>senha</a:t>
            </a:r>
            <a:r>
              <a:rPr lang="en-US" dirty="0" smtClean="0"/>
              <a:t>)</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28</a:t>
            </a:fld>
            <a:endParaRPr lang="pt-BR" dirty="0"/>
          </a:p>
        </p:txBody>
      </p:sp>
    </p:spTree>
    <p:extLst>
      <p:ext uri="{BB962C8B-B14F-4D97-AF65-F5344CB8AC3E}">
        <p14:creationId xmlns:p14="http://schemas.microsoft.com/office/powerpoint/2010/main" val="2650319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mtClean="0"/>
              <a:t>Política de senhas</a:t>
            </a:r>
            <a:endParaRPr lang="en-US" dirty="0"/>
          </a:p>
        </p:txBody>
      </p:sp>
      <p:sp>
        <p:nvSpPr>
          <p:cNvPr id="2" name="Content Placeholder 1"/>
          <p:cNvSpPr>
            <a:spLocks noGrp="1"/>
          </p:cNvSpPr>
          <p:nvPr>
            <p:ph idx="1"/>
          </p:nvPr>
        </p:nvSpPr>
        <p:spPr/>
        <p:txBody>
          <a:bodyPr>
            <a:normAutofit fontScale="92500" lnSpcReduction="20000"/>
          </a:bodyPr>
          <a:lstStyle/>
          <a:p>
            <a:r>
              <a:rPr lang="pt-BR" smtClean="0"/>
              <a:t>evitar o uso das mesma senha para os vários sistemas a que o usuário tem acesso ( pessoais e da empresa)</a:t>
            </a:r>
          </a:p>
          <a:p>
            <a:r>
              <a:rPr lang="pt-BR" smtClean="0"/>
              <a:t>não guarde a senha junto com a sua identificação de usuário, e nunca a envie por e-mail ou a armazene em arquivos do </a:t>
            </a:r>
            <a:r>
              <a:rPr lang="en-US" smtClean="0"/>
              <a:t>computador.</a:t>
            </a:r>
          </a:p>
          <a:p>
            <a:r>
              <a:rPr lang="pt-BR" smtClean="0"/>
              <a:t>Para que os controles de senha funcionem, os usuários devem estar comprometidos com estas políticas de senha e devem ser </a:t>
            </a:r>
            <a:r>
              <a:rPr lang="en-US" smtClean="0"/>
              <a:t>orientados e estimulados a segui-las fielmente.</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29</a:t>
            </a:fld>
            <a:endParaRPr lang="pt-BR" dirty="0"/>
          </a:p>
        </p:txBody>
      </p:sp>
    </p:spTree>
    <p:extLst>
      <p:ext uri="{BB962C8B-B14F-4D97-AF65-F5344CB8AC3E}">
        <p14:creationId xmlns:p14="http://schemas.microsoft.com/office/powerpoint/2010/main" val="2813364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Os dispositivos e sistemas computacionais não podem ser facilmente controlados com dispositivos físicos como alarmes, guardas, etc.</a:t>
            </a:r>
          </a:p>
          <a:p>
            <a:r>
              <a:rPr lang="pt-BR" dirty="0"/>
              <a:t>Controles de acesso lógico são um conjunto de medidas e procedimentos, adotados pela organização ou intrínsecos aos softwares utilizados, para proteger dados e sistemas contra tentativas de acesso não autorizadas</a:t>
            </a:r>
            <a:r>
              <a:rPr lang="pt-BR" dirty="0" smtClean="0"/>
              <a:t>.</a:t>
            </a: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a:t>
            </a:fld>
            <a:endParaRPr lang="pt-BR"/>
          </a:p>
        </p:txBody>
      </p:sp>
    </p:spTree>
    <p:extLst>
      <p:ext uri="{BB962C8B-B14F-4D97-AF65-F5344CB8AC3E}">
        <p14:creationId xmlns:p14="http://schemas.microsoft.com/office/powerpoint/2010/main" val="1379882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Escolha de senhas</a:t>
            </a:r>
            <a:endParaRPr lang="en-US" dirty="0"/>
          </a:p>
        </p:txBody>
      </p:sp>
      <p:sp>
        <p:nvSpPr>
          <p:cNvPr id="2" name="Content Placeholder 1"/>
          <p:cNvSpPr>
            <a:spLocks noGrp="1"/>
          </p:cNvSpPr>
          <p:nvPr>
            <p:ph idx="1"/>
          </p:nvPr>
        </p:nvSpPr>
        <p:spPr/>
        <p:txBody>
          <a:bodyPr>
            <a:normAutofit/>
          </a:bodyPr>
          <a:lstStyle/>
          <a:p>
            <a:r>
              <a:rPr lang="pt-BR" dirty="0" smtClean="0"/>
              <a:t>Os usuários </a:t>
            </a:r>
            <a:r>
              <a:rPr lang="pt-BR" b="1" dirty="0" smtClean="0"/>
              <a:t>devem evitar senhas compostas de elementos </a:t>
            </a:r>
            <a:r>
              <a:rPr lang="pt-BR" dirty="0" smtClean="0"/>
              <a:t>facilmente identificáveis por possíveis invasores, como por </a:t>
            </a:r>
            <a:r>
              <a:rPr lang="pt-BR" dirty="0" err="1" smtClean="0"/>
              <a:t>ex</a:t>
            </a:r>
            <a:r>
              <a:rPr lang="pt-BR" dirty="0"/>
              <a:t>?</a:t>
            </a:r>
            <a:endParaRPr lang="pt-BR" dirty="0" smtClean="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30</a:t>
            </a:fld>
            <a:endParaRPr lang="pt-BR" dirty="0"/>
          </a:p>
        </p:txBody>
      </p:sp>
    </p:spTree>
    <p:extLst>
      <p:ext uri="{BB962C8B-B14F-4D97-AF65-F5344CB8AC3E}">
        <p14:creationId xmlns:p14="http://schemas.microsoft.com/office/powerpoint/2010/main" val="2945192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Escolha de senhas</a:t>
            </a:r>
            <a:endParaRPr lang="en-US" dirty="0"/>
          </a:p>
        </p:txBody>
      </p:sp>
      <p:sp>
        <p:nvSpPr>
          <p:cNvPr id="2" name="Content Placeholder 1"/>
          <p:cNvSpPr>
            <a:spLocks noGrp="1"/>
          </p:cNvSpPr>
          <p:nvPr>
            <p:ph idx="1"/>
          </p:nvPr>
        </p:nvSpPr>
        <p:spPr>
          <a:xfrm>
            <a:off x="1475656" y="1916832"/>
            <a:ext cx="6196405" cy="3603812"/>
          </a:xfrm>
        </p:spPr>
        <p:txBody>
          <a:bodyPr>
            <a:noAutofit/>
          </a:bodyPr>
          <a:lstStyle/>
          <a:p>
            <a:r>
              <a:rPr lang="pt-BR" sz="1400" dirty="0" smtClean="0"/>
              <a:t>Os usuários </a:t>
            </a:r>
            <a:r>
              <a:rPr lang="pt-BR" sz="1400" b="1" dirty="0" smtClean="0"/>
              <a:t>devem evitar senhas compostas de elementos </a:t>
            </a:r>
            <a:r>
              <a:rPr lang="pt-BR" sz="1400" dirty="0" smtClean="0"/>
              <a:t>facilmente identificáveis por possíveis invasores, como por ex:</a:t>
            </a:r>
          </a:p>
          <a:p>
            <a:pPr lvl="1"/>
            <a:r>
              <a:rPr lang="en-US" sz="1400" dirty="0" err="1" smtClean="0"/>
              <a:t>nome</a:t>
            </a:r>
            <a:r>
              <a:rPr lang="en-US" sz="1400" dirty="0" smtClean="0"/>
              <a:t> do </a:t>
            </a:r>
            <a:r>
              <a:rPr lang="en-US" sz="1400" dirty="0" err="1" smtClean="0"/>
              <a:t>usuário</a:t>
            </a:r>
            <a:r>
              <a:rPr lang="en-US" sz="1400" dirty="0" smtClean="0"/>
              <a:t>;</a:t>
            </a:r>
          </a:p>
          <a:p>
            <a:pPr lvl="1"/>
            <a:r>
              <a:rPr lang="pt-BR" sz="1400" dirty="0" smtClean="0"/>
              <a:t>identificador do usuário (ID), mesmo que com caracteres </a:t>
            </a:r>
            <a:r>
              <a:rPr lang="en-US" sz="1400" dirty="0" err="1" smtClean="0"/>
              <a:t>embaralhados</a:t>
            </a:r>
            <a:r>
              <a:rPr lang="en-US" sz="1400" dirty="0" smtClean="0"/>
              <a:t>;</a:t>
            </a:r>
          </a:p>
          <a:p>
            <a:pPr lvl="1"/>
            <a:r>
              <a:rPr lang="pt-BR" sz="1400" dirty="0" smtClean="0"/>
              <a:t>nome de membros de sua família ou de amigos íntimos;</a:t>
            </a:r>
          </a:p>
          <a:p>
            <a:pPr lvl="1"/>
            <a:r>
              <a:rPr lang="pt-BR" sz="1400" dirty="0" smtClean="0"/>
              <a:t>nomes de pessoas ou lugares famosos em geral;</a:t>
            </a:r>
          </a:p>
          <a:p>
            <a:pPr lvl="1"/>
            <a:r>
              <a:rPr lang="pt-BR" sz="1400" dirty="0" smtClean="0"/>
              <a:t>nome do sistema operacional ou da máquina utilizada;</a:t>
            </a:r>
          </a:p>
          <a:p>
            <a:pPr lvl="1"/>
            <a:r>
              <a:rPr lang="en-US" sz="1400" dirty="0" err="1" smtClean="0"/>
              <a:t>nomes</a:t>
            </a:r>
            <a:r>
              <a:rPr lang="en-US" sz="1400" dirty="0" smtClean="0"/>
              <a:t> </a:t>
            </a:r>
            <a:r>
              <a:rPr lang="en-US" sz="1400" dirty="0" err="1" smtClean="0"/>
              <a:t>próprios</a:t>
            </a:r>
            <a:r>
              <a:rPr lang="en-US" sz="1400" dirty="0" smtClean="0"/>
              <a:t>;</a:t>
            </a:r>
          </a:p>
          <a:p>
            <a:pPr lvl="1"/>
            <a:r>
              <a:rPr lang="en-US" sz="1400" dirty="0" err="1" smtClean="0"/>
              <a:t>datas</a:t>
            </a:r>
            <a:r>
              <a:rPr lang="en-US" sz="1400" dirty="0" smtClean="0"/>
              <a:t>;</a:t>
            </a:r>
          </a:p>
          <a:p>
            <a:pPr lvl="1"/>
            <a:r>
              <a:rPr lang="pt-BR" sz="1400" dirty="0" smtClean="0"/>
              <a:t>placas ou marcas de carro;</a:t>
            </a:r>
          </a:p>
          <a:p>
            <a:pPr lvl="1"/>
            <a:r>
              <a:rPr lang="pt-BR" sz="1400" dirty="0" smtClean="0"/>
              <a:t>números de telefone, de cartão de crédito, identidade etc.</a:t>
            </a:r>
          </a:p>
          <a:p>
            <a:pPr lvl="1"/>
            <a:r>
              <a:rPr lang="pt-BR" sz="1400" dirty="0" smtClean="0"/>
              <a:t>palavras que constam de dicionários em qualquer idioma;</a:t>
            </a:r>
          </a:p>
          <a:p>
            <a:pPr lvl="1"/>
            <a:r>
              <a:rPr lang="en-US" sz="1400" dirty="0" err="1" smtClean="0"/>
              <a:t>letras</a:t>
            </a:r>
            <a:r>
              <a:rPr lang="en-US" sz="1400" dirty="0" smtClean="0"/>
              <a:t> </a:t>
            </a:r>
            <a:r>
              <a:rPr lang="en-US" sz="1400" dirty="0" err="1" smtClean="0"/>
              <a:t>ou</a:t>
            </a:r>
            <a:r>
              <a:rPr lang="en-US" sz="1400" dirty="0" smtClean="0"/>
              <a:t> </a:t>
            </a:r>
            <a:r>
              <a:rPr lang="en-US" sz="1400" dirty="0" err="1" smtClean="0"/>
              <a:t>números</a:t>
            </a:r>
            <a:r>
              <a:rPr lang="en-US" sz="1400" dirty="0" smtClean="0"/>
              <a:t> </a:t>
            </a:r>
            <a:r>
              <a:rPr lang="en-US" sz="1400" dirty="0" err="1" smtClean="0"/>
              <a:t>repetidos</a:t>
            </a:r>
            <a:r>
              <a:rPr lang="en-US" sz="1400" dirty="0" smtClean="0"/>
              <a:t>;</a:t>
            </a:r>
          </a:p>
          <a:p>
            <a:pPr lvl="1"/>
            <a:r>
              <a:rPr lang="pt-BR" sz="1400" dirty="0" smtClean="0"/>
              <a:t>letras seguidas do teclado do computador (QWERTY, ASDFG, YUIOP);</a:t>
            </a:r>
          </a:p>
          <a:p>
            <a:pPr lvl="1"/>
            <a:r>
              <a:rPr lang="pt-BR" sz="1400" dirty="0" smtClean="0"/>
              <a:t>objetos ou locais que podem ser vistos a partir da mesa do usuário;</a:t>
            </a:r>
          </a:p>
          <a:p>
            <a:pPr lvl="1"/>
            <a:r>
              <a:rPr lang="pt-BR" sz="1400" dirty="0" smtClean="0"/>
              <a:t>qualquer senha com menos de seis caracteres.</a:t>
            </a:r>
            <a:endParaRPr lang="en-US" sz="1400"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31</a:t>
            </a:fld>
            <a:endParaRPr lang="pt-BR" dirty="0"/>
          </a:p>
        </p:txBody>
      </p:sp>
    </p:spTree>
    <p:extLst>
      <p:ext uri="{BB962C8B-B14F-4D97-AF65-F5344CB8AC3E}">
        <p14:creationId xmlns:p14="http://schemas.microsoft.com/office/powerpoint/2010/main" val="2256229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Administração de senhas</a:t>
            </a:r>
            <a:endParaRPr lang="en-US" dirty="0"/>
          </a:p>
        </p:txBody>
      </p:sp>
      <p:sp>
        <p:nvSpPr>
          <p:cNvPr id="2" name="Content Placeholder 1"/>
          <p:cNvSpPr>
            <a:spLocks noGrp="1"/>
          </p:cNvSpPr>
          <p:nvPr>
            <p:ph idx="1"/>
          </p:nvPr>
        </p:nvSpPr>
        <p:spPr/>
        <p:txBody>
          <a:bodyPr>
            <a:normAutofit fontScale="85000" lnSpcReduction="20000"/>
          </a:bodyPr>
          <a:lstStyle/>
          <a:p>
            <a:pPr algn="just"/>
            <a:r>
              <a:rPr lang="pt-BR" dirty="0" smtClean="0"/>
              <a:t>Ex-funcionários devem ter suas senhas bloqueadas. Devem existir procedimentos administrativos eficientes que informem o </a:t>
            </a:r>
            <a:r>
              <a:rPr lang="pt-BR" b="1" dirty="0" smtClean="0"/>
              <a:t>gerente de segurança, ou o administrador dos sistemas, </a:t>
            </a:r>
            <a:r>
              <a:rPr lang="pt-BR" dirty="0" smtClean="0"/>
              <a:t>da ocorrência de desligamentos de funcionários. </a:t>
            </a:r>
          </a:p>
          <a:p>
            <a:pPr algn="just"/>
            <a:r>
              <a:rPr lang="pt-BR" dirty="0" smtClean="0"/>
              <a:t>Mas o que fazer quando o desligado é o gerente de segurança?</a:t>
            </a:r>
          </a:p>
          <a:p>
            <a:pPr algn="just"/>
            <a:r>
              <a:rPr lang="pt-BR" dirty="0" smtClean="0"/>
              <a:t>O sistema de controle de senhas deve proteger as senhas armazenadas contra uso não autorizado, sem apresentá-las na tela do computador, mantendo-as em arquivos criptografados e estipulando datas de expiração. </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32</a:t>
            </a:fld>
            <a:endParaRPr lang="pt-BR" dirty="0"/>
          </a:p>
        </p:txBody>
      </p:sp>
    </p:spTree>
    <p:extLst>
      <p:ext uri="{BB962C8B-B14F-4D97-AF65-F5344CB8AC3E}">
        <p14:creationId xmlns:p14="http://schemas.microsoft.com/office/powerpoint/2010/main" val="1151733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Administração de senhas</a:t>
            </a:r>
            <a:endParaRPr lang="en-US" dirty="0"/>
          </a:p>
        </p:txBody>
      </p:sp>
      <p:sp>
        <p:nvSpPr>
          <p:cNvPr id="2" name="Content Placeholder 1"/>
          <p:cNvSpPr>
            <a:spLocks noGrp="1"/>
          </p:cNvSpPr>
          <p:nvPr>
            <p:ph idx="1"/>
          </p:nvPr>
        </p:nvSpPr>
        <p:spPr/>
        <p:txBody>
          <a:bodyPr>
            <a:normAutofit/>
          </a:bodyPr>
          <a:lstStyle/>
          <a:p>
            <a:pPr algn="just"/>
            <a:r>
              <a:rPr lang="pt-BR" dirty="0" smtClean="0"/>
              <a:t>Alguns sistemas, além de criptografar as senhas, ainda guardam essas informações em arquivos escondidos que não podem ser vistos por usuários, dificultando, assim, a ação dos hackers. </a:t>
            </a:r>
          </a:p>
          <a:p>
            <a:pPr algn="just"/>
            <a:r>
              <a:rPr lang="pt-BR" dirty="0" smtClean="0"/>
              <a:t>E se o usuário esquecer totalmente a senha? </a:t>
            </a:r>
          </a:p>
          <a:p>
            <a:pPr algn="just"/>
            <a:r>
              <a:rPr lang="pt-BR" dirty="0" smtClean="0"/>
              <a:t>No caso do usuário ser o administrador do sistema?</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33</a:t>
            </a:fld>
            <a:endParaRPr lang="pt-BR" dirty="0"/>
          </a:p>
        </p:txBody>
      </p:sp>
    </p:spTree>
    <p:extLst>
      <p:ext uri="{BB962C8B-B14F-4D97-AF65-F5344CB8AC3E}">
        <p14:creationId xmlns:p14="http://schemas.microsoft.com/office/powerpoint/2010/main" val="2502618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t-BR" dirty="0" smtClean="0"/>
              <a:t>Medidas auxiliares no controle de acesso</a:t>
            </a:r>
            <a:endParaRPr lang="en-US" dirty="0"/>
          </a:p>
        </p:txBody>
      </p:sp>
      <p:sp>
        <p:nvSpPr>
          <p:cNvPr id="2" name="Content Placeholder 1"/>
          <p:cNvSpPr>
            <a:spLocks noGrp="1"/>
          </p:cNvSpPr>
          <p:nvPr>
            <p:ph idx="1"/>
          </p:nvPr>
        </p:nvSpPr>
        <p:spPr/>
        <p:txBody>
          <a:bodyPr>
            <a:normAutofit/>
          </a:bodyPr>
          <a:lstStyle/>
          <a:p>
            <a:pPr algn="just"/>
            <a:r>
              <a:rPr lang="pt-BR" dirty="0" smtClean="0"/>
              <a:t>encerrar as sessões ativas, a menos que elas possam ser protegidas por mecanismo de bloqueio (por exemplo, proteção de tela com senha);</a:t>
            </a:r>
          </a:p>
          <a:p>
            <a:pPr algn="just"/>
            <a:r>
              <a:rPr lang="pt-BR" dirty="0" smtClean="0"/>
              <a:t>efetuar a desconexão quando a sessão for finalizada (tratando adequadamente os objetos que estavam sendo tratados na memória</a:t>
            </a:r>
            <a:r>
              <a:rPr lang="en-US" dirty="0" smtClean="0"/>
              <a:t>).</a:t>
            </a:r>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34</a:t>
            </a:fld>
            <a:endParaRPr lang="pt-BR" dirty="0"/>
          </a:p>
        </p:txBody>
      </p:sp>
    </p:spTree>
    <p:extLst>
      <p:ext uri="{BB962C8B-B14F-4D97-AF65-F5344CB8AC3E}">
        <p14:creationId xmlns:p14="http://schemas.microsoft.com/office/powerpoint/2010/main" val="2048130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t-BR" dirty="0" smtClean="0"/>
              <a:t>Medidas auxiliares no controle de acesso</a:t>
            </a:r>
            <a:endParaRPr lang="en-US" dirty="0"/>
          </a:p>
        </p:txBody>
      </p:sp>
      <p:sp>
        <p:nvSpPr>
          <p:cNvPr id="2" name="Content Placeholder 1"/>
          <p:cNvSpPr>
            <a:spLocks noGrp="1"/>
          </p:cNvSpPr>
          <p:nvPr>
            <p:ph idx="1"/>
          </p:nvPr>
        </p:nvSpPr>
        <p:spPr/>
        <p:txBody>
          <a:bodyPr>
            <a:normAutofit/>
          </a:bodyPr>
          <a:lstStyle/>
          <a:p>
            <a:pPr algn="just"/>
            <a:r>
              <a:rPr lang="pt-BR" dirty="0" smtClean="0"/>
              <a:t>limitar o horário de uso dos recursos computacionais de acordo com a real necessidade de acesso aos sistemas. </a:t>
            </a:r>
          </a:p>
          <a:p>
            <a:pPr algn="just"/>
            <a:r>
              <a:rPr lang="pt-BR" dirty="0" smtClean="0"/>
              <a:t>limitar a quantidade de sessões concorrentes, impedindo que o usuário consiga entrar no sistema ou na rede a partir de mais de um terminal ou computador </a:t>
            </a:r>
            <a:r>
              <a:rPr lang="en-US" dirty="0" err="1" smtClean="0"/>
              <a:t>simultaneamente</a:t>
            </a:r>
            <a:r>
              <a:rPr lang="en-US" dirty="0" smtClean="0"/>
              <a:t>.</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35</a:t>
            </a:fld>
            <a:endParaRPr lang="pt-BR" dirty="0"/>
          </a:p>
        </p:txBody>
      </p:sp>
    </p:spTree>
    <p:extLst>
      <p:ext uri="{BB962C8B-B14F-4D97-AF65-F5344CB8AC3E}">
        <p14:creationId xmlns:p14="http://schemas.microsoft.com/office/powerpoint/2010/main" val="1512851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968" y="2924944"/>
            <a:ext cx="6965245" cy="1202485"/>
          </a:xfrm>
        </p:spPr>
        <p:txBody>
          <a:bodyPr>
            <a:normAutofit/>
          </a:bodyPr>
          <a:lstStyle/>
          <a:p>
            <a:r>
              <a:rPr lang="pt-BR" dirty="0" smtClean="0"/>
              <a:t>Controle de Acesso</a:t>
            </a:r>
            <a:endParaRPr lang="en-US" dirty="0"/>
          </a:p>
        </p:txBody>
      </p:sp>
      <p:sp>
        <p:nvSpPr>
          <p:cNvPr id="4" name="Espaço Reservado para Número de Slide 3"/>
          <p:cNvSpPr>
            <a:spLocks noGrp="1"/>
          </p:cNvSpPr>
          <p:nvPr>
            <p:ph type="sldNum" sz="quarter" idx="12"/>
          </p:nvPr>
        </p:nvSpPr>
        <p:spPr/>
        <p:txBody>
          <a:bodyPr/>
          <a:lstStyle/>
          <a:p>
            <a:fld id="{7F3BE290-F37A-4895-8852-A5E12C14FDAD}" type="slidenum">
              <a:rPr lang="pt-BR" smtClean="0"/>
              <a:pPr/>
              <a:t>36</a:t>
            </a:fld>
            <a:endParaRPr lang="pt-BR" dirty="0"/>
          </a:p>
        </p:txBody>
      </p:sp>
    </p:spTree>
    <p:extLst>
      <p:ext uri="{BB962C8B-B14F-4D97-AF65-F5344CB8AC3E}">
        <p14:creationId xmlns:p14="http://schemas.microsoft.com/office/powerpoint/2010/main" val="2030116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lstStyle/>
          <a:p>
            <a:r>
              <a:rPr lang="pt-BR" dirty="0" smtClean="0"/>
              <a:t>O </a:t>
            </a:r>
            <a:r>
              <a:rPr lang="pt-BR" dirty="0"/>
              <a:t>usuário é peça importante nesse controle (senhas fracas ou compartilhadas, descuidos na proteção de informações, etc</a:t>
            </a:r>
            <a:r>
              <a:rPr lang="pt-BR" dirty="0" smtClean="0"/>
              <a:t>...) – Cultura....</a:t>
            </a:r>
          </a:p>
          <a:p>
            <a:endParaRPr lang="pt-BR" dirty="0" smtClean="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a:t>
            </a:fld>
            <a:endParaRPr lang="pt-BR"/>
          </a:p>
        </p:txBody>
      </p:sp>
    </p:spTree>
    <p:extLst>
      <p:ext uri="{BB962C8B-B14F-4D97-AF65-F5344CB8AC3E}">
        <p14:creationId xmlns:p14="http://schemas.microsoft.com/office/powerpoint/2010/main" val="596038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lstStyle/>
          <a:p>
            <a:r>
              <a:rPr lang="pt-BR" dirty="0" smtClean="0"/>
              <a:t>Quais recursos e informações devemos controlar ou proteger?</a:t>
            </a:r>
          </a:p>
          <a:p>
            <a:endParaRPr lang="pt-BR" dirty="0" smtClean="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a:t>
            </a:fld>
            <a:endParaRPr lang="pt-BR"/>
          </a:p>
        </p:txBody>
      </p:sp>
    </p:spTree>
    <p:extLst>
      <p:ext uri="{BB962C8B-B14F-4D97-AF65-F5344CB8AC3E}">
        <p14:creationId xmlns:p14="http://schemas.microsoft.com/office/powerpoint/2010/main" val="278105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Quais recursos e informações devemos controlar ou proteger?</a:t>
            </a:r>
          </a:p>
          <a:p>
            <a:pPr lvl="1"/>
            <a:r>
              <a:rPr lang="pt-BR" b="1" dirty="0" smtClean="0"/>
              <a:t>Aplicativos</a:t>
            </a:r>
            <a:r>
              <a:rPr lang="pt-BR" dirty="0" smtClean="0"/>
              <a:t> – Programas </a:t>
            </a:r>
            <a:r>
              <a:rPr lang="pt-BR" dirty="0"/>
              <a:t>fonte e objeto. O acesso não autorizado pode alteraras funções dos programas.</a:t>
            </a:r>
          </a:p>
          <a:p>
            <a:pPr lvl="1"/>
            <a:r>
              <a:rPr lang="pt-BR" b="1" dirty="0" smtClean="0"/>
              <a:t>Arquivos </a:t>
            </a:r>
            <a:r>
              <a:rPr lang="pt-BR" b="1" dirty="0"/>
              <a:t>de </a:t>
            </a:r>
            <a:r>
              <a:rPr lang="pt-BR" b="1" dirty="0" smtClean="0"/>
              <a:t>dados </a:t>
            </a:r>
            <a:r>
              <a:rPr lang="pt-BR" dirty="0" smtClean="0"/>
              <a:t>– Bases </a:t>
            </a:r>
            <a:r>
              <a:rPr lang="pt-BR" dirty="0"/>
              <a:t>de dados podem ser alteradas ou apagadas sem a autorização adequada.</a:t>
            </a:r>
          </a:p>
          <a:p>
            <a:pPr lvl="1"/>
            <a:r>
              <a:rPr lang="pt-BR" b="1" dirty="0" smtClean="0"/>
              <a:t>Utilitários </a:t>
            </a:r>
            <a:r>
              <a:rPr lang="pt-BR" b="1" dirty="0"/>
              <a:t>e Sistema </a:t>
            </a:r>
            <a:r>
              <a:rPr lang="pt-BR" b="1" dirty="0" smtClean="0"/>
              <a:t>Operacional </a:t>
            </a:r>
            <a:r>
              <a:rPr lang="pt-BR" dirty="0" smtClean="0"/>
              <a:t>– O </a:t>
            </a:r>
            <a:r>
              <a:rPr lang="pt-BR" dirty="0"/>
              <a:t>acesso também deve ser restrito, pois podem provocar alterações nas configurações e nos arquivos em geral ou podem permitir a cópia dos mesmos</a:t>
            </a:r>
            <a:r>
              <a:rPr lang="pt-BR" dirty="0" smtClean="0"/>
              <a:t>.</a:t>
            </a: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6</a:t>
            </a:fld>
            <a:endParaRPr lang="pt-BR"/>
          </a:p>
        </p:txBody>
      </p:sp>
    </p:spTree>
    <p:extLst>
      <p:ext uri="{BB962C8B-B14F-4D97-AF65-F5344CB8AC3E}">
        <p14:creationId xmlns:p14="http://schemas.microsoft.com/office/powerpoint/2010/main" val="1136514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Quais recursos e informações devemos controlar ou proteger?</a:t>
            </a:r>
          </a:p>
          <a:p>
            <a:pPr lvl="1"/>
            <a:r>
              <a:rPr lang="pt-BR" b="1" dirty="0" smtClean="0"/>
              <a:t>Arquivos </a:t>
            </a:r>
            <a:r>
              <a:rPr lang="pt-BR" b="1" dirty="0"/>
              <a:t>de </a:t>
            </a:r>
            <a:r>
              <a:rPr lang="pt-BR" b="1" dirty="0" smtClean="0"/>
              <a:t>Senhas </a:t>
            </a:r>
            <a:r>
              <a:rPr lang="pt-BR" dirty="0" smtClean="0"/>
              <a:t>– A </a:t>
            </a:r>
            <a:r>
              <a:rPr lang="pt-BR" dirty="0"/>
              <a:t>falta de proteção a esses arquivos pode comprometer toda a segurança, já que se forem descobertos e decifrados, a vulnerabilidade é total.</a:t>
            </a:r>
          </a:p>
          <a:p>
            <a:pPr lvl="1"/>
            <a:r>
              <a:rPr lang="pt-BR" b="1" dirty="0" smtClean="0"/>
              <a:t>Arquivos </a:t>
            </a:r>
            <a:r>
              <a:rPr lang="pt-BR" b="1" dirty="0"/>
              <a:t>de </a:t>
            </a:r>
            <a:r>
              <a:rPr lang="pt-BR" b="1" dirty="0" smtClean="0"/>
              <a:t>Log </a:t>
            </a:r>
            <a:r>
              <a:rPr lang="pt-BR" dirty="0" smtClean="0"/>
              <a:t>– Os </a:t>
            </a:r>
            <a:r>
              <a:rPr lang="pt-BR" dirty="0"/>
              <a:t>logs são usados para registra as ações dos usuários, sendo ótimas informações para auditorias e análise de quebras de segurança. Se não houver proteção a esses arquivos, o usuário ou invasor pode apagar as pistas de suas ações.</a:t>
            </a:r>
            <a:endParaRPr lang="pt-BR" dirty="0" smtClean="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7</a:t>
            </a:fld>
            <a:endParaRPr lang="pt-BR"/>
          </a:p>
        </p:txBody>
      </p:sp>
    </p:spTree>
    <p:extLst>
      <p:ext uri="{BB962C8B-B14F-4D97-AF65-F5344CB8AC3E}">
        <p14:creationId xmlns:p14="http://schemas.microsoft.com/office/powerpoint/2010/main" val="254861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Objetivos do Controle de Acesso</a:t>
            </a:r>
            <a:endParaRPr lang="pt-BR" dirty="0"/>
          </a:p>
        </p:txBody>
      </p:sp>
      <p:sp>
        <p:nvSpPr>
          <p:cNvPr id="3" name="Espaço Reservado para Conteúdo 2"/>
          <p:cNvSpPr>
            <a:spLocks noGrp="1"/>
          </p:cNvSpPr>
          <p:nvPr>
            <p:ph idx="1"/>
          </p:nvPr>
        </p:nvSpPr>
        <p:spPr/>
        <p:txBody>
          <a:bodyPr>
            <a:normAutofit/>
          </a:bodyPr>
          <a:lstStyle/>
          <a:p>
            <a:r>
              <a:rPr lang="pt-BR" dirty="0"/>
              <a:t>Apenas usuários autorizados tenham acesso aos recursos.</a:t>
            </a:r>
          </a:p>
          <a:p>
            <a:r>
              <a:rPr lang="pt-BR" dirty="0" smtClean="0"/>
              <a:t>Os </a:t>
            </a:r>
            <a:r>
              <a:rPr lang="pt-BR" dirty="0"/>
              <a:t>usuários tenham acesso aos recursos necessários a execução de suas tarefas.</a:t>
            </a:r>
          </a:p>
          <a:p>
            <a:r>
              <a:rPr lang="pt-BR" dirty="0" smtClean="0"/>
              <a:t>O </a:t>
            </a:r>
            <a:r>
              <a:rPr lang="pt-BR" dirty="0"/>
              <a:t>acesso a recursos críticos seja monitorado e restrito.</a:t>
            </a:r>
          </a:p>
          <a:p>
            <a:r>
              <a:rPr lang="pt-BR" dirty="0" smtClean="0"/>
              <a:t>Os </a:t>
            </a:r>
            <a:r>
              <a:rPr lang="pt-BR" dirty="0"/>
              <a:t>usuários sejam impedidos de executar transações incompatíveis com sua função ou responsabilidades.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8</a:t>
            </a:fld>
            <a:endParaRPr lang="pt-BR"/>
          </a:p>
        </p:txBody>
      </p:sp>
    </p:spTree>
    <p:extLst>
      <p:ext uri="{BB962C8B-B14F-4D97-AF65-F5344CB8AC3E}">
        <p14:creationId xmlns:p14="http://schemas.microsoft.com/office/powerpoint/2010/main" val="3935054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Acesso</a:t>
            </a:r>
            <a:endParaRPr lang="pt-BR" dirty="0"/>
          </a:p>
        </p:txBody>
      </p:sp>
      <p:sp>
        <p:nvSpPr>
          <p:cNvPr id="3" name="Espaço Reservado para Conteúdo 2"/>
          <p:cNvSpPr>
            <a:spLocks noGrp="1"/>
          </p:cNvSpPr>
          <p:nvPr>
            <p:ph idx="1"/>
          </p:nvPr>
        </p:nvSpPr>
        <p:spPr>
          <a:xfrm>
            <a:off x="1475656" y="1772816"/>
            <a:ext cx="6196405" cy="3603812"/>
          </a:xfrm>
        </p:spPr>
        <p:txBody>
          <a:bodyPr>
            <a:normAutofit/>
          </a:bodyPr>
          <a:lstStyle/>
          <a:p>
            <a:r>
              <a:rPr lang="pt-BR" dirty="0" smtClean="0"/>
              <a:t>Processo para o controle de acesso:</a:t>
            </a:r>
          </a:p>
          <a:p>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9</a:t>
            </a:fld>
            <a:endParaRPr lang="pt-BR"/>
          </a:p>
        </p:txBody>
      </p:sp>
      <p:graphicFrame>
        <p:nvGraphicFramePr>
          <p:cNvPr id="6" name="Diagrama 5"/>
          <p:cNvGraphicFramePr/>
          <p:nvPr>
            <p:extLst>
              <p:ext uri="{D42A27DB-BD31-4B8C-83A1-F6EECF244321}">
                <p14:modId xmlns:p14="http://schemas.microsoft.com/office/powerpoint/2010/main" val="3020517061"/>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121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no">
  <a:themeElements>
    <a:clrScheme name="Pino">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ino">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no">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3153</TotalTime>
  <Words>1876</Words>
  <Application>Microsoft Office PowerPoint</Application>
  <PresentationFormat>Apresentação na tela (4:3)</PresentationFormat>
  <Paragraphs>218</Paragraphs>
  <Slides>36</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36</vt:i4>
      </vt:variant>
    </vt:vector>
  </HeadingPairs>
  <TitlesOfParts>
    <vt:vector size="42" baseType="lpstr">
      <vt:lpstr>Brush Script MT</vt:lpstr>
      <vt:lpstr>Calibri</vt:lpstr>
      <vt:lpstr>Constantia</vt:lpstr>
      <vt:lpstr>Franklin Gothic Book</vt:lpstr>
      <vt:lpstr>Rage Italic</vt:lpstr>
      <vt:lpstr>Pino</vt:lpstr>
      <vt:lpstr>Segurança de Software Aula 3 – Controle de Acesso</vt:lpstr>
      <vt:lpstr>Fases do Controle de Acesso</vt:lpstr>
      <vt:lpstr>Controle de Acesso</vt:lpstr>
      <vt:lpstr>Controle de Acesso</vt:lpstr>
      <vt:lpstr>Controle de Acesso</vt:lpstr>
      <vt:lpstr>Controle de Acesso</vt:lpstr>
      <vt:lpstr>Controle de Acesso</vt:lpstr>
      <vt:lpstr>Objetivos do Controle de Acesso</vt:lpstr>
      <vt:lpstr>Controle de Acesso</vt:lpstr>
      <vt:lpstr>Controle de Acesso</vt:lpstr>
      <vt:lpstr>Controle de Acesso</vt:lpstr>
      <vt:lpstr>Fases do controle de acesso</vt:lpstr>
      <vt:lpstr>Logon</vt:lpstr>
      <vt:lpstr>Logon</vt:lpstr>
      <vt:lpstr>Logon</vt:lpstr>
      <vt:lpstr>Logon</vt:lpstr>
      <vt:lpstr>Logon</vt:lpstr>
      <vt:lpstr>Logon</vt:lpstr>
      <vt:lpstr>Identificação/Autenticação</vt:lpstr>
      <vt:lpstr>Identificação dos usuários</vt:lpstr>
      <vt:lpstr>Papéis de usuários </vt:lpstr>
      <vt:lpstr>Autenticação</vt:lpstr>
      <vt:lpstr>Autorização</vt:lpstr>
      <vt:lpstr>Auditoria</vt:lpstr>
      <vt:lpstr>Auditoria</vt:lpstr>
      <vt:lpstr>Auditoria</vt:lpstr>
      <vt:lpstr>Política de senhas</vt:lpstr>
      <vt:lpstr>Política de senhas</vt:lpstr>
      <vt:lpstr>Política de senhas</vt:lpstr>
      <vt:lpstr>Escolha de senhas</vt:lpstr>
      <vt:lpstr>Escolha de senhas</vt:lpstr>
      <vt:lpstr>Administração de senhas</vt:lpstr>
      <vt:lpstr>Administração de senhas</vt:lpstr>
      <vt:lpstr>Medidas auxiliares no controle de acesso</vt:lpstr>
      <vt:lpstr>Medidas auxiliares no controle de acesso</vt:lpstr>
      <vt:lpstr>Controle de Acesso</vt:lpstr>
    </vt:vector>
  </TitlesOfParts>
  <Company>Juliano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da exposição voluntária de informações privadas na internet</dc:title>
  <dc:creator>Rochelle</dc:creator>
  <cp:lastModifiedBy>Rodrigo Narvaes Figueira</cp:lastModifiedBy>
  <cp:revision>168</cp:revision>
  <dcterms:created xsi:type="dcterms:W3CDTF">2009-12-08T16:02:21Z</dcterms:created>
  <dcterms:modified xsi:type="dcterms:W3CDTF">2019-08-14T19:58:46Z</dcterms:modified>
</cp:coreProperties>
</file>