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6"/>
  </p:notesMasterIdLst>
  <p:handoutMasterIdLst>
    <p:handoutMasterId r:id="rId57"/>
  </p:handoutMasterIdLst>
  <p:sldIdLst>
    <p:sldId id="297" r:id="rId2"/>
    <p:sldId id="334" r:id="rId3"/>
    <p:sldId id="258" r:id="rId4"/>
    <p:sldId id="298" r:id="rId5"/>
    <p:sldId id="299" r:id="rId6"/>
    <p:sldId id="353" r:id="rId7"/>
    <p:sldId id="300" r:id="rId8"/>
    <p:sldId id="341" r:id="rId9"/>
    <p:sldId id="301" r:id="rId10"/>
    <p:sldId id="344" r:id="rId11"/>
    <p:sldId id="342" r:id="rId12"/>
    <p:sldId id="350" r:id="rId13"/>
    <p:sldId id="351" r:id="rId14"/>
    <p:sldId id="343" r:id="rId15"/>
    <p:sldId id="345" r:id="rId16"/>
    <p:sldId id="346" r:id="rId17"/>
    <p:sldId id="347" r:id="rId18"/>
    <p:sldId id="352" r:id="rId19"/>
    <p:sldId id="348" r:id="rId20"/>
    <p:sldId id="349" r:id="rId21"/>
    <p:sldId id="354" r:id="rId22"/>
    <p:sldId id="335" r:id="rId23"/>
    <p:sldId id="336" r:id="rId24"/>
    <p:sldId id="355" r:id="rId25"/>
    <p:sldId id="356" r:id="rId26"/>
    <p:sldId id="302" r:id="rId27"/>
    <p:sldId id="303" r:id="rId28"/>
    <p:sldId id="304" r:id="rId29"/>
    <p:sldId id="305" r:id="rId30"/>
    <p:sldId id="328" r:id="rId31"/>
    <p:sldId id="329" r:id="rId32"/>
    <p:sldId id="330" r:id="rId33"/>
    <p:sldId id="331" r:id="rId34"/>
    <p:sldId id="306" r:id="rId35"/>
    <p:sldId id="307" r:id="rId36"/>
    <p:sldId id="308" r:id="rId37"/>
    <p:sldId id="309" r:id="rId38"/>
    <p:sldId id="310" r:id="rId39"/>
    <p:sldId id="311" r:id="rId40"/>
    <p:sldId id="312" r:id="rId41"/>
    <p:sldId id="313" r:id="rId42"/>
    <p:sldId id="314" r:id="rId43"/>
    <p:sldId id="315" r:id="rId44"/>
    <p:sldId id="316" r:id="rId45"/>
    <p:sldId id="321" r:id="rId46"/>
    <p:sldId id="322" r:id="rId47"/>
    <p:sldId id="317" r:id="rId48"/>
    <p:sldId id="318" r:id="rId49"/>
    <p:sldId id="319" r:id="rId50"/>
    <p:sldId id="320" r:id="rId51"/>
    <p:sldId id="323" r:id="rId52"/>
    <p:sldId id="324" r:id="rId53"/>
    <p:sldId id="325" r:id="rId54"/>
    <p:sldId id="326" r:id="rId5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07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E217CC-4800-4A4F-B867-E516E309D943}" type="datetimeFigureOut">
              <a:rPr lang="pt-BR" smtClean="0"/>
              <a:pPr/>
              <a:t>30/07/2019</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D8A6A7-AC0B-40BF-AB22-FF1A62527F5D}" type="slidenum">
              <a:rPr lang="pt-BR" smtClean="0"/>
              <a:pPr/>
              <a:t>‹nº›</a:t>
            </a:fld>
            <a:endParaRPr lang="pt-BR"/>
          </a:p>
        </p:txBody>
      </p:sp>
    </p:spTree>
    <p:extLst>
      <p:ext uri="{BB962C8B-B14F-4D97-AF65-F5344CB8AC3E}">
        <p14:creationId xmlns:p14="http://schemas.microsoft.com/office/powerpoint/2010/main" val="1620257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5E596-5FCA-4165-ABC8-E1F1F73F5D14}" type="datetimeFigureOut">
              <a:rPr lang="pt-BR" smtClean="0"/>
              <a:pPr/>
              <a:t>30/07/2019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E7EEE2-B6B9-432A-91A2-786F452DB22A}" type="slidenum">
              <a:rPr lang="pt-BR" smtClean="0"/>
              <a:pPr/>
              <a:t>‹nº›</a:t>
            </a:fld>
            <a:endParaRPr lang="pt-BR"/>
          </a:p>
        </p:txBody>
      </p:sp>
    </p:spTree>
    <p:extLst>
      <p:ext uri="{BB962C8B-B14F-4D97-AF65-F5344CB8AC3E}">
        <p14:creationId xmlns:p14="http://schemas.microsoft.com/office/powerpoint/2010/main" val="12115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pt-BR"/>
              <a:t>Clique para editar o título mestre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544213AF-26F6-41FA-8D85-E2C5388D6E58}" type="datetimeFigureOut">
              <a:rPr lang="en-US" smtClean="0"/>
              <a:pPr/>
              <a:t>7/30/2019</a:t>
            </a:fld>
            <a:endParaRPr lang="en-US" dirty="0">
              <a:solidFill>
                <a:srgbClr val="FFFFFF"/>
              </a:solidFill>
            </a:endParaRPr>
          </a:p>
        </p:txBody>
      </p:sp>
      <p:sp>
        <p:nvSpPr>
          <p:cNvPr id="5" name="Footer Placeholder 4"/>
          <p:cNvSpPr>
            <a:spLocks noGrp="1"/>
          </p:cNvSpPr>
          <p:nvPr>
            <p:ph type="ftr" sz="quarter" idx="11"/>
          </p:nvPr>
        </p:nvSpPr>
        <p:spPr>
          <a:xfrm>
            <a:off x="1174044" y="5357592"/>
            <a:ext cx="5034845" cy="365125"/>
          </a:xfrm>
        </p:spPr>
        <p:txBody>
          <a:bodyPr/>
          <a:lstStyle/>
          <a:p>
            <a:endParaRPr lang="pt-BR"/>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7F3BE290-F37A-4895-8852-A5E12C14FDAD}"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ct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544213AF-26F6-41FA-8D85-E2C5388D6E58}"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971600" y="5862897"/>
            <a:ext cx="554023" cy="365125"/>
          </a:xfrm>
        </p:spPr>
        <p:txBody>
          <a:bodyPr/>
          <a:lstStyle/>
          <a:p>
            <a:fld id="{7F3BE290-F37A-4895-8852-A5E12C14FDAD}" type="slidenum">
              <a:rPr lang="pt-BR" smtClean="0"/>
              <a:pPr/>
              <a:t>‹nº›</a:t>
            </a:fld>
            <a:endParaRPr lang="pt-BR" dirty="0"/>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4288" y="5320791"/>
            <a:ext cx="1178972" cy="892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pt-BR"/>
              <a:t>Clique para editar o título mestre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544213AF-26F6-41FA-8D85-E2C5388D6E58}"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F3BE290-F37A-4895-8852-A5E12C14FDAD}" type="slidenum">
              <a:rPr lang="pt-BR" smtClean="0"/>
              <a:pPr/>
              <a:t>‹nº›</a:t>
            </a:fld>
            <a:endParaRPr lang="pt-BR"/>
          </a:p>
        </p:txBody>
      </p:sp>
      <p:sp>
        <p:nvSpPr>
          <p:cNvPr id="9" name="Content Placeholder 8"/>
          <p:cNvSpPr>
            <a:spLocks noGrp="1"/>
          </p:cNvSpPr>
          <p:nvPr>
            <p:ph sz="quarter" idx="13"/>
          </p:nvPr>
        </p:nvSpPr>
        <p:spPr>
          <a:xfrm>
            <a:off x="1298448" y="2121407"/>
            <a:ext cx="3200400" cy="360273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7" name="Date Placeholder 6"/>
          <p:cNvSpPr>
            <a:spLocks noGrp="1"/>
          </p:cNvSpPr>
          <p:nvPr>
            <p:ph type="dt" sz="half" idx="10"/>
          </p:nvPr>
        </p:nvSpPr>
        <p:spPr/>
        <p:txBody>
          <a:bodyPr/>
          <a:lstStyle/>
          <a:p>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F3BE290-F37A-4895-8852-A5E12C14FDAD}" type="slidenum">
              <a:rPr lang="pt-BR" smtClean="0"/>
              <a:pPr/>
              <a:t>‹nº›</a:t>
            </a:fld>
            <a:endParaRPr lang="pt-BR"/>
          </a:p>
        </p:txBody>
      </p:sp>
      <p:sp>
        <p:nvSpPr>
          <p:cNvPr id="11" name="Content Placeholder 10"/>
          <p:cNvSpPr>
            <a:spLocks noGrp="1"/>
          </p:cNvSpPr>
          <p:nvPr>
            <p:ph sz="quarter" idx="13"/>
          </p:nvPr>
        </p:nvSpPr>
        <p:spPr>
          <a:xfrm>
            <a:off x="1298448" y="2944368"/>
            <a:ext cx="3227832" cy="277977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pt-BR"/>
              <a:t>Clique para editar o título mestre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a:xfrm rot="60000">
            <a:off x="6341698" y="5885672"/>
            <a:ext cx="1213821" cy="365125"/>
          </a:xfrm>
        </p:spPr>
        <p:txBody>
          <a:bodyPr/>
          <a:lstStyle/>
          <a:p>
            <a:endParaRPr lang="pt-BR"/>
          </a:p>
        </p:txBody>
      </p:sp>
      <p:sp>
        <p:nvSpPr>
          <p:cNvPr id="6" name="Footer Placeholder 5"/>
          <p:cNvSpPr>
            <a:spLocks noGrp="1"/>
          </p:cNvSpPr>
          <p:nvPr>
            <p:ph type="ftr" sz="quarter" idx="11"/>
          </p:nvPr>
        </p:nvSpPr>
        <p:spPr>
          <a:xfrm rot="-60000">
            <a:off x="914554" y="5829261"/>
            <a:ext cx="3522607" cy="365125"/>
          </a:xfrm>
        </p:spPr>
        <p:txBody>
          <a:bodyPr/>
          <a:lstStyle/>
          <a:p>
            <a:endParaRPr lang="pt-BR"/>
          </a:p>
        </p:txBody>
      </p:sp>
      <p:sp>
        <p:nvSpPr>
          <p:cNvPr id="7" name="Slide Number Placeholder 6"/>
          <p:cNvSpPr>
            <a:spLocks noGrp="1"/>
          </p:cNvSpPr>
          <p:nvPr>
            <p:ph type="sldNum" sz="quarter" idx="12"/>
          </p:nvPr>
        </p:nvSpPr>
        <p:spPr>
          <a:xfrm rot="60000">
            <a:off x="7557313" y="5896961"/>
            <a:ext cx="554023" cy="365125"/>
          </a:xfrm>
        </p:spPr>
        <p:txBody>
          <a:bodyPr/>
          <a:lstStyle/>
          <a:p>
            <a:fld id="{7F3BE290-F37A-4895-8852-A5E12C14FDAD}"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a:xfrm rot="60000">
            <a:off x="6345936" y="5888737"/>
            <a:ext cx="1213821" cy="365125"/>
          </a:xfrm>
        </p:spPr>
        <p:txBody>
          <a:bodyPr/>
          <a:lstStyle/>
          <a:p>
            <a:endParaRPr lang="pt-BR"/>
          </a:p>
        </p:txBody>
      </p:sp>
      <p:sp>
        <p:nvSpPr>
          <p:cNvPr id="6" name="Footer Placeholder 5"/>
          <p:cNvSpPr>
            <a:spLocks noGrp="1"/>
          </p:cNvSpPr>
          <p:nvPr>
            <p:ph type="ftr" sz="quarter" idx="11"/>
          </p:nvPr>
        </p:nvSpPr>
        <p:spPr>
          <a:xfrm rot="-60000">
            <a:off x="914569" y="5831037"/>
            <a:ext cx="3319043" cy="365125"/>
          </a:xfrm>
        </p:spPr>
        <p:txBody>
          <a:bodyPr/>
          <a:lstStyle/>
          <a:p>
            <a:endParaRPr lang="pt-BR"/>
          </a:p>
        </p:txBody>
      </p:sp>
      <p:sp>
        <p:nvSpPr>
          <p:cNvPr id="7" name="Slide Number Placeholder 6"/>
          <p:cNvSpPr>
            <a:spLocks noGrp="1"/>
          </p:cNvSpPr>
          <p:nvPr>
            <p:ph type="sldNum" sz="quarter" idx="12"/>
          </p:nvPr>
        </p:nvSpPr>
        <p:spPr>
          <a:xfrm rot="60000">
            <a:off x="7562089" y="5900026"/>
            <a:ext cx="554023" cy="365125"/>
          </a:xfrm>
        </p:spPr>
        <p:txBody>
          <a:bodyPr/>
          <a:lstStyle/>
          <a:p>
            <a:fld id="{7F3BE290-F37A-4895-8852-A5E12C14FDAD}"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endParaRPr lang="pt-BR"/>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pt-BR"/>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F3BE290-F37A-4895-8852-A5E12C14FDAD}"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juliano.quadrado@qi.edu.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haveibeenpwned.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34177" y="2492896"/>
            <a:ext cx="5723468" cy="1828090"/>
          </a:xfrm>
        </p:spPr>
        <p:txBody>
          <a:bodyPr>
            <a:normAutofit fontScale="90000"/>
          </a:bodyPr>
          <a:lstStyle/>
          <a:p>
            <a:r>
              <a:rPr lang="pt-BR" dirty="0"/>
              <a:t>Segurança de Software</a:t>
            </a:r>
            <a:br>
              <a:rPr lang="pt-BR" dirty="0"/>
            </a:br>
            <a:r>
              <a:rPr lang="pt-BR"/>
              <a:t>Aula 1</a:t>
            </a:r>
            <a:endParaRPr lang="pt-BR" dirty="0"/>
          </a:p>
        </p:txBody>
      </p:sp>
      <p:sp>
        <p:nvSpPr>
          <p:cNvPr id="3" name="Subtítulo 2"/>
          <p:cNvSpPr>
            <a:spLocks noGrp="1"/>
          </p:cNvSpPr>
          <p:nvPr>
            <p:ph type="subTitle" idx="1"/>
          </p:nvPr>
        </p:nvSpPr>
        <p:spPr>
          <a:xfrm>
            <a:off x="1739821" y="4221088"/>
            <a:ext cx="5712179" cy="1524000"/>
          </a:xfrm>
        </p:spPr>
        <p:txBody>
          <a:bodyPr/>
          <a:lstStyle/>
          <a:p>
            <a:r>
              <a:rPr lang="pt-BR" dirty="0"/>
              <a:t>Professor: Rodrigo N Figueira</a:t>
            </a:r>
          </a:p>
          <a:p>
            <a:r>
              <a:rPr lang="pt-BR" dirty="0">
                <a:hlinkClick r:id="rId2"/>
              </a:rPr>
              <a:t>Rodrigo.figueira@qi.edu.br</a:t>
            </a:r>
            <a:endParaRPr lang="pt-BR" dirty="0"/>
          </a:p>
          <a:p>
            <a:endParaRPr lang="pt-BR"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1052736"/>
            <a:ext cx="2064047" cy="1559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47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p:txBody>
          <a:bodyPr>
            <a:normAutofit/>
          </a:bodyPr>
          <a:lstStyle/>
          <a:p>
            <a:pPr algn="just"/>
            <a:r>
              <a:rPr lang="pt-BR" sz="2000" dirty="0"/>
              <a:t>As pessoas estão </a:t>
            </a:r>
          </a:p>
          <a:p>
            <a:pPr marL="0" indent="0" algn="just">
              <a:buNone/>
            </a:pPr>
            <a:r>
              <a:rPr lang="pt-BR" sz="2000" dirty="0"/>
              <a:t>preparadas para usar </a:t>
            </a:r>
          </a:p>
          <a:p>
            <a:pPr marL="0" indent="0" algn="just">
              <a:buNone/>
            </a:pPr>
            <a:r>
              <a:rPr lang="pt-BR" sz="2000" dirty="0"/>
              <a:t>a tecnologia?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10</a:t>
            </a:fld>
            <a:endParaRPr lang="pt-BR"/>
          </a:p>
        </p:txBody>
      </p:sp>
    </p:spTree>
    <p:extLst>
      <p:ext uri="{BB962C8B-B14F-4D97-AF65-F5344CB8AC3E}">
        <p14:creationId xmlns:p14="http://schemas.microsoft.com/office/powerpoint/2010/main" val="2885124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p:txBody>
          <a:bodyPr>
            <a:normAutofit/>
          </a:bodyPr>
          <a:lstStyle/>
          <a:p>
            <a:pPr algn="just"/>
            <a:r>
              <a:rPr lang="pt-BR" sz="2000" dirty="0"/>
              <a:t>As pessoas estão </a:t>
            </a:r>
          </a:p>
          <a:p>
            <a:pPr marL="0" indent="0" algn="just">
              <a:buNone/>
            </a:pPr>
            <a:r>
              <a:rPr lang="pt-BR" sz="2000" dirty="0"/>
              <a:t>preparadas para usar </a:t>
            </a:r>
          </a:p>
          <a:p>
            <a:pPr marL="0" indent="0" algn="just">
              <a:buNone/>
            </a:pPr>
            <a:r>
              <a:rPr lang="pt-BR" sz="2000" dirty="0"/>
              <a:t>a tecnologia?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11</a:t>
            </a:fld>
            <a:endParaRPr lang="pt-BR"/>
          </a:p>
        </p:txBody>
      </p:sp>
      <p:pic>
        <p:nvPicPr>
          <p:cNvPr id="2050" name="Picture 2" descr="http://www.jacarebanguela.com.br/wp-content/uploads/2014/02/ta-viv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772816"/>
            <a:ext cx="3384376" cy="5079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82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p:txBody>
          <a:bodyPr>
            <a:normAutofit/>
          </a:bodyPr>
          <a:lstStyle/>
          <a:p>
            <a:pPr algn="just"/>
            <a:r>
              <a:rPr lang="pt-BR" sz="2000" dirty="0"/>
              <a:t>As pessoas estão </a:t>
            </a:r>
          </a:p>
          <a:p>
            <a:pPr marL="0" indent="0" algn="just">
              <a:buNone/>
            </a:pPr>
            <a:r>
              <a:rPr lang="pt-BR" sz="2000" dirty="0"/>
              <a:t>preparadas para usar </a:t>
            </a:r>
          </a:p>
          <a:p>
            <a:pPr marL="0" indent="0" algn="just">
              <a:buNone/>
            </a:pPr>
            <a:r>
              <a:rPr lang="pt-BR" sz="2000" dirty="0"/>
              <a:t>a tecnologia?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12</a:t>
            </a:fld>
            <a:endParaRPr lang="pt-BR"/>
          </a:p>
        </p:txBody>
      </p:sp>
      <p:pic>
        <p:nvPicPr>
          <p:cNvPr id="4" name="Imagem 3"/>
          <p:cNvPicPr>
            <a:picLocks noChangeAspect="1"/>
          </p:cNvPicPr>
          <p:nvPr/>
        </p:nvPicPr>
        <p:blipFill>
          <a:blip r:embed="rId2"/>
          <a:stretch>
            <a:fillRect/>
          </a:stretch>
        </p:blipFill>
        <p:spPr>
          <a:xfrm>
            <a:off x="4067944" y="1864365"/>
            <a:ext cx="4152900" cy="3876675"/>
          </a:xfrm>
          <a:prstGeom prst="rect">
            <a:avLst/>
          </a:prstGeom>
        </p:spPr>
      </p:pic>
    </p:spTree>
    <p:extLst>
      <p:ext uri="{BB962C8B-B14F-4D97-AF65-F5344CB8AC3E}">
        <p14:creationId xmlns:p14="http://schemas.microsoft.com/office/powerpoint/2010/main" val="151034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p:txBody>
          <a:bodyPr>
            <a:normAutofit/>
          </a:bodyPr>
          <a:lstStyle/>
          <a:p>
            <a:pPr algn="just"/>
            <a:r>
              <a:rPr lang="pt-BR" sz="2000" dirty="0"/>
              <a:t>As pessoas estão </a:t>
            </a:r>
          </a:p>
          <a:p>
            <a:pPr marL="0" indent="0" algn="just">
              <a:buNone/>
            </a:pPr>
            <a:r>
              <a:rPr lang="pt-BR" sz="2000" dirty="0"/>
              <a:t>preparadas para usar </a:t>
            </a:r>
          </a:p>
          <a:p>
            <a:pPr marL="0" indent="0" algn="just">
              <a:buNone/>
            </a:pPr>
            <a:r>
              <a:rPr lang="pt-BR" sz="2000" dirty="0"/>
              <a:t>a tecnologia?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13</a:t>
            </a:fld>
            <a:endParaRPr lang="pt-BR"/>
          </a:p>
        </p:txBody>
      </p:sp>
      <p:pic>
        <p:nvPicPr>
          <p:cNvPr id="6" name="Imagem 5"/>
          <p:cNvPicPr>
            <a:picLocks noChangeAspect="1"/>
          </p:cNvPicPr>
          <p:nvPr/>
        </p:nvPicPr>
        <p:blipFill>
          <a:blip r:embed="rId2"/>
          <a:stretch>
            <a:fillRect/>
          </a:stretch>
        </p:blipFill>
        <p:spPr>
          <a:xfrm>
            <a:off x="4283968" y="1772816"/>
            <a:ext cx="4152900" cy="4819650"/>
          </a:xfrm>
          <a:prstGeom prst="rect">
            <a:avLst/>
          </a:prstGeom>
        </p:spPr>
      </p:pic>
    </p:spTree>
    <p:extLst>
      <p:ext uri="{BB962C8B-B14F-4D97-AF65-F5344CB8AC3E}">
        <p14:creationId xmlns:p14="http://schemas.microsoft.com/office/powerpoint/2010/main" val="839166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a:xfrm>
            <a:off x="1420539" y="1916832"/>
            <a:ext cx="6196405" cy="3603812"/>
          </a:xfrm>
        </p:spPr>
        <p:txBody>
          <a:bodyPr>
            <a:normAutofit/>
          </a:bodyPr>
          <a:lstStyle/>
          <a:p>
            <a:pPr algn="just"/>
            <a:r>
              <a:rPr lang="pt-BR" sz="1800" dirty="0"/>
              <a:t>Alta exposição pode ser considerado falta de Segurança?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14</a:t>
            </a:fld>
            <a:endParaRPr lang="pt-BR"/>
          </a:p>
        </p:txBody>
      </p:sp>
    </p:spTree>
    <p:extLst>
      <p:ext uri="{BB962C8B-B14F-4D97-AF65-F5344CB8AC3E}">
        <p14:creationId xmlns:p14="http://schemas.microsoft.com/office/powerpoint/2010/main" val="259278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a:xfrm>
            <a:off x="1420539" y="1916832"/>
            <a:ext cx="6196405" cy="3603812"/>
          </a:xfrm>
        </p:spPr>
        <p:txBody>
          <a:bodyPr>
            <a:normAutofit/>
          </a:bodyPr>
          <a:lstStyle/>
          <a:p>
            <a:pPr algn="just"/>
            <a:r>
              <a:rPr lang="pt-BR" sz="1800" dirty="0"/>
              <a:t>Alta Exposição pode ser considerado falta de Segurança?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15</a:t>
            </a:fld>
            <a:endParaRPr lang="pt-BR"/>
          </a:p>
        </p:txBody>
      </p:sp>
      <p:pic>
        <p:nvPicPr>
          <p:cNvPr id="3074" name="Picture 2" descr="http://www.clickpb.com.br/static/filebrowser/banheira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992" y="2397059"/>
            <a:ext cx="5905500" cy="442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32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a:xfrm>
            <a:off x="1420539" y="1916832"/>
            <a:ext cx="6196405" cy="3603812"/>
          </a:xfrm>
        </p:spPr>
        <p:txBody>
          <a:bodyPr>
            <a:normAutofit/>
          </a:bodyPr>
          <a:lstStyle/>
          <a:p>
            <a:pPr algn="just"/>
            <a:r>
              <a:rPr lang="pt-BR" sz="1800" dirty="0"/>
              <a:t>E a ingenuidade?</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16</a:t>
            </a:fld>
            <a:endParaRPr lang="pt-BR"/>
          </a:p>
        </p:txBody>
      </p:sp>
    </p:spTree>
    <p:extLst>
      <p:ext uri="{BB962C8B-B14F-4D97-AF65-F5344CB8AC3E}">
        <p14:creationId xmlns:p14="http://schemas.microsoft.com/office/powerpoint/2010/main" val="201224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a:xfrm>
            <a:off x="1420539" y="1916832"/>
            <a:ext cx="6196405" cy="3603812"/>
          </a:xfrm>
        </p:spPr>
        <p:txBody>
          <a:bodyPr>
            <a:normAutofit/>
          </a:bodyPr>
          <a:lstStyle/>
          <a:p>
            <a:pPr algn="just"/>
            <a:r>
              <a:rPr lang="pt-BR" sz="1800" dirty="0"/>
              <a:t>E a ingenuidade?</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17</a:t>
            </a:fld>
            <a:endParaRPr lang="pt-BR"/>
          </a:p>
        </p:txBody>
      </p:sp>
      <p:pic>
        <p:nvPicPr>
          <p:cNvPr id="4098" name="Picture 2" descr="https://ci3.googleusercontent.com/proxy/52fncodCehhAoW6ecrkluWZ46j9Y6FPFzmoVTpYF32jcIuNSMr2LtdzVtNjsdSJ_gSA6Wd3V1uQjb2LaSLQ0K0GsCg1uY1F6_WqSjJItouxEVvhYuvRa8ddnXaPe-cePpMcAtxS0MukH3CMIkYnZ4TT9nwhQ_r9F=s0-d-e1-ft#https://fbcdn-sphotos-b-a.akamaihd.net/hphotos-ak-prn1/t1/1535378_664057690299936_1519083002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251684"/>
            <a:ext cx="6480720" cy="445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97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a:xfrm>
            <a:off x="1420539" y="1916832"/>
            <a:ext cx="6196405" cy="3603812"/>
          </a:xfrm>
        </p:spPr>
        <p:txBody>
          <a:bodyPr>
            <a:normAutofit/>
          </a:bodyPr>
          <a:lstStyle/>
          <a:p>
            <a:pPr algn="just"/>
            <a:r>
              <a:rPr lang="pt-BR" sz="1800" dirty="0"/>
              <a:t>E a ingenuidade?</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18</a:t>
            </a:fld>
            <a:endParaRPr lang="pt-B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644" y="2285478"/>
            <a:ext cx="4656619" cy="4569307"/>
          </a:xfrm>
          <a:prstGeom prst="rect">
            <a:avLst/>
          </a:prstGeom>
        </p:spPr>
      </p:pic>
    </p:spTree>
    <p:extLst>
      <p:ext uri="{BB962C8B-B14F-4D97-AF65-F5344CB8AC3E}">
        <p14:creationId xmlns:p14="http://schemas.microsoft.com/office/powerpoint/2010/main" val="124174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a:xfrm>
            <a:off x="1420539" y="1916832"/>
            <a:ext cx="6196405" cy="3603812"/>
          </a:xfrm>
        </p:spPr>
        <p:txBody>
          <a:bodyPr>
            <a:normAutofit/>
          </a:bodyPr>
          <a:lstStyle/>
          <a:p>
            <a:pPr algn="just"/>
            <a:r>
              <a:rPr lang="pt-BR" sz="1800" dirty="0"/>
              <a:t>Mesmo você tentando ser uma pessoa “privada” existe como?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19</a:t>
            </a:fld>
            <a:endParaRPr lang="pt-BR"/>
          </a:p>
        </p:txBody>
      </p:sp>
    </p:spTree>
    <p:extLst>
      <p:ext uri="{BB962C8B-B14F-4D97-AF65-F5344CB8AC3E}">
        <p14:creationId xmlns:p14="http://schemas.microsoft.com/office/powerpoint/2010/main" val="156106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Apresentação	</a:t>
            </a:r>
          </a:p>
        </p:txBody>
      </p:sp>
      <p:sp>
        <p:nvSpPr>
          <p:cNvPr id="3" name="Espaço Reservado para Conteúdo 2"/>
          <p:cNvSpPr>
            <a:spLocks noGrp="1"/>
          </p:cNvSpPr>
          <p:nvPr>
            <p:ph idx="1"/>
          </p:nvPr>
        </p:nvSpPr>
        <p:spPr/>
        <p:txBody>
          <a:bodyPr>
            <a:normAutofit/>
          </a:bodyPr>
          <a:lstStyle/>
          <a:p>
            <a:pPr algn="just"/>
            <a:r>
              <a:rPr lang="pt-BR" sz="2600" dirty="0"/>
              <a:t>Fale um pouco sobre você:</a:t>
            </a:r>
          </a:p>
          <a:p>
            <a:pPr lvl="1" algn="just"/>
            <a:r>
              <a:rPr lang="pt-BR" sz="1700" dirty="0"/>
              <a:t>Nome: </a:t>
            </a:r>
          </a:p>
          <a:p>
            <a:pPr lvl="1" algn="just"/>
            <a:r>
              <a:rPr lang="pt-BR" sz="1700" dirty="0"/>
              <a:t>Semestre:</a:t>
            </a:r>
          </a:p>
          <a:p>
            <a:pPr lvl="1" algn="just"/>
            <a:r>
              <a:rPr lang="pt-BR" sz="1700" dirty="0"/>
              <a:t>Experiência Profissional:</a:t>
            </a:r>
          </a:p>
          <a:p>
            <a:pPr lvl="1" algn="just"/>
            <a:r>
              <a:rPr lang="pt-BR" sz="1700" dirty="0"/>
              <a:t>Empresa que trabalha:</a:t>
            </a:r>
          </a:p>
          <a:p>
            <a:pPr lvl="1" algn="just"/>
            <a:r>
              <a:rPr lang="pt-BR" sz="1700" dirty="0"/>
              <a:t>Expectativa de aprendizagem na disciplina:</a:t>
            </a:r>
          </a:p>
          <a:p>
            <a:pPr lvl="1" algn="just"/>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a:t>
            </a:fld>
            <a:endParaRPr lang="pt-BR"/>
          </a:p>
        </p:txBody>
      </p:sp>
    </p:spTree>
    <p:extLst>
      <p:ext uri="{BB962C8B-B14F-4D97-AF65-F5344CB8AC3E}">
        <p14:creationId xmlns:p14="http://schemas.microsoft.com/office/powerpoint/2010/main" val="3110630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a:xfrm>
            <a:off x="1420539" y="1916832"/>
            <a:ext cx="3439493" cy="3603812"/>
          </a:xfrm>
        </p:spPr>
        <p:txBody>
          <a:bodyPr>
            <a:normAutofit/>
          </a:bodyPr>
          <a:lstStyle/>
          <a:p>
            <a:pPr algn="just"/>
            <a:r>
              <a:rPr lang="pt-BR" sz="1800" dirty="0"/>
              <a:t>Mesmo você tentando ser uma pessoa “privada” existe como?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20</a:t>
            </a:fld>
            <a:endParaRPr lang="pt-B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620688"/>
            <a:ext cx="3942184" cy="5913276"/>
          </a:xfrm>
          <a:prstGeom prst="rect">
            <a:avLst/>
          </a:prstGeom>
        </p:spPr>
      </p:pic>
    </p:spTree>
    <p:extLst>
      <p:ext uri="{BB962C8B-B14F-4D97-AF65-F5344CB8AC3E}">
        <p14:creationId xmlns:p14="http://schemas.microsoft.com/office/powerpoint/2010/main" val="66824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952A4-FFFA-44E4-A1A5-C0C46786F26D}"/>
              </a:ext>
            </a:extLst>
          </p:cNvPr>
          <p:cNvSpPr>
            <a:spLocks noGrp="1"/>
          </p:cNvSpPr>
          <p:nvPr>
            <p:ph type="title"/>
          </p:nvPr>
        </p:nvSpPr>
        <p:spPr>
          <a:xfrm>
            <a:off x="1095023" y="629978"/>
            <a:ext cx="6965245" cy="1390089"/>
          </a:xfrm>
        </p:spPr>
        <p:txBody>
          <a:bodyPr>
            <a:normAutofit fontScale="90000"/>
          </a:bodyPr>
          <a:lstStyle/>
          <a:p>
            <a:pPr algn="r"/>
            <a:r>
              <a:rPr lang="pt-BR" dirty="0">
                <a:hlinkClick r:id="rId2"/>
              </a:rPr>
              <a:t>https://haveibeenpwned.com/</a:t>
            </a:r>
            <a:endParaRPr lang="pt-BR" dirty="0"/>
          </a:p>
        </p:txBody>
      </p:sp>
      <p:sp>
        <p:nvSpPr>
          <p:cNvPr id="3" name="Espaço Reservado para Conteúdo 2">
            <a:extLst>
              <a:ext uri="{FF2B5EF4-FFF2-40B4-BE49-F238E27FC236}">
                <a16:creationId xmlns:a16="http://schemas.microsoft.com/office/drawing/2014/main" id="{8FEF826C-99A8-464E-B1B7-464014FB1FFA}"/>
              </a:ext>
            </a:extLst>
          </p:cNvPr>
          <p:cNvSpPr>
            <a:spLocks noGrp="1"/>
          </p:cNvSpPr>
          <p:nvPr>
            <p:ph idx="1"/>
          </p:nvPr>
        </p:nvSpPr>
        <p:spPr/>
        <p:txBody>
          <a:bodyPr/>
          <a:lstStyle/>
          <a:p>
            <a:endParaRPr lang="pt-BR"/>
          </a:p>
        </p:txBody>
      </p:sp>
      <p:sp>
        <p:nvSpPr>
          <p:cNvPr id="4" name="Espaço Reservado para Número de Slide 3">
            <a:extLst>
              <a:ext uri="{FF2B5EF4-FFF2-40B4-BE49-F238E27FC236}">
                <a16:creationId xmlns:a16="http://schemas.microsoft.com/office/drawing/2014/main" id="{C8BD70A2-EA33-4A13-A1AE-9C5ACE20DCE1}"/>
              </a:ext>
            </a:extLst>
          </p:cNvPr>
          <p:cNvSpPr>
            <a:spLocks noGrp="1"/>
          </p:cNvSpPr>
          <p:nvPr>
            <p:ph type="sldNum" sz="quarter" idx="12"/>
          </p:nvPr>
        </p:nvSpPr>
        <p:spPr/>
        <p:txBody>
          <a:bodyPr/>
          <a:lstStyle/>
          <a:p>
            <a:fld id="{7F3BE290-F37A-4895-8852-A5E12C14FDAD}" type="slidenum">
              <a:rPr lang="pt-BR" smtClean="0"/>
              <a:pPr/>
              <a:t>21</a:t>
            </a:fld>
            <a:endParaRPr lang="pt-BR" dirty="0"/>
          </a:p>
        </p:txBody>
      </p:sp>
      <p:pic>
        <p:nvPicPr>
          <p:cNvPr id="5" name="Imagem 4">
            <a:extLst>
              <a:ext uri="{FF2B5EF4-FFF2-40B4-BE49-F238E27FC236}">
                <a16:creationId xmlns:a16="http://schemas.microsoft.com/office/drawing/2014/main" id="{FC29012B-0223-4B5D-8628-2641F9B168EC}"/>
              </a:ext>
            </a:extLst>
          </p:cNvPr>
          <p:cNvPicPr>
            <a:picLocks noChangeAspect="1"/>
          </p:cNvPicPr>
          <p:nvPr/>
        </p:nvPicPr>
        <p:blipFill>
          <a:blip r:embed="rId3"/>
          <a:stretch>
            <a:fillRect/>
          </a:stretch>
        </p:blipFill>
        <p:spPr>
          <a:xfrm>
            <a:off x="245718" y="1844824"/>
            <a:ext cx="8631048" cy="4878045"/>
          </a:xfrm>
          <a:prstGeom prst="rect">
            <a:avLst/>
          </a:prstGeom>
        </p:spPr>
      </p:pic>
    </p:spTree>
    <p:extLst>
      <p:ext uri="{BB962C8B-B14F-4D97-AF65-F5344CB8AC3E}">
        <p14:creationId xmlns:p14="http://schemas.microsoft.com/office/powerpoint/2010/main" val="494770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p:txBody>
          <a:bodyPr>
            <a:normAutofit/>
          </a:bodyPr>
          <a:lstStyle/>
          <a:p>
            <a:pPr algn="just"/>
            <a:r>
              <a:rPr lang="pt-BR" sz="2000" dirty="0"/>
              <a:t>E o </a:t>
            </a:r>
            <a:r>
              <a:rPr lang="pt-BR" sz="2000" dirty="0" err="1"/>
              <a:t>Prism</a:t>
            </a:r>
            <a:r>
              <a:rPr lang="pt-BR" sz="2000" dirty="0"/>
              <a:t>???</a:t>
            </a:r>
          </a:p>
          <a:p>
            <a:pPr algn="just"/>
            <a:r>
              <a:rPr lang="pt-BR" sz="2000" dirty="0"/>
              <a:t>Por que tanto alarme?</a:t>
            </a:r>
          </a:p>
          <a:p>
            <a:pPr algn="just"/>
            <a:r>
              <a:rPr lang="pt-BR" sz="2000" dirty="0"/>
              <a:t>Como as informações são acessadas?</a:t>
            </a:r>
          </a:p>
          <a:p>
            <a:pPr algn="just"/>
            <a:r>
              <a:rPr lang="pt-BR" sz="2000" dirty="0"/>
              <a:t>Só existe este sistema de “controle dos dados da população”??</a:t>
            </a:r>
          </a:p>
          <a:p>
            <a:pPr algn="just"/>
            <a:endParaRPr lang="pt-BR" sz="2000" dirty="0"/>
          </a:p>
          <a:p>
            <a:pPr algn="just"/>
            <a:endParaRPr lang="pt-BR" sz="20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22</a:t>
            </a:fld>
            <a:endParaRPr lang="pt-B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3901566"/>
            <a:ext cx="2828572" cy="2121429"/>
          </a:xfrm>
          <a:prstGeom prst="rect">
            <a:avLst/>
          </a:prstGeom>
        </p:spPr>
      </p:pic>
    </p:spTree>
    <p:extLst>
      <p:ext uri="{BB962C8B-B14F-4D97-AF65-F5344CB8AC3E}">
        <p14:creationId xmlns:p14="http://schemas.microsoft.com/office/powerpoint/2010/main" val="3512224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916832"/>
            <a:ext cx="5544616" cy="4167704"/>
          </a:xfrm>
        </p:spPr>
      </p:pic>
      <p:sp>
        <p:nvSpPr>
          <p:cNvPr id="5" name="Espaço Reservado para Número de Slide 4"/>
          <p:cNvSpPr>
            <a:spLocks noGrp="1"/>
          </p:cNvSpPr>
          <p:nvPr>
            <p:ph type="sldNum" sz="quarter" idx="12"/>
          </p:nvPr>
        </p:nvSpPr>
        <p:spPr/>
        <p:txBody>
          <a:bodyPr/>
          <a:lstStyle/>
          <a:p>
            <a:fld id="{7F3BE290-F37A-4895-8852-A5E12C14FDAD}" type="slidenum">
              <a:rPr lang="pt-BR" smtClean="0"/>
              <a:pPr/>
              <a:t>23</a:t>
            </a:fld>
            <a:endParaRPr lang="pt-BR"/>
          </a:p>
        </p:txBody>
      </p:sp>
    </p:spTree>
    <p:extLst>
      <p:ext uri="{BB962C8B-B14F-4D97-AF65-F5344CB8AC3E}">
        <p14:creationId xmlns:p14="http://schemas.microsoft.com/office/powerpoint/2010/main" val="2862954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24</a:t>
            </a:fld>
            <a:endParaRPr lang="pt-BR"/>
          </a:p>
        </p:txBody>
      </p:sp>
      <p:sp>
        <p:nvSpPr>
          <p:cNvPr id="4" name="Espaço Reservado para Conteúdo 3">
            <a:extLst>
              <a:ext uri="{FF2B5EF4-FFF2-40B4-BE49-F238E27FC236}">
                <a16:creationId xmlns:a16="http://schemas.microsoft.com/office/drawing/2014/main" id="{B30031B4-0DBB-440B-AD5F-5CB87A71B399}"/>
              </a:ext>
            </a:extLst>
          </p:cNvPr>
          <p:cNvSpPr>
            <a:spLocks noGrp="1"/>
          </p:cNvSpPr>
          <p:nvPr>
            <p:ph idx="1"/>
          </p:nvPr>
        </p:nvSpPr>
        <p:spPr/>
        <p:txBody>
          <a:bodyPr/>
          <a:lstStyle/>
          <a:p>
            <a:r>
              <a:rPr lang="pt-BR" dirty="0"/>
              <a:t>7,7 bilhões de habitantes</a:t>
            </a:r>
          </a:p>
        </p:txBody>
      </p:sp>
      <p:pic>
        <p:nvPicPr>
          <p:cNvPr id="7" name="Imagem 6">
            <a:extLst>
              <a:ext uri="{FF2B5EF4-FFF2-40B4-BE49-F238E27FC236}">
                <a16:creationId xmlns:a16="http://schemas.microsoft.com/office/drawing/2014/main" id="{FB49452D-5FD4-4E38-A19D-B879B98B9872}"/>
              </a:ext>
            </a:extLst>
          </p:cNvPr>
          <p:cNvPicPr>
            <a:picLocks noChangeAspect="1"/>
          </p:cNvPicPr>
          <p:nvPr/>
        </p:nvPicPr>
        <p:blipFill>
          <a:blip r:embed="rId2"/>
          <a:stretch>
            <a:fillRect/>
          </a:stretch>
        </p:blipFill>
        <p:spPr>
          <a:xfrm>
            <a:off x="779387" y="2572491"/>
            <a:ext cx="7585226" cy="3655531"/>
          </a:xfrm>
          <a:prstGeom prst="rect">
            <a:avLst/>
          </a:prstGeom>
        </p:spPr>
      </p:pic>
    </p:spTree>
    <p:extLst>
      <p:ext uri="{BB962C8B-B14F-4D97-AF65-F5344CB8AC3E}">
        <p14:creationId xmlns:p14="http://schemas.microsoft.com/office/powerpoint/2010/main" val="159562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25</a:t>
            </a:fld>
            <a:endParaRPr lang="pt-BR"/>
          </a:p>
        </p:txBody>
      </p:sp>
      <p:sp>
        <p:nvSpPr>
          <p:cNvPr id="4" name="Espaço Reservado para Conteúdo 3">
            <a:extLst>
              <a:ext uri="{FF2B5EF4-FFF2-40B4-BE49-F238E27FC236}">
                <a16:creationId xmlns:a16="http://schemas.microsoft.com/office/drawing/2014/main" id="{B30031B4-0DBB-440B-AD5F-5CB87A71B399}"/>
              </a:ext>
            </a:extLst>
          </p:cNvPr>
          <p:cNvSpPr>
            <a:spLocks noGrp="1"/>
          </p:cNvSpPr>
          <p:nvPr>
            <p:ph idx="1"/>
          </p:nvPr>
        </p:nvSpPr>
        <p:spPr/>
        <p:txBody>
          <a:bodyPr/>
          <a:lstStyle/>
          <a:p>
            <a:r>
              <a:rPr lang="pt-BR" dirty="0"/>
              <a:t>7,7 bilhões de habitantes</a:t>
            </a:r>
          </a:p>
        </p:txBody>
      </p:sp>
      <p:pic>
        <p:nvPicPr>
          <p:cNvPr id="3" name="Imagem 2">
            <a:extLst>
              <a:ext uri="{FF2B5EF4-FFF2-40B4-BE49-F238E27FC236}">
                <a16:creationId xmlns:a16="http://schemas.microsoft.com/office/drawing/2014/main" id="{F4A9D637-1E9A-4714-B0E7-5C7CA47EAFF3}"/>
              </a:ext>
            </a:extLst>
          </p:cNvPr>
          <p:cNvPicPr>
            <a:picLocks noChangeAspect="1"/>
          </p:cNvPicPr>
          <p:nvPr/>
        </p:nvPicPr>
        <p:blipFill>
          <a:blip r:embed="rId2"/>
          <a:stretch>
            <a:fillRect/>
          </a:stretch>
        </p:blipFill>
        <p:spPr>
          <a:xfrm>
            <a:off x="971600" y="2119257"/>
            <a:ext cx="7427877" cy="4109554"/>
          </a:xfrm>
          <a:prstGeom prst="rect">
            <a:avLst/>
          </a:prstGeom>
        </p:spPr>
      </p:pic>
    </p:spTree>
    <p:extLst>
      <p:ext uri="{BB962C8B-B14F-4D97-AF65-F5344CB8AC3E}">
        <p14:creationId xmlns:p14="http://schemas.microsoft.com/office/powerpoint/2010/main" val="3396023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Segurança da Informação</a:t>
            </a:r>
          </a:p>
        </p:txBody>
      </p:sp>
      <p:sp>
        <p:nvSpPr>
          <p:cNvPr id="3" name="Espaço Reservado para Conteúdo 2"/>
          <p:cNvSpPr>
            <a:spLocks noGrp="1"/>
          </p:cNvSpPr>
          <p:nvPr>
            <p:ph idx="1"/>
          </p:nvPr>
        </p:nvSpPr>
        <p:spPr/>
        <p:txBody>
          <a:bodyPr>
            <a:normAutofit fontScale="85000" lnSpcReduction="10000"/>
          </a:bodyPr>
          <a:lstStyle/>
          <a:p>
            <a:pPr algn="just"/>
            <a:r>
              <a:rPr lang="pt-BR" sz="2000" dirty="0"/>
              <a:t>“Nada é 100% Seguro”</a:t>
            </a:r>
          </a:p>
          <a:p>
            <a:pPr algn="just"/>
            <a:r>
              <a:rPr lang="pt-BR" sz="2000" dirty="0"/>
              <a:t>“Não adianta colocar N fechaduras em um porta de vidro”</a:t>
            </a:r>
          </a:p>
          <a:p>
            <a:pPr algn="just"/>
            <a:endParaRPr lang="pt-BR" sz="2000" dirty="0"/>
          </a:p>
          <a:p>
            <a:pPr algn="just"/>
            <a:endParaRPr lang="pt-BR" sz="2000" dirty="0"/>
          </a:p>
          <a:p>
            <a:pPr algn="just"/>
            <a:endParaRPr lang="pt-BR" sz="2000" dirty="0"/>
          </a:p>
          <a:p>
            <a:pPr algn="just"/>
            <a:endParaRPr lang="pt-BR" sz="2000" dirty="0"/>
          </a:p>
          <a:p>
            <a:pPr algn="just"/>
            <a:endParaRPr lang="pt-BR" sz="2000" dirty="0"/>
          </a:p>
          <a:p>
            <a:pPr algn="just"/>
            <a:endParaRPr lang="pt-BR" sz="2000" dirty="0"/>
          </a:p>
          <a:p>
            <a:pPr algn="just"/>
            <a:endParaRPr lang="pt-BR" sz="2000" dirty="0"/>
          </a:p>
          <a:p>
            <a:pPr algn="just"/>
            <a:endParaRPr lang="pt-BR" sz="2000" dirty="0"/>
          </a:p>
          <a:p>
            <a:pPr algn="just"/>
            <a:endParaRPr lang="pt-BR" sz="2000" dirty="0"/>
          </a:p>
          <a:p>
            <a:pPr marL="0" indent="0" algn="ctr">
              <a:buNone/>
            </a:pPr>
            <a:r>
              <a:rPr lang="pt-BR" sz="1800" dirty="0"/>
              <a:t>Não é só este portão da figura que vai tornar a casa segura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26</a:t>
            </a:fld>
            <a:endParaRPr lang="pt-BR"/>
          </a:p>
        </p:txBody>
      </p:sp>
      <p:pic>
        <p:nvPicPr>
          <p:cNvPr id="481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1910" y="2708920"/>
            <a:ext cx="4248472" cy="257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241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Segurança da Informação</a:t>
            </a:r>
          </a:p>
        </p:txBody>
      </p:sp>
      <p:sp>
        <p:nvSpPr>
          <p:cNvPr id="3" name="Espaço Reservado para Conteúdo 2"/>
          <p:cNvSpPr>
            <a:spLocks noGrp="1"/>
          </p:cNvSpPr>
          <p:nvPr>
            <p:ph idx="1"/>
          </p:nvPr>
        </p:nvSpPr>
        <p:spPr/>
        <p:txBody>
          <a:bodyPr>
            <a:normAutofit/>
          </a:bodyPr>
          <a:lstStyle/>
          <a:p>
            <a:pPr algn="just"/>
            <a:r>
              <a:rPr lang="pt-BR" sz="2000" dirty="0"/>
              <a:t>A segurança da informação (SI) trata de um conjunto de medidas e normas com o objetivo de proteger as informações.</a:t>
            </a:r>
          </a:p>
          <a:p>
            <a:pPr algn="just"/>
            <a:r>
              <a:rPr lang="pt-BR" sz="2000" dirty="0"/>
              <a:t>A SI trata de termos uma informação protegida, sem alterações e disponíveis sempre que necessário.</a:t>
            </a:r>
          </a:p>
          <a:p>
            <a:pPr algn="just"/>
            <a:endParaRPr lang="pt-BR" sz="18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27</a:t>
            </a:fld>
            <a:endParaRPr lang="pt-BR"/>
          </a:p>
        </p:txBody>
      </p:sp>
    </p:spTree>
    <p:extLst>
      <p:ext uri="{BB962C8B-B14F-4D97-AF65-F5344CB8AC3E}">
        <p14:creationId xmlns:p14="http://schemas.microsoft.com/office/powerpoint/2010/main" val="213884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Leis da Segurança da Informação</a:t>
            </a:r>
          </a:p>
        </p:txBody>
      </p:sp>
      <p:sp>
        <p:nvSpPr>
          <p:cNvPr id="3" name="Espaço Reservado para Conteúdo 2"/>
          <p:cNvSpPr>
            <a:spLocks noGrp="1"/>
          </p:cNvSpPr>
          <p:nvPr>
            <p:ph idx="1"/>
          </p:nvPr>
        </p:nvSpPr>
        <p:spPr/>
        <p:txBody>
          <a:bodyPr>
            <a:normAutofit/>
          </a:bodyPr>
          <a:lstStyle/>
          <a:p>
            <a:pPr algn="just"/>
            <a:r>
              <a:rPr lang="pt-BR" sz="2000" dirty="0"/>
              <a:t>Só acreditamos que algo de ruim possa acontecer com nossas informações quando acontece!</a:t>
            </a:r>
          </a:p>
          <a:p>
            <a:pPr algn="just"/>
            <a:r>
              <a:rPr lang="pt-BR" sz="2000" dirty="0"/>
              <a:t>Segurança só vai funcionar se não existir grandes barreiras e grandes complexidades para torna-la funcional</a:t>
            </a:r>
          </a:p>
          <a:p>
            <a:pPr algn="just"/>
            <a:r>
              <a:rPr lang="pt-BR" sz="2000" dirty="0"/>
              <a:t>Você deve atualizar seus softwares sempre que exista atualizações, ou então suas informações não estarão seguras.</a:t>
            </a:r>
          </a:p>
          <a:p>
            <a:pPr algn="just"/>
            <a:r>
              <a:rPr lang="pt-BR" sz="2000" dirty="0"/>
              <a:t>Logs não auditados podem ser excluídos automaticamente! Não vão servir para nada.</a:t>
            </a:r>
          </a:p>
          <a:p>
            <a:pPr algn="just"/>
            <a:endParaRPr lang="pt-BR" sz="20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28</a:t>
            </a:fld>
            <a:endParaRPr lang="pt-BR"/>
          </a:p>
        </p:txBody>
      </p:sp>
    </p:spTree>
    <p:extLst>
      <p:ext uri="{BB962C8B-B14F-4D97-AF65-F5344CB8AC3E}">
        <p14:creationId xmlns:p14="http://schemas.microsoft.com/office/powerpoint/2010/main" val="3055378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Leis da Segurança da Informação</a:t>
            </a:r>
          </a:p>
        </p:txBody>
      </p:sp>
      <p:sp>
        <p:nvSpPr>
          <p:cNvPr id="3" name="Espaço Reservado para Conteúdo 2"/>
          <p:cNvSpPr>
            <a:spLocks noGrp="1"/>
          </p:cNvSpPr>
          <p:nvPr>
            <p:ph idx="1"/>
          </p:nvPr>
        </p:nvSpPr>
        <p:spPr/>
        <p:txBody>
          <a:bodyPr>
            <a:normAutofit fontScale="92500" lnSpcReduction="10000"/>
          </a:bodyPr>
          <a:lstStyle/>
          <a:p>
            <a:pPr algn="just"/>
            <a:r>
              <a:rPr lang="pt-BR" sz="2000" dirty="0"/>
              <a:t>Segurança executada sem análise não é segurança.</a:t>
            </a:r>
          </a:p>
          <a:p>
            <a:pPr algn="just"/>
            <a:r>
              <a:rPr lang="pt-BR" sz="2000" dirty="0"/>
              <a:t>É preciso dosar a segurança na medida certa, conforme a necessidade de suas informações.</a:t>
            </a:r>
          </a:p>
          <a:p>
            <a:pPr algn="just"/>
            <a:r>
              <a:rPr lang="pt-BR" sz="2000" dirty="0"/>
              <a:t>A rede mais segura é uma rede bem administrada!</a:t>
            </a:r>
          </a:p>
          <a:p>
            <a:pPr algn="just"/>
            <a:r>
              <a:rPr lang="pt-BR" sz="2000" dirty="0"/>
              <a:t>Estão sempre tentando quebrar sua senha?</a:t>
            </a:r>
          </a:p>
          <a:p>
            <a:pPr algn="just"/>
            <a:r>
              <a:rPr lang="pt-BR" sz="2000" dirty="0"/>
              <a:t>Não deve-se ter uma infra de segurança absurda com uma senha simples.</a:t>
            </a:r>
          </a:p>
          <a:p>
            <a:pPr algn="just"/>
            <a:r>
              <a:rPr lang="pt-BR" sz="2000" dirty="0"/>
              <a:t>Uma senha com alto grau de complexidade é muito mais difícil de ser quebrada do que uma senha com uma combinação simples</a:t>
            </a:r>
          </a:p>
          <a:p>
            <a:pPr algn="just"/>
            <a:r>
              <a:rPr lang="pt-BR" sz="2000" dirty="0"/>
              <a:t>Segurança gerencia riscos e não os evita!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29</a:t>
            </a:fld>
            <a:endParaRPr lang="pt-BR"/>
          </a:p>
        </p:txBody>
      </p:sp>
    </p:spTree>
    <p:extLst>
      <p:ext uri="{BB962C8B-B14F-4D97-AF65-F5344CB8AC3E}">
        <p14:creationId xmlns:p14="http://schemas.microsoft.com/office/powerpoint/2010/main" val="277756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77500" lnSpcReduction="20000"/>
          </a:bodyPr>
          <a:lstStyle/>
          <a:p>
            <a:pPr algn="just"/>
            <a:r>
              <a:rPr lang="pt-BR" sz="2600" dirty="0"/>
              <a:t>A informação!</a:t>
            </a:r>
          </a:p>
          <a:p>
            <a:pPr marL="365760" lvl="1" indent="0">
              <a:buNone/>
            </a:pPr>
            <a:r>
              <a:rPr lang="pt-BR" dirty="0"/>
              <a:t>do Lat. </a:t>
            </a:r>
            <a:r>
              <a:rPr lang="pt-BR" i="1" dirty="0" err="1"/>
              <a:t>informatione</a:t>
            </a:r>
            <a:endParaRPr lang="pt-BR" i="1" dirty="0"/>
          </a:p>
          <a:p>
            <a:pPr marL="365760" lvl="1" indent="0">
              <a:buNone/>
            </a:pPr>
            <a:r>
              <a:rPr lang="pt-BR" dirty="0"/>
              <a:t>s. f.,</a:t>
            </a:r>
          </a:p>
          <a:p>
            <a:pPr marL="365760" lvl="1" indent="0">
              <a:buNone/>
            </a:pPr>
            <a:r>
              <a:rPr lang="pt-BR" dirty="0"/>
              <a:t>Ato ou efeito de informar ou informar-se;</a:t>
            </a:r>
          </a:p>
          <a:p>
            <a:pPr marL="365760" lvl="1" indent="0">
              <a:buNone/>
            </a:pPr>
            <a:r>
              <a:rPr lang="pt-BR" dirty="0"/>
              <a:t>Comunicação;</a:t>
            </a:r>
          </a:p>
          <a:p>
            <a:pPr marL="365760" lvl="1" indent="0">
              <a:buNone/>
            </a:pPr>
            <a:r>
              <a:rPr lang="pt-BR" dirty="0"/>
              <a:t>Conjunto de conhecimentos sobre alguém ou alguma coisa;</a:t>
            </a:r>
          </a:p>
          <a:p>
            <a:pPr marL="365760" lvl="1" indent="0">
              <a:buNone/>
            </a:pPr>
            <a:r>
              <a:rPr lang="pt-BR" dirty="0"/>
              <a:t>Conhecimentos obtidos por alguém;</a:t>
            </a:r>
          </a:p>
          <a:p>
            <a:pPr marL="365760" lvl="1" indent="0">
              <a:buNone/>
            </a:pPr>
            <a:r>
              <a:rPr lang="pt-BR" dirty="0"/>
              <a:t>Fato ou acontecimento que é levado ao conhecimento de alguém ou de um público através de palavras, sons ou imagens;</a:t>
            </a:r>
          </a:p>
          <a:p>
            <a:pPr marL="365760" lvl="1" indent="0">
              <a:buNone/>
            </a:pPr>
            <a:r>
              <a:rPr lang="pt-BR" dirty="0"/>
              <a:t>Elemento de conhecimento susceptível de ser transmitido e conservado graças a um suporte e um código.</a:t>
            </a:r>
            <a:endParaRPr lang="pt-BR" sz="20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a:t>
            </a:fld>
            <a:endParaRPr lang="pt-B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Segurança</a:t>
            </a:r>
          </a:p>
        </p:txBody>
      </p:sp>
      <p:sp>
        <p:nvSpPr>
          <p:cNvPr id="3" name="Espaço Reservado para Conteúdo 2"/>
          <p:cNvSpPr>
            <a:spLocks noGrp="1"/>
          </p:cNvSpPr>
          <p:nvPr>
            <p:ph idx="1"/>
          </p:nvPr>
        </p:nvSpPr>
        <p:spPr/>
        <p:txBody>
          <a:bodyPr>
            <a:normAutofit/>
          </a:bodyPr>
          <a:lstStyle/>
          <a:p>
            <a:pPr algn="just"/>
            <a:r>
              <a:rPr lang="pt-BR" sz="2000" dirty="0"/>
              <a:t>Segurança Física</a:t>
            </a:r>
          </a:p>
          <a:p>
            <a:pPr algn="just"/>
            <a:r>
              <a:rPr lang="pt-BR" sz="2000" dirty="0"/>
              <a:t>Segurança lógica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30</a:t>
            </a:fld>
            <a:endParaRPr lang="pt-BR"/>
          </a:p>
        </p:txBody>
      </p:sp>
    </p:spTree>
    <p:extLst>
      <p:ext uri="{BB962C8B-B14F-4D97-AF65-F5344CB8AC3E}">
        <p14:creationId xmlns:p14="http://schemas.microsoft.com/office/powerpoint/2010/main" val="2777569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Segurança Física</a:t>
            </a:r>
          </a:p>
        </p:txBody>
      </p:sp>
      <p:sp>
        <p:nvSpPr>
          <p:cNvPr id="3" name="Espaço Reservado para Conteúdo 2"/>
          <p:cNvSpPr>
            <a:spLocks noGrp="1"/>
          </p:cNvSpPr>
          <p:nvPr>
            <p:ph idx="1"/>
          </p:nvPr>
        </p:nvSpPr>
        <p:spPr/>
        <p:txBody>
          <a:bodyPr>
            <a:normAutofit lnSpcReduction="10000"/>
          </a:bodyPr>
          <a:lstStyle/>
          <a:p>
            <a:pPr algn="just"/>
            <a:r>
              <a:rPr lang="pt-BR" sz="2000" b="1" dirty="0"/>
              <a:t>Data Center</a:t>
            </a:r>
          </a:p>
          <a:p>
            <a:pPr lvl="1" algn="just"/>
            <a:r>
              <a:rPr lang="pt-BR" sz="1700" dirty="0"/>
              <a:t>Sala cofre para servidores, com níveis altos de segurança física, como equipamentos </a:t>
            </a:r>
            <a:r>
              <a:rPr lang="pt-BR" sz="1700" dirty="0" err="1"/>
              <a:t>anti-incendio</a:t>
            </a:r>
            <a:r>
              <a:rPr lang="pt-BR" sz="1700" dirty="0"/>
              <a:t>.</a:t>
            </a:r>
          </a:p>
          <a:p>
            <a:pPr algn="just"/>
            <a:r>
              <a:rPr lang="pt-BR" sz="2000" b="1" dirty="0"/>
              <a:t>Geradores de energia</a:t>
            </a:r>
          </a:p>
          <a:p>
            <a:pPr lvl="1" algn="just"/>
            <a:r>
              <a:rPr lang="pt-BR" sz="1700" dirty="0"/>
              <a:t>Equipamento responsável por segurar o datacenter durante um período de tempo sem energia elétrica.</a:t>
            </a:r>
          </a:p>
          <a:p>
            <a:pPr marL="365760" lvl="1" indent="0" algn="just">
              <a:buNone/>
            </a:pPr>
            <a:endParaRPr lang="pt-BR" sz="1700" dirty="0"/>
          </a:p>
          <a:p>
            <a:pPr algn="just"/>
            <a:r>
              <a:rPr lang="pt-BR" sz="2000" b="1" dirty="0"/>
              <a:t>Controle de acesso</a:t>
            </a:r>
          </a:p>
          <a:p>
            <a:pPr lvl="1" algn="just"/>
            <a:r>
              <a:rPr lang="pt-BR" sz="1700" dirty="0"/>
              <a:t>Nesse ponto existem diversos tipos, como controle de acesso por íris, controle por cartão magnético e outros.</a:t>
            </a:r>
          </a:p>
          <a:p>
            <a:pPr algn="just"/>
            <a:r>
              <a:rPr lang="pt-BR" sz="2000" b="1" dirty="0"/>
              <a:t>Backup</a:t>
            </a:r>
          </a:p>
          <a:p>
            <a:pPr lvl="1" algn="just"/>
            <a:r>
              <a:rPr lang="pt-BR" sz="1700" dirty="0"/>
              <a:t>Cópia de segurança. </a:t>
            </a:r>
          </a:p>
          <a:p>
            <a:pPr lvl="1" algn="just">
              <a:buNone/>
            </a:pPr>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31</a:t>
            </a:fld>
            <a:endParaRPr lang="pt-BR"/>
          </a:p>
        </p:txBody>
      </p:sp>
    </p:spTree>
    <p:extLst>
      <p:ext uri="{BB962C8B-B14F-4D97-AF65-F5344CB8AC3E}">
        <p14:creationId xmlns:p14="http://schemas.microsoft.com/office/powerpoint/2010/main" val="2777569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Segurança Lógica</a:t>
            </a:r>
          </a:p>
        </p:txBody>
      </p:sp>
      <p:sp>
        <p:nvSpPr>
          <p:cNvPr id="3" name="Espaço Reservado para Conteúdo 2"/>
          <p:cNvSpPr>
            <a:spLocks noGrp="1"/>
          </p:cNvSpPr>
          <p:nvPr>
            <p:ph idx="1"/>
          </p:nvPr>
        </p:nvSpPr>
        <p:spPr/>
        <p:txBody>
          <a:bodyPr>
            <a:normAutofit/>
          </a:bodyPr>
          <a:lstStyle/>
          <a:p>
            <a:pPr algn="just"/>
            <a:r>
              <a:rPr lang="pt-BR" sz="2000" dirty="0"/>
              <a:t>Engloba todas as ações tomadas para manter um ambiente virtual seguro</a:t>
            </a:r>
          </a:p>
          <a:p>
            <a:pPr algn="just"/>
            <a:r>
              <a:rPr lang="pt-BR" sz="2000" dirty="0"/>
              <a:t>Controle de entrada e saída na rede</a:t>
            </a:r>
          </a:p>
          <a:p>
            <a:pPr algn="just"/>
            <a:r>
              <a:rPr lang="pt-BR" sz="2000" dirty="0"/>
              <a:t>Sistemas com verificação de falhas</a:t>
            </a:r>
          </a:p>
          <a:p>
            <a:pPr algn="just"/>
            <a:r>
              <a:rPr lang="pt-BR" sz="2000" dirty="0"/>
              <a:t>Atualização de sistemas</a:t>
            </a:r>
          </a:p>
          <a:p>
            <a:pPr algn="just"/>
            <a:r>
              <a:rPr lang="pt-BR" sz="2000" dirty="0"/>
              <a:t>Aplicações de correções solicitadas por fabricantes</a:t>
            </a:r>
          </a:p>
          <a:p>
            <a:pPr algn="just"/>
            <a:r>
              <a:rPr lang="pt-BR" sz="2000" dirty="0"/>
              <a:t>Auditoria de </a:t>
            </a:r>
            <a:r>
              <a:rPr lang="pt-BR" sz="2000" dirty="0" err="1"/>
              <a:t>Logs</a:t>
            </a:r>
            <a:r>
              <a:rPr lang="pt-BR" sz="2000" dirty="0"/>
              <a:t> para saber o que acontece na rede.</a:t>
            </a:r>
          </a:p>
          <a:p>
            <a:pPr algn="just"/>
            <a:r>
              <a:rPr lang="pt-BR" sz="2000" dirty="0"/>
              <a:t>Sistema desenvolvido sem </a:t>
            </a:r>
            <a:r>
              <a:rPr lang="pt-BR" sz="2000" dirty="0" err="1"/>
              <a:t>bugs</a:t>
            </a:r>
            <a:endParaRPr lang="pt-BR" sz="2000" dirty="0"/>
          </a:p>
          <a:p>
            <a:pPr algn="just"/>
            <a:r>
              <a:rPr lang="pt-BR" sz="2000" b="1" dirty="0"/>
              <a:t>Utilizar boas praticas de segurança para o desenvolvimento</a:t>
            </a:r>
          </a:p>
          <a:p>
            <a:pPr algn="just">
              <a:buNone/>
            </a:pPr>
            <a:endParaRPr lang="pt-BR" sz="2000" dirty="0"/>
          </a:p>
          <a:p>
            <a:pPr algn="just">
              <a:buNone/>
            </a:pPr>
            <a:endParaRPr lang="pt-BR" sz="1700" dirty="0"/>
          </a:p>
          <a:p>
            <a:pPr lvl="1" algn="just">
              <a:buNone/>
            </a:pPr>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32</a:t>
            </a:fld>
            <a:endParaRPr lang="pt-BR"/>
          </a:p>
        </p:txBody>
      </p:sp>
    </p:spTree>
    <p:extLst>
      <p:ext uri="{BB962C8B-B14F-4D97-AF65-F5344CB8AC3E}">
        <p14:creationId xmlns:p14="http://schemas.microsoft.com/office/powerpoint/2010/main" val="2777569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dirty="0"/>
              <a:t>Alguns termos utilizados comumente na área de segurança de informação estão presentes nesse glossário.</a:t>
            </a:r>
          </a:p>
          <a:p>
            <a:pPr algn="just"/>
            <a:r>
              <a:rPr lang="pt-BR" sz="2000" dirty="0"/>
              <a:t>Estão apresentados alguns que consideramos como mais importantes para a segurança ou a quebra dela.</a:t>
            </a:r>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33</a:t>
            </a:fld>
            <a:endParaRPr lang="pt-BR"/>
          </a:p>
        </p:txBody>
      </p:sp>
    </p:spTree>
    <p:extLst>
      <p:ext uri="{BB962C8B-B14F-4D97-AF65-F5344CB8AC3E}">
        <p14:creationId xmlns:p14="http://schemas.microsoft.com/office/powerpoint/2010/main" val="2777569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lnSpcReduction="10000"/>
          </a:bodyPr>
          <a:lstStyle/>
          <a:p>
            <a:pPr algn="just"/>
            <a:r>
              <a:rPr lang="pt-BR" sz="2000" b="1" dirty="0"/>
              <a:t>Vulnerabilidades</a:t>
            </a:r>
          </a:p>
          <a:p>
            <a:pPr lvl="1" algn="just"/>
            <a:r>
              <a:rPr lang="pt-BR" sz="1800" dirty="0"/>
              <a:t>Condição que, quando explorada por um atacante, pode resultar em uma violação de segurança. Exemplos de vulnerabilidades são falhas no projeto, na implementação ou na configuração de programas, serviços ou equipamentos de rede.</a:t>
            </a:r>
          </a:p>
          <a:p>
            <a:pPr lvl="1" algn="just"/>
            <a:r>
              <a:rPr lang="pt-BR" sz="1800" dirty="0"/>
              <a:t>Uma invasão na sua grande maioria se caracteriza em uma exploração de vulnerabilidades.</a:t>
            </a:r>
          </a:p>
          <a:p>
            <a:pPr lvl="1" algn="just"/>
            <a:r>
              <a:rPr lang="pt-BR" sz="1800" dirty="0"/>
              <a:t>Um </a:t>
            </a:r>
            <a:r>
              <a:rPr lang="pt-BR" sz="1800" dirty="0" err="1"/>
              <a:t>Bug</a:t>
            </a:r>
            <a:r>
              <a:rPr lang="pt-BR" sz="1800" dirty="0"/>
              <a:t> no sistema pode se caracterizar como uma vulnerabilidade.</a:t>
            </a:r>
          </a:p>
          <a:p>
            <a:pPr lvl="1" algn="just"/>
            <a:r>
              <a:rPr lang="pt-BR" sz="1800" dirty="0"/>
              <a:t>Uma das mais exploradas são as vulnerabilidades caracterizadas com buffer overflow</a:t>
            </a:r>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34</a:t>
            </a:fld>
            <a:endParaRPr lang="pt-BR"/>
          </a:p>
        </p:txBody>
      </p:sp>
    </p:spTree>
    <p:extLst>
      <p:ext uri="{BB962C8B-B14F-4D97-AF65-F5344CB8AC3E}">
        <p14:creationId xmlns:p14="http://schemas.microsoft.com/office/powerpoint/2010/main" val="2777569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lnSpcReduction="10000"/>
          </a:bodyPr>
          <a:lstStyle/>
          <a:p>
            <a:pPr algn="just"/>
            <a:r>
              <a:rPr lang="pt-BR" sz="2000" b="1" dirty="0"/>
              <a:t>Ataque</a:t>
            </a:r>
          </a:p>
          <a:p>
            <a:pPr lvl="1" algn="just"/>
            <a:r>
              <a:rPr lang="pt-BR" sz="1700" dirty="0"/>
              <a:t>Qualquer tentativa, bem ou mal sucedida, de acesso ou uso não autorizado de um serviço, computador ou rede.</a:t>
            </a:r>
          </a:p>
          <a:p>
            <a:pPr lvl="1" algn="just"/>
            <a:r>
              <a:rPr lang="pt-BR" sz="1700" dirty="0"/>
              <a:t>Se caracteriza por uma exploração de vulnerabilidade, engenharia social, ou algo instalado na maquina da vitima.</a:t>
            </a:r>
          </a:p>
          <a:p>
            <a:pPr lvl="1" algn="just"/>
            <a:r>
              <a:rPr lang="pt-BR" sz="1700" dirty="0"/>
              <a:t>As motivações para um ataque são diversas, desde a curiosidade até o crime.</a:t>
            </a:r>
          </a:p>
          <a:p>
            <a:pPr lvl="2" algn="just"/>
            <a:r>
              <a:rPr lang="pt-BR" sz="1400" dirty="0"/>
              <a:t>Existe relatos de uma empresa especialista em segurança, que existia um cliente que tinha a rede “administrada” por um invasor durante um bom período de tempo, onde os </a:t>
            </a:r>
            <a:r>
              <a:rPr lang="pt-BR" sz="1400" dirty="0" err="1"/>
              <a:t>logs</a:t>
            </a:r>
            <a:r>
              <a:rPr lang="pt-BR" sz="1400" dirty="0"/>
              <a:t> não eram auditados então o administrador real da rede não sabia o que estava acontecendo.</a:t>
            </a:r>
          </a:p>
          <a:p>
            <a:pPr lvl="1" algn="just"/>
            <a:r>
              <a:rPr lang="pt-BR" sz="1700" dirty="0"/>
              <a:t>No Brasil não temos leis claras que condenem ataques como crime</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35</a:t>
            </a:fld>
            <a:endParaRPr lang="pt-BR"/>
          </a:p>
        </p:txBody>
      </p:sp>
    </p:spTree>
    <p:extLst>
      <p:ext uri="{BB962C8B-B14F-4D97-AF65-F5344CB8AC3E}">
        <p14:creationId xmlns:p14="http://schemas.microsoft.com/office/powerpoint/2010/main" val="2777569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a:t>Hacker</a:t>
            </a:r>
          </a:p>
          <a:p>
            <a:pPr lvl="1" algn="just"/>
            <a:r>
              <a:rPr lang="pt-BR" sz="1700" dirty="0"/>
              <a:t>Originalmente denominada carpinteiros que faziam móveis com machados – </a:t>
            </a:r>
            <a:r>
              <a:rPr lang="pt-BR" sz="1700" dirty="0" err="1"/>
              <a:t>hack</a:t>
            </a:r>
            <a:r>
              <a:rPr lang="pt-BR" sz="1700" dirty="0"/>
              <a:t> é a onomatopéia para estas ferramentas em inglês.</a:t>
            </a:r>
          </a:p>
          <a:p>
            <a:pPr lvl="1" algn="just"/>
            <a:r>
              <a:rPr lang="pt-BR" sz="1700" dirty="0"/>
              <a:t>Na década de 60 o nome se popularizou como sinônimo de programador e especialistas em computadores.</a:t>
            </a:r>
          </a:p>
          <a:p>
            <a:pPr lvl="1" algn="just"/>
            <a:r>
              <a:rPr lang="pt-BR" sz="1700" dirty="0"/>
              <a:t>São especialistas que detém um denso conhecimento sobre invasão, sistemas operacionais e programação.</a:t>
            </a:r>
          </a:p>
          <a:p>
            <a:pPr lvl="1" algn="just"/>
            <a:r>
              <a:rPr lang="pt-BR" sz="1700" dirty="0"/>
              <a:t>O Hacker, diferentemente como a mídia os coloca, não são os criminosos, e sim profundos conhecedores da área de tecnologia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36</a:t>
            </a:fld>
            <a:endParaRPr lang="pt-BR"/>
          </a:p>
        </p:txBody>
      </p:sp>
    </p:spTree>
    <p:extLst>
      <p:ext uri="{BB962C8B-B14F-4D97-AF65-F5344CB8AC3E}">
        <p14:creationId xmlns:p14="http://schemas.microsoft.com/office/powerpoint/2010/main" val="2777569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fontScale="92500" lnSpcReduction="20000"/>
          </a:bodyPr>
          <a:lstStyle/>
          <a:p>
            <a:pPr algn="just"/>
            <a:r>
              <a:rPr lang="pt-BR" sz="2000" b="1" dirty="0" err="1"/>
              <a:t>Cracker</a:t>
            </a:r>
            <a:endParaRPr lang="pt-BR" sz="2000" b="1" dirty="0"/>
          </a:p>
          <a:p>
            <a:pPr lvl="1" algn="just"/>
            <a:r>
              <a:rPr lang="pt-BR" sz="1700" dirty="0"/>
              <a:t>Este sim é um hacker que utiliza suas habilidades para o mal.</a:t>
            </a:r>
          </a:p>
          <a:p>
            <a:pPr lvl="1" algn="just"/>
            <a:r>
              <a:rPr lang="pt-BR" sz="1700" dirty="0"/>
              <a:t>São especialistas em desenvolver quebras para travas de sistemas; exploração de vulnerabilidades.</a:t>
            </a:r>
          </a:p>
          <a:p>
            <a:pPr lvl="1" algn="just"/>
            <a:r>
              <a:rPr lang="pt-BR" sz="1700" dirty="0"/>
              <a:t>Utilizam seu conhecimento para invasão de sites, sistemas com objetivos ilícitos ou apenas de vandalismo.</a:t>
            </a:r>
          </a:p>
          <a:p>
            <a:pPr lvl="1" algn="just"/>
            <a:r>
              <a:rPr lang="pt-BR" sz="1700" dirty="0"/>
              <a:t>Utilizam seu vasto conhecimento em sistemas e programação para desenvolver programas para explorar vulnerabilidades e efetuar ataques.</a:t>
            </a:r>
          </a:p>
          <a:p>
            <a:pPr algn="just"/>
            <a:r>
              <a:rPr lang="pt-BR" sz="2000" b="1" dirty="0" err="1"/>
              <a:t>Phreaker</a:t>
            </a:r>
            <a:endParaRPr lang="pt-BR" sz="2000" b="1" dirty="0"/>
          </a:p>
          <a:p>
            <a:pPr lvl="1" algn="just"/>
            <a:r>
              <a:rPr lang="pt-BR" sz="1700" dirty="0"/>
              <a:t>Seria um </a:t>
            </a:r>
            <a:r>
              <a:rPr lang="pt-BR" sz="1700" dirty="0" err="1"/>
              <a:t>Cracker</a:t>
            </a:r>
            <a:r>
              <a:rPr lang="pt-BR" sz="1700" dirty="0"/>
              <a:t> das redes telefônicas, hoje um pouco fora do jogo.</a:t>
            </a:r>
          </a:p>
          <a:p>
            <a:pPr lvl="1" algn="just"/>
            <a:r>
              <a:rPr lang="pt-BR" sz="1700" dirty="0"/>
              <a:t>Grandes hacker ou cracker começaram como </a:t>
            </a:r>
            <a:r>
              <a:rPr lang="pt-BR" sz="1700" dirty="0" err="1"/>
              <a:t>phreakers</a:t>
            </a:r>
            <a:r>
              <a:rPr lang="pt-BR" sz="1700" dirty="0"/>
              <a:t>, o caso mais notório é o de Kevin </a:t>
            </a:r>
            <a:r>
              <a:rPr lang="pt-BR" sz="1700" dirty="0" err="1"/>
              <a:t>Mitinick</a:t>
            </a:r>
            <a:r>
              <a:rPr lang="pt-BR" sz="1700" dirty="0"/>
              <a:t>, um dos maiores da história.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37</a:t>
            </a:fld>
            <a:endParaRPr lang="pt-BR"/>
          </a:p>
        </p:txBody>
      </p:sp>
    </p:spTree>
    <p:extLst>
      <p:ext uri="{BB962C8B-B14F-4D97-AF65-F5344CB8AC3E}">
        <p14:creationId xmlns:p14="http://schemas.microsoft.com/office/powerpoint/2010/main" val="2777569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a:t>Engenharia Social</a:t>
            </a:r>
          </a:p>
          <a:p>
            <a:pPr lvl="1"/>
            <a:r>
              <a:rPr lang="pt-BR" sz="1800" dirty="0"/>
              <a:t>Usa influência e a persuasão para enganar as pessoas e convencê-las de que o engenheiro social é alguém que na verdade ele não é, ou pela manipulação. Como resultado, o engenheiro social pode aproveitar-se das pessoas para obter as informações com ou sem o uso da tecnologia.</a:t>
            </a:r>
          </a:p>
          <a:p>
            <a:pPr lvl="1" algn="just"/>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38</a:t>
            </a:fld>
            <a:endParaRPr lang="pt-BR"/>
          </a:p>
        </p:txBody>
      </p:sp>
    </p:spTree>
    <p:extLst>
      <p:ext uri="{BB962C8B-B14F-4D97-AF65-F5344CB8AC3E}">
        <p14:creationId xmlns:p14="http://schemas.microsoft.com/office/powerpoint/2010/main" val="2777569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fontScale="92500" lnSpcReduction="20000"/>
          </a:bodyPr>
          <a:lstStyle/>
          <a:p>
            <a:pPr algn="just"/>
            <a:r>
              <a:rPr lang="pt-BR" sz="2000" b="1" dirty="0" err="1"/>
              <a:t>Exploit</a:t>
            </a:r>
            <a:endParaRPr lang="pt-BR" sz="2000" b="1" dirty="0"/>
          </a:p>
          <a:p>
            <a:pPr lvl="1" algn="just"/>
            <a:r>
              <a:rPr lang="pt-BR" sz="1600" dirty="0"/>
              <a:t>Programa ou parte de um programa malicioso projetado para explorar uma vulnerabilidade existente em um programa de computador.</a:t>
            </a:r>
            <a:endParaRPr lang="pt-BR" sz="1500" dirty="0"/>
          </a:p>
          <a:p>
            <a:pPr lvl="1" algn="just"/>
            <a:r>
              <a:rPr lang="pt-BR" sz="1700" dirty="0"/>
              <a:t>Programa que tira proveito de um </a:t>
            </a:r>
            <a:r>
              <a:rPr lang="pt-BR" sz="1700" dirty="0" err="1"/>
              <a:t>bug</a:t>
            </a:r>
            <a:r>
              <a:rPr lang="pt-BR" sz="1700" dirty="0"/>
              <a:t> do sistema e explora a vulnerabilidade deste.</a:t>
            </a:r>
          </a:p>
          <a:p>
            <a:pPr lvl="1" algn="just"/>
            <a:r>
              <a:rPr lang="pt-BR" sz="1700" dirty="0"/>
              <a:t>Grande parte dos </a:t>
            </a:r>
            <a:r>
              <a:rPr lang="pt-BR" sz="1700" dirty="0" err="1"/>
              <a:t>exploits</a:t>
            </a:r>
            <a:r>
              <a:rPr lang="pt-BR" sz="1700" dirty="0"/>
              <a:t> possuem a finalidade de trazer um </a:t>
            </a:r>
            <a:r>
              <a:rPr lang="pt-BR" sz="1700" dirty="0" err="1"/>
              <a:t>prompt</a:t>
            </a:r>
            <a:r>
              <a:rPr lang="pt-BR" sz="1700" dirty="0"/>
              <a:t> de comando da maquina atacada, assim fazendo com que o atacante consiga controlar a maquina e consolidar seu objetivo.</a:t>
            </a:r>
          </a:p>
          <a:p>
            <a:pPr lvl="1" algn="just"/>
            <a:r>
              <a:rPr lang="pt-BR" sz="1700" dirty="0"/>
              <a:t>É por causa dos </a:t>
            </a:r>
            <a:r>
              <a:rPr lang="pt-BR" sz="1700" dirty="0" err="1"/>
              <a:t>exploits</a:t>
            </a:r>
            <a:r>
              <a:rPr lang="pt-BR" sz="1700" dirty="0"/>
              <a:t>, que devemos sempre ter os sistemas com as atualizações de segurança em dia.</a:t>
            </a:r>
          </a:p>
          <a:p>
            <a:pPr lvl="1" algn="just"/>
            <a:r>
              <a:rPr lang="pt-BR" sz="1700" dirty="0"/>
              <a:t>O fabricante do sistema analisa que possui uma falha, que pode ou já foi explorada por </a:t>
            </a:r>
            <a:r>
              <a:rPr lang="pt-BR" sz="1700" dirty="0" err="1"/>
              <a:t>crackers</a:t>
            </a:r>
            <a:r>
              <a:rPr lang="pt-BR" sz="1700" dirty="0"/>
              <a:t>, ai então ele toma a medida reativa de correção desta falha.</a:t>
            </a:r>
          </a:p>
          <a:p>
            <a:pPr lvl="1" algn="just"/>
            <a:r>
              <a:rPr lang="pt-BR" sz="1700" dirty="0"/>
              <a:t>Então nunca se está 100% seguro.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39</a:t>
            </a:fld>
            <a:endParaRPr lang="pt-BR"/>
          </a:p>
        </p:txBody>
      </p:sp>
    </p:spTree>
    <p:extLst>
      <p:ext uri="{BB962C8B-B14F-4D97-AF65-F5344CB8AC3E}">
        <p14:creationId xmlns:p14="http://schemas.microsoft.com/office/powerpoint/2010/main" val="277756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algn="just"/>
            <a:r>
              <a:rPr lang="pt-BR" sz="2000" dirty="0"/>
              <a:t>A informação é um conjunto de dados criados por um individuo ou um grupo.</a:t>
            </a:r>
          </a:p>
          <a:p>
            <a:pPr algn="just"/>
            <a:r>
              <a:rPr lang="pt-BR" sz="2000" dirty="0"/>
              <a:t>Determinadas pessoas podem ter direitos ou não de acesso a esse conteúdo ou esta informação.</a:t>
            </a:r>
          </a:p>
          <a:p>
            <a:pPr algn="just"/>
            <a:r>
              <a:rPr lang="pt-BR" sz="2000" dirty="0"/>
              <a:t>Sabendo isto, temos a questão de propriedade.</a:t>
            </a:r>
          </a:p>
          <a:p>
            <a:pPr algn="just"/>
            <a:r>
              <a:rPr lang="pt-BR" sz="2000" dirty="0"/>
              <a:t>A informação é de propriedade de seu criador, ele determina que tem acesso a ela.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a:t>
            </a:fld>
            <a:endParaRPr lang="pt-BR"/>
          </a:p>
        </p:txBody>
      </p:sp>
    </p:spTree>
    <p:extLst>
      <p:ext uri="{BB962C8B-B14F-4D97-AF65-F5344CB8AC3E}">
        <p14:creationId xmlns:p14="http://schemas.microsoft.com/office/powerpoint/2010/main" val="3102170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a:t>Firewall</a:t>
            </a:r>
          </a:p>
          <a:p>
            <a:pPr lvl="1" algn="just"/>
            <a:r>
              <a:rPr lang="pt-BR" sz="1500" dirty="0"/>
              <a:t>Mecanismo de segurança utilizada para criar uma barreira entre a rede interna da empresa com a rede externa.</a:t>
            </a:r>
          </a:p>
          <a:p>
            <a:pPr lvl="1" algn="just"/>
            <a:r>
              <a:rPr lang="pt-BR" sz="1500" dirty="0"/>
              <a:t>É como se fosse uma “parede de fogo”, nele é possível configurar o que é aceito sair da rede e o que é aceito entrar na rede.</a:t>
            </a:r>
          </a:p>
          <a:p>
            <a:pPr lvl="1" algn="just"/>
            <a:r>
              <a:rPr lang="pt-BR" sz="1500" dirty="0"/>
              <a:t>Serve como um controle de acesso, um balizador entre o que é permitido e negado.</a:t>
            </a:r>
          </a:p>
          <a:p>
            <a:pPr lvl="1" algn="just"/>
            <a:r>
              <a:rPr lang="pt-BR" sz="1500" dirty="0"/>
              <a:t>Monitora as conexões feitas por computadores para garantir que nenhum recurso esteja sendo usado indevidamente. </a:t>
            </a:r>
          </a:p>
          <a:p>
            <a:pPr lvl="1" algn="just"/>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40</a:t>
            </a:fld>
            <a:endParaRPr lang="pt-BR"/>
          </a:p>
        </p:txBody>
      </p:sp>
    </p:spTree>
    <p:extLst>
      <p:ext uri="{BB962C8B-B14F-4D97-AF65-F5344CB8AC3E}">
        <p14:creationId xmlns:p14="http://schemas.microsoft.com/office/powerpoint/2010/main" val="2777569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a:t>Proxy</a:t>
            </a:r>
          </a:p>
          <a:p>
            <a:pPr lvl="1" algn="just"/>
            <a:r>
              <a:rPr lang="pt-BR" sz="1600" dirty="0"/>
              <a:t>Servidor que atua como intermediário entre um cliente e outro servidor. Normalmente é utilizado em empresas para aumentar o desempenho de acesso a determinados serviços ou permitir que mais de uma máquina se conecte à Internet. </a:t>
            </a:r>
          </a:p>
          <a:p>
            <a:pPr lvl="1" algn="just"/>
            <a:r>
              <a:rPr lang="pt-BR" sz="1600" dirty="0"/>
              <a:t>Quando mal configurado (</a:t>
            </a:r>
            <a:r>
              <a:rPr lang="pt-BR" sz="1600" i="1" dirty="0" err="1"/>
              <a:t>proxy</a:t>
            </a:r>
            <a:r>
              <a:rPr lang="pt-BR" sz="1600" dirty="0"/>
              <a:t> público) pode ser abusado por atacantes e utilizado para tornar anônimas algumas ações na Internet, como atacar outras redes ou enviar </a:t>
            </a:r>
            <a:r>
              <a:rPr lang="pt-BR" sz="1600" i="1" dirty="0"/>
              <a:t>spam</a:t>
            </a:r>
            <a:r>
              <a:rPr lang="pt-BR" sz="1600" dirty="0"/>
              <a:t>.</a:t>
            </a:r>
            <a:endParaRPr lang="pt-BR" sz="1500" dirty="0"/>
          </a:p>
          <a:p>
            <a:pPr lvl="1" algn="just"/>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41</a:t>
            </a:fld>
            <a:endParaRPr lang="pt-BR"/>
          </a:p>
        </p:txBody>
      </p:sp>
    </p:spTree>
    <p:extLst>
      <p:ext uri="{BB962C8B-B14F-4D97-AF65-F5344CB8AC3E}">
        <p14:creationId xmlns:p14="http://schemas.microsoft.com/office/powerpoint/2010/main" val="2777569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err="1"/>
              <a:t>Honeypot</a:t>
            </a:r>
            <a:endParaRPr lang="pt-BR" sz="2000" b="1" dirty="0"/>
          </a:p>
          <a:p>
            <a:pPr lvl="1" algn="just"/>
            <a:r>
              <a:rPr lang="pt-BR" sz="1500" dirty="0"/>
              <a:t>É um dispositivo de rede preparado para ser sondado e comprometido.</a:t>
            </a:r>
          </a:p>
          <a:p>
            <a:pPr lvl="1" algn="just"/>
            <a:r>
              <a:rPr lang="pt-BR" sz="1500" dirty="0"/>
              <a:t>É uma ferramenta que tem a função de propositalmente simular falhas de segurança de um sistema e colher informações sobre o invasor. É um espécie de armadilha para invasores. </a:t>
            </a:r>
          </a:p>
          <a:p>
            <a:pPr lvl="1" algn="just"/>
            <a:r>
              <a:rPr lang="pt-BR" sz="1500" dirty="0"/>
              <a:t>O </a:t>
            </a:r>
            <a:r>
              <a:rPr lang="pt-BR" sz="1500" dirty="0" err="1"/>
              <a:t>HoneyPot</a:t>
            </a:r>
            <a:r>
              <a:rPr lang="pt-BR" sz="1500" dirty="0"/>
              <a:t>, não oferece nenhum tipo de proteção.</a:t>
            </a:r>
          </a:p>
          <a:p>
            <a:pPr lvl="1" algn="just"/>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42</a:t>
            </a:fld>
            <a:endParaRPr lang="pt-BR"/>
          </a:p>
        </p:txBody>
      </p:sp>
    </p:spTree>
    <p:extLst>
      <p:ext uri="{BB962C8B-B14F-4D97-AF65-F5344CB8AC3E}">
        <p14:creationId xmlns:p14="http://schemas.microsoft.com/office/powerpoint/2010/main" val="2777569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err="1"/>
              <a:t>Backdoor</a:t>
            </a:r>
            <a:endParaRPr lang="pt-BR" sz="2000" b="1" dirty="0"/>
          </a:p>
          <a:p>
            <a:pPr lvl="1" algn="just"/>
            <a:r>
              <a:rPr lang="pt-BR" sz="1700" dirty="0"/>
              <a:t>Tipo de código malicioso. Programa que permite o retorno de um invasor a um computador comprometido, por meio da inclusão de serviços criados ou modificados para esse fim. Normalmente esse programa é colocado de forma a não a ser notado.</a:t>
            </a:r>
          </a:p>
          <a:p>
            <a:pPr lvl="1" algn="just"/>
            <a:endParaRPr lang="pt-BR" sz="14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43</a:t>
            </a:fld>
            <a:endParaRPr lang="pt-BR"/>
          </a:p>
        </p:txBody>
      </p:sp>
    </p:spTree>
    <p:extLst>
      <p:ext uri="{BB962C8B-B14F-4D97-AF65-F5344CB8AC3E}">
        <p14:creationId xmlns:p14="http://schemas.microsoft.com/office/powerpoint/2010/main" val="2777569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err="1"/>
              <a:t>Brute</a:t>
            </a:r>
            <a:r>
              <a:rPr lang="pt-BR" sz="2000" b="1" dirty="0"/>
              <a:t> Force / Força Bruta</a:t>
            </a:r>
          </a:p>
          <a:p>
            <a:pPr lvl="1" algn="just"/>
            <a:r>
              <a:rPr lang="pt-BR" sz="1700" dirty="0"/>
              <a:t>Tipo de ataque que consiste em adivinhar, por tentativa e erro, um nome de usuário e senha e, assim, executar processos e acessar sites, computadores e serviços em nome e com os mesmos privilégios desse usuário.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44</a:t>
            </a:fld>
            <a:endParaRPr lang="pt-BR"/>
          </a:p>
        </p:txBody>
      </p:sp>
    </p:spTree>
    <p:extLst>
      <p:ext uri="{BB962C8B-B14F-4D97-AF65-F5344CB8AC3E}">
        <p14:creationId xmlns:p14="http://schemas.microsoft.com/office/powerpoint/2010/main" val="2777569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err="1"/>
              <a:t>Bot</a:t>
            </a:r>
            <a:endParaRPr lang="pt-BR" sz="2000" b="1" dirty="0"/>
          </a:p>
          <a:p>
            <a:pPr lvl="1" algn="just"/>
            <a:r>
              <a:rPr lang="pt-BR" sz="1700" dirty="0"/>
              <a:t>Tipo de código malicioso. Programa que, além de incluir funcionalidades de </a:t>
            </a:r>
            <a:r>
              <a:rPr lang="pt-BR" sz="1700" dirty="0" err="1"/>
              <a:t>worms</a:t>
            </a:r>
            <a:r>
              <a:rPr lang="pt-BR" sz="1700" dirty="0"/>
              <a:t>, dispõe de mecanismos de comunicação com o invasor que permitem que ele seja controlado remotamente. O processo de infecção e propagação do </a:t>
            </a:r>
            <a:r>
              <a:rPr lang="pt-BR" sz="1700" dirty="0" err="1"/>
              <a:t>bot</a:t>
            </a:r>
            <a:r>
              <a:rPr lang="pt-BR" sz="1700" dirty="0"/>
              <a:t> é similar ao do </a:t>
            </a:r>
            <a:r>
              <a:rPr lang="pt-BR" sz="1700" dirty="0" err="1"/>
              <a:t>worm</a:t>
            </a:r>
            <a:r>
              <a:rPr lang="pt-BR" sz="1700" dirty="0"/>
              <a:t>, ou seja, o </a:t>
            </a:r>
            <a:r>
              <a:rPr lang="pt-BR" sz="1700" dirty="0" err="1"/>
              <a:t>bot</a:t>
            </a:r>
            <a:r>
              <a:rPr lang="pt-BR" sz="1700" dirty="0"/>
              <a:t> é capaz de se propagar automaticamente, explorando vulnerabilidades existentes em programas instalados em computadores.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45</a:t>
            </a:fld>
            <a:endParaRPr lang="pt-BR"/>
          </a:p>
        </p:txBody>
      </p:sp>
    </p:spTree>
    <p:extLst>
      <p:ext uri="{BB962C8B-B14F-4D97-AF65-F5344CB8AC3E}">
        <p14:creationId xmlns:p14="http://schemas.microsoft.com/office/powerpoint/2010/main" val="2777569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err="1"/>
              <a:t>Botnet</a:t>
            </a:r>
            <a:endParaRPr lang="pt-BR" sz="2000" b="1" dirty="0"/>
          </a:p>
          <a:p>
            <a:pPr lvl="1" algn="just"/>
            <a:r>
              <a:rPr lang="pt-BR" sz="1700" dirty="0"/>
              <a:t>Rede formada por centenas ou milhares de computadores infectados com </a:t>
            </a:r>
            <a:r>
              <a:rPr lang="pt-BR" sz="1700" dirty="0" err="1"/>
              <a:t>bots</a:t>
            </a:r>
            <a:r>
              <a:rPr lang="pt-BR" sz="1700" dirty="0"/>
              <a:t>. Permite potencializar as ações danosas executadas pelos </a:t>
            </a:r>
            <a:r>
              <a:rPr lang="pt-BR" sz="1700" dirty="0" err="1"/>
              <a:t>bots</a:t>
            </a:r>
            <a:r>
              <a:rPr lang="pt-BR" sz="1700" dirty="0"/>
              <a:t> e ser usada em ataques de negação de serviço, esquemas de fraude, envio de spam, etc. </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46</a:t>
            </a:fld>
            <a:endParaRPr lang="pt-BR"/>
          </a:p>
        </p:txBody>
      </p:sp>
    </p:spTree>
    <p:extLst>
      <p:ext uri="{BB962C8B-B14F-4D97-AF65-F5344CB8AC3E}">
        <p14:creationId xmlns:p14="http://schemas.microsoft.com/office/powerpoint/2010/main" val="2777569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fontScale="92500" lnSpcReduction="20000"/>
          </a:bodyPr>
          <a:lstStyle/>
          <a:p>
            <a:pPr algn="just"/>
            <a:r>
              <a:rPr lang="pt-BR" sz="2000" b="1" dirty="0" err="1"/>
              <a:t>DDoS</a:t>
            </a:r>
            <a:r>
              <a:rPr lang="pt-BR" sz="2000" b="1" dirty="0"/>
              <a:t> / Negação de Serviço</a:t>
            </a:r>
          </a:p>
          <a:p>
            <a:pPr lvl="1" algn="just"/>
            <a:r>
              <a:rPr lang="pt-BR" sz="1800" dirty="0"/>
              <a:t>Atividade maliciosa pela qual um atacante utiliza um computador ou dispositivo móvel para tirar de operação um serviço, um computador ou uma rede conectada à Internet.</a:t>
            </a:r>
          </a:p>
          <a:p>
            <a:pPr lvl="1" algn="just"/>
            <a:r>
              <a:rPr lang="pt-BR" sz="1700" dirty="0"/>
              <a:t>Reduzir a qualidade de serviço a níveis intoleráveis</a:t>
            </a:r>
          </a:p>
          <a:p>
            <a:pPr lvl="1" algn="just"/>
            <a:r>
              <a:rPr lang="pt-BR" sz="1700" dirty="0"/>
              <a:t>Tanto mais difícil quanto maior for a infra-estrutura do alvo.</a:t>
            </a:r>
          </a:p>
          <a:p>
            <a:pPr lvl="1" algn="just"/>
            <a:r>
              <a:rPr lang="pt-BR" sz="1700" dirty="0"/>
              <a:t>Caracteriza-se por inúmeras conexões a um só servidor, esgotando as conexões necessárias para ele, tornando ele lento e </a:t>
            </a:r>
            <a:r>
              <a:rPr lang="pt-BR" sz="1700" dirty="0" err="1"/>
              <a:t>offline</a:t>
            </a:r>
            <a:r>
              <a:rPr lang="pt-BR" sz="1700" dirty="0"/>
              <a:t>.</a:t>
            </a:r>
          </a:p>
          <a:p>
            <a:pPr lvl="1" algn="just"/>
            <a:r>
              <a:rPr lang="pt-BR" sz="1700" dirty="0"/>
              <a:t>Imagine o servidor da Assembléia Legislativa que sofreu </a:t>
            </a:r>
            <a:r>
              <a:rPr lang="pt-BR" sz="1700" dirty="0" err="1"/>
              <a:t>DDoS</a:t>
            </a:r>
            <a:r>
              <a:rPr lang="pt-BR" sz="1700" dirty="0"/>
              <a:t> assim como todos inúmeros outros sistemas que foram afetados o ano passado. Ele tem um suporte por exemplo de 50.000 conexões e uma rede zumbi com 1milhão de computadores faz requisição ao mesmo tempo. Ocasiona na queda do serviço por negação dele.</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47</a:t>
            </a:fld>
            <a:endParaRPr lang="pt-BR"/>
          </a:p>
        </p:txBody>
      </p:sp>
    </p:spTree>
    <p:extLst>
      <p:ext uri="{BB962C8B-B14F-4D97-AF65-F5344CB8AC3E}">
        <p14:creationId xmlns:p14="http://schemas.microsoft.com/office/powerpoint/2010/main" val="2777569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err="1"/>
              <a:t>Rootkit</a:t>
            </a:r>
            <a:endParaRPr lang="pt-BR" sz="2000" b="1" dirty="0"/>
          </a:p>
          <a:p>
            <a:pPr lvl="1" algn="just"/>
            <a:r>
              <a:rPr lang="pt-BR" sz="1700" dirty="0"/>
              <a:t>Tipo de código malicioso. Conjunto de programas e técnicas que permite esconder e assegurar a presença de um invasor ou de outro código malicioso em um computador comprometido. É importante ressaltar que o nome </a:t>
            </a:r>
            <a:r>
              <a:rPr lang="pt-BR" sz="1700" dirty="0" err="1"/>
              <a:t>rootkit</a:t>
            </a:r>
            <a:r>
              <a:rPr lang="pt-BR" sz="1700" dirty="0"/>
              <a:t> não indica que as ferramentas que o compõem são usadas para obter acesso privilegiado (</a:t>
            </a:r>
            <a:r>
              <a:rPr lang="pt-BR" sz="1700" dirty="0" err="1"/>
              <a:t>root</a:t>
            </a:r>
            <a:r>
              <a:rPr lang="pt-BR" sz="1700" dirty="0"/>
              <a:t> ou </a:t>
            </a:r>
            <a:r>
              <a:rPr lang="pt-BR" sz="1700" dirty="0" err="1"/>
              <a:t>Administrator</a:t>
            </a:r>
            <a:r>
              <a:rPr lang="pt-BR" sz="1700" dirty="0"/>
              <a:t>) em um computador, mas, sim, para manter o acesso privilegiado em um computador previamente comprometido.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48</a:t>
            </a:fld>
            <a:endParaRPr lang="pt-BR"/>
          </a:p>
        </p:txBody>
      </p:sp>
    </p:spTree>
    <p:extLst>
      <p:ext uri="{BB962C8B-B14F-4D97-AF65-F5344CB8AC3E}">
        <p14:creationId xmlns:p14="http://schemas.microsoft.com/office/powerpoint/2010/main" val="2777569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err="1"/>
              <a:t>Sniffer</a:t>
            </a:r>
            <a:r>
              <a:rPr lang="pt-BR" sz="2000" b="1" dirty="0"/>
              <a:t> / </a:t>
            </a:r>
            <a:r>
              <a:rPr lang="pt-BR" sz="2000" b="1" dirty="0" err="1"/>
              <a:t>Sniffing</a:t>
            </a:r>
            <a:r>
              <a:rPr lang="pt-BR" sz="2000" b="1" dirty="0"/>
              <a:t> / Captura de Trafego</a:t>
            </a:r>
          </a:p>
          <a:p>
            <a:pPr lvl="1" algn="just"/>
            <a:r>
              <a:rPr lang="pt-BR" sz="1700" dirty="0"/>
              <a:t>Dispositivo ou programa de computador utilizado para capturar e armazenar dados trafegando em uma rede de computadores. Pode ser usado por um invasor para capturar informações sensíveis (como senhas de usuários), em casos onde estejam sendo utilizadas conexões inseguras, ou seja, sem criptografia. </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49</a:t>
            </a:fld>
            <a:endParaRPr lang="pt-BR"/>
          </a:p>
        </p:txBody>
      </p:sp>
    </p:spTree>
    <p:extLst>
      <p:ext uri="{BB962C8B-B14F-4D97-AF65-F5344CB8AC3E}">
        <p14:creationId xmlns:p14="http://schemas.microsoft.com/office/powerpoint/2010/main" val="277756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85000" lnSpcReduction="10000"/>
          </a:bodyPr>
          <a:lstStyle/>
          <a:p>
            <a:pPr algn="just"/>
            <a:r>
              <a:rPr lang="pt-BR" sz="2000" dirty="0"/>
              <a:t>Então podemos concluir que o patrimônio das empresas pode estar na informação que elas possuem ou geram.</a:t>
            </a:r>
          </a:p>
          <a:p>
            <a:pPr algn="just"/>
            <a:r>
              <a:rPr lang="pt-BR" sz="2000" dirty="0"/>
              <a:t>Porque empresas como Google e </a:t>
            </a:r>
            <a:r>
              <a:rPr lang="pt-BR" sz="2000" dirty="0" err="1"/>
              <a:t>Facebook</a:t>
            </a:r>
            <a:r>
              <a:rPr lang="pt-BR" sz="2000" dirty="0"/>
              <a:t> possuem um capital gigantesco?</a:t>
            </a:r>
          </a:p>
          <a:p>
            <a:pPr lvl="1" algn="just"/>
            <a:r>
              <a:rPr lang="pt-BR" sz="1700" dirty="0"/>
              <a:t>Quase tudo que é “consumido” pelos usuários destas empresas é </a:t>
            </a:r>
            <a:r>
              <a:rPr lang="pt-BR" sz="1700" dirty="0" err="1"/>
              <a:t>free</a:t>
            </a:r>
            <a:r>
              <a:rPr lang="pt-BR" sz="1700" dirty="0"/>
              <a:t>!</a:t>
            </a:r>
          </a:p>
          <a:p>
            <a:pPr lvl="1" algn="just"/>
            <a:r>
              <a:rPr lang="pt-BR" sz="1700" dirty="0"/>
              <a:t>Ah! o Google </a:t>
            </a:r>
            <a:r>
              <a:rPr lang="pt-BR" sz="1700" dirty="0" err="1"/>
              <a:t>Apps</a:t>
            </a:r>
            <a:r>
              <a:rPr lang="pt-BR" sz="1700" dirty="0"/>
              <a:t> é pago quando queremos usar corporativamente! Mas será que estes US$50 anuais por conta geram toda a receita do Google?</a:t>
            </a:r>
          </a:p>
          <a:p>
            <a:pPr lvl="1" algn="just"/>
            <a:r>
              <a:rPr lang="pt-BR" sz="1700" dirty="0"/>
              <a:t>O principal capital que estas empresas possuem é a informação gerada pelos usuários.</a:t>
            </a:r>
          </a:p>
          <a:p>
            <a:pPr lvl="1" algn="just"/>
            <a:r>
              <a:rPr lang="pt-BR" sz="1700" dirty="0"/>
              <a:t>Claro que produtos e publicidade geram receita.</a:t>
            </a:r>
          </a:p>
          <a:p>
            <a:pPr lvl="1" algn="just"/>
            <a:r>
              <a:rPr lang="pt-BR" sz="1700" dirty="0"/>
              <a:t>Na fundação do </a:t>
            </a:r>
            <a:r>
              <a:rPr lang="pt-BR" sz="1700" dirty="0" err="1"/>
              <a:t>Facebook</a:t>
            </a:r>
            <a:r>
              <a:rPr lang="pt-BR" sz="1700" dirty="0"/>
              <a:t> um dos primeiros princípios era não encher a tela com publicidade. Como faturar desta forma?</a:t>
            </a:r>
          </a:p>
          <a:p>
            <a:pPr lvl="1" algn="just"/>
            <a:r>
              <a:rPr lang="pt-BR" sz="1700" dirty="0"/>
              <a:t>O valor agregado destas empresas está no conteúdo e na quantidade de informação que eles conseguem recolher de seus usuários.</a:t>
            </a:r>
          </a:p>
          <a:p>
            <a:pPr lvl="1" algn="just"/>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5</a:t>
            </a:fld>
            <a:endParaRPr lang="pt-BR"/>
          </a:p>
        </p:txBody>
      </p:sp>
    </p:spTree>
    <p:extLst>
      <p:ext uri="{BB962C8B-B14F-4D97-AF65-F5344CB8AC3E}">
        <p14:creationId xmlns:p14="http://schemas.microsoft.com/office/powerpoint/2010/main" val="19844755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err="1"/>
              <a:t>Worm</a:t>
            </a:r>
            <a:endParaRPr lang="pt-BR" sz="2000" b="1" dirty="0"/>
          </a:p>
          <a:p>
            <a:pPr lvl="1" algn="just"/>
            <a:r>
              <a:rPr lang="pt-BR" sz="1700" dirty="0"/>
              <a:t>Tipo de código malicioso. Programa capaz de se propagar automaticamente pelas redes, enviando cópias de si mesmo de computador para computador. Diferente do vírus, o </a:t>
            </a:r>
            <a:r>
              <a:rPr lang="pt-BR" sz="1700" dirty="0" err="1"/>
              <a:t>worm</a:t>
            </a:r>
            <a:r>
              <a:rPr lang="pt-BR" sz="1700" dirty="0"/>
              <a:t> não embute cópias de si mesmo em outros programas ou arquivos e não necessita ser explicitamente executado para se propagar. Sua propagação se dá por meio da exploração de vulnerabilidades existentes ou falhas na configuração de programas instalados em computadores.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50</a:t>
            </a:fld>
            <a:endParaRPr lang="pt-BR"/>
          </a:p>
        </p:txBody>
      </p:sp>
    </p:spTree>
    <p:extLst>
      <p:ext uri="{BB962C8B-B14F-4D97-AF65-F5344CB8AC3E}">
        <p14:creationId xmlns:p14="http://schemas.microsoft.com/office/powerpoint/2010/main" val="2777569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err="1"/>
              <a:t>Trojan</a:t>
            </a:r>
            <a:r>
              <a:rPr lang="pt-BR" sz="2000" b="1" dirty="0"/>
              <a:t> </a:t>
            </a:r>
            <a:r>
              <a:rPr lang="pt-BR" sz="2000" b="1" dirty="0" err="1"/>
              <a:t>Horse</a:t>
            </a:r>
            <a:r>
              <a:rPr lang="pt-BR" sz="2000" b="1" dirty="0"/>
              <a:t> / Cavalo de Tróia</a:t>
            </a:r>
          </a:p>
          <a:p>
            <a:pPr lvl="1" algn="just"/>
            <a:r>
              <a:rPr lang="pt-BR" sz="1700" dirty="0"/>
              <a:t>Tipo de código malicioso. Programa normalmente recebido como um "presente" que, além de executar as funções para as quais foi aparentemente projetado, também executa outras funções, normalmente maliciosas e sem o conhecimento do usuário.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51</a:t>
            </a:fld>
            <a:endParaRPr lang="pt-BR"/>
          </a:p>
        </p:txBody>
      </p:sp>
    </p:spTree>
    <p:extLst>
      <p:ext uri="{BB962C8B-B14F-4D97-AF65-F5344CB8AC3E}">
        <p14:creationId xmlns:p14="http://schemas.microsoft.com/office/powerpoint/2010/main" val="2777569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a:t>Criptografia</a:t>
            </a:r>
          </a:p>
          <a:p>
            <a:pPr lvl="1" algn="just"/>
            <a:r>
              <a:rPr lang="pt-BR" sz="1700" dirty="0"/>
              <a:t>Ciência e arte de escrever mensagens em forma cifrada ou em código. É parte de um campo de estudos que trata das comunicações secretas. É usada, dentre outras finalidades, para: autenticar a identidade de usuários; autenticar transações bancárias; proteger a integridade de transferências eletrônicas de fundos, e proteger o sigilo de comunicações pessoais e comerciais.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52</a:t>
            </a:fld>
            <a:endParaRPr lang="pt-BR"/>
          </a:p>
        </p:txBody>
      </p:sp>
    </p:spTree>
    <p:extLst>
      <p:ext uri="{BB962C8B-B14F-4D97-AF65-F5344CB8AC3E}">
        <p14:creationId xmlns:p14="http://schemas.microsoft.com/office/powerpoint/2010/main" val="27775699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err="1"/>
              <a:t>Hash</a:t>
            </a:r>
            <a:endParaRPr lang="pt-BR" sz="2000" b="1" dirty="0"/>
          </a:p>
          <a:p>
            <a:pPr lvl="1" algn="just"/>
            <a:r>
              <a:rPr lang="pt-BR" sz="1800" dirty="0"/>
              <a:t>Método criptográfico que, quando aplicado sobre uma informação, independentemente do tamanho que ela tenha, gera um resultado único e de tamanho fixo, chamado </a:t>
            </a:r>
            <a:r>
              <a:rPr lang="pt-BR" sz="1800" i="1" dirty="0" err="1"/>
              <a:t>hash</a:t>
            </a:r>
            <a:r>
              <a:rPr lang="pt-BR" sz="1800" i="1" dirty="0"/>
              <a:t>.</a:t>
            </a:r>
          </a:p>
          <a:p>
            <a:pPr lvl="1" algn="just"/>
            <a:r>
              <a:rPr lang="pt-BR" sz="1800" dirty="0"/>
              <a:t>As senhas são armazenadas nas bases de dados em formato </a:t>
            </a:r>
            <a:r>
              <a:rPr lang="pt-BR" sz="1800" dirty="0" err="1"/>
              <a:t>hash</a:t>
            </a:r>
            <a:r>
              <a:rPr lang="pt-BR" sz="1800" dirty="0"/>
              <a:t>, para que não se consiga ler a senha cadastrada.</a:t>
            </a:r>
          </a:p>
          <a:p>
            <a:pPr lvl="1" algn="just"/>
            <a:r>
              <a:rPr lang="pt-BR" sz="1800" dirty="0"/>
              <a:t>Um </a:t>
            </a:r>
            <a:r>
              <a:rPr lang="pt-BR" sz="1800" dirty="0" err="1"/>
              <a:t>hash</a:t>
            </a:r>
            <a:r>
              <a:rPr lang="pt-BR" sz="1800" dirty="0"/>
              <a:t> de algum dado ou informação só é igual ao seu mesmo </a:t>
            </a:r>
            <a:r>
              <a:rPr lang="pt-BR" sz="1800" dirty="0" err="1"/>
              <a:t>hash</a:t>
            </a:r>
            <a:r>
              <a:rPr lang="pt-BR" sz="1800" dirty="0"/>
              <a:t>, não existe </a:t>
            </a:r>
            <a:r>
              <a:rPr lang="pt-BR" sz="1800" dirty="0" err="1"/>
              <a:t>hash</a:t>
            </a:r>
            <a:r>
              <a:rPr lang="pt-BR" sz="1800" dirty="0"/>
              <a:t> de dois dados diferentes que sejam iguais.</a:t>
            </a:r>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53</a:t>
            </a:fld>
            <a:endParaRPr lang="pt-BR"/>
          </a:p>
        </p:txBody>
      </p:sp>
    </p:spTree>
    <p:extLst>
      <p:ext uri="{BB962C8B-B14F-4D97-AF65-F5344CB8AC3E}">
        <p14:creationId xmlns:p14="http://schemas.microsoft.com/office/powerpoint/2010/main" val="27775699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Glossário de Segurança da Informação</a:t>
            </a:r>
          </a:p>
        </p:txBody>
      </p:sp>
      <p:sp>
        <p:nvSpPr>
          <p:cNvPr id="3" name="Espaço Reservado para Conteúdo 2"/>
          <p:cNvSpPr>
            <a:spLocks noGrp="1"/>
          </p:cNvSpPr>
          <p:nvPr>
            <p:ph idx="1"/>
          </p:nvPr>
        </p:nvSpPr>
        <p:spPr/>
        <p:txBody>
          <a:bodyPr>
            <a:normAutofit/>
          </a:bodyPr>
          <a:lstStyle/>
          <a:p>
            <a:pPr algn="just"/>
            <a:r>
              <a:rPr lang="pt-BR" sz="2000" b="1" dirty="0" err="1"/>
              <a:t>Keylogger</a:t>
            </a:r>
            <a:endParaRPr lang="pt-BR" sz="2000" b="1" dirty="0"/>
          </a:p>
          <a:p>
            <a:pPr lvl="1" algn="just"/>
            <a:r>
              <a:rPr lang="pt-BR" sz="1800" dirty="0"/>
              <a:t>Tipo específico de </a:t>
            </a:r>
            <a:r>
              <a:rPr lang="pt-BR" sz="1800" i="1" dirty="0"/>
              <a:t>spyware</a:t>
            </a:r>
            <a:r>
              <a:rPr lang="pt-BR" sz="1800" dirty="0"/>
              <a:t>. Programa capaz de capturar e armazenar as teclas digitadas pelo usuário no teclado do computador. Normalmente a ativação </a:t>
            </a:r>
            <a:r>
              <a:rPr lang="pt-BR" sz="1800" dirty="0" err="1"/>
              <a:t>do</a:t>
            </a:r>
            <a:r>
              <a:rPr lang="pt-BR" sz="1800" i="1" dirty="0" err="1"/>
              <a:t>keylogger</a:t>
            </a:r>
            <a:r>
              <a:rPr lang="pt-BR" sz="1800" dirty="0"/>
              <a:t> é condicionada a uma ação prévia do usuário, como o acesso a um </a:t>
            </a:r>
            <a:r>
              <a:rPr lang="pt-BR" sz="1800" i="1" dirty="0"/>
              <a:t>site</a:t>
            </a:r>
            <a:r>
              <a:rPr lang="pt-BR" sz="1800" dirty="0"/>
              <a:t> específico de comércio eletrônico ou de </a:t>
            </a:r>
            <a:r>
              <a:rPr lang="pt-BR" sz="1800" i="1" dirty="0"/>
              <a:t>Internet Banking</a:t>
            </a:r>
            <a:r>
              <a:rPr lang="pt-BR" sz="1800" dirty="0"/>
              <a:t>. </a:t>
            </a:r>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54</a:t>
            </a:fld>
            <a:endParaRPr lang="pt-BR"/>
          </a:p>
        </p:txBody>
      </p:sp>
    </p:spTree>
    <p:extLst>
      <p:ext uri="{BB962C8B-B14F-4D97-AF65-F5344CB8AC3E}">
        <p14:creationId xmlns:p14="http://schemas.microsoft.com/office/powerpoint/2010/main" val="277756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algn="just"/>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6</a:t>
            </a:fld>
            <a:endParaRPr lang="pt-BR"/>
          </a:p>
        </p:txBody>
      </p:sp>
      <p:pic>
        <p:nvPicPr>
          <p:cNvPr id="6" name="Imagem 5">
            <a:extLst>
              <a:ext uri="{FF2B5EF4-FFF2-40B4-BE49-F238E27FC236}">
                <a16:creationId xmlns:a16="http://schemas.microsoft.com/office/drawing/2014/main" id="{FF80AD9D-10EA-4869-999C-FB19A5E65710}"/>
              </a:ext>
            </a:extLst>
          </p:cNvPr>
          <p:cNvPicPr>
            <a:picLocks noChangeAspect="1"/>
          </p:cNvPicPr>
          <p:nvPr/>
        </p:nvPicPr>
        <p:blipFill>
          <a:blip r:embed="rId2"/>
          <a:stretch>
            <a:fillRect/>
          </a:stretch>
        </p:blipFill>
        <p:spPr>
          <a:xfrm>
            <a:off x="157162" y="404664"/>
            <a:ext cx="8829675" cy="6192688"/>
          </a:xfrm>
          <a:prstGeom prst="rect">
            <a:avLst/>
          </a:prstGeom>
        </p:spPr>
      </p:pic>
    </p:spTree>
    <p:extLst>
      <p:ext uri="{BB962C8B-B14F-4D97-AF65-F5344CB8AC3E}">
        <p14:creationId xmlns:p14="http://schemas.microsoft.com/office/powerpoint/2010/main" val="126833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algn="just"/>
            <a:r>
              <a:rPr lang="pt-BR" sz="2000" dirty="0"/>
              <a:t>A informação é recebida como riqueza nas empresas.</a:t>
            </a:r>
          </a:p>
          <a:p>
            <a:pPr algn="just"/>
            <a:r>
              <a:rPr lang="pt-BR" sz="2000" dirty="0"/>
              <a:t>Para cada sessão (mesmo usuário na mesma maquina com o mesmo navegador) é gerado um ID no Google que é gravado em um Cookie no computador, com estas informações, é possível obter perfis de buscas daquele usuário.</a:t>
            </a:r>
          </a:p>
          <a:p>
            <a:pPr lvl="1" algn="just"/>
            <a:r>
              <a:rPr lang="pt-BR" sz="1700" dirty="0"/>
              <a:t>Desta forma gerando informações relevantes para empresas de marketing virtual.</a:t>
            </a:r>
          </a:p>
          <a:p>
            <a:pPr lvl="1" algn="just"/>
            <a:r>
              <a:rPr lang="pt-BR" sz="1700" dirty="0"/>
              <a:t>Assim construindo bases de dados com inúmeras informações relevantes.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7</a:t>
            </a:fld>
            <a:endParaRPr lang="pt-BR"/>
          </a:p>
        </p:txBody>
      </p:sp>
    </p:spTree>
    <p:extLst>
      <p:ext uri="{BB962C8B-B14F-4D97-AF65-F5344CB8AC3E}">
        <p14:creationId xmlns:p14="http://schemas.microsoft.com/office/powerpoint/2010/main" val="230339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algn="just"/>
            <a:r>
              <a:rPr lang="pt-BR" sz="2000" dirty="0"/>
              <a:t>Como os casos de </a:t>
            </a:r>
            <a:r>
              <a:rPr lang="pt-BR" sz="2000" dirty="0" err="1"/>
              <a:t>Re-marketing</a:t>
            </a:r>
            <a:endParaRPr lang="pt-BR" sz="2000" dirty="0"/>
          </a:p>
          <a:p>
            <a:pPr algn="just"/>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8</a:t>
            </a:fld>
            <a:endParaRPr lang="pt-B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7176"/>
          <a:stretch/>
        </p:blipFill>
        <p:spPr bwMode="auto">
          <a:xfrm>
            <a:off x="1337285" y="2502109"/>
            <a:ext cx="6480720" cy="3725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12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p:txBody>
          <a:bodyPr>
            <a:normAutofit fontScale="92500" lnSpcReduction="10000"/>
          </a:bodyPr>
          <a:lstStyle/>
          <a:p>
            <a:pPr algn="just"/>
            <a:r>
              <a:rPr lang="pt-BR" sz="2000" dirty="0"/>
              <a:t>Existem bilhões de conteúdos disponíveis na Web atualmente.</a:t>
            </a:r>
          </a:p>
          <a:p>
            <a:pPr algn="just"/>
            <a:r>
              <a:rPr lang="pt-BR" sz="2000" dirty="0"/>
              <a:t>Este número só cresce cada dia mais.</a:t>
            </a:r>
          </a:p>
          <a:p>
            <a:pPr algn="just"/>
            <a:r>
              <a:rPr lang="pt-BR" sz="2000" dirty="0"/>
              <a:t>Com o mundo globalizado, sente-se a necessidade de disponibilizar informações.</a:t>
            </a:r>
          </a:p>
          <a:p>
            <a:pPr algn="just"/>
            <a:r>
              <a:rPr lang="pt-BR" sz="2000" dirty="0"/>
              <a:t>Necessitamos ter acesso a informações em qualquer lugar e em qualquer plataforma.</a:t>
            </a:r>
          </a:p>
          <a:p>
            <a:pPr lvl="1" algn="just"/>
            <a:r>
              <a:rPr lang="pt-BR" sz="1700" dirty="0"/>
              <a:t>Acesso ao desktop da empresa em viagem</a:t>
            </a:r>
          </a:p>
          <a:p>
            <a:pPr lvl="1" algn="just"/>
            <a:r>
              <a:rPr lang="pt-BR" sz="1700" dirty="0"/>
              <a:t>Acesso a </a:t>
            </a:r>
            <a:r>
              <a:rPr lang="pt-BR" sz="1700" dirty="0" err="1"/>
              <a:t>emails</a:t>
            </a:r>
            <a:r>
              <a:rPr lang="pt-BR" sz="1700" dirty="0"/>
              <a:t> via smartphone</a:t>
            </a:r>
          </a:p>
          <a:p>
            <a:pPr lvl="1" algn="just"/>
            <a:r>
              <a:rPr lang="pt-BR" sz="1700" dirty="0"/>
              <a:t>Acesso a conteúdos pessoais em qualquer local.</a:t>
            </a:r>
          </a:p>
          <a:p>
            <a:pPr algn="just"/>
            <a:r>
              <a:rPr lang="pt-BR" sz="2000" dirty="0"/>
              <a:t>Ou seja toda a informação que geramos necessitamos de acesso a elas.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9</a:t>
            </a:fld>
            <a:endParaRPr lang="pt-BR"/>
          </a:p>
        </p:txBody>
      </p:sp>
    </p:spTree>
    <p:extLst>
      <p:ext uri="{BB962C8B-B14F-4D97-AF65-F5344CB8AC3E}">
        <p14:creationId xmlns:p14="http://schemas.microsoft.com/office/powerpoint/2010/main" val="6661899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ino">
  <a:themeElements>
    <a:clrScheme name="Pino">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ino">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no">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3390</TotalTime>
  <Words>2577</Words>
  <Application>Microsoft Office PowerPoint</Application>
  <PresentationFormat>Apresentação na tela (4:3)</PresentationFormat>
  <Paragraphs>296</Paragraphs>
  <Slides>54</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54</vt:i4>
      </vt:variant>
    </vt:vector>
  </HeadingPairs>
  <TitlesOfParts>
    <vt:vector size="60" baseType="lpstr">
      <vt:lpstr>Brush Script MT</vt:lpstr>
      <vt:lpstr>Calibri</vt:lpstr>
      <vt:lpstr>Constantia</vt:lpstr>
      <vt:lpstr>Franklin Gothic Book</vt:lpstr>
      <vt:lpstr>Rage Italic</vt:lpstr>
      <vt:lpstr>Pino</vt:lpstr>
      <vt:lpstr>Segurança de Software Aula 1</vt:lpstr>
      <vt:lpstr>Apresentação </vt:lpstr>
      <vt:lpstr>Introdução</vt:lpstr>
      <vt:lpstr>Introdução</vt:lpstr>
      <vt:lpstr>Introdução</vt:lpstr>
      <vt:lpstr>Introdução</vt:lpstr>
      <vt:lpstr>Introdução</vt:lpstr>
      <vt:lpstr>Introdução</vt:lpstr>
      <vt:lpstr>Considerações</vt:lpstr>
      <vt:lpstr>Considerações</vt:lpstr>
      <vt:lpstr>Considerações</vt:lpstr>
      <vt:lpstr>Considerações</vt:lpstr>
      <vt:lpstr>Considerações</vt:lpstr>
      <vt:lpstr>Considerações</vt:lpstr>
      <vt:lpstr>Considerações</vt:lpstr>
      <vt:lpstr>Considerações</vt:lpstr>
      <vt:lpstr>Considerações</vt:lpstr>
      <vt:lpstr>Considerações</vt:lpstr>
      <vt:lpstr>Considerações</vt:lpstr>
      <vt:lpstr>Considerações</vt:lpstr>
      <vt:lpstr>https://haveibeenpwned.com/</vt:lpstr>
      <vt:lpstr>Considerações</vt:lpstr>
      <vt:lpstr>Considerações</vt:lpstr>
      <vt:lpstr>Considerações</vt:lpstr>
      <vt:lpstr>Considerações</vt:lpstr>
      <vt:lpstr>Segurança da Informação</vt:lpstr>
      <vt:lpstr>Segurança da Informação</vt:lpstr>
      <vt:lpstr>Leis da Segurança da Informação</vt:lpstr>
      <vt:lpstr>Leis da Segurança da Informação</vt:lpstr>
      <vt:lpstr>Tipos de Segurança</vt:lpstr>
      <vt:lpstr>Segurança Física</vt:lpstr>
      <vt:lpstr>Segurança Lógica</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lpstr>Glossário de Segurança da Informação</vt:lpstr>
    </vt:vector>
  </TitlesOfParts>
  <Company>Juliano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da exposição voluntária de informações privadas na internet</dc:title>
  <dc:creator>Rochelle</dc:creator>
  <cp:lastModifiedBy>Rodrigo Narvaes Figueira</cp:lastModifiedBy>
  <cp:revision>137</cp:revision>
  <dcterms:created xsi:type="dcterms:W3CDTF">2009-12-08T16:02:21Z</dcterms:created>
  <dcterms:modified xsi:type="dcterms:W3CDTF">2019-07-31T02:15:52Z</dcterms:modified>
</cp:coreProperties>
</file>