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5"/>
  </p:notesMasterIdLst>
  <p:handoutMasterIdLst>
    <p:handoutMasterId r:id="rId56"/>
  </p:handoutMasterIdLst>
  <p:sldIdLst>
    <p:sldId id="29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00" r:id="rId12"/>
    <p:sldId id="357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58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4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7CC-4800-4A4F-B867-E516E309D943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A6A7-AC0B-40BF-AB22-FF1A62527F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5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E596-5FCA-4165-ABC8-E1F1F73F5D1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EEE2-B6B9-432A-91A2-786F452DB2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lhorplano.net/internet-banda-larg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pt-br/security/bulleti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umcpu.com/comandos-secretos-do-google-t2017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3827" y="3068960"/>
            <a:ext cx="6172200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Segurança de Software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581128"/>
            <a:ext cx="5712179" cy="1524000"/>
          </a:xfrm>
        </p:spPr>
        <p:txBody>
          <a:bodyPr>
            <a:noAutofit/>
          </a:bodyPr>
          <a:lstStyle/>
          <a:p>
            <a:r>
              <a:rPr lang="pt-BR" sz="2800" dirty="0" smtClean="0"/>
              <a:t>Professor:  </a:t>
            </a:r>
            <a:r>
              <a:rPr lang="pt-BR" sz="2800" dirty="0" smtClean="0"/>
              <a:t>Rodrigo Figueira</a:t>
            </a:r>
            <a:endParaRPr lang="pt-BR" sz="2800" dirty="0" smtClean="0"/>
          </a:p>
          <a:p>
            <a:r>
              <a:rPr lang="pt-BR" sz="2800" dirty="0"/>
              <a:t>r</a:t>
            </a:r>
            <a:r>
              <a:rPr lang="pt-BR" sz="2800" dirty="0" smtClean="0"/>
              <a:t>odrigo.figueira@qi.edu.br</a:t>
            </a:r>
            <a:endParaRPr 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28097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Glossário de Segurança da Informação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Vulnerabilidades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Ataques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Hacker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Cracker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 smtClean="0"/>
              <a:t>Phreaker</a:t>
            </a:r>
            <a:endParaRPr lang="pt-BR" sz="20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Engenharia Social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 smtClean="0"/>
              <a:t>Exploit</a:t>
            </a:r>
            <a:endParaRPr lang="pt-BR" sz="20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Firewall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smtClean="0"/>
              <a:t>Proxy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 smtClean="0"/>
              <a:t>Honeypot</a:t>
            </a:r>
            <a:endParaRPr lang="pt-BR" sz="20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 smtClean="0"/>
              <a:t>Backdoor</a:t>
            </a:r>
            <a:endParaRPr lang="pt-BR" sz="20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 smtClean="0"/>
              <a:t>Brute</a:t>
            </a:r>
            <a:r>
              <a:rPr lang="pt-BR" sz="2000" b="1" dirty="0" smtClean="0"/>
              <a:t> Force</a:t>
            </a:r>
          </a:p>
          <a:p>
            <a:pPr algn="just"/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endParaRPr lang="pt-BR" sz="2000" b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Bot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Botnet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DDoS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Rootkit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Sniffer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Worm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/>
              <a:t>Trojan </a:t>
            </a:r>
            <a:r>
              <a:rPr lang="pt-BR" sz="1900" b="1" dirty="0" err="1"/>
              <a:t>Horse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/>
              <a:t>Criptografia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Hash</a:t>
            </a:r>
            <a:endParaRPr lang="pt-BR" sz="1900" b="1" dirty="0"/>
          </a:p>
          <a:p>
            <a:pPr marL="457200" indent="-457200" algn="just">
              <a:buFont typeface="+mj-lt"/>
              <a:buAutoNum type="arabicPeriod" startAt="13"/>
            </a:pPr>
            <a:r>
              <a:rPr lang="pt-BR" sz="1900" b="1" dirty="0" err="1"/>
              <a:t>Keylogger</a:t>
            </a:r>
            <a:endParaRPr lang="pt-BR" sz="1900" b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2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6656"/>
            <a:ext cx="6768752" cy="442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0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Atualmente temos a necessidade de estar conectado em qualquer local, em qualquer plataforma.</a:t>
            </a:r>
          </a:p>
          <a:p>
            <a:r>
              <a:rPr lang="pt-BR" dirty="0" smtClean="0"/>
              <a:t>Executar diversas transações de qualquer localidade sobre qualquer meio.</a:t>
            </a:r>
          </a:p>
          <a:p>
            <a:r>
              <a:rPr lang="pt-BR" dirty="0" smtClean="0"/>
              <a:t>Utilizar serviços Web para facilitar a rotina.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63040" y="5301207"/>
            <a:ext cx="6196405" cy="421861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hlinkClick r:id="rId2"/>
              </a:rPr>
              <a:t>https://melhorplano.net/internet-banda-larga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2" y="2020067"/>
            <a:ext cx="6965245" cy="29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Segurança </a:t>
            </a:r>
            <a:r>
              <a:rPr lang="pt-BR" dirty="0" smtClean="0"/>
              <a:t>fraca ou inexistente;</a:t>
            </a:r>
          </a:p>
          <a:p>
            <a:r>
              <a:rPr lang="pt-BR" dirty="0" smtClean="0"/>
              <a:t>Computadores com alto processamento;</a:t>
            </a:r>
          </a:p>
          <a:p>
            <a:r>
              <a:rPr lang="pt-BR" dirty="0" smtClean="0"/>
              <a:t>Dispositivos móveis com alto processamento;</a:t>
            </a:r>
          </a:p>
          <a:p>
            <a:r>
              <a:rPr lang="pt-BR" dirty="0" smtClean="0"/>
              <a:t>Não existe controle;</a:t>
            </a:r>
          </a:p>
          <a:p>
            <a:r>
              <a:rPr lang="pt-BR" dirty="0" smtClean="0"/>
              <a:t>Facilidade de informação;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3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1" dirty="0"/>
              <a:t>Desafio 1</a:t>
            </a:r>
            <a:r>
              <a:rPr lang="pt-BR" dirty="0"/>
              <a:t> - A fundação não é boa. A Internet não foi projetada para suportar </a:t>
            </a:r>
            <a:r>
              <a:rPr lang="pt-BR" dirty="0" smtClean="0"/>
              <a:t>ambiente comercial</a:t>
            </a:r>
            <a:r>
              <a:rPr lang="pt-BR" dirty="0"/>
              <a:t>, tráfego de informações sensíveis e resistir à ações maliciosas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i="1" dirty="0"/>
              <a:t>Desafio 2: </a:t>
            </a:r>
            <a:r>
              <a:rPr lang="pt-BR" dirty="0"/>
              <a:t>Alta dependência dos recursos de TI. As </a:t>
            </a:r>
            <a:r>
              <a:rPr lang="pt-BR" dirty="0" smtClean="0"/>
              <a:t>consequências </a:t>
            </a:r>
            <a:r>
              <a:rPr lang="pt-BR" dirty="0"/>
              <a:t>de uma interrupção de serviços podem tomar grande proporção sem maiores esforços.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desafios atuais?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i="1" dirty="0"/>
              <a:t>Desafio 3: </a:t>
            </a:r>
            <a:r>
              <a:rPr lang="pt-BR" dirty="0"/>
              <a:t>Conectividade total. “</a:t>
            </a:r>
            <a:r>
              <a:rPr lang="pt-BR" dirty="0" smtClean="0"/>
              <a:t>Pode-se </a:t>
            </a:r>
            <a:r>
              <a:rPr lang="pt-BR" dirty="0"/>
              <a:t>acessar qualquer coisa de qualquer lugar</a:t>
            </a:r>
            <a:r>
              <a:rPr lang="pt-BR" dirty="0" smtClean="0"/>
              <a:t>.”</a:t>
            </a:r>
          </a:p>
          <a:p>
            <a:endParaRPr lang="pt-BR" dirty="0"/>
          </a:p>
          <a:p>
            <a:r>
              <a:rPr lang="pt-BR" b="1" i="1" dirty="0"/>
              <a:t>Desafio 4: </a:t>
            </a:r>
            <a:r>
              <a:rPr lang="pt-BR" dirty="0"/>
              <a:t>Complexidade crescente. Para usuários em geral o computador é um “eletrodoméstico” cujo domínio ainda está em algum ponto distante no tempo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i="1" dirty="0"/>
              <a:t>Desafio 5: </a:t>
            </a:r>
            <a:r>
              <a:rPr lang="pt-BR" dirty="0"/>
              <a:t>Segurança é processo. Segurança não se obtêm com uma ação isolada, mas sim através de um processo cíclico e que, além de </a:t>
            </a:r>
            <a:r>
              <a:rPr lang="pt-BR" dirty="0" smtClean="0"/>
              <a:t>mecanismos</a:t>
            </a:r>
            <a:r>
              <a:rPr lang="pt-BR" dirty="0"/>
              <a:t>, depende de política e cultura.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6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afirmar que a segurança da informação está sustentada em um “banco de três pernas”.</a:t>
            </a:r>
          </a:p>
          <a:p>
            <a:r>
              <a:rPr lang="pt-BR" dirty="0" smtClean="0"/>
              <a:t>Se retirasse um destes pilares de sustentação a estrutura fica fraca e pode ceder.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21" y="2074288"/>
            <a:ext cx="5832648" cy="390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5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possível mensurar o nível de segurança, mas sim o nível de insegurança em um determinado período de tempo.</a:t>
            </a:r>
          </a:p>
          <a:p>
            <a:endParaRPr lang="pt-BR" dirty="0" smtClean="0"/>
          </a:p>
          <a:p>
            <a:r>
              <a:rPr lang="pt-BR" dirty="0" smtClean="0"/>
              <a:t>A segurança funciona através de um ciclo de medidas tomadas dentro do tripé de sustentação.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2000" dirty="0" smtClean="0"/>
              <a:t>“Nada é 100% Seguro”</a:t>
            </a:r>
          </a:p>
          <a:p>
            <a:pPr algn="just"/>
            <a:r>
              <a:rPr lang="pt-BR" sz="2000" dirty="0" smtClean="0"/>
              <a:t>“Não adianta colocar N fechaduras em um porta de vidro”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ctr">
              <a:buNone/>
            </a:pPr>
            <a:r>
              <a:rPr lang="pt-BR" sz="1800" dirty="0" smtClean="0"/>
              <a:t>Não é só este portão da figura que vai tornar a casa segura</a:t>
            </a:r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10" y="2708920"/>
            <a:ext cx="4248472" cy="257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Politica</a:t>
            </a:r>
          </a:p>
          <a:p>
            <a:pPr lvl="1"/>
            <a:r>
              <a:rPr lang="pt-BR" dirty="0" smtClean="0"/>
              <a:t>Formalização das normas de segurança</a:t>
            </a:r>
          </a:p>
          <a:p>
            <a:pPr lvl="1"/>
            <a:r>
              <a:rPr lang="pt-BR" dirty="0" smtClean="0"/>
              <a:t>Documento onde diz como os mecanismos irão funcionar.</a:t>
            </a:r>
          </a:p>
          <a:p>
            <a:pPr lvl="1"/>
            <a:r>
              <a:rPr lang="pt-BR" dirty="0" smtClean="0"/>
              <a:t>Base teórica para toda a empresa.</a:t>
            </a:r>
          </a:p>
          <a:p>
            <a:pPr lvl="2"/>
            <a:r>
              <a:rPr lang="pt-BR" dirty="0" smtClean="0"/>
              <a:t>Controle de acesso?</a:t>
            </a:r>
          </a:p>
          <a:p>
            <a:pPr lvl="2"/>
            <a:r>
              <a:rPr lang="pt-BR" dirty="0" smtClean="0"/>
              <a:t>Restrição de uso?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9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Mecanismo</a:t>
            </a:r>
          </a:p>
          <a:p>
            <a:pPr lvl="1"/>
            <a:r>
              <a:rPr lang="pt-BR" dirty="0" smtClean="0"/>
              <a:t>Qualquer tipo de software ou hardware que estejam disponíveis para garantir a segurança da informação.</a:t>
            </a:r>
          </a:p>
          <a:p>
            <a:pPr lvl="1"/>
            <a:r>
              <a:rPr lang="pt-BR" dirty="0" smtClean="0"/>
              <a:t>São todos os “equipamentos” que auxiliam ou geram o ambiente seguro.</a:t>
            </a:r>
          </a:p>
          <a:p>
            <a:pPr lvl="2"/>
            <a:r>
              <a:rPr lang="pt-BR" dirty="0" smtClean="0"/>
              <a:t>Antivírus</a:t>
            </a:r>
          </a:p>
          <a:p>
            <a:pPr lvl="2"/>
            <a:r>
              <a:rPr lang="pt-BR" dirty="0" smtClean="0"/>
              <a:t>Firewall</a:t>
            </a:r>
          </a:p>
          <a:p>
            <a:pPr lvl="2"/>
            <a:r>
              <a:rPr lang="pt-BR" dirty="0" smtClean="0"/>
              <a:t>IDS (</a:t>
            </a:r>
            <a:r>
              <a:rPr lang="pt-BR" dirty="0"/>
              <a:t>Sistema de detecção de intruso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1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Cultura</a:t>
            </a:r>
          </a:p>
          <a:p>
            <a:pPr lvl="1"/>
            <a:r>
              <a:rPr lang="pt-BR" dirty="0" smtClean="0"/>
              <a:t>O calcanhar de Aquiles da Segurança</a:t>
            </a:r>
          </a:p>
          <a:p>
            <a:pPr lvl="1"/>
            <a:r>
              <a:rPr lang="pt-BR" dirty="0" smtClean="0"/>
              <a:t>Forma como os usuários, funcionários, TI entre outros entendem a segurança.</a:t>
            </a:r>
          </a:p>
          <a:p>
            <a:pPr lvl="1"/>
            <a:r>
              <a:rPr lang="pt-BR" dirty="0" smtClean="0"/>
              <a:t>Tem que fazer parte do dia-a-dia de todos a cultura de segurança.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8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mtClean="0"/>
              <a:t>Erros comuns no uso do tripé de sustentação.</a:t>
            </a:r>
          </a:p>
          <a:p>
            <a:pPr lvl="1"/>
            <a:r>
              <a:rPr lang="pt-BR" smtClean="0"/>
              <a:t>Mecanismos sem politica.</a:t>
            </a:r>
          </a:p>
          <a:p>
            <a:pPr lvl="2"/>
            <a:r>
              <a:rPr lang="pt-BR" smtClean="0"/>
              <a:t>Como vou garantir que estou atendendo ao objetivo?</a:t>
            </a:r>
          </a:p>
          <a:p>
            <a:pPr lvl="2"/>
            <a:r>
              <a:rPr lang="pt-BR" smtClean="0"/>
              <a:t>Porque está bloqueado o acesso as redes sociais?</a:t>
            </a:r>
          </a:p>
          <a:p>
            <a:pPr lvl="1"/>
            <a:r>
              <a:rPr lang="pt-BR" smtClean="0"/>
              <a:t>Politica sem cultura.</a:t>
            </a:r>
          </a:p>
          <a:p>
            <a:pPr lvl="2"/>
            <a:r>
              <a:rPr lang="pt-BR" smtClean="0"/>
              <a:t>A politica e os mecanismos dizem que é proibido o acesso a sites de entretenimento adulto, mas um usuário traz uma placa 3G e acessa através de seu equipamento de trabalho.</a:t>
            </a:r>
          </a:p>
          <a:p>
            <a:pPr lvl="1"/>
            <a:r>
              <a:rPr lang="pt-BR" smtClean="0"/>
              <a:t>Mecanismo sem cultura</a:t>
            </a:r>
          </a:p>
          <a:p>
            <a:pPr lvl="2"/>
            <a:r>
              <a:rPr lang="pt-BR" smtClean="0"/>
              <a:t>Entrada de banco com cartão de acesso.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5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Tripé de Sustentação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outras falhas que você considera na relação dos pilares?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preciso entender os atributos que estão por trás da palavra segurança.</a:t>
            </a:r>
          </a:p>
          <a:p>
            <a:r>
              <a:rPr lang="pt-BR" dirty="0" smtClean="0"/>
              <a:t>Através deles podemos ver de uma forma mais clara os diversos tipos de quebra de segurança que podemos ter.</a:t>
            </a:r>
          </a:p>
          <a:p>
            <a:r>
              <a:rPr lang="pt-BR" dirty="0" smtClean="0"/>
              <a:t>São divididos em 5 atributos.</a:t>
            </a:r>
          </a:p>
          <a:p>
            <a:r>
              <a:rPr lang="pt-BR" dirty="0" smtClean="0"/>
              <a:t>A </a:t>
            </a:r>
            <a:r>
              <a:rPr lang="pt-BR" dirty="0"/>
              <a:t>ISO 27002 (</a:t>
            </a:r>
            <a:r>
              <a:rPr lang="pt-BR" dirty="0" smtClean="0"/>
              <a:t>ISSO/IE17799</a:t>
            </a:r>
            <a:r>
              <a:rPr lang="pt-BR" dirty="0"/>
              <a:t>) </a:t>
            </a:r>
            <a:r>
              <a:rPr lang="pt-BR" dirty="0" smtClean="0"/>
              <a:t>explicita apenas 3 (</a:t>
            </a:r>
            <a:r>
              <a:rPr lang="pt-BR" dirty="0"/>
              <a:t>tríade CIA, </a:t>
            </a:r>
            <a:r>
              <a:rPr lang="pt-BR" dirty="0" err="1"/>
              <a:t>Confidentiality</a:t>
            </a:r>
            <a:r>
              <a:rPr lang="pt-BR" dirty="0"/>
              <a:t>, </a:t>
            </a:r>
            <a:r>
              <a:rPr lang="pt-BR" dirty="0" err="1"/>
              <a:t>Integrity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Availability</a:t>
            </a:r>
            <a:r>
              <a:rPr lang="pt-BR" dirty="0"/>
              <a:t>) </a:t>
            </a:r>
            <a:r>
              <a:rPr lang="pt-BR" dirty="0" smtClean="0"/>
              <a:t>dos atributos, e os demais ficam subintendidos.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4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Integridade</a:t>
            </a:r>
          </a:p>
          <a:p>
            <a:r>
              <a:rPr lang="pt-BR" dirty="0" smtClean="0"/>
              <a:t>Disponibilidade</a:t>
            </a:r>
          </a:p>
          <a:p>
            <a:r>
              <a:rPr lang="pt-BR" dirty="0" smtClean="0"/>
              <a:t>Confidencialidade</a:t>
            </a:r>
          </a:p>
          <a:p>
            <a:r>
              <a:rPr lang="pt-BR" dirty="0" smtClean="0"/>
              <a:t>Autenticidade</a:t>
            </a:r>
          </a:p>
          <a:p>
            <a:r>
              <a:rPr lang="pt-BR" dirty="0" smtClean="0"/>
              <a:t>Irretratabilidade ou Não Repudio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2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Integridade</a:t>
            </a:r>
          </a:p>
          <a:p>
            <a:pPr lvl="1"/>
            <a:r>
              <a:rPr lang="pt-BR" dirty="0" smtClean="0"/>
              <a:t>Uma informação é integra quando ela tem garantida as características originais estabelecidas por seu criador.</a:t>
            </a:r>
          </a:p>
          <a:p>
            <a:pPr lvl="1"/>
            <a:r>
              <a:rPr lang="pt-BR" dirty="0" smtClean="0"/>
              <a:t>Proteger a precisão da informação e os métodos de processamento.</a:t>
            </a:r>
          </a:p>
          <a:p>
            <a:pPr lvl="1"/>
            <a:r>
              <a:rPr lang="pt-BR" dirty="0" smtClean="0"/>
              <a:t>Informação não integra leva a tomada de decisão errada.</a:t>
            </a:r>
          </a:p>
          <a:p>
            <a:pPr lvl="1"/>
            <a:r>
              <a:rPr lang="pt-BR" dirty="0" smtClean="0"/>
              <a:t>Informação não precisa, perde a veracidade.</a:t>
            </a:r>
          </a:p>
          <a:p>
            <a:pPr lvl="1"/>
            <a:r>
              <a:rPr lang="pt-BR" dirty="0" smtClean="0"/>
              <a:t>Informação confiável</a:t>
            </a:r>
          </a:p>
          <a:p>
            <a:pPr lvl="1"/>
            <a:r>
              <a:rPr lang="pt-BR" dirty="0" smtClean="0"/>
              <a:t>Garantir que dentro de todo o processo que esta informação irá passar, ela não sofrerá alterações.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8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Disponibilidade</a:t>
            </a:r>
          </a:p>
          <a:p>
            <a:pPr lvl="1"/>
            <a:r>
              <a:rPr lang="pt-BR" dirty="0" smtClean="0"/>
              <a:t>Garantir que os usuários autorizados tenham acesso a informação e ativos associados quando necessário.</a:t>
            </a:r>
          </a:p>
          <a:p>
            <a:pPr lvl="1"/>
            <a:r>
              <a:rPr lang="pt-BR" dirty="0" smtClean="0"/>
              <a:t>Informação sempre disponível</a:t>
            </a:r>
          </a:p>
          <a:p>
            <a:pPr lvl="2"/>
            <a:r>
              <a:rPr lang="pt-BR" dirty="0" smtClean="0"/>
              <a:t>Link de internet fora do ar?</a:t>
            </a:r>
          </a:p>
          <a:p>
            <a:pPr lvl="2"/>
            <a:r>
              <a:rPr lang="pt-BR" dirty="0" smtClean="0"/>
              <a:t>Falta de energia?</a:t>
            </a:r>
          </a:p>
          <a:p>
            <a:pPr lvl="2"/>
            <a:r>
              <a:rPr lang="pt-BR" dirty="0" smtClean="0"/>
              <a:t>Banco de dados principal parado?</a:t>
            </a:r>
          </a:p>
          <a:p>
            <a:pPr lvl="2"/>
            <a:r>
              <a:rPr lang="pt-BR" dirty="0" smtClean="0"/>
              <a:t>Outros...</a:t>
            </a:r>
          </a:p>
          <a:p>
            <a:pPr lvl="1"/>
            <a:r>
              <a:rPr lang="pt-BR" dirty="0" smtClean="0"/>
              <a:t>A violação deste atributo é facilmente percebida.</a:t>
            </a:r>
          </a:p>
          <a:p>
            <a:pPr lvl="1"/>
            <a:r>
              <a:rPr lang="pt-BR" dirty="0" smtClean="0"/>
              <a:t>Impacto negativo a perda deste atributo.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Confidencialidade</a:t>
            </a:r>
          </a:p>
          <a:p>
            <a:pPr lvl="1"/>
            <a:r>
              <a:rPr lang="pt-BR" dirty="0" smtClean="0"/>
              <a:t>Garantir que a informação é acessível somente aos usuários autorizados.</a:t>
            </a:r>
          </a:p>
          <a:p>
            <a:pPr lvl="1"/>
            <a:r>
              <a:rPr lang="pt-BR" dirty="0" smtClean="0"/>
              <a:t>Criptografar dados onde somente a origem e o destino consigam ler.</a:t>
            </a:r>
          </a:p>
          <a:p>
            <a:pPr lvl="2"/>
            <a:r>
              <a:rPr lang="pt-BR" dirty="0" smtClean="0"/>
              <a:t>Envio de formulários pela web.</a:t>
            </a:r>
          </a:p>
          <a:p>
            <a:pPr lvl="2"/>
            <a:r>
              <a:rPr lang="pt-BR" dirty="0" smtClean="0"/>
              <a:t>Senhas</a:t>
            </a:r>
          </a:p>
          <a:p>
            <a:pPr lvl="2"/>
            <a:r>
              <a:rPr lang="pt-BR" dirty="0" smtClean="0"/>
              <a:t>Cartão de crédito</a:t>
            </a:r>
          </a:p>
          <a:p>
            <a:pPr marL="365760" lvl="1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9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A segurança da informação (SI) trata de um conjunto de medidas e normas com o objetivo de proteger as informações.</a:t>
            </a:r>
          </a:p>
          <a:p>
            <a:pPr algn="just"/>
            <a:r>
              <a:rPr lang="pt-BR" sz="2000" dirty="0" smtClean="0"/>
              <a:t>A SI trata de termos uma informação protegida, sem alterações e disponíveis sempre que necessário.</a:t>
            </a:r>
          </a:p>
          <a:p>
            <a:pPr algn="just"/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Autenticidade</a:t>
            </a:r>
            <a:endParaRPr lang="pt-BR" dirty="0"/>
          </a:p>
          <a:p>
            <a:pPr lvl="1"/>
            <a:r>
              <a:rPr lang="pt-BR" dirty="0" smtClean="0"/>
              <a:t>Garantir que uma determinada entidade é quem diz ser.</a:t>
            </a:r>
          </a:p>
          <a:p>
            <a:pPr lvl="1"/>
            <a:r>
              <a:rPr lang="pt-BR" dirty="0" smtClean="0"/>
              <a:t>Acesso de um usuário ao sistema. Como garantir que este usuário é que ele diz que é?</a:t>
            </a:r>
          </a:p>
          <a:p>
            <a:pPr lvl="1"/>
            <a:r>
              <a:rPr lang="pt-BR" dirty="0" smtClean="0"/>
              <a:t>Trabalha em pró da confidencialidade</a:t>
            </a:r>
          </a:p>
          <a:p>
            <a:pPr lvl="1"/>
            <a:r>
              <a:rPr lang="pt-BR" dirty="0" smtClean="0"/>
              <a:t>Não é restrito a usuário</a:t>
            </a:r>
          </a:p>
          <a:p>
            <a:pPr lvl="2"/>
            <a:r>
              <a:rPr lang="pt-BR" dirty="0" smtClean="0"/>
              <a:t>É referente a uma entidade do sistema.</a:t>
            </a:r>
          </a:p>
          <a:p>
            <a:pPr lvl="2"/>
            <a:r>
              <a:rPr lang="pt-BR" smtClean="0"/>
              <a:t>parei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0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Irretratabilidade ou Não </a:t>
            </a:r>
            <a:r>
              <a:rPr lang="pt-BR" dirty="0" smtClean="0"/>
              <a:t>Repudio</a:t>
            </a:r>
          </a:p>
          <a:p>
            <a:pPr lvl="1"/>
            <a:r>
              <a:rPr lang="pt-BR" dirty="0" smtClean="0"/>
              <a:t>Atributo menos comentado mas não menos importante.</a:t>
            </a:r>
          </a:p>
          <a:p>
            <a:pPr lvl="1"/>
            <a:r>
              <a:rPr lang="pt-BR" dirty="0" smtClean="0"/>
              <a:t>Garantir que autoria de determinada ação não pode ser negada pelo seu executor.</a:t>
            </a:r>
          </a:p>
          <a:p>
            <a:pPr lvl="1"/>
            <a:r>
              <a:rPr lang="pt-BR" dirty="0" smtClean="0"/>
              <a:t>Assinatura digital chegou para assegurar este atributo.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3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nos preocupar</a:t>
            </a:r>
          </a:p>
          <a:p>
            <a:pPr lvl="1"/>
            <a:r>
              <a:rPr lang="pt-BR" dirty="0" smtClean="0"/>
              <a:t>O que proteger?</a:t>
            </a:r>
          </a:p>
          <a:p>
            <a:pPr lvl="1"/>
            <a:r>
              <a:rPr lang="pt-BR" dirty="0" smtClean="0"/>
              <a:t>Por que </a:t>
            </a:r>
            <a:r>
              <a:rPr lang="pt-BR" dirty="0" smtClean="0"/>
              <a:t>proteger?</a:t>
            </a:r>
          </a:p>
          <a:p>
            <a:pPr lvl="1"/>
            <a:r>
              <a:rPr lang="pt-BR" dirty="0" smtClean="0"/>
              <a:t>Como proteger?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Segurança nada mais é que a identificação, tratamento e redução de Riscos.</a:t>
            </a:r>
          </a:p>
          <a:p>
            <a:r>
              <a:rPr lang="pt-BR" dirty="0" smtClean="0"/>
              <a:t>Podemos dizer que o risco é o resultado da seguinte equação</a:t>
            </a:r>
          </a:p>
          <a:p>
            <a:pPr lvl="1"/>
            <a:r>
              <a:rPr lang="pt-BR" sz="1800" dirty="0" smtClean="0"/>
              <a:t>RISCO = VULNERABILIDADE * AMEAÇA * IMPACTO</a:t>
            </a:r>
          </a:p>
          <a:p>
            <a:endParaRPr lang="pt-BR" dirty="0" smtClean="0"/>
          </a:p>
          <a:p>
            <a:r>
              <a:rPr lang="pt-BR" dirty="0" smtClean="0"/>
              <a:t>Não existe Risco zero ou 100% seguro.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5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Risco sempre irá existir, precisamos conhece-los e tratá-los para reduzi-los.</a:t>
            </a:r>
          </a:p>
          <a:p>
            <a:r>
              <a:rPr lang="pt-BR" dirty="0" smtClean="0"/>
              <a:t>Necessitamos ter a noção do risco presente no ambiente antes de colocar a segurança em funcionamento.</a:t>
            </a:r>
          </a:p>
          <a:p>
            <a:r>
              <a:rPr lang="pt-BR" dirty="0" smtClean="0"/>
              <a:t>É necessário efetuar uma análise de risco antes de investir em segurança.</a:t>
            </a:r>
          </a:p>
          <a:p>
            <a:pPr lvl="1"/>
            <a:r>
              <a:rPr lang="pt-BR" dirty="0" smtClean="0"/>
              <a:t>Qual o risco seremos expostos quando acontecer uma falha de segurança?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1916832"/>
            <a:ext cx="6493336" cy="3806237"/>
          </a:xfrm>
        </p:spPr>
        <p:txBody>
          <a:bodyPr>
            <a:normAutofit fontScale="32500" lnSpcReduction="20000"/>
          </a:bodyPr>
          <a:lstStyle/>
          <a:p>
            <a:r>
              <a:rPr lang="pt-BR" sz="5100" dirty="0" smtClean="0"/>
              <a:t>Vulnerabilidade</a:t>
            </a:r>
          </a:p>
          <a:p>
            <a:pPr lvl="1"/>
            <a:r>
              <a:rPr lang="pt-BR" sz="5100" dirty="0" smtClean="0"/>
              <a:t>É uma falha no sistema, onde um atacante poderá explorar.</a:t>
            </a:r>
          </a:p>
          <a:p>
            <a:pPr lvl="1"/>
            <a:r>
              <a:rPr lang="pt-BR" sz="5100" dirty="0" smtClean="0"/>
              <a:t>Pode ser gerada também através de uma falha na cultura.</a:t>
            </a:r>
          </a:p>
          <a:p>
            <a:pPr lvl="1"/>
            <a:r>
              <a:rPr lang="pt-BR" sz="5100" dirty="0" smtClean="0"/>
              <a:t>Origem:</a:t>
            </a:r>
          </a:p>
          <a:p>
            <a:pPr lvl="2"/>
            <a:r>
              <a:rPr lang="pt-BR" sz="5100" dirty="0" smtClean="0"/>
              <a:t>Desenvolvimento: Falha em código, Buffer overflow, utilização de uma biblioteca vulnerável, </a:t>
            </a:r>
            <a:r>
              <a:rPr lang="pt-BR" sz="5100" dirty="0"/>
              <a:t>f</a:t>
            </a:r>
            <a:r>
              <a:rPr lang="pt-BR" sz="5100" dirty="0" smtClean="0"/>
              <a:t>alha em autenticação.</a:t>
            </a:r>
          </a:p>
          <a:p>
            <a:pPr lvl="2"/>
            <a:r>
              <a:rPr lang="pt-BR" sz="5100" dirty="0" smtClean="0"/>
              <a:t>Configuração: Erros expondo informações de maneira excessiva, má configuração e administração.</a:t>
            </a:r>
          </a:p>
          <a:p>
            <a:pPr lvl="2"/>
            <a:r>
              <a:rPr lang="pt-BR" sz="5100" dirty="0" smtClean="0"/>
              <a:t>Uso: Utilizar senhas simples, anotar senhas em qualquer local, utilizar a mesma senha para todos os sistemas.</a:t>
            </a:r>
          </a:p>
          <a:p>
            <a:pPr lvl="1"/>
            <a:r>
              <a:rPr lang="pt-BR" sz="5100" dirty="0" smtClean="0"/>
              <a:t>Severidade: Quanto maior o nível de acesso para o atacante mais severa é essa vulnerabilidade.</a:t>
            </a:r>
          </a:p>
          <a:p>
            <a:pPr marL="731520" lvl="2" indent="0">
              <a:buNone/>
            </a:pPr>
            <a:endParaRPr lang="pt-BR" sz="51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5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Ameaça</a:t>
            </a:r>
          </a:p>
          <a:p>
            <a:pPr lvl="1"/>
            <a:r>
              <a:rPr lang="pt-BR" dirty="0" smtClean="0"/>
              <a:t>Existência de agentes motivados a explorar as falhas no sistema.</a:t>
            </a:r>
          </a:p>
          <a:p>
            <a:pPr lvl="1"/>
            <a:r>
              <a:rPr lang="pt-BR" dirty="0" smtClean="0"/>
              <a:t>A ameaça é maior quando o sistema está mais exposto.</a:t>
            </a:r>
          </a:p>
          <a:p>
            <a:pPr lvl="2"/>
            <a:r>
              <a:rPr lang="pt-BR" dirty="0" smtClean="0"/>
              <a:t>Sistema </a:t>
            </a:r>
            <a:r>
              <a:rPr lang="pt-BR" dirty="0" smtClean="0"/>
              <a:t>LAN (REDES LOCAIS)</a:t>
            </a:r>
            <a:endParaRPr lang="pt-BR" dirty="0" smtClean="0"/>
          </a:p>
          <a:p>
            <a:pPr lvl="2"/>
            <a:r>
              <a:rPr lang="pt-BR" dirty="0" smtClean="0"/>
              <a:t>Sistema WEB</a:t>
            </a:r>
          </a:p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8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Ameaça</a:t>
            </a:r>
          </a:p>
          <a:p>
            <a:pPr lvl="1"/>
            <a:r>
              <a:rPr lang="pt-BR" dirty="0" smtClean="0"/>
              <a:t>“Quem não conhece o inimigo não sabe que tipo de batalha terá e nem que tipo de armamento usar!”</a:t>
            </a:r>
          </a:p>
          <a:p>
            <a:pPr lvl="1"/>
            <a:r>
              <a:rPr lang="pt-BR" dirty="0" smtClean="0"/>
              <a:t>A ameaça está presente fora da rede?</a:t>
            </a:r>
          </a:p>
          <a:p>
            <a:pPr lvl="1"/>
            <a:r>
              <a:rPr lang="pt-BR" dirty="0" smtClean="0"/>
              <a:t>Podemos ter ameaças internas?</a:t>
            </a:r>
          </a:p>
          <a:p>
            <a:pPr lvl="1"/>
            <a:r>
              <a:rPr lang="pt-BR" dirty="0" smtClean="0"/>
              <a:t>E as ameaças </a:t>
            </a:r>
            <a:r>
              <a:rPr lang="pt-BR" i="1" dirty="0" smtClean="0"/>
              <a:t>“</a:t>
            </a:r>
            <a:r>
              <a:rPr lang="pt-BR" i="1" dirty="0" err="1" smtClean="0"/>
              <a:t>ex-internas</a:t>
            </a:r>
            <a:r>
              <a:rPr lang="pt-BR" i="1" dirty="0" smtClean="0"/>
              <a:t>”</a:t>
            </a:r>
            <a:r>
              <a:rPr lang="pt-BR" dirty="0" smtClean="0"/>
              <a:t>???</a:t>
            </a:r>
          </a:p>
          <a:p>
            <a:pPr lvl="1"/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6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Impacto</a:t>
            </a:r>
          </a:p>
          <a:p>
            <a:pPr lvl="1"/>
            <a:r>
              <a:rPr lang="pt-BR" smtClean="0"/>
              <a:t>Quando acontecer um incidente, qual será o prejuízo que este ataque irá causar?</a:t>
            </a:r>
          </a:p>
          <a:p>
            <a:pPr lvl="1"/>
            <a:r>
              <a:rPr lang="pt-BR" smtClean="0"/>
              <a:t>Podemos chamar de índice de risco para podermos priorizar as ações.</a:t>
            </a:r>
          </a:p>
          <a:p>
            <a:pPr lvl="1"/>
            <a:r>
              <a:rPr lang="pt-BR" smtClean="0"/>
              <a:t>Ex.</a:t>
            </a:r>
          </a:p>
          <a:p>
            <a:pPr lvl="2"/>
            <a:r>
              <a:rPr lang="pt-BR" smtClean="0"/>
              <a:t>Impacto da invasão de um comutador de uso coletivo em rede pública.</a:t>
            </a:r>
          </a:p>
          <a:p>
            <a:pPr lvl="2"/>
            <a:r>
              <a:rPr lang="pt-BR" smtClean="0"/>
              <a:t>Impacto da invasão do computador de um diretor financeiro</a:t>
            </a:r>
          </a:p>
          <a:p>
            <a:pPr lvl="2"/>
            <a:r>
              <a:rPr lang="pt-BR" smtClean="0"/>
              <a:t>Impacto da invasão de um servidor de base de dados do INSS</a:t>
            </a:r>
          </a:p>
          <a:p>
            <a:pPr lvl="2"/>
            <a:endParaRPr lang="pt-BR" smtClean="0"/>
          </a:p>
          <a:p>
            <a:pPr lvl="2"/>
            <a:endParaRPr lang="pt-BR" smtClean="0"/>
          </a:p>
          <a:p>
            <a:endParaRPr lang="pt-BR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análise em um servidor Web:</a:t>
            </a:r>
          </a:p>
          <a:p>
            <a:pPr lvl="1"/>
            <a:r>
              <a:rPr lang="pt-BR" dirty="0" smtClean="0"/>
              <a:t>Vulnerabilidade: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Ameaça: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Impacto:</a:t>
            </a:r>
          </a:p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Leis da 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Só acreditamos que algo de ruim possa acontecer com nossas informações quando acontece</a:t>
            </a:r>
            <a:r>
              <a:rPr lang="pt-BR" sz="2000" dirty="0" smtClean="0"/>
              <a:t>!</a:t>
            </a:r>
          </a:p>
          <a:p>
            <a:pPr algn="just"/>
            <a:r>
              <a:rPr lang="pt-BR" sz="2000" dirty="0" smtClean="0"/>
              <a:t>Segurança só vai funcionar se não existir grandes barreiras e grandes complexidades para torna-la funcional</a:t>
            </a:r>
          </a:p>
          <a:p>
            <a:pPr algn="just"/>
            <a:r>
              <a:rPr lang="pt-BR" sz="2000" dirty="0" smtClean="0"/>
              <a:t>Você deve atualizar seus softwares sempre que exista atualizações, ou então suas informações não estarão seguras.</a:t>
            </a:r>
          </a:p>
          <a:p>
            <a:pPr algn="just"/>
            <a:r>
              <a:rPr lang="pt-BR" sz="2000" dirty="0" smtClean="0"/>
              <a:t>Logs não auditados podem ser excluídos automaticamente! Não vão servir para nada.</a:t>
            </a:r>
          </a:p>
          <a:p>
            <a:pPr algn="just"/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07465" y="1914917"/>
            <a:ext cx="6196405" cy="3603812"/>
          </a:xfrm>
        </p:spPr>
        <p:txBody>
          <a:bodyPr>
            <a:normAutofit/>
          </a:bodyPr>
          <a:lstStyle/>
          <a:p>
            <a:r>
              <a:rPr lang="pt-BR" dirty="0" smtClean="0"/>
              <a:t>Exemplo de análise em um servidor Web:</a:t>
            </a:r>
          </a:p>
          <a:p>
            <a:pPr lvl="1"/>
            <a:r>
              <a:rPr lang="pt-BR" dirty="0" smtClean="0"/>
              <a:t>Vulnerabilidade:</a:t>
            </a:r>
          </a:p>
          <a:p>
            <a:pPr lvl="2"/>
            <a:r>
              <a:rPr lang="pt-BR" dirty="0" smtClean="0"/>
              <a:t>Sistema permite acesso SQL </a:t>
            </a:r>
            <a:r>
              <a:rPr lang="pt-BR" dirty="0" err="1" smtClean="0"/>
              <a:t>Injection</a:t>
            </a:r>
            <a:endParaRPr lang="pt-BR" dirty="0"/>
          </a:p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1026" name="Picture 2" descr="https://img.ibxk.com.br/2017/01/05/05164905230860.jpg?w=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382874"/>
            <a:ext cx="4622881" cy="24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análise em um servidor Web:</a:t>
            </a:r>
          </a:p>
          <a:p>
            <a:pPr lvl="1"/>
            <a:r>
              <a:rPr lang="pt-BR" dirty="0" smtClean="0"/>
              <a:t>Ameaça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Este servidor está publicado na web e tem um grande acesso, possuindo um sistema de Faculdade com notas, médias e todo os históricos de seus alunos</a:t>
            </a:r>
            <a:endParaRPr lang="pt-BR" dirty="0"/>
          </a:p>
          <a:p>
            <a:pPr lvl="1"/>
            <a:r>
              <a:rPr lang="pt-BR" dirty="0" smtClean="0"/>
              <a:t>Impacto:</a:t>
            </a:r>
          </a:p>
          <a:p>
            <a:pPr lvl="2"/>
            <a:r>
              <a:rPr lang="pt-BR" dirty="0" smtClean="0"/>
              <a:t>Se o atacante alterar as notas? O Impacto seria catastrófico.</a:t>
            </a:r>
          </a:p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1520" lvl="2" indent="0">
              <a:buNone/>
            </a:pPr>
            <a:endParaRPr lang="pt-BR" dirty="0" smtClean="0"/>
          </a:p>
          <a:p>
            <a:pPr marL="731520" lvl="2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3744416" cy="43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se proteger devemos reduzir os fatores da fórmula de risco.</a:t>
            </a:r>
          </a:p>
          <a:p>
            <a:r>
              <a:rPr lang="pt-BR" dirty="0" smtClean="0"/>
              <a:t>Devemos reduzir Vulnerabilidades, Ameaça e Impacto.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reduzir Vulnerabilidades?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5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reduzir Vulnerabilidades?</a:t>
            </a:r>
          </a:p>
          <a:p>
            <a:pPr lvl="1"/>
            <a:r>
              <a:rPr lang="pt-BR" dirty="0" smtClean="0"/>
              <a:t>Acompanhamento de alertas</a:t>
            </a:r>
          </a:p>
          <a:p>
            <a:pPr lvl="1"/>
            <a:r>
              <a:rPr lang="pt-BR" dirty="0" smtClean="0"/>
              <a:t>Boletins de segurança -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technet.microsoft.com/pt-br/security/bulletin</a:t>
            </a:r>
            <a:endParaRPr lang="pt-BR" dirty="0" smtClean="0"/>
          </a:p>
          <a:p>
            <a:pPr lvl="1"/>
            <a:r>
              <a:rPr lang="pt-BR" dirty="0" smtClean="0"/>
              <a:t>Aplicação de Patches, atualizações e </a:t>
            </a:r>
            <a:r>
              <a:rPr lang="pt-BR" dirty="0"/>
              <a:t>S</a:t>
            </a:r>
            <a:r>
              <a:rPr lang="pt-BR" dirty="0" smtClean="0"/>
              <a:t>ervice Packs</a:t>
            </a:r>
          </a:p>
          <a:p>
            <a:pPr lvl="1"/>
            <a:r>
              <a:rPr lang="pt-BR" dirty="0" smtClean="0"/>
              <a:t>Utilizar boas praticas no desenvolvimento.</a:t>
            </a:r>
          </a:p>
          <a:p>
            <a:pPr lvl="1"/>
            <a:r>
              <a:rPr lang="pt-BR" dirty="0" smtClean="0"/>
              <a:t>Testar a segurança do código.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reduzir Ameaças?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2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reduzir Ameaças?</a:t>
            </a:r>
          </a:p>
          <a:p>
            <a:pPr lvl="1"/>
            <a:r>
              <a:rPr lang="pt-BR" dirty="0" smtClean="0"/>
              <a:t>Limitar exposição desnecessária do sistema.</a:t>
            </a:r>
          </a:p>
          <a:p>
            <a:pPr lvl="1"/>
            <a:r>
              <a:rPr lang="pt-BR" dirty="0" smtClean="0"/>
              <a:t>Criar canais seguros de transmissão de dados.</a:t>
            </a:r>
          </a:p>
          <a:p>
            <a:pPr lvl="1"/>
            <a:r>
              <a:rPr lang="pt-BR" dirty="0" smtClean="0"/>
              <a:t>Utilizar o sistema em um ambiente extranet ao invés de disponibilizar na internet.</a:t>
            </a:r>
          </a:p>
          <a:p>
            <a:pPr lvl="1"/>
            <a:r>
              <a:rPr lang="pt-BR" dirty="0" smtClean="0"/>
              <a:t>Utilizar boas praticas para desenvolvimento seguro.</a:t>
            </a:r>
          </a:p>
          <a:p>
            <a:pPr lvl="1"/>
            <a:r>
              <a:rPr lang="pt-BR" dirty="0" smtClean="0"/>
              <a:t>Alterar as senhas conhecidas por ex-funcionários quando estes forem demitidos.</a:t>
            </a:r>
          </a:p>
          <a:p>
            <a:pPr lvl="1"/>
            <a:r>
              <a:rPr lang="pt-BR" dirty="0" smtClean="0"/>
              <a:t>Analisar logs para tomar medidas </a:t>
            </a:r>
            <a:r>
              <a:rPr lang="pt-BR" dirty="0" err="1" smtClean="0"/>
              <a:t>pró-ativas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2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reduzir Impacto?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reduzir Impacto?</a:t>
            </a:r>
          </a:p>
          <a:p>
            <a:pPr lvl="1"/>
            <a:r>
              <a:rPr lang="pt-BR" dirty="0" smtClean="0"/>
              <a:t>Duplicar recursos</a:t>
            </a:r>
          </a:p>
          <a:p>
            <a:pPr lvl="1"/>
            <a:r>
              <a:rPr lang="pt-BR" dirty="0" smtClean="0"/>
              <a:t>Criar backups em locais estratégicos</a:t>
            </a:r>
          </a:p>
          <a:p>
            <a:pPr lvl="1"/>
            <a:r>
              <a:rPr lang="pt-BR" dirty="0" smtClean="0"/>
              <a:t>Verificar autenticidade das informações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3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Leis da 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000" dirty="0" smtClean="0"/>
              <a:t>Segurança executada sem análise não é segurança.</a:t>
            </a:r>
          </a:p>
          <a:p>
            <a:pPr algn="just"/>
            <a:r>
              <a:rPr lang="pt-BR" sz="2000" dirty="0" smtClean="0"/>
              <a:t>É preciso dosar a segurança na medida certa, conforme a necessidade de suas informações.</a:t>
            </a:r>
          </a:p>
          <a:p>
            <a:pPr algn="just"/>
            <a:r>
              <a:rPr lang="pt-BR" sz="2000" dirty="0" smtClean="0"/>
              <a:t>A rede mais segura é uma rede bem administrada!</a:t>
            </a:r>
          </a:p>
          <a:p>
            <a:pPr algn="just"/>
            <a:r>
              <a:rPr lang="pt-BR" sz="2000" dirty="0" smtClean="0"/>
              <a:t>Estão sempre tentando quebrar sua senha?</a:t>
            </a:r>
          </a:p>
          <a:p>
            <a:pPr algn="just"/>
            <a:r>
              <a:rPr lang="pt-BR" sz="2000" dirty="0" smtClean="0"/>
              <a:t>Não deve-se ter uma infra de segurança absurda com uma senha simples.</a:t>
            </a:r>
          </a:p>
          <a:p>
            <a:pPr algn="just"/>
            <a:r>
              <a:rPr lang="pt-BR" sz="2000" dirty="0" smtClean="0"/>
              <a:t>Uma senha com alto grau de complexidade é muito mais difícil de ser quebrada do que uma senha com uma combinação simples</a:t>
            </a:r>
          </a:p>
          <a:p>
            <a:pPr algn="just"/>
            <a:r>
              <a:rPr lang="pt-BR" sz="2000" dirty="0" smtClean="0"/>
              <a:t>Segurança gerencia riscos e não os evita!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a </a:t>
            </a:r>
            <a:r>
              <a:rPr lang="pt-BR" dirty="0" smtClean="0"/>
              <a:t>análise </a:t>
            </a:r>
            <a:r>
              <a:rPr lang="pt-BR" dirty="0" smtClean="0"/>
              <a:t>de risco se trata de uma multiplicação, então se zerarmos qualquer um dos fatores, o risco será zero.</a:t>
            </a:r>
          </a:p>
          <a:p>
            <a:r>
              <a:rPr lang="pt-BR" dirty="0" smtClean="0"/>
              <a:t>Existe como zerar algum dos fatores?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Zerar os fatores é muito difícil, podemos até classificar como impossível devido a novas ameaças e vulnerabilidades surgirem dia-a-dia.</a:t>
            </a:r>
          </a:p>
          <a:p>
            <a:r>
              <a:rPr lang="pt-BR" dirty="0" smtClean="0"/>
              <a:t>Pode-se diminuir os fatores, assim reduzindo o risco</a:t>
            </a:r>
          </a:p>
          <a:p>
            <a:pPr lvl="1"/>
            <a:r>
              <a:rPr lang="pt-BR" dirty="0" smtClean="0"/>
              <a:t>Gerenciar riscos existentes</a:t>
            </a:r>
          </a:p>
          <a:p>
            <a:pPr lvl="1"/>
            <a:r>
              <a:rPr lang="pt-BR" dirty="0" smtClean="0"/>
              <a:t>Monitorar riscos</a:t>
            </a:r>
          </a:p>
          <a:p>
            <a:pPr lvl="1"/>
            <a:r>
              <a:rPr lang="pt-BR" dirty="0" smtClean="0"/>
              <a:t>Fazer análise constante de riscos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se proteger?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A aplicação da segurança visa a redução de risco;</a:t>
            </a:r>
          </a:p>
          <a:p>
            <a:r>
              <a:rPr lang="pt-BR" smtClean="0"/>
              <a:t>Raramente em um determinado sistema o risco é zerado;</a:t>
            </a:r>
          </a:p>
          <a:p>
            <a:r>
              <a:rPr lang="pt-BR" smtClean="0"/>
              <a:t>Não existe segurança 100%, devemos estar constantemente monitorando e gerenciando os riscos.</a:t>
            </a:r>
          </a:p>
          <a:p>
            <a:r>
              <a:rPr lang="pt-BR" smtClean="0"/>
              <a:t>Lembre-se a insegurança é medida em um determinado período de tempo, se o Risco agora está em um nível baixo, amanhã pode estar em um nível elevado!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hlinkClick r:id="rId2"/>
              </a:rPr>
              <a:t>https://www.forumcpu.com/comandos-secretos-do-google-t20172.html</a:t>
            </a:r>
            <a:endParaRPr lang="pt-BR" dirty="0" smtClean="0"/>
          </a:p>
          <a:p>
            <a:pPr marL="457200" indent="-457200">
              <a:buFont typeface="+mj-lt"/>
              <a:buAutoNum type="arabicPeriod" startAt="8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Segurança Física</a:t>
            </a:r>
          </a:p>
          <a:p>
            <a:pPr algn="just"/>
            <a:r>
              <a:rPr lang="pt-BR" sz="2000" dirty="0" smtClean="0"/>
              <a:t>Segurança lógica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b="1" dirty="0" smtClean="0"/>
              <a:t>Data Center</a:t>
            </a:r>
          </a:p>
          <a:p>
            <a:pPr lvl="1" algn="just"/>
            <a:r>
              <a:rPr lang="pt-BR" sz="1700" dirty="0" smtClean="0"/>
              <a:t>Sala cofre para servidores, com níveis altos de segurança física, como equipamentos </a:t>
            </a:r>
            <a:r>
              <a:rPr lang="pt-BR" sz="1700" dirty="0" err="1" smtClean="0"/>
              <a:t>anti-incendio</a:t>
            </a:r>
            <a:r>
              <a:rPr lang="pt-BR" sz="1700" dirty="0" smtClean="0"/>
              <a:t>.</a:t>
            </a:r>
          </a:p>
          <a:p>
            <a:pPr algn="just"/>
            <a:r>
              <a:rPr lang="pt-BR" sz="2000" b="1" dirty="0" smtClean="0"/>
              <a:t>Geradores de energia</a:t>
            </a:r>
            <a:endParaRPr lang="pt-BR" sz="2000" b="1" dirty="0" smtClean="0"/>
          </a:p>
          <a:p>
            <a:pPr lvl="1" algn="just"/>
            <a:r>
              <a:rPr lang="pt-BR" sz="1700" dirty="0" smtClean="0"/>
              <a:t>Equipamento responsável por </a:t>
            </a:r>
            <a:r>
              <a:rPr lang="pt-BR" sz="1700" dirty="0" smtClean="0"/>
              <a:t>manter a energia no </a:t>
            </a:r>
            <a:r>
              <a:rPr lang="pt-BR" sz="1700" dirty="0" smtClean="0"/>
              <a:t>datacenter durante um período de tempo sem energia elétrica.</a:t>
            </a:r>
          </a:p>
          <a:p>
            <a:pPr algn="just"/>
            <a:r>
              <a:rPr lang="pt-BR" sz="2000" b="1" dirty="0" smtClean="0"/>
              <a:t>Controle </a:t>
            </a:r>
            <a:r>
              <a:rPr lang="pt-BR" sz="2000" b="1" dirty="0" smtClean="0"/>
              <a:t>de acesso</a:t>
            </a:r>
          </a:p>
          <a:p>
            <a:pPr lvl="1" algn="just"/>
            <a:r>
              <a:rPr lang="pt-BR" sz="1700" dirty="0" smtClean="0"/>
              <a:t>Nesse ponto existem diversos tipos, como controle de acesso por íris, controle por cartão magnético e outros.</a:t>
            </a:r>
          </a:p>
          <a:p>
            <a:pPr algn="just"/>
            <a:r>
              <a:rPr lang="pt-BR" sz="2000" b="1" dirty="0" smtClean="0"/>
              <a:t>Backup</a:t>
            </a:r>
          </a:p>
          <a:p>
            <a:pPr lvl="1" algn="just"/>
            <a:r>
              <a:rPr lang="pt-BR" sz="1700" dirty="0" smtClean="0"/>
              <a:t>Cópia de segurança. </a:t>
            </a:r>
          </a:p>
          <a:p>
            <a:pPr lvl="1" algn="just">
              <a:buNone/>
            </a:pP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000" dirty="0" smtClean="0"/>
              <a:t>Engloba todas as ações tomadas para manter um ambiente virtual seguro</a:t>
            </a:r>
          </a:p>
          <a:p>
            <a:pPr algn="just"/>
            <a:r>
              <a:rPr lang="pt-BR" sz="2000" dirty="0" smtClean="0"/>
              <a:t>Controle de entrada e saída na rede</a:t>
            </a:r>
          </a:p>
          <a:p>
            <a:pPr algn="just"/>
            <a:r>
              <a:rPr lang="pt-BR" sz="2000" dirty="0" smtClean="0"/>
              <a:t>Sistemas com verificação de falhas</a:t>
            </a:r>
          </a:p>
          <a:p>
            <a:pPr algn="just"/>
            <a:r>
              <a:rPr lang="pt-BR" sz="2000" dirty="0" smtClean="0"/>
              <a:t>Atualização de sistemas</a:t>
            </a:r>
          </a:p>
          <a:p>
            <a:pPr algn="just"/>
            <a:r>
              <a:rPr lang="pt-BR" sz="2000" dirty="0" smtClean="0"/>
              <a:t>Aplicações de correções solicitadas por fabricantes</a:t>
            </a:r>
          </a:p>
          <a:p>
            <a:pPr algn="just"/>
            <a:r>
              <a:rPr lang="pt-BR" sz="2000" dirty="0" smtClean="0"/>
              <a:t>Auditoria de </a:t>
            </a:r>
            <a:r>
              <a:rPr lang="pt-BR" sz="2000" dirty="0" err="1" smtClean="0"/>
              <a:t>Logs</a:t>
            </a:r>
            <a:r>
              <a:rPr lang="pt-BR" sz="2000" dirty="0" smtClean="0"/>
              <a:t> para saber o que acontece na rede.</a:t>
            </a:r>
          </a:p>
          <a:p>
            <a:pPr algn="just"/>
            <a:r>
              <a:rPr lang="pt-BR" sz="2000" dirty="0" smtClean="0"/>
              <a:t>Sistema desenvolvido sem </a:t>
            </a:r>
            <a:r>
              <a:rPr lang="pt-BR" sz="2000" dirty="0" err="1" smtClean="0"/>
              <a:t>bugs</a:t>
            </a:r>
            <a:endParaRPr lang="pt-BR" sz="2000" dirty="0" smtClean="0"/>
          </a:p>
          <a:p>
            <a:pPr algn="just"/>
            <a:r>
              <a:rPr lang="pt-BR" sz="2000" dirty="0" smtClean="0"/>
              <a:t>Utilizar boas praticas de segurança para o desenvolvimento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endParaRPr lang="pt-BR" sz="1700" dirty="0" smtClean="0"/>
          </a:p>
          <a:p>
            <a:pPr lvl="1" algn="just">
              <a:buNone/>
            </a:pP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Glossário de 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Alguns termos utilizados comumente na área de segurança de informação estão presentes nesse glossário.</a:t>
            </a:r>
          </a:p>
          <a:p>
            <a:pPr algn="just"/>
            <a:r>
              <a:rPr lang="pt-BR" sz="2000" dirty="0" smtClean="0"/>
              <a:t>Estão apresentados alguns que consideramos como mais importantes para a segurança ou a quebra dela.</a:t>
            </a: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5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8989</TotalTime>
  <Words>2107</Words>
  <Application>Microsoft Office PowerPoint</Application>
  <PresentationFormat>Apresentação na tela (4:3)</PresentationFormat>
  <Paragraphs>375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0" baseType="lpstr">
      <vt:lpstr>Arial</vt:lpstr>
      <vt:lpstr>Brush Script MT</vt:lpstr>
      <vt:lpstr>Calibri</vt:lpstr>
      <vt:lpstr>Constantia</vt:lpstr>
      <vt:lpstr>Franklin Gothic Book</vt:lpstr>
      <vt:lpstr>Rage Italic</vt:lpstr>
      <vt:lpstr>Pino</vt:lpstr>
      <vt:lpstr>Segurança de Software Aula 2</vt:lpstr>
      <vt:lpstr>Segurança da Informação</vt:lpstr>
      <vt:lpstr>Segurança da Informação</vt:lpstr>
      <vt:lpstr>Leis da Segurança da Informação</vt:lpstr>
      <vt:lpstr>Leis da Segurança da Informação</vt:lpstr>
      <vt:lpstr>Tipos de Segurança</vt:lpstr>
      <vt:lpstr>Segurança Física</vt:lpstr>
      <vt:lpstr>Segurança Lógica</vt:lpstr>
      <vt:lpstr>Glossário de Segurança da Informação</vt:lpstr>
      <vt:lpstr>Glossário de Segurança da Informação</vt:lpstr>
      <vt:lpstr>Quais os desafios atuais?</vt:lpstr>
      <vt:lpstr>Quais os desafios atuais?</vt:lpstr>
      <vt:lpstr>Quais os desafios atuais?</vt:lpstr>
      <vt:lpstr>Quais os desafios atuais?</vt:lpstr>
      <vt:lpstr>Quais os desafios atuais?</vt:lpstr>
      <vt:lpstr>Quais os desafios atuais?</vt:lpstr>
      <vt:lpstr>Tripé de Sustentação de Segurança</vt:lpstr>
      <vt:lpstr>Tripé de Sustentação de Segurança</vt:lpstr>
      <vt:lpstr>Tripé de Sustentação de Segurança</vt:lpstr>
      <vt:lpstr>Tripé de Sustentação de Segurança</vt:lpstr>
      <vt:lpstr>Tripé de Sustentação de Segurança</vt:lpstr>
      <vt:lpstr>Tripé de Sustentação de Segurança</vt:lpstr>
      <vt:lpstr>Tripé de Sustentação de Segurança</vt:lpstr>
      <vt:lpstr>Tripé de Sustentação de Segurança</vt:lpstr>
      <vt:lpstr>Atributos de Segurança</vt:lpstr>
      <vt:lpstr>Atributos de Segurança</vt:lpstr>
      <vt:lpstr>Atributos de Segurança</vt:lpstr>
      <vt:lpstr>Atributos de Segurança</vt:lpstr>
      <vt:lpstr>Atributos de Segurança</vt:lpstr>
      <vt:lpstr>Atributos de Segurança</vt:lpstr>
      <vt:lpstr>Atributos de Segurança</vt:lpstr>
      <vt:lpstr>Gestão de Segurança</vt:lpstr>
      <vt:lpstr>Risco</vt:lpstr>
      <vt:lpstr>Risco</vt:lpstr>
      <vt:lpstr>Risco</vt:lpstr>
      <vt:lpstr>Risco</vt:lpstr>
      <vt:lpstr>Risco</vt:lpstr>
      <vt:lpstr>Risco</vt:lpstr>
      <vt:lpstr>Risco</vt:lpstr>
      <vt:lpstr>Risco</vt:lpstr>
      <vt:lpstr>Risco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Como se proteger?</vt:lpstr>
      <vt:lpstr>Links</vt:lpstr>
    </vt:vector>
  </TitlesOfParts>
  <Company>Juliano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exposição voluntária de informações privadas na internet</dc:title>
  <dc:creator>Rochelle</dc:creator>
  <cp:lastModifiedBy>Rodrigo Narvaes Figueira</cp:lastModifiedBy>
  <cp:revision>164</cp:revision>
  <dcterms:created xsi:type="dcterms:W3CDTF">2009-12-08T16:02:21Z</dcterms:created>
  <dcterms:modified xsi:type="dcterms:W3CDTF">2019-08-07T19:51:39Z</dcterms:modified>
</cp:coreProperties>
</file>