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97" r:id="rId2"/>
    <p:sldId id="258" r:id="rId3"/>
    <p:sldId id="300" r:id="rId4"/>
    <p:sldId id="301" r:id="rId5"/>
    <p:sldId id="302" r:id="rId6"/>
    <p:sldId id="305" r:id="rId7"/>
    <p:sldId id="303" r:id="rId8"/>
    <p:sldId id="306" r:id="rId9"/>
    <p:sldId id="304" r:id="rId10"/>
    <p:sldId id="30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17CC-4800-4A4F-B867-E516E309D943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8A6A7-AC0B-40BF-AB22-FF1A62527F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57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E596-5FCA-4165-ABC8-E1F1F73F5D14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EEE2-B6B9-432A-91A2-786F452DB2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ABDD802-AC36-4109-8AB1-ECDC648D04F7}" type="datetime1">
              <a:rPr lang="en-US" smtClean="0"/>
              <a:t>9/4/2019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1C7A-CDFA-41E3-A917-32266ABC83CC}" type="datetime1">
              <a:rPr lang="en-US" smtClean="0"/>
              <a:t>9/4/2019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75AA-6F66-4712-B108-72A8428E8297}" type="datetime1">
              <a:rPr lang="en-US" smtClean="0"/>
              <a:t>9/4/2019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6579-0D03-4FFE-B5ED-CF8A397A7AE6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1" y="116632"/>
            <a:ext cx="10481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AF7B-AE74-4973-9B26-12639061A26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85E1-EE8B-431C-8BDE-6CAFD2151BB6}" type="datetime1">
              <a:rPr lang="en-US" smtClean="0"/>
              <a:t>9/4/2019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775-FC50-4713-88F2-2B732C977DC9}" type="datetime1">
              <a:rPr lang="en-US" smtClean="0"/>
              <a:t>9/4/2019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2FA0-DC01-4E28-8F8C-D51DD0625DB3}" type="datetime1">
              <a:rPr lang="en-US" smtClean="0"/>
              <a:t>9/4/2019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B417-7CC6-4517-B3ED-FF7656584084}" type="datetime1">
              <a:rPr lang="en-US" smtClean="0"/>
              <a:t>9/4/2019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9F27C91-A454-41ED-B3D5-2AE701495EC9}" type="datetime1">
              <a:rPr lang="en-US" smtClean="0"/>
              <a:t>9/4/2019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3C5466F-B6F1-4658-9A34-DF494DE8B180}" type="datetime1">
              <a:rPr lang="en-US" smtClean="0"/>
              <a:t>9/4/2019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C15C391-69B8-41B2-B959-D3B1D2294727}" type="datetime1">
              <a:rPr lang="en-US" smtClean="0"/>
              <a:t>9/4/2019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pt-BR" smtClean="0"/>
              <a:t>Professor Juliano Quadrado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2807809"/>
            <a:ext cx="6984776" cy="122952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Segurança de Software</a:t>
            </a:r>
            <a:br>
              <a:rPr lang="pt-BR" dirty="0" smtClean="0"/>
            </a:br>
            <a:r>
              <a:rPr lang="pt-BR" dirty="0" smtClean="0"/>
              <a:t>Aula 7 – </a:t>
            </a:r>
            <a:r>
              <a:rPr lang="pt-BR" dirty="0" smtClean="0"/>
              <a:t>Criptografia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9821" y="4077072"/>
            <a:ext cx="5712179" cy="1524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Professor:  </a:t>
            </a:r>
            <a:r>
              <a:rPr lang="pt-BR" sz="3200" dirty="0" smtClean="0"/>
              <a:t>Rodrigo</a:t>
            </a:r>
            <a:endParaRPr lang="pt-BR" sz="3200" dirty="0" smtClean="0"/>
          </a:p>
          <a:p>
            <a:endParaRPr lang="pt-BR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35559"/>
            <a:ext cx="2064047" cy="155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Criar uma aplicação JAVA console, onde eu escolho em um menu: 1 – codificar , 2 – decodificar, 99 – sair</a:t>
            </a:r>
          </a:p>
          <a:p>
            <a:pPr marL="0" indent="0">
              <a:buNone/>
            </a:pPr>
            <a:r>
              <a:rPr lang="pt-BR" dirty="0" smtClean="0"/>
              <a:t>1 – codificar: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a. digitar um texto a ser codificado: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b. chamar rotina md5 do texto(download do </a:t>
            </a:r>
            <a:r>
              <a:rPr lang="pt-BR" dirty="0" err="1" smtClean="0"/>
              <a:t>moodle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2 – decodificar: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a. recebe o texto digitado no item anterior e o </a:t>
            </a:r>
            <a:r>
              <a:rPr lang="pt-BR" dirty="0" err="1" smtClean="0"/>
              <a:t>hash</a:t>
            </a:r>
            <a:r>
              <a:rPr lang="pt-BR" dirty="0"/>
              <a:t> </a:t>
            </a:r>
            <a:r>
              <a:rPr lang="pt-BR" dirty="0" smtClean="0"/>
              <a:t>md5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b. apresenta uma mensagem na tela se o texto está íntegro ou um erro, caso contrário</a:t>
            </a:r>
          </a:p>
          <a:p>
            <a:pPr marL="0" indent="0">
              <a:buNone/>
            </a:pPr>
            <a:r>
              <a:rPr lang="pt-BR" dirty="0" smtClean="0"/>
              <a:t>99 – sair </a:t>
            </a:r>
            <a:r>
              <a:rPr lang="pt-BR" smtClean="0"/>
              <a:t>do programa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básico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Criptografia</a:t>
            </a:r>
            <a:r>
              <a:rPr lang="pt-BR" dirty="0"/>
              <a:t> é um sistema de algoritmos matemáticos que codificam dados do usuário para que só o destinatário possa ler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criptografia reforça a segurança de uma mensagem ou arquivo embaralhando o conteúdo. Para criptografar uma mensagem, você também precisa da chave certa para decodificá-la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5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Criptografia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Criptografia de Chave Privada ou Criptografia Simétrica</a:t>
            </a:r>
          </a:p>
          <a:p>
            <a:pPr fontAlgn="base"/>
            <a:r>
              <a:rPr lang="pt-BR" dirty="0"/>
              <a:t>Criptografia de Chave Pública ou Criptografia Assimétrica</a:t>
            </a:r>
          </a:p>
          <a:p>
            <a:pPr fontAlgn="base"/>
            <a:r>
              <a:rPr lang="pt-BR" dirty="0"/>
              <a:t>Funções de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1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Este tipo de criptografia utiliza uma única chave.</a:t>
            </a:r>
          </a:p>
          <a:p>
            <a:endParaRPr lang="pt-BR" dirty="0"/>
          </a:p>
          <a:p>
            <a:r>
              <a:rPr lang="pt-BR" dirty="0"/>
              <a:t>O emissor utiliza essa chave para </a:t>
            </a:r>
            <a:r>
              <a:rPr lang="pt-BR" dirty="0" err="1"/>
              <a:t>encriptar</a:t>
            </a:r>
            <a:r>
              <a:rPr lang="pt-BR" dirty="0"/>
              <a:t> a mensagem, e o receptor utiliza a mesma chave para </a:t>
            </a:r>
            <a:r>
              <a:rPr lang="pt-BR" dirty="0" err="1"/>
              <a:t>decriptá-la</a:t>
            </a:r>
            <a:r>
              <a:rPr lang="pt-BR" dirty="0"/>
              <a:t> (chave compartilhada – </a:t>
            </a:r>
            <a:r>
              <a:rPr lang="pt-BR" dirty="0" err="1"/>
              <a:t>shared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Por utilizar a mesma chave na encriptação e decriptação, trata-se de uma técnica de Criptografia Simétrica.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A lista a seguir enumera alguns exemplos de algoritmos de chave privada conhecidos:</a:t>
            </a:r>
          </a:p>
          <a:p>
            <a:pPr fontAlgn="base"/>
            <a:r>
              <a:rPr lang="pt-BR" dirty="0"/>
              <a:t>DES</a:t>
            </a:r>
          </a:p>
          <a:p>
            <a:pPr fontAlgn="base"/>
            <a:r>
              <a:rPr lang="pt-BR" dirty="0"/>
              <a:t>3DES</a:t>
            </a:r>
          </a:p>
          <a:p>
            <a:pPr fontAlgn="base"/>
            <a:r>
              <a:rPr lang="pt-BR" dirty="0" err="1"/>
              <a:t>Blowfish</a:t>
            </a:r>
            <a:endParaRPr lang="pt-BR" dirty="0"/>
          </a:p>
          <a:p>
            <a:pPr fontAlgn="base"/>
            <a:r>
              <a:rPr lang="pt-BR" dirty="0"/>
              <a:t>CAST5</a:t>
            </a:r>
          </a:p>
          <a:p>
            <a:pPr fontAlgn="base"/>
            <a:r>
              <a:rPr lang="pt-BR" dirty="0"/>
              <a:t>AES</a:t>
            </a:r>
          </a:p>
          <a:p>
            <a:pPr fontAlgn="base"/>
            <a:r>
              <a:rPr lang="pt-BR" dirty="0"/>
              <a:t>OTP (</a:t>
            </a:r>
            <a:r>
              <a:rPr lang="pt-BR" dirty="0" err="1"/>
              <a:t>One</a:t>
            </a:r>
            <a:r>
              <a:rPr lang="pt-BR" dirty="0"/>
              <a:t>-Time-</a:t>
            </a:r>
            <a:r>
              <a:rPr lang="pt-BR" dirty="0" err="1"/>
              <a:t>Pad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Assimétrica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Cada participante possui uma chave pública e uma chave privada.</a:t>
            </a:r>
          </a:p>
          <a:p>
            <a:endParaRPr lang="pt-BR" dirty="0"/>
          </a:p>
          <a:p>
            <a:r>
              <a:rPr lang="pt-BR" dirty="0"/>
              <a:t>A chave privada é secreta, e só o proprietário a conhece, ao passo que a chave pública é compartilhada com todos que se comunicarão conosco.</a:t>
            </a:r>
          </a:p>
          <a:p>
            <a:endParaRPr lang="pt-BR" dirty="0"/>
          </a:p>
          <a:p>
            <a:r>
              <a:rPr lang="pt-BR" dirty="0"/>
              <a:t>Por exemplo: Fábio quer se comunicar com Ana de forma segura. Então, Fábio </a:t>
            </a:r>
            <a:r>
              <a:rPr lang="pt-BR" dirty="0" err="1"/>
              <a:t>encripta</a:t>
            </a:r>
            <a:r>
              <a:rPr lang="pt-BR" dirty="0"/>
              <a:t> a mensagem com a chave pública de Ana, de modo que a mensagem só pode ser aberta usando-se a chave privada de Ana – que só ela possui.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8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Assimétrica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Exemplos de algoritmos de chave pública:</a:t>
            </a:r>
          </a:p>
          <a:p>
            <a:pPr fontAlgn="base"/>
            <a:r>
              <a:rPr lang="pt-BR" dirty="0"/>
              <a:t>DSA</a:t>
            </a:r>
          </a:p>
          <a:p>
            <a:pPr fontAlgn="base"/>
            <a:r>
              <a:rPr lang="pt-BR" dirty="0"/>
              <a:t>RSA</a:t>
            </a:r>
          </a:p>
          <a:p>
            <a:pPr fontAlgn="base"/>
            <a:r>
              <a:rPr lang="pt-BR" dirty="0" err="1"/>
              <a:t>ElGamal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0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A técnica de </a:t>
            </a:r>
            <a:r>
              <a:rPr lang="pt-BR" dirty="0" err="1"/>
              <a:t>Hash</a:t>
            </a:r>
            <a:r>
              <a:rPr lang="pt-BR" dirty="0"/>
              <a:t> não utiliza uma chave como as técnicas vistas anteriormente. Ela utiliza um valor de </a:t>
            </a:r>
            <a:r>
              <a:rPr lang="pt-BR" dirty="0" err="1"/>
              <a:t>hash</a:t>
            </a:r>
            <a:r>
              <a:rPr lang="pt-BR" dirty="0"/>
              <a:t> de tamanho fixo, o qual é um valor matemático computado sobre o texto plano, usando algoritmos específicos.</a:t>
            </a:r>
          </a:p>
          <a:p>
            <a:pPr fontAlgn="base"/>
            <a:r>
              <a:rPr lang="pt-BR" dirty="0"/>
              <a:t>As funções de </a:t>
            </a:r>
            <a:r>
              <a:rPr lang="pt-BR" dirty="0" err="1"/>
              <a:t>Hash</a:t>
            </a:r>
            <a:r>
              <a:rPr lang="pt-BR" dirty="0"/>
              <a:t> são usadas para verificar a integridade dos dados para garantir que não tenham sido inadvertidamente alterados.</a:t>
            </a:r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Alguns </a:t>
            </a:r>
            <a:r>
              <a:rPr lang="pt-BR" dirty="0"/>
              <a:t>exemplos de funções de </a:t>
            </a:r>
            <a:r>
              <a:rPr lang="pt-BR" dirty="0" err="1"/>
              <a:t>hash</a:t>
            </a:r>
            <a:r>
              <a:rPr lang="pt-BR" dirty="0"/>
              <a:t> utilizadas atualmente incluem:</a:t>
            </a:r>
          </a:p>
          <a:p>
            <a:pPr fontAlgn="base"/>
            <a:r>
              <a:rPr lang="pt-BR" dirty="0"/>
              <a:t>MD5</a:t>
            </a:r>
          </a:p>
          <a:p>
            <a:pPr fontAlgn="base"/>
            <a:r>
              <a:rPr lang="pt-BR" dirty="0"/>
              <a:t>SHA-1</a:t>
            </a:r>
          </a:p>
          <a:p>
            <a:pPr fontAlgn="base"/>
            <a:r>
              <a:rPr lang="pt-BR" dirty="0"/>
              <a:t>SHA-2</a:t>
            </a:r>
          </a:p>
          <a:p>
            <a:pPr fontAlgn="base"/>
            <a:r>
              <a:rPr lang="pt-BR" dirty="0"/>
              <a:t>SHA-512</a:t>
            </a:r>
          </a:p>
          <a:p>
            <a:pPr fontAlgn="base"/>
            <a:r>
              <a:rPr lang="pt-BR" dirty="0"/>
              <a:t>RIPEMD-160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3644</TotalTime>
  <Words>369</Words>
  <Application>Microsoft Office PowerPoint</Application>
  <PresentationFormat>Apresentação na tela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Brush Script MT</vt:lpstr>
      <vt:lpstr>Calibri</vt:lpstr>
      <vt:lpstr>Constantia</vt:lpstr>
      <vt:lpstr>Franklin Gothic Book</vt:lpstr>
      <vt:lpstr>Rage Italic</vt:lpstr>
      <vt:lpstr>Pino</vt:lpstr>
      <vt:lpstr>Segurança de Software Aula 7 – Criptografia</vt:lpstr>
      <vt:lpstr>Conceito básico</vt:lpstr>
      <vt:lpstr>Como funciona?</vt:lpstr>
      <vt:lpstr>Tipos de Criptografia</vt:lpstr>
      <vt:lpstr>Simétrica</vt:lpstr>
      <vt:lpstr>Simétrica</vt:lpstr>
      <vt:lpstr>Assimétrica</vt:lpstr>
      <vt:lpstr>Assimétrica</vt:lpstr>
      <vt:lpstr>Funções Hash</vt:lpstr>
      <vt:lpstr>Exercício</vt:lpstr>
    </vt:vector>
  </TitlesOfParts>
  <Company>Juliano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exposição voluntária de informações privadas na internet</dc:title>
  <dc:creator>Rochelle</dc:creator>
  <cp:lastModifiedBy>Rodrigo Narvaes Figueira</cp:lastModifiedBy>
  <cp:revision>173</cp:revision>
  <dcterms:created xsi:type="dcterms:W3CDTF">2009-12-08T16:02:21Z</dcterms:created>
  <dcterms:modified xsi:type="dcterms:W3CDTF">2019-09-04T19:36:24Z</dcterms:modified>
</cp:coreProperties>
</file>