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2"/>
  </p:notesMasterIdLst>
  <p:handoutMasterIdLst>
    <p:handoutMasterId r:id="rId13"/>
  </p:handoutMasterIdLst>
  <p:sldIdLst>
    <p:sldId id="297" r:id="rId2"/>
    <p:sldId id="258" r:id="rId3"/>
    <p:sldId id="298" r:id="rId4"/>
    <p:sldId id="299" r:id="rId5"/>
    <p:sldId id="302" r:id="rId6"/>
    <p:sldId id="303" r:id="rId7"/>
    <p:sldId id="300" r:id="rId8"/>
    <p:sldId id="305" r:id="rId9"/>
    <p:sldId id="306" r:id="rId10"/>
    <p:sldId id="304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92" autoAdjust="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07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E217CC-4800-4A4F-B867-E516E309D943}" type="datetimeFigureOut">
              <a:rPr lang="pt-BR" smtClean="0"/>
              <a:pPr/>
              <a:t>21/08/2019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D8A6A7-AC0B-40BF-AB22-FF1A62527F5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02575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5E596-5FCA-4165-ABC8-E1F1F73F5D14}" type="datetimeFigureOut">
              <a:rPr lang="pt-BR" smtClean="0"/>
              <a:pPr/>
              <a:t>21/08/2019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E7EEE2-B6B9-432A-91A2-786F452DB22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15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544213AF-26F6-41FA-8D85-E2C5388D6E58}" type="datetimeFigureOut">
              <a:rPr lang="en-US" smtClean="0"/>
              <a:pPr/>
              <a:t>8/21/2019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7F3BE290-F37A-4895-8852-A5E12C14FDA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Professor Juliano Quadrado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421" y="116632"/>
            <a:ext cx="1048116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7F3BE290-F37A-4895-8852-A5E12C14FDA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7F3BE290-F37A-4895-8852-A5E12C14FDA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7F3BE290-F37A-4895-8852-A5E12C14FDA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wasp.org/index.php/Brazilian" TargetMode="External"/><Relationship Id="rId2" Type="http://schemas.openxmlformats.org/officeDocument/2006/relationships/hyperlink" Target="https://www.owasp.org/index.php/Top_10_201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log.conviso.com.br/2013/07/publicado-o-owasp-top-10-2013.html" TargetMode="External"/><Relationship Id="rId5" Type="http://schemas.openxmlformats.org/officeDocument/2006/relationships/hyperlink" Target="https://www.owasp.org/index.php/Top_10_2013-Top_10" TargetMode="External"/><Relationship Id="rId4" Type="http://schemas.openxmlformats.org/officeDocument/2006/relationships/hyperlink" Target="https://www.owasp.org/images/4/42/OWASP_TOP_10_2007_PT-BR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45815" y="3068960"/>
            <a:ext cx="6388224" cy="1229522"/>
          </a:xfrm>
        </p:spPr>
        <p:txBody>
          <a:bodyPr>
            <a:noAutofit/>
          </a:bodyPr>
          <a:lstStyle/>
          <a:p>
            <a:pPr algn="ctr"/>
            <a:r>
              <a:rPr lang="pt-BR" sz="3200" dirty="0" smtClean="0"/>
              <a:t>Segurança de Software</a:t>
            </a:r>
            <a:br>
              <a:rPr lang="pt-BR" sz="3200" dirty="0" smtClean="0"/>
            </a:br>
            <a:r>
              <a:rPr lang="pt-BR" sz="3200" dirty="0" smtClean="0"/>
              <a:t>Aula </a:t>
            </a:r>
            <a:r>
              <a:rPr lang="pt-BR" sz="3200" dirty="0" smtClean="0"/>
              <a:t>5 </a:t>
            </a:r>
            <a:r>
              <a:rPr lang="pt-BR" sz="3200" dirty="0" smtClean="0"/>
              <a:t>– Orientação Trabalho NA</a:t>
            </a:r>
            <a:endParaRPr lang="pt-BR" sz="3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91680" y="4293096"/>
            <a:ext cx="5712179" cy="1524000"/>
          </a:xfrm>
        </p:spPr>
        <p:txBody>
          <a:bodyPr>
            <a:normAutofit/>
          </a:bodyPr>
          <a:lstStyle/>
          <a:p>
            <a:r>
              <a:rPr lang="pt-BR" sz="3200" dirty="0" smtClean="0"/>
              <a:t>Professor: </a:t>
            </a:r>
            <a:r>
              <a:rPr lang="pt-BR" sz="3200" dirty="0" smtClean="0"/>
              <a:t>Rodrigo Figueira</a:t>
            </a:r>
            <a:endParaRPr lang="pt-BR" sz="32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228097"/>
            <a:ext cx="2064047" cy="1559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247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Onde buscar material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www.owasp.org/index.php/Top_10_2010</a:t>
            </a:r>
            <a:endParaRPr lang="pt-BR" dirty="0" smtClean="0"/>
          </a:p>
          <a:p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www.owasp.org/index.php/Brazilian</a:t>
            </a:r>
            <a:endParaRPr lang="pt-BR" dirty="0" smtClean="0"/>
          </a:p>
          <a:p>
            <a:r>
              <a:rPr lang="pt-BR" dirty="0">
                <a:hlinkClick r:id="rId4"/>
              </a:rPr>
              <a:t>https://</a:t>
            </a:r>
            <a:r>
              <a:rPr lang="pt-BR" dirty="0" smtClean="0">
                <a:hlinkClick r:id="rId4"/>
              </a:rPr>
              <a:t>www.owasp.org/images/4/42/OWASP_TOP_10_2007_PT-BR.pdf</a:t>
            </a:r>
            <a:endParaRPr lang="pt-BR" dirty="0" smtClean="0"/>
          </a:p>
          <a:p>
            <a:r>
              <a:rPr lang="pt-BR" dirty="0">
                <a:hlinkClick r:id="rId5"/>
              </a:rPr>
              <a:t>https://</a:t>
            </a:r>
            <a:r>
              <a:rPr lang="pt-BR" dirty="0" smtClean="0">
                <a:hlinkClick r:id="rId5"/>
              </a:rPr>
              <a:t>www.owasp.org/index.php/Top_10_2013-Top_10</a:t>
            </a:r>
            <a:endParaRPr lang="pt-BR" dirty="0" smtClean="0"/>
          </a:p>
          <a:p>
            <a:r>
              <a:rPr lang="pt-BR" dirty="0">
                <a:hlinkClick r:id="rId6"/>
              </a:rPr>
              <a:t>http://blog.conviso.com.br/2013/07/publicado-o-owasp-top-10-2013.html</a:t>
            </a:r>
            <a:endParaRPr lang="pt-BR" dirty="0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350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Orientação Trabalho NA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 smtClean="0"/>
              <a:t>Trabalho pode ser em dupla*</a:t>
            </a:r>
          </a:p>
          <a:p>
            <a:r>
              <a:rPr lang="pt-BR" dirty="0" smtClean="0"/>
              <a:t>1 assunto por dupla.</a:t>
            </a:r>
          </a:p>
          <a:p>
            <a:r>
              <a:rPr lang="pt-BR" dirty="0" smtClean="0"/>
              <a:t>Apresentar na aula de </a:t>
            </a:r>
            <a:r>
              <a:rPr lang="pt-BR" dirty="0" smtClean="0"/>
              <a:t>28/08/2019</a:t>
            </a:r>
            <a:endParaRPr lang="pt-BR" dirty="0" smtClean="0"/>
          </a:p>
          <a:p>
            <a:r>
              <a:rPr lang="pt-BR" dirty="0" smtClean="0"/>
              <a:t>15 a 20 minutos por grupo.</a:t>
            </a:r>
          </a:p>
          <a:p>
            <a:r>
              <a:rPr lang="pt-BR" dirty="0" smtClean="0"/>
              <a:t>Apresentação em Power Point.</a:t>
            </a:r>
          </a:p>
          <a:p>
            <a:r>
              <a:rPr lang="pt-BR" dirty="0" smtClean="0"/>
              <a:t>Todos devem apresentar.</a:t>
            </a:r>
          </a:p>
          <a:p>
            <a:r>
              <a:rPr lang="pt-BR" dirty="0" smtClean="0"/>
              <a:t>13 Assuntos a serem escolhidos e trabalhados na aula</a:t>
            </a:r>
          </a:p>
          <a:p>
            <a:r>
              <a:rPr lang="pt-BR" dirty="0"/>
              <a:t>Nec</a:t>
            </a:r>
            <a:r>
              <a:rPr lang="pt-BR" dirty="0" smtClean="0"/>
              <a:t>essário </a:t>
            </a:r>
            <a:r>
              <a:rPr lang="pt-BR" dirty="0"/>
              <a:t>existir </a:t>
            </a:r>
            <a:r>
              <a:rPr lang="pt-BR" dirty="0" smtClean="0"/>
              <a:t>13 </a:t>
            </a:r>
            <a:r>
              <a:rPr lang="pt-BR" dirty="0"/>
              <a:t>assuntos abordados</a:t>
            </a:r>
            <a:r>
              <a:rPr lang="pt-BR" dirty="0" smtClean="0"/>
              <a:t>.</a:t>
            </a:r>
          </a:p>
          <a:p>
            <a:r>
              <a:rPr lang="pt-BR" dirty="0" smtClean="0"/>
              <a:t>Seguir ordem dos assuntos do slide.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* Todos os assuntos devem ser escolhidos, cada aluno escolhe o seu assunto.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Assunto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TOP 10 Vulnerabilidades OWASP</a:t>
            </a:r>
          </a:p>
          <a:p>
            <a:pPr lvl="1"/>
            <a:r>
              <a:rPr lang="pt-BR" dirty="0" smtClean="0"/>
              <a:t>Objetivo: Discutir em seminário de apresentação cada vulnerabilidade das mais críticas em aplicações WEB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915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Assunto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OWASP</a:t>
            </a:r>
          </a:p>
          <a:p>
            <a:pPr lvl="1"/>
            <a:r>
              <a:rPr lang="pt-BR" dirty="0"/>
              <a:t>O objetivo principal do OWASP TOP 10 é educar desenvolvedores, designers, arquitetos </a:t>
            </a:r>
            <a:r>
              <a:rPr lang="pt-BR" dirty="0" smtClean="0"/>
              <a:t>e organizações </a:t>
            </a:r>
            <a:r>
              <a:rPr lang="pt-BR" dirty="0"/>
              <a:t>a respeito das </a:t>
            </a:r>
            <a:r>
              <a:rPr lang="pt-BR" dirty="0" smtClean="0"/>
              <a:t>consequências </a:t>
            </a:r>
            <a:r>
              <a:rPr lang="pt-BR" dirty="0"/>
              <a:t>das vulnerabilidades mais comuns encontradas </a:t>
            </a:r>
            <a:r>
              <a:rPr lang="pt-BR" dirty="0" smtClean="0"/>
              <a:t>em aplicações </a:t>
            </a:r>
            <a:r>
              <a:rPr lang="pt-BR" dirty="0"/>
              <a:t>WEB. </a:t>
            </a:r>
            <a:endParaRPr lang="pt-BR" dirty="0" smtClean="0"/>
          </a:p>
          <a:p>
            <a:pPr lvl="1"/>
            <a:r>
              <a:rPr lang="pt-BR" dirty="0" smtClean="0"/>
              <a:t>O </a:t>
            </a:r>
            <a:r>
              <a:rPr lang="pt-BR" dirty="0"/>
              <a:t>TOP 10 provê métodos básicos para se proteger dessas vulnerabilidades – um </a:t>
            </a:r>
            <a:r>
              <a:rPr lang="pt-BR" dirty="0" smtClean="0"/>
              <a:t>ótimo começo </a:t>
            </a:r>
            <a:r>
              <a:rPr lang="pt-BR" dirty="0"/>
              <a:t>para a codificação segura de um programa de segurança.</a:t>
            </a:r>
            <a:endParaRPr lang="pt-BR" dirty="0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154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Apresentar a vulnerabilidade, o que ela é e o que pode fazer.</a:t>
            </a:r>
          </a:p>
          <a:p>
            <a:r>
              <a:rPr lang="pt-BR" dirty="0" smtClean="0"/>
              <a:t>Agentes, Ataques e impacto.</a:t>
            </a:r>
          </a:p>
          <a:p>
            <a:r>
              <a:rPr lang="pt-BR" dirty="0" smtClean="0"/>
              <a:t>Qual(</a:t>
            </a:r>
            <a:r>
              <a:rPr lang="pt-BR" dirty="0" err="1" smtClean="0"/>
              <a:t>is</a:t>
            </a:r>
            <a:r>
              <a:rPr lang="pt-BR" dirty="0" smtClean="0"/>
              <a:t>) atributo(s) de segurança pode(m) ser quebrado(s) com este ataque</a:t>
            </a:r>
          </a:p>
          <a:p>
            <a:r>
              <a:rPr lang="pt-BR" dirty="0" smtClean="0"/>
              <a:t>Como analisar se uma aplicação é vulnerável a este ataque</a:t>
            </a:r>
          </a:p>
          <a:p>
            <a:r>
              <a:rPr lang="pt-BR" dirty="0" smtClean="0"/>
              <a:t>Como se prevenir.</a:t>
            </a:r>
          </a:p>
          <a:p>
            <a:r>
              <a:rPr lang="pt-BR" dirty="0" smtClean="0"/>
              <a:t>Exemplo de ataque ou case.</a:t>
            </a:r>
          </a:p>
          <a:p>
            <a:r>
              <a:rPr lang="pt-BR" dirty="0" smtClean="0"/>
              <a:t>Referencias.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626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Avaliação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Vale 2 pontos na N1</a:t>
            </a:r>
          </a:p>
          <a:p>
            <a:r>
              <a:rPr lang="pt-BR" dirty="0" smtClean="0"/>
              <a:t>Avaliação do conteúdo.</a:t>
            </a:r>
          </a:p>
          <a:p>
            <a:pPr lvl="1"/>
            <a:r>
              <a:rPr lang="pt-BR" dirty="0" smtClean="0"/>
              <a:t>Deve ter comentários sobre o assunto, não vale </a:t>
            </a:r>
            <a:r>
              <a:rPr lang="pt-BR" dirty="0" err="1" smtClean="0"/>
              <a:t>ctrl+c</a:t>
            </a:r>
            <a:r>
              <a:rPr lang="pt-BR" dirty="0" smtClean="0"/>
              <a:t> </a:t>
            </a:r>
            <a:r>
              <a:rPr lang="pt-BR" dirty="0" err="1" smtClean="0"/>
              <a:t>ctrl+v</a:t>
            </a:r>
            <a:r>
              <a:rPr lang="pt-BR" dirty="0" smtClean="0"/>
              <a:t> do site da OWASP</a:t>
            </a:r>
            <a:endParaRPr lang="pt-BR" dirty="0"/>
          </a:p>
          <a:p>
            <a:r>
              <a:rPr lang="pt-BR" dirty="0" smtClean="0"/>
              <a:t>Avaliação da apresentação.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110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Temas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dirty="0" smtClean="0"/>
              <a:t>Falhas de Injeção</a:t>
            </a: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Cross site </a:t>
            </a:r>
            <a:r>
              <a:rPr lang="pt-BR" dirty="0" err="1" smtClean="0"/>
              <a:t>scripting</a:t>
            </a:r>
            <a:r>
              <a:rPr lang="pt-BR" dirty="0" smtClean="0"/>
              <a:t> - XSS</a:t>
            </a:r>
            <a:endParaRPr lang="pt-BR" dirty="0"/>
          </a:p>
          <a:p>
            <a:pPr marL="457200" indent="-457200" fontAlgn="t">
              <a:buFont typeface="+mj-lt"/>
              <a:buAutoNum type="arabicPeriod"/>
            </a:pPr>
            <a:r>
              <a:rPr lang="pt-BR" dirty="0"/>
              <a:t>Quebra de autenticação e controle de sessão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Referência Direta a Objetos </a:t>
            </a:r>
          </a:p>
          <a:p>
            <a:pPr marL="457200" indent="-457200" fontAlgn="t">
              <a:buFont typeface="+mj-lt"/>
              <a:buAutoNum type="arabicPeriod"/>
            </a:pPr>
            <a:r>
              <a:rPr lang="pt-BR" dirty="0"/>
              <a:t>CSFR (Cross Site </a:t>
            </a:r>
            <a:r>
              <a:rPr lang="pt-BR" dirty="0" err="1"/>
              <a:t>Request</a:t>
            </a:r>
            <a:r>
              <a:rPr lang="pt-BR" dirty="0"/>
              <a:t> </a:t>
            </a:r>
            <a:r>
              <a:rPr lang="pt-BR" dirty="0" err="1"/>
              <a:t>Forgery</a:t>
            </a:r>
            <a:r>
              <a:rPr lang="pt-BR" dirty="0"/>
              <a:t>)</a:t>
            </a:r>
            <a:endParaRPr lang="en-US" dirty="0"/>
          </a:p>
          <a:p>
            <a:pPr marL="457200" indent="-457200" fontAlgn="t">
              <a:buFont typeface="+mj-lt"/>
              <a:buAutoNum type="arabicPeriod"/>
            </a:pPr>
            <a:r>
              <a:rPr lang="pt-BR" dirty="0"/>
              <a:t>Má configuração de aplicações</a:t>
            </a:r>
            <a:endParaRPr lang="en-US" dirty="0"/>
          </a:p>
          <a:p>
            <a:pPr marL="457200" indent="-457200" fontAlgn="t">
              <a:buFont typeface="+mj-lt"/>
              <a:buAutoNum type="arabicPeriod"/>
            </a:pPr>
            <a:r>
              <a:rPr lang="pt-BR" dirty="0"/>
              <a:t>Armazenamento com criptografia insegura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Restrição de Acesso a URL </a:t>
            </a:r>
            <a:endParaRPr lang="en-US" dirty="0"/>
          </a:p>
          <a:p>
            <a:pPr marL="457200" indent="-457200" fontAlgn="t">
              <a:buFont typeface="+mj-lt"/>
              <a:buAutoNum type="arabicPeriod"/>
            </a:pPr>
            <a:r>
              <a:rPr lang="pt-BR" dirty="0"/>
              <a:t>Comunicação insegura</a:t>
            </a:r>
            <a:endParaRPr lang="en-US" dirty="0"/>
          </a:p>
          <a:p>
            <a:pPr marL="457200" indent="-457200" fontAlgn="t">
              <a:buFont typeface="+mj-lt"/>
              <a:buAutoNum type="arabicPeriod"/>
            </a:pPr>
            <a:r>
              <a:rPr lang="pt-BR" dirty="0"/>
              <a:t>Redirecionamentos não validados</a:t>
            </a:r>
            <a:endParaRPr lang="en-US" dirty="0"/>
          </a:p>
          <a:p>
            <a:pPr marL="0" indent="0">
              <a:buNone/>
            </a:pPr>
            <a:endParaRPr lang="pt-BR" dirty="0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753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Temas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11"/>
            </a:pPr>
            <a:r>
              <a:rPr lang="pt-BR" dirty="0" smtClean="0"/>
              <a:t>Dados sensíveis expostos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pt-BR" dirty="0" smtClean="0"/>
              <a:t>Usando componentes com vulnerabilidades conhecidas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pt-BR" dirty="0" smtClean="0"/>
              <a:t>Falta de proteção no controle de acesso.</a:t>
            </a:r>
          </a:p>
          <a:p>
            <a:pPr marL="457200" indent="-457200">
              <a:buFont typeface="+mj-lt"/>
              <a:buAutoNum type="arabicPeriod" startAt="11"/>
            </a:pP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331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Comparativo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/>
              <a:pPr/>
              <a:t>9</a:t>
            </a:fld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204" y="1916832"/>
            <a:ext cx="6257925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717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no">
  <a:themeElements>
    <a:clrScheme name="Pino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ino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n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4432</TotalTime>
  <Words>331</Words>
  <Application>Microsoft Office PowerPoint</Application>
  <PresentationFormat>Apresentação na tela (4:3)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Brush Script MT</vt:lpstr>
      <vt:lpstr>Calibri</vt:lpstr>
      <vt:lpstr>Constantia</vt:lpstr>
      <vt:lpstr>Franklin Gothic Book</vt:lpstr>
      <vt:lpstr>Rage Italic</vt:lpstr>
      <vt:lpstr>Pino</vt:lpstr>
      <vt:lpstr>Segurança de Software Aula 5 – Orientação Trabalho NA</vt:lpstr>
      <vt:lpstr>Orientação Trabalho NA</vt:lpstr>
      <vt:lpstr>Assunto </vt:lpstr>
      <vt:lpstr>Assunto </vt:lpstr>
      <vt:lpstr>Método </vt:lpstr>
      <vt:lpstr>Avaliação </vt:lpstr>
      <vt:lpstr>Temas </vt:lpstr>
      <vt:lpstr>Temas</vt:lpstr>
      <vt:lpstr>Comparativo</vt:lpstr>
      <vt:lpstr>Onde buscar material </vt:lpstr>
    </vt:vector>
  </TitlesOfParts>
  <Company>Juliano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da exposição voluntária de informações privadas na internet</dc:title>
  <dc:creator>Rochelle</dc:creator>
  <cp:lastModifiedBy>Rodrigo Narvaes Figueira</cp:lastModifiedBy>
  <cp:revision>173</cp:revision>
  <dcterms:created xsi:type="dcterms:W3CDTF">2009-12-08T16:02:21Z</dcterms:created>
  <dcterms:modified xsi:type="dcterms:W3CDTF">2019-08-21T19:38:48Z</dcterms:modified>
</cp:coreProperties>
</file>