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2"/>
  </p:notesMasterIdLst>
  <p:sldIdLst>
    <p:sldId id="442" r:id="rId5"/>
    <p:sldId id="1645" r:id="rId6"/>
    <p:sldId id="1646" r:id="rId7"/>
    <p:sldId id="1647" r:id="rId8"/>
    <p:sldId id="1648" r:id="rId9"/>
    <p:sldId id="1649" r:id="rId10"/>
    <p:sldId id="443" r:id="rId11"/>
  </p:sldIdLst>
  <p:sldSz cx="12192000" cy="6858000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 Choi" initials="KC" lastIdx="1" clrIdx="0">
    <p:extLst>
      <p:ext uri="{19B8F6BF-5375-455C-9EA6-DF929625EA0E}">
        <p15:presenceInfo xmlns:p15="http://schemas.microsoft.com/office/powerpoint/2012/main" userId="Kih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868"/>
    <a:srgbClr val="0000FF"/>
    <a:srgbClr val="000099"/>
    <a:srgbClr val="FA740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49" autoAdjust="0"/>
    <p:restoredTop sz="94660"/>
  </p:normalViewPr>
  <p:slideViewPr>
    <p:cSldViewPr snapToGrid="0">
      <p:cViewPr>
        <p:scale>
          <a:sx n="50" d="100"/>
          <a:sy n="50" d="100"/>
        </p:scale>
        <p:origin x="36" y="1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F2D-B298-4016-85B1-BB2530E7716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8EFA-719B-45C0-A3D3-46F270B4B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51BB1-0950-4F35-A080-89DB96D91E1F}"/>
              </a:ext>
            </a:extLst>
          </p:cNvPr>
          <p:cNvSpPr/>
          <p:nvPr userDrawn="1"/>
        </p:nvSpPr>
        <p:spPr>
          <a:xfrm>
            <a:off x="5638800" y="3427382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347200" y="6541476"/>
            <a:ext cx="2743200" cy="270856"/>
          </a:xfrm>
        </p:spPr>
        <p:txBody>
          <a:bodyPr/>
          <a:lstStyle>
            <a:lvl1pPr>
              <a:defRPr baseline="0"/>
            </a:lvl1pPr>
          </a:lstStyle>
          <a:p>
            <a:fld id="{1D9BF955-D26A-4BD6-8057-459F7E8AB8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BAFF5-C50F-4D17-BAA8-0C0A482B98A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/>
          <a:lstStyle>
            <a:lvl1pPr>
              <a:defRPr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19" y="920641"/>
            <a:ext cx="11983362" cy="53424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48FC0-F6F4-0250-2947-7AAA130A0FE3}"/>
              </a:ext>
            </a:extLst>
          </p:cNvPr>
          <p:cNvSpPr/>
          <p:nvPr userDrawn="1"/>
        </p:nvSpPr>
        <p:spPr>
          <a:xfrm>
            <a:off x="-6350" y="811680"/>
            <a:ext cx="12198350" cy="105570"/>
          </a:xfrm>
          <a:prstGeom prst="rect">
            <a:avLst/>
          </a:prstGeom>
          <a:gradFill>
            <a:gsLst>
              <a:gs pos="95000">
                <a:srgbClr val="002060"/>
              </a:gs>
              <a:gs pos="17000">
                <a:schemeClr val="bg1">
                  <a:lumMod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5B3D6-5EF1-0477-1E65-FFB573E67655}"/>
              </a:ext>
            </a:extLst>
          </p:cNvPr>
          <p:cNvSpPr txBox="1"/>
          <p:nvPr userDrawn="1"/>
        </p:nvSpPr>
        <p:spPr>
          <a:xfrm>
            <a:off x="9037279" y="438957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정보공힉과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8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4CCB-D130-46BF-AEB9-AB674548F4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F0D1-0BFA-4420-9C00-EFAA6C3D8E9E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D20E2-FF0D-4BA1-A23D-EF129486922F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C4E-CCC8-4FF2-AC13-DB68F722C3C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AECF3-DA10-42E5-9A9C-5A79DB1280A6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69F7-9B7E-4F1A-897D-D6EBBF1A3D44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AC378-CAA3-45D7-966E-1FAAD35218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039" y="93887"/>
            <a:ext cx="12084960" cy="70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038" y="1031872"/>
            <a:ext cx="12084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7200" y="6374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268288" algn="l"/>
        </a:tabLst>
        <a:defRPr sz="28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24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165" y="1570526"/>
            <a:ext cx="10515600" cy="159815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 err="1"/>
              <a:t>머신러닝</a:t>
            </a:r>
            <a:r>
              <a:rPr lang="en-US" altLang="ko-KR" sz="6600" dirty="0"/>
              <a:t/>
            </a:r>
            <a:br>
              <a:rPr lang="en-US" altLang="ko-KR" sz="6600" dirty="0"/>
            </a:b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-2023</a:t>
            </a:r>
            <a:endParaRPr lang="ko-KR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838200" y="4627563"/>
            <a:ext cx="10515600" cy="757237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 smtClean="0">
                <a:solidFill>
                  <a:schemeClr val="bg2">
                    <a:lumMod val="50000"/>
                  </a:schemeClr>
                </a:solidFill>
                <a:cs typeface="+mj-cs"/>
              </a:rPr>
              <a:t>12</a:t>
            </a:r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  <a:cs typeface="+mj-cs"/>
              </a:rPr>
              <a:t>주차 과제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A8571-F264-105F-4C18-4673E33E76AE}"/>
              </a:ext>
            </a:extLst>
          </p:cNvPr>
          <p:cNvSpPr/>
          <p:nvPr/>
        </p:nvSpPr>
        <p:spPr>
          <a:xfrm>
            <a:off x="6272980" y="3339000"/>
            <a:ext cx="5919019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7000">
                <a:schemeClr val="tx2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2752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1764AE-2B9C-E708-07BD-AE387A3918DB}"/>
              </a:ext>
            </a:extLst>
          </p:cNvPr>
          <p:cNvSpPr/>
          <p:nvPr/>
        </p:nvSpPr>
        <p:spPr>
          <a:xfrm>
            <a:off x="7828384" y="3523091"/>
            <a:ext cx="4363616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7000">
                <a:schemeClr val="tx2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2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5ED38-0869-438E-5BC6-60ED1ECC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Unet</a:t>
            </a:r>
            <a:r>
              <a:rPr lang="en-US" altLang="ko-KR" dirty="0"/>
              <a:t> code1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D3E5F-EBF2-BE98-CC28-BBF851C4B23F}"/>
              </a:ext>
            </a:extLst>
          </p:cNvPr>
          <p:cNvSpPr txBox="1"/>
          <p:nvPr/>
        </p:nvSpPr>
        <p:spPr>
          <a:xfrm>
            <a:off x="0" y="1153085"/>
            <a:ext cx="85175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>
                <a:solidFill>
                  <a:srgbClr val="FF0000"/>
                </a:solidFill>
              </a:rPr>
              <a:t>Double</a:t>
            </a:r>
            <a:r>
              <a:rPr lang="en-US" altLang="ko-KR" sz="1400" dirty="0" err="1"/>
              <a:t>Conv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nn.Module</a:t>
            </a:r>
            <a:r>
              <a:rPr lang="en-US" altLang="ko-KR" sz="1400" dirty="0" smtClean="0"/>
              <a:t>): &gt;&gt;&gt; 3</a:t>
            </a:r>
            <a:endParaRPr lang="en-US" altLang="ko-KR" sz="1400" dirty="0"/>
          </a:p>
          <a:p>
            <a:r>
              <a:rPr lang="en-US" altLang="ko-KR" sz="1400" dirty="0"/>
              <a:t>    """(convolution =&gt; [BN] =&gt; </a:t>
            </a:r>
            <a:r>
              <a:rPr lang="en-US" altLang="ko-KR" sz="1400" dirty="0" err="1"/>
              <a:t>ReLU</a:t>
            </a:r>
            <a:r>
              <a:rPr lang="en-US" altLang="ko-KR" sz="1400" dirty="0"/>
              <a:t>) * 2"""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</a:t>
            </a:r>
            <a:r>
              <a:rPr lang="en-US" altLang="ko-KR" sz="1400" dirty="0" err="1"/>
              <a:t>in_channels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out_channels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mid_channels</a:t>
            </a:r>
            <a:r>
              <a:rPr lang="en-US" altLang="ko-KR" sz="1400" dirty="0"/>
              <a:t>=None):</a:t>
            </a:r>
          </a:p>
          <a:p>
            <a:r>
              <a:rPr lang="en-US" altLang="ko-KR" sz="1400" dirty="0"/>
              <a:t>        super().__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__()</a:t>
            </a:r>
          </a:p>
          <a:p>
            <a:r>
              <a:rPr lang="en-US" altLang="ko-KR" sz="1400" dirty="0"/>
              <a:t>        if not </a:t>
            </a:r>
            <a:r>
              <a:rPr lang="en-US" altLang="ko-KR" sz="1400" dirty="0" err="1"/>
              <a:t>mid_channels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mid_channels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out_channels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self.double_conv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nn.Sequential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        nn.Conv2d(</a:t>
            </a:r>
            <a:r>
              <a:rPr lang="en-US" altLang="ko-KR" sz="1400" dirty="0" err="1"/>
              <a:t>in_channels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mid_channels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kernel_size</a:t>
            </a:r>
            <a:r>
              <a:rPr lang="en-US" altLang="ko-KR" sz="1400" dirty="0"/>
              <a:t>=3, padding=1, bias=False),</a:t>
            </a:r>
          </a:p>
          <a:p>
            <a:r>
              <a:rPr lang="en-US" altLang="ko-KR" sz="1400" dirty="0"/>
              <a:t>            nn.BatchNorm2d(</a:t>
            </a:r>
            <a:r>
              <a:rPr lang="en-US" altLang="ko-KR" sz="1400" dirty="0" err="1"/>
              <a:t>mid_channels</a:t>
            </a:r>
            <a:r>
              <a:rPr lang="en-US" altLang="ko-KR" sz="1400" dirty="0"/>
              <a:t>),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nn.ReLU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inplace</a:t>
            </a:r>
            <a:r>
              <a:rPr lang="en-US" altLang="ko-KR" sz="1400" dirty="0"/>
              <a:t>=True),</a:t>
            </a:r>
          </a:p>
          <a:p>
            <a:r>
              <a:rPr lang="en-US" altLang="ko-KR" sz="1400" dirty="0"/>
              <a:t>            nn.Conv2d(</a:t>
            </a:r>
            <a:r>
              <a:rPr lang="en-US" altLang="ko-KR" sz="1400" dirty="0" err="1"/>
              <a:t>mid_channels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out_channels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kernel_size</a:t>
            </a:r>
            <a:r>
              <a:rPr lang="en-US" altLang="ko-KR" sz="1400" dirty="0"/>
              <a:t>=3, padding=1, bias=False),</a:t>
            </a:r>
          </a:p>
          <a:p>
            <a:r>
              <a:rPr lang="en-US" altLang="ko-KR" sz="1400" dirty="0"/>
              <a:t>            nn.BatchNorm2d(</a:t>
            </a:r>
            <a:r>
              <a:rPr lang="en-US" altLang="ko-KR" sz="1400" dirty="0" err="1"/>
              <a:t>out_channels</a:t>
            </a:r>
            <a:r>
              <a:rPr lang="en-US" altLang="ko-KR" sz="1400" dirty="0"/>
              <a:t>),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nn.ReLU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inplace</a:t>
            </a:r>
            <a:r>
              <a:rPr lang="en-US" altLang="ko-KR" sz="1400" dirty="0"/>
              <a:t>=True)</a:t>
            </a:r>
          </a:p>
          <a:p>
            <a:r>
              <a:rPr lang="en-US" altLang="ko-KR" sz="1400" dirty="0"/>
              <a:t>        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def forward(self, x):</a:t>
            </a:r>
          </a:p>
          <a:p>
            <a:r>
              <a:rPr lang="en-US" altLang="ko-KR" sz="1400" dirty="0"/>
              <a:t>        return </a:t>
            </a:r>
            <a:r>
              <a:rPr lang="en-US" altLang="ko-KR" sz="1400" dirty="0" err="1"/>
              <a:t>self.double_conv</a:t>
            </a:r>
            <a:r>
              <a:rPr lang="en-US" altLang="ko-KR" sz="1400" dirty="0"/>
              <a:t>(x)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70D86-3C4A-CE9D-34D1-161835EEBA9D}"/>
              </a:ext>
            </a:extLst>
          </p:cNvPr>
          <p:cNvSpPr txBox="1"/>
          <p:nvPr/>
        </p:nvSpPr>
        <p:spPr>
          <a:xfrm>
            <a:off x="6020012" y="4429056"/>
            <a:ext cx="552405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>
                <a:solidFill>
                  <a:srgbClr val="FF0000"/>
                </a:solidFill>
              </a:rPr>
              <a:t>OutConv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nn.Module</a:t>
            </a:r>
            <a:r>
              <a:rPr lang="en-US" altLang="ko-KR" sz="1400" dirty="0"/>
              <a:t>):</a:t>
            </a:r>
          </a:p>
          <a:p>
            <a:r>
              <a:rPr lang="en-US" altLang="ko-KR" sz="1400" dirty="0"/>
              <a:t>   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</a:t>
            </a:r>
            <a:r>
              <a:rPr lang="en-US" altLang="ko-KR" sz="1400" dirty="0" err="1"/>
              <a:t>in_channels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out_channels</a:t>
            </a:r>
            <a:r>
              <a:rPr lang="en-US" altLang="ko-KR" sz="1400" dirty="0"/>
              <a:t>):</a:t>
            </a:r>
          </a:p>
          <a:p>
            <a:r>
              <a:rPr lang="en-US" altLang="ko-KR" sz="1400" dirty="0"/>
              <a:t>        super(</a:t>
            </a:r>
            <a:r>
              <a:rPr lang="en-US" altLang="ko-KR" sz="1400" dirty="0" err="1"/>
              <a:t>OutConv</a:t>
            </a:r>
            <a:r>
              <a:rPr lang="en-US" altLang="ko-KR" sz="1400" dirty="0"/>
              <a:t>, self).__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self.conv</a:t>
            </a:r>
            <a:r>
              <a:rPr lang="en-US" altLang="ko-KR" sz="1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nn.Conv2d(</a:t>
            </a:r>
            <a:r>
              <a:rPr lang="en-US" altLang="ko-KR" sz="1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in_channels</a:t>
            </a:r>
            <a:r>
              <a:rPr lang="en-US" altLang="ko-KR" sz="1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out_channels</a:t>
            </a:r>
            <a:r>
              <a:rPr lang="en-US" altLang="ko-KR" sz="1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kernel_size</a:t>
            </a:r>
            <a:r>
              <a:rPr lang="en-US" altLang="ko-KR" sz="1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</a:t>
            </a:r>
            <a:r>
              <a:rPr lang="en-US" altLang="ko-KR" sz="1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&gt;4</a:t>
            </a:r>
            <a:endParaRPr lang="en-US" altLang="ko-KR" sz="1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dirty="0"/>
          </a:p>
          <a:p>
            <a:r>
              <a:rPr lang="en-US" altLang="ko-KR" sz="1400" dirty="0"/>
              <a:t>    def forward(self, x):</a:t>
            </a:r>
          </a:p>
          <a:p>
            <a:r>
              <a:rPr lang="en-US" altLang="ko-KR" sz="1400" dirty="0"/>
              <a:t>        return </a:t>
            </a:r>
            <a:r>
              <a:rPr lang="en-US" altLang="ko-KR" sz="1400" dirty="0" err="1"/>
              <a:t>self.conv</a:t>
            </a:r>
            <a:r>
              <a:rPr lang="en-US" altLang="ko-KR" sz="1400" dirty="0"/>
              <a:t>(x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551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B0A1E-7F91-13AC-2DF2-8441975B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UNET code2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24C55-496C-2F4B-8AAC-78387CCEA6F8}"/>
              </a:ext>
            </a:extLst>
          </p:cNvPr>
          <p:cNvSpPr txBox="1"/>
          <p:nvPr/>
        </p:nvSpPr>
        <p:spPr>
          <a:xfrm>
            <a:off x="217631" y="944980"/>
            <a:ext cx="888333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</a:lstStyle>
          <a:p>
            <a:r>
              <a:rPr lang="en-US" altLang="ko-KR" sz="1400" dirty="0"/>
              <a:t>class </a:t>
            </a:r>
            <a:r>
              <a:rPr lang="en-US" altLang="ko-KR" sz="1400" dirty="0">
                <a:solidFill>
                  <a:srgbClr val="FF0000"/>
                </a:solidFill>
              </a:rPr>
              <a:t>Up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nn.Module</a:t>
            </a:r>
            <a:r>
              <a:rPr lang="en-US" altLang="ko-KR" sz="1400" dirty="0"/>
              <a:t>):</a:t>
            </a:r>
          </a:p>
          <a:p>
            <a:r>
              <a:rPr lang="en-US" altLang="ko-KR" sz="1400" dirty="0"/>
              <a:t>    """Upscaling then double conv"""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</a:t>
            </a:r>
            <a:r>
              <a:rPr lang="en-US" altLang="ko-KR" sz="1400" dirty="0" err="1"/>
              <a:t>in_channels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out_channels</a:t>
            </a:r>
            <a:r>
              <a:rPr lang="en-US" altLang="ko-KR" sz="1400" dirty="0"/>
              <a:t>, bilinear=True):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# if bilinear, use the normal convolutions to reduce the number of channels</a:t>
            </a:r>
          </a:p>
          <a:p>
            <a:r>
              <a:rPr lang="en-US" altLang="ko-KR" sz="1400" dirty="0"/>
              <a:t>        if bilinear: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self.up</a:t>
            </a:r>
            <a:r>
              <a:rPr lang="en-US" altLang="ko-KR" sz="1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ko-KR" sz="1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nn.Upsample</a:t>
            </a:r>
            <a:r>
              <a:rPr lang="en-US" altLang="ko-KR" sz="1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scale_factor</a:t>
            </a:r>
            <a:r>
              <a:rPr lang="en-US" altLang="ko-KR" sz="1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=2, mode='bilinear', </a:t>
            </a:r>
            <a:r>
              <a:rPr lang="en-US" altLang="ko-KR" sz="1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align_corners</a:t>
            </a:r>
            <a:r>
              <a:rPr lang="en-US" altLang="ko-KR" sz="1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</a:t>
            </a:r>
            <a:r>
              <a:rPr lang="en-US" altLang="ko-KR" sz="1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&gt;&gt;&gt;&gt;&gt; 2</a:t>
            </a:r>
            <a:endParaRPr lang="en-US" altLang="ko-KR" sz="1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dirty="0"/>
              <a:t>            </a:t>
            </a:r>
            <a:r>
              <a:rPr lang="en-US" altLang="ko-KR" sz="1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self.conv</a:t>
            </a:r>
            <a:r>
              <a:rPr lang="en-US" altLang="ko-KR" sz="1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ko-KR" sz="1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DoubleConv</a:t>
            </a:r>
            <a:r>
              <a:rPr lang="en-US" altLang="ko-KR" sz="1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in_channels</a:t>
            </a:r>
            <a:r>
              <a:rPr lang="en-US" altLang="ko-KR" sz="1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out_channels</a:t>
            </a:r>
            <a:r>
              <a:rPr lang="en-US" altLang="ko-KR" sz="1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in_channels</a:t>
            </a:r>
            <a:r>
              <a:rPr lang="en-US" altLang="ko-KR" sz="1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// 2</a:t>
            </a:r>
            <a:r>
              <a:rPr lang="en-US" altLang="ko-KR" sz="1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&gt;&gt;&gt;&gt;&gt;&gt; 3</a:t>
            </a:r>
            <a:endParaRPr lang="en-US" altLang="ko-KR" sz="1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dirty="0"/>
              <a:t>        else: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self.up</a:t>
            </a:r>
            <a:r>
              <a:rPr lang="en-US" altLang="ko-KR" sz="1400" dirty="0"/>
              <a:t> = nn.ConvTranspose2d(</a:t>
            </a:r>
            <a:r>
              <a:rPr lang="en-US" altLang="ko-KR" sz="1400" dirty="0" err="1"/>
              <a:t>in_channels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in_channels</a:t>
            </a:r>
            <a:r>
              <a:rPr lang="en-US" altLang="ko-KR" sz="1400" dirty="0"/>
              <a:t> // 2, </a:t>
            </a:r>
            <a:r>
              <a:rPr lang="en-US" altLang="ko-KR" sz="1400" dirty="0" err="1"/>
              <a:t>kernel_size</a:t>
            </a:r>
            <a:r>
              <a:rPr lang="en-US" altLang="ko-KR" sz="1400" dirty="0"/>
              <a:t>=2, stride=2</a:t>
            </a:r>
            <a:r>
              <a:rPr lang="en-US" altLang="ko-KR" sz="1400" dirty="0" smtClean="0"/>
              <a:t>) </a:t>
            </a:r>
            <a:endParaRPr lang="en-US" altLang="ko-KR" sz="1400" dirty="0"/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self.conv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DoubleConv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in_channels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out_channels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 def forward(self, x1, x2):</a:t>
            </a:r>
          </a:p>
          <a:p>
            <a:r>
              <a:rPr lang="en-US" altLang="ko-KR" sz="1400" dirty="0"/>
              <a:t>        x1 = </a:t>
            </a:r>
            <a:r>
              <a:rPr lang="en-US" altLang="ko-KR" sz="1400" dirty="0" err="1"/>
              <a:t>self.up</a:t>
            </a:r>
            <a:r>
              <a:rPr lang="en-US" altLang="ko-KR" sz="1400" dirty="0"/>
              <a:t>(x1)</a:t>
            </a:r>
          </a:p>
          <a:p>
            <a:r>
              <a:rPr lang="en-US" altLang="ko-KR" sz="1400" dirty="0"/>
              <a:t>        # input is CHW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diffY</a:t>
            </a:r>
            <a:r>
              <a:rPr lang="en-US" altLang="ko-KR" sz="1400" dirty="0"/>
              <a:t> = x2.size()[2] - x1.size()[2]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diffX</a:t>
            </a:r>
            <a:r>
              <a:rPr lang="en-US" altLang="ko-KR" sz="1400" dirty="0"/>
              <a:t> = x2.size()[3] - x1.size()[3]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x1 = </a:t>
            </a:r>
            <a:r>
              <a:rPr lang="en-US" altLang="ko-KR" sz="1400" dirty="0" err="1"/>
              <a:t>F.pad</a:t>
            </a:r>
            <a:r>
              <a:rPr lang="en-US" altLang="ko-KR" sz="1400" dirty="0"/>
              <a:t>(x1, [</a:t>
            </a:r>
            <a:r>
              <a:rPr lang="en-US" altLang="ko-KR" sz="1400" dirty="0" err="1"/>
              <a:t>diffX</a:t>
            </a:r>
            <a:r>
              <a:rPr lang="en-US" altLang="ko-KR" sz="1400" dirty="0"/>
              <a:t> // 2, </a:t>
            </a:r>
            <a:r>
              <a:rPr lang="en-US" altLang="ko-KR" sz="1400" dirty="0" err="1"/>
              <a:t>diffX</a:t>
            </a:r>
            <a:r>
              <a:rPr lang="en-US" altLang="ko-KR" sz="1400" dirty="0"/>
              <a:t> - </a:t>
            </a:r>
            <a:r>
              <a:rPr lang="en-US" altLang="ko-KR" sz="1400" dirty="0" err="1"/>
              <a:t>diffX</a:t>
            </a:r>
            <a:r>
              <a:rPr lang="en-US" altLang="ko-KR" sz="1400" dirty="0"/>
              <a:t> // 2,</a:t>
            </a:r>
          </a:p>
          <a:p>
            <a:r>
              <a:rPr lang="en-US" altLang="ko-KR" sz="1400" dirty="0"/>
              <a:t>                        </a:t>
            </a:r>
            <a:r>
              <a:rPr lang="en-US" altLang="ko-KR" sz="1400" dirty="0" err="1"/>
              <a:t>diffY</a:t>
            </a:r>
            <a:r>
              <a:rPr lang="en-US" altLang="ko-KR" sz="1400" dirty="0"/>
              <a:t> // 2, </a:t>
            </a:r>
            <a:r>
              <a:rPr lang="en-US" altLang="ko-KR" sz="1400" dirty="0" err="1"/>
              <a:t>diffY</a:t>
            </a:r>
            <a:r>
              <a:rPr lang="en-US" altLang="ko-KR" sz="1400" dirty="0"/>
              <a:t> - </a:t>
            </a:r>
            <a:r>
              <a:rPr lang="en-US" altLang="ko-KR" sz="1400" dirty="0" err="1"/>
              <a:t>diffY</a:t>
            </a:r>
            <a:r>
              <a:rPr lang="en-US" altLang="ko-KR" sz="1400" dirty="0"/>
              <a:t> // 2])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torch.cat([x2, x1], dim=1</a:t>
            </a:r>
            <a:r>
              <a:rPr lang="en-US" altLang="ko-KR" sz="1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&gt;&gt;&gt;&gt;&gt; 1</a:t>
            </a:r>
            <a:endParaRPr lang="en-US" altLang="ko-KR" sz="1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dirty="0"/>
              <a:t>        return </a:t>
            </a:r>
            <a:r>
              <a:rPr lang="en-US" altLang="ko-KR" sz="1400" dirty="0" err="1"/>
              <a:t>self.conv</a:t>
            </a:r>
            <a:r>
              <a:rPr lang="en-US" altLang="ko-KR" sz="1400" dirty="0"/>
              <a:t>(x)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120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B0A1E-7F91-13AC-2DF2-8441975B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UNET code3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AB04B-15C9-1D52-F5D5-0FD1C3576FB3}"/>
              </a:ext>
            </a:extLst>
          </p:cNvPr>
          <p:cNvSpPr txBox="1"/>
          <p:nvPr/>
        </p:nvSpPr>
        <p:spPr>
          <a:xfrm>
            <a:off x="0" y="1240785"/>
            <a:ext cx="61103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>
                <a:solidFill>
                  <a:srgbClr val="FF0000"/>
                </a:solidFill>
              </a:rPr>
              <a:t>Down</a:t>
            </a:r>
            <a:r>
              <a:rPr lang="en-US" altLang="ko-KR" dirty="0"/>
              <a:t>(</a:t>
            </a:r>
            <a:r>
              <a:rPr lang="en-US" altLang="ko-KR" dirty="0" err="1"/>
              <a:t>nn.Module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"""Downscaling with </a:t>
            </a:r>
            <a:r>
              <a:rPr lang="en-US" altLang="ko-KR" dirty="0" err="1"/>
              <a:t>maxpool</a:t>
            </a:r>
            <a:r>
              <a:rPr lang="en-US" altLang="ko-KR" dirty="0"/>
              <a:t> then double conv"""</a:t>
            </a:r>
          </a:p>
          <a:p>
            <a:endParaRPr lang="en-US" altLang="ko-KR" dirty="0"/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en-US" altLang="ko-KR" dirty="0" err="1"/>
              <a:t>in_channels</a:t>
            </a:r>
            <a:r>
              <a:rPr lang="en-US" altLang="ko-KR" dirty="0"/>
              <a:t>, </a:t>
            </a:r>
            <a:r>
              <a:rPr lang="en-US" altLang="ko-KR" dirty="0" err="1"/>
              <a:t>out_channels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super().__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self.maxpool_conv</a:t>
            </a:r>
            <a:r>
              <a:rPr lang="en-US" altLang="ko-KR" dirty="0"/>
              <a:t> = </a:t>
            </a:r>
            <a:r>
              <a:rPr lang="en-US" altLang="ko-KR" dirty="0" err="1"/>
              <a:t>nn.Sequential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    nn.MaxPool2d(2),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DoubleConv</a:t>
            </a:r>
            <a:r>
              <a:rPr lang="en-US" altLang="ko-KR" dirty="0"/>
              <a:t>(</a:t>
            </a:r>
            <a:r>
              <a:rPr lang="en-US" altLang="ko-KR" dirty="0" err="1"/>
              <a:t>in_channels</a:t>
            </a:r>
            <a:r>
              <a:rPr lang="en-US" altLang="ko-KR" dirty="0"/>
              <a:t>, </a:t>
            </a:r>
            <a:r>
              <a:rPr lang="en-US" altLang="ko-KR" dirty="0" err="1"/>
              <a:t>out_channels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)</a:t>
            </a:r>
          </a:p>
          <a:p>
            <a:endParaRPr lang="en-US" altLang="ko-KR" dirty="0"/>
          </a:p>
          <a:p>
            <a:r>
              <a:rPr lang="en-US" altLang="ko-KR" dirty="0"/>
              <a:t>    def forward(self, x):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self.maxpool_conv</a:t>
            </a:r>
            <a:r>
              <a:rPr lang="en-US" altLang="ko-KR" dirty="0"/>
              <a:t>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35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8F8EB-D160-551E-E68D-E622CF57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Unet</a:t>
            </a:r>
            <a:r>
              <a:rPr lang="en-US" altLang="ko-KR" dirty="0"/>
              <a:t> code4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8E310-6C3D-513E-1675-E75A74FFC832}"/>
              </a:ext>
            </a:extLst>
          </p:cNvPr>
          <p:cNvSpPr txBox="1"/>
          <p:nvPr/>
        </p:nvSpPr>
        <p:spPr>
          <a:xfrm>
            <a:off x="279700" y="1074285"/>
            <a:ext cx="6110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FF0000"/>
                </a:solidFill>
              </a:rPr>
              <a:t>UNet</a:t>
            </a:r>
            <a:r>
              <a:rPr lang="en-US" altLang="ko-KR" dirty="0"/>
              <a:t>(</a:t>
            </a:r>
            <a:r>
              <a:rPr lang="en-US" altLang="ko-KR" dirty="0" err="1"/>
              <a:t>nn.Module</a:t>
            </a:r>
            <a:r>
              <a:rPr lang="en-US" altLang="ko-KR" dirty="0"/>
              <a:t>):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B972E-E2CD-E4E8-F666-71A4F0DAAF40}"/>
              </a:ext>
            </a:extLst>
          </p:cNvPr>
          <p:cNvSpPr txBox="1"/>
          <p:nvPr/>
        </p:nvSpPr>
        <p:spPr>
          <a:xfrm>
            <a:off x="7035502" y="1720840"/>
            <a:ext cx="38082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def forward(self, x):</a:t>
            </a:r>
          </a:p>
          <a:p>
            <a:r>
              <a:rPr lang="en-US" altLang="ko-KR" dirty="0"/>
              <a:t>        x1 = self.inc(x)</a:t>
            </a:r>
          </a:p>
          <a:p>
            <a:r>
              <a:rPr lang="en-US" altLang="ko-KR" dirty="0"/>
              <a:t>        x2 = self.down1(x1)</a:t>
            </a:r>
          </a:p>
          <a:p>
            <a:r>
              <a:rPr lang="en-US" altLang="ko-KR" dirty="0"/>
              <a:t>        x3 = self.down2(x2)</a:t>
            </a:r>
          </a:p>
          <a:p>
            <a:r>
              <a:rPr lang="en-US" altLang="ko-KR" dirty="0"/>
              <a:t>        x4 = self.down3(x3)</a:t>
            </a:r>
          </a:p>
          <a:p>
            <a:r>
              <a:rPr lang="en-US" altLang="ko-KR" dirty="0"/>
              <a:t>        x5 = self.down4(x4)</a:t>
            </a:r>
          </a:p>
          <a:p>
            <a:r>
              <a:rPr lang="en-US" altLang="ko-KR" dirty="0"/>
              <a:t>        x = self.up1(x5, x4)</a:t>
            </a:r>
          </a:p>
          <a:p>
            <a:r>
              <a:rPr lang="en-US" altLang="ko-KR" dirty="0"/>
              <a:t>        x = self.up2(x, x3)</a:t>
            </a:r>
          </a:p>
          <a:p>
            <a:r>
              <a:rPr lang="en-US" altLang="ko-KR" dirty="0"/>
              <a:t>        x = self.up3(x, x2)</a:t>
            </a:r>
          </a:p>
          <a:p>
            <a:r>
              <a:rPr lang="en-US" altLang="ko-KR" dirty="0"/>
              <a:t>       </a:t>
            </a:r>
            <a:r>
              <a:rPr lang="en-US" altLang="ko-KR" dirty="0">
                <a:solidFill>
                  <a:srgbClr val="8AB868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self.up4(x, x1</a:t>
            </a:r>
            <a:r>
              <a:rPr lang="en-US" altLang="ko-KR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&gt; 1,2,3</a:t>
            </a:r>
            <a:endParaRPr lang="en-US" altLang="ko-KR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8AB8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ko-K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ogits = </a:t>
            </a:r>
            <a:r>
              <a:rPr lang="en-US" altLang="ko-KR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self.outc</a:t>
            </a:r>
            <a:r>
              <a:rPr lang="en-US" altLang="ko-K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</a:t>
            </a:r>
            <a:r>
              <a:rPr lang="en-US" altLang="ko-KR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&gt;&gt;&gt; 4</a:t>
            </a:r>
            <a:endParaRPr lang="en-US" altLang="ko-KR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/>
              <a:t>        return logits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9DAA1-CFA5-8AFB-0C8E-1F2D63EE8013}"/>
              </a:ext>
            </a:extLst>
          </p:cNvPr>
          <p:cNvSpPr txBox="1"/>
          <p:nvPr/>
        </p:nvSpPr>
        <p:spPr>
          <a:xfrm>
            <a:off x="279701" y="1586754"/>
            <a:ext cx="6239434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 def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__(self, </a:t>
            </a:r>
            <a:r>
              <a:rPr lang="en-US" altLang="ko-KR" sz="1600" dirty="0" err="1"/>
              <a:t>n_channels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n_classes</a:t>
            </a:r>
            <a:r>
              <a:rPr lang="en-US" altLang="ko-KR" sz="1600" dirty="0"/>
              <a:t>, bilinear=False):</a:t>
            </a:r>
          </a:p>
          <a:p>
            <a:r>
              <a:rPr lang="en-US" altLang="ko-KR" sz="1600" dirty="0"/>
              <a:t>        super(</a:t>
            </a:r>
            <a:r>
              <a:rPr lang="en-US" altLang="ko-KR" sz="1600" dirty="0" err="1"/>
              <a:t>UNet</a:t>
            </a:r>
            <a:r>
              <a:rPr lang="en-US" altLang="ko-KR" sz="1600" dirty="0"/>
              <a:t>, self).__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self.n_channels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n_channels</a:t>
            </a:r>
            <a:endParaRPr lang="en-US" altLang="ko-KR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self.n_classes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n_classes</a:t>
            </a:r>
            <a:endParaRPr lang="en-US" altLang="ko-KR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self.bilinear</a:t>
            </a:r>
            <a:r>
              <a:rPr lang="en-US" altLang="ko-KR" sz="1600" dirty="0"/>
              <a:t> = bilinear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 self.inc = (</a:t>
            </a:r>
            <a:r>
              <a:rPr lang="en-US" altLang="ko-KR" sz="1600" dirty="0" err="1"/>
              <a:t>DoubleConv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n_channels</a:t>
            </a:r>
            <a:r>
              <a:rPr lang="en-US" altLang="ko-KR" sz="1600" dirty="0"/>
              <a:t>, 64))</a:t>
            </a:r>
          </a:p>
          <a:p>
            <a:r>
              <a:rPr lang="en-US" altLang="ko-KR" sz="1600" dirty="0"/>
              <a:t>        self.down1 = (Down(64, 128))</a:t>
            </a:r>
          </a:p>
          <a:p>
            <a:r>
              <a:rPr lang="en-US" altLang="ko-KR" sz="1600" dirty="0"/>
              <a:t>        self.down2 = (Down(128, 256))</a:t>
            </a:r>
          </a:p>
          <a:p>
            <a:r>
              <a:rPr lang="en-US" altLang="ko-KR" sz="1600" dirty="0"/>
              <a:t>        self.down3 = (Down(256, 512))</a:t>
            </a:r>
          </a:p>
          <a:p>
            <a:r>
              <a:rPr lang="en-US" altLang="ko-KR" sz="1600" dirty="0"/>
              <a:t>        factor = 2 if bilinear else 1</a:t>
            </a:r>
          </a:p>
          <a:p>
            <a:r>
              <a:rPr lang="en-US" altLang="ko-KR" sz="1600" dirty="0"/>
              <a:t>        self.down4 = (Down(512, 1024 // factor))</a:t>
            </a:r>
          </a:p>
          <a:p>
            <a:r>
              <a:rPr lang="en-US" altLang="ko-KR" sz="1600" dirty="0"/>
              <a:t>        self.up1 = (Up(1024, 512 // factor, bilinear))</a:t>
            </a:r>
          </a:p>
          <a:p>
            <a:r>
              <a:rPr lang="en-US" altLang="ko-KR" sz="1600" dirty="0"/>
              <a:t>        self.up2 = (Up(512, 256 // factor, bilinear))</a:t>
            </a:r>
          </a:p>
          <a:p>
            <a:r>
              <a:rPr lang="en-US" altLang="ko-KR" sz="1600" dirty="0" smtClean="0"/>
              <a:t>        self.up3 = (Up(256, 128 // factor, bilinear))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smtClean="0">
                <a:solidFill>
                  <a:srgbClr val="00B050"/>
                </a:solidFill>
              </a:rPr>
              <a:t>self.up4 = (Up(128, 64, bilinear)) &gt;&gt; 1,2, 3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self.outc</a:t>
            </a:r>
            <a:r>
              <a:rPr lang="en-US" altLang="ko-KR" sz="16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(</a:t>
            </a:r>
            <a:r>
              <a:rPr lang="en-US" altLang="ko-KR" sz="16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OutConv</a:t>
            </a:r>
            <a:r>
              <a:rPr lang="en-US" altLang="ko-KR" sz="16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(64, </a:t>
            </a:r>
            <a:r>
              <a:rPr lang="en-US" altLang="ko-KR" sz="16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n_classes</a:t>
            </a:r>
            <a:r>
              <a:rPr lang="en-US" altLang="ko-KR" sz="16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 &gt;&gt;&gt; 4</a:t>
            </a:r>
            <a:endParaRPr lang="ko-KR" altLang="en-US" sz="1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190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93A75-83C0-DEAE-B359-7E627BA8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 </a:t>
            </a:r>
            <a:r>
              <a:rPr lang="en-US" altLang="ko-KR" dirty="0" err="1"/>
              <a:t>Unet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AF80E-26FC-E734-D113-587E1E17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오른쪽 그림 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1) 2) 3) 4) </a:t>
            </a:r>
            <a:r>
              <a:rPr lang="ko-KR" altLang="en-US" dirty="0"/>
              <a:t>번에 해당 하는 부분을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Unet</a:t>
            </a:r>
            <a:r>
              <a:rPr lang="en-US" altLang="ko-KR" dirty="0"/>
              <a:t>  code1,code2,code3,code4 </a:t>
            </a:r>
            <a:r>
              <a:rPr lang="ko-KR" altLang="en-US" dirty="0"/>
              <a:t>에서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찾아 표시 하세요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308E99-F628-2652-7F20-0B29C75F7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979" y="1256387"/>
            <a:ext cx="6037008" cy="493237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6F29D46-8EEE-C08D-5B39-97C500C5342B}"/>
              </a:ext>
            </a:extLst>
          </p:cNvPr>
          <p:cNvSpPr/>
          <p:nvPr/>
        </p:nvSpPr>
        <p:spPr>
          <a:xfrm>
            <a:off x="8858392" y="1884551"/>
            <a:ext cx="720762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AD1C1-7160-41A9-000E-F7A22AD5D848}"/>
              </a:ext>
            </a:extLst>
          </p:cNvPr>
          <p:cNvSpPr txBox="1"/>
          <p:nvPr/>
        </p:nvSpPr>
        <p:spPr>
          <a:xfrm>
            <a:off x="7811186" y="1839559"/>
            <a:ext cx="100059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concatenate</a:t>
            </a:r>
            <a:endParaRPr lang="ko-KR" altLang="en-US" sz="11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872E35A-8E5D-7767-7EDA-F0F4B6D5A8F7}"/>
              </a:ext>
            </a:extLst>
          </p:cNvPr>
          <p:cNvSpPr/>
          <p:nvPr/>
        </p:nvSpPr>
        <p:spPr>
          <a:xfrm>
            <a:off x="10244339" y="2251056"/>
            <a:ext cx="1225496" cy="395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C8521E7-2292-02A4-9FED-EE3B38936133}"/>
              </a:ext>
            </a:extLst>
          </p:cNvPr>
          <p:cNvSpPr/>
          <p:nvPr/>
        </p:nvSpPr>
        <p:spPr>
          <a:xfrm>
            <a:off x="10283258" y="1592132"/>
            <a:ext cx="1225496" cy="730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4E49C7-52FA-558B-64C3-0A68080DE11A}"/>
              </a:ext>
            </a:extLst>
          </p:cNvPr>
          <p:cNvSpPr txBox="1"/>
          <p:nvPr/>
        </p:nvSpPr>
        <p:spPr>
          <a:xfrm>
            <a:off x="11483257" y="22640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0EFD5-3004-0A53-7F75-9B8715426CC6}"/>
              </a:ext>
            </a:extLst>
          </p:cNvPr>
          <p:cNvSpPr txBox="1"/>
          <p:nvPr/>
        </p:nvSpPr>
        <p:spPr>
          <a:xfrm>
            <a:off x="11555365" y="1774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33BAC8D-C4DB-81AC-DE53-D58447371991}"/>
              </a:ext>
            </a:extLst>
          </p:cNvPr>
          <p:cNvSpPr/>
          <p:nvPr/>
        </p:nvSpPr>
        <p:spPr>
          <a:xfrm>
            <a:off x="10244339" y="999683"/>
            <a:ext cx="1225496" cy="5134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700B1D-8DCC-2CB1-C3B8-C4FA62ABE80D}"/>
              </a:ext>
            </a:extLst>
          </p:cNvPr>
          <p:cNvSpPr txBox="1"/>
          <p:nvPr/>
        </p:nvSpPr>
        <p:spPr>
          <a:xfrm>
            <a:off x="11623106" y="11437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5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612" y="1610867"/>
            <a:ext cx="10515600" cy="159815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수고하셨습니다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838200" y="462756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jhmin@inhatc.ac.kr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A8571-F264-105F-4C18-4673E33E76AE}"/>
              </a:ext>
            </a:extLst>
          </p:cNvPr>
          <p:cNvSpPr/>
          <p:nvPr/>
        </p:nvSpPr>
        <p:spPr>
          <a:xfrm>
            <a:off x="5996412" y="3339000"/>
            <a:ext cx="6195588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7000">
                <a:schemeClr val="tx2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8819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0DF9F47E88B047A0695E9C3DC9F515" ma:contentTypeVersion="0" ma:contentTypeDescription="새 문서를 만듭니다." ma:contentTypeScope="" ma:versionID="47b515163c9168915aada081291178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0C208C-AED1-4440-9261-53183403D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D8169E-24A0-4D43-A686-0BE92F93E254}">
  <ds:schemaRefs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562EBFE-E179-4536-9B4A-59F3E0187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28838</TotalTime>
  <Words>630</Words>
  <Application>Microsoft Office PowerPoint</Application>
  <PresentationFormat>와이드스크린</PresentationFormat>
  <Paragraphs>111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Wingdings</vt:lpstr>
      <vt:lpstr>디자인 사용자 지정</vt:lpstr>
      <vt:lpstr>머신러닝 -2023</vt:lpstr>
      <vt:lpstr>Unet code1 </vt:lpstr>
      <vt:lpstr>UNET code2</vt:lpstr>
      <vt:lpstr>UNET code3</vt:lpstr>
      <vt:lpstr>Unet code4</vt:lpstr>
      <vt:lpstr>과제1 Unet</vt:lpstr>
      <vt:lpstr>수고하셨습니다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inhatc</cp:lastModifiedBy>
  <cp:revision>985</cp:revision>
  <cp:lastPrinted>2023-09-10T02:16:57Z</cp:lastPrinted>
  <dcterms:created xsi:type="dcterms:W3CDTF">2019-03-14T00:45:06Z</dcterms:created>
  <dcterms:modified xsi:type="dcterms:W3CDTF">2023-11-15T09:52:55Z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C:\Users\ulsiguya\Desktop\SR Template wide.pptx</vt:lpwstr>
  </property>
  <property fmtid="{D5CDD505-2E9C-101B-9397-08002B2CF9AE}" pid="4" name="ContentTypeId">
    <vt:lpwstr>0x010100A30DF9F47E88B047A0695E9C3DC9F515</vt:lpwstr>
  </property>
</Properties>
</file>