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</p:sldMasterIdLst>
  <p:notesMasterIdLst>
    <p:notesMasterId r:id="rId11"/>
  </p:notesMasterIdLst>
  <p:sldIdLst>
    <p:sldId id="933" r:id="rId5"/>
    <p:sldId id="901" r:id="rId6"/>
    <p:sldId id="934" r:id="rId7"/>
    <p:sldId id="938" r:id="rId8"/>
    <p:sldId id="939" r:id="rId9"/>
    <p:sldId id="44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ho Choi" initials="KC" lastIdx="1" clrIdx="0">
    <p:extLst>
      <p:ext uri="{19B8F6BF-5375-455C-9EA6-DF929625EA0E}">
        <p15:presenceInfo xmlns:p15="http://schemas.microsoft.com/office/powerpoint/2012/main" userId="Kiho Cho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FF"/>
    <a:srgbClr val="8AB868"/>
    <a:srgbClr val="FA740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024" autoAdjust="0"/>
    <p:restoredTop sz="94660"/>
  </p:normalViewPr>
  <p:slideViewPr>
    <p:cSldViewPr snapToGrid="0">
      <p:cViewPr varScale="1">
        <p:scale>
          <a:sx n="47" d="100"/>
          <a:sy n="47" d="100"/>
        </p:scale>
        <p:origin x="66" y="15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D3F2D-B298-4016-85B1-BB2530E7716A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A8EFA-719B-45C0-A3D3-46F270B4BB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93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151BB1-0950-4F35-A080-89DB96D91E1F}"/>
              </a:ext>
            </a:extLst>
          </p:cNvPr>
          <p:cNvSpPr/>
          <p:nvPr userDrawn="1"/>
        </p:nvSpPr>
        <p:spPr>
          <a:xfrm>
            <a:off x="5638800" y="3427382"/>
            <a:ext cx="6553200" cy="90000"/>
          </a:xfrm>
          <a:prstGeom prst="rect">
            <a:avLst/>
          </a:prstGeom>
          <a:solidFill>
            <a:srgbClr val="98ACBD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916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723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919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14"/>
          <p:cNvSpPr>
            <a:spLocks noGrp="1"/>
          </p:cNvSpPr>
          <p:nvPr>
            <p:ph type="sldNum" sz="quarter" idx="12"/>
          </p:nvPr>
        </p:nvSpPr>
        <p:spPr>
          <a:xfrm>
            <a:off x="9347200" y="6541476"/>
            <a:ext cx="2743200" cy="270856"/>
          </a:xfrm>
        </p:spPr>
        <p:txBody>
          <a:bodyPr/>
          <a:lstStyle>
            <a:lvl1pPr>
              <a:defRPr baseline="0"/>
            </a:lvl1pPr>
          </a:lstStyle>
          <a:p>
            <a:fld id="{1D9BF955-D26A-4BD6-8057-459F7E8AB8D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26BAFF5-C50F-4D17-BAA8-0C0A482B98A1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423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lIns="144000"/>
          <a:lstStyle>
            <a:lvl1pPr>
              <a:defRPr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319" y="920641"/>
            <a:ext cx="11983362" cy="5342407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 sz="24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  <a:lvl2pPr>
              <a:lnSpc>
                <a:spcPct val="120000"/>
              </a:lnSpc>
              <a:defRPr sz="20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2pPr>
            <a:lvl3pPr>
              <a:lnSpc>
                <a:spcPct val="120000"/>
              </a:lnSpc>
              <a:defRPr sz="18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3pPr>
            <a:lvl4pPr>
              <a:lnSpc>
                <a:spcPct val="120000"/>
              </a:lnSpc>
              <a:defRPr sz="16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4pPr>
            <a:lvl5pPr>
              <a:lnSpc>
                <a:spcPct val="120000"/>
              </a:lnSpc>
              <a:defRPr sz="16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828D60-DCBC-41B1-9EBB-3AE7A5486263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248FC0-F6F4-0250-2947-7AAA130A0FE3}"/>
              </a:ext>
            </a:extLst>
          </p:cNvPr>
          <p:cNvSpPr/>
          <p:nvPr userDrawn="1"/>
        </p:nvSpPr>
        <p:spPr>
          <a:xfrm>
            <a:off x="-6350" y="811680"/>
            <a:ext cx="12198350" cy="105570"/>
          </a:xfrm>
          <a:prstGeom prst="rect">
            <a:avLst/>
          </a:prstGeom>
          <a:gradFill>
            <a:gsLst>
              <a:gs pos="95000">
                <a:srgbClr val="002060"/>
              </a:gs>
              <a:gs pos="17000">
                <a:schemeClr val="bg1">
                  <a:lumMod val="95000"/>
                </a:schemeClr>
              </a:gs>
              <a:gs pos="6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E5B3D6-5EF1-0477-1E65-FFB573E67655}"/>
              </a:ext>
            </a:extLst>
          </p:cNvPr>
          <p:cNvSpPr txBox="1"/>
          <p:nvPr userDrawn="1"/>
        </p:nvSpPr>
        <p:spPr>
          <a:xfrm>
            <a:off x="9037279" y="438957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인하공전 컴퓨터 </a:t>
            </a:r>
            <a:r>
              <a:rPr lang="ko-KR" altLang="en-US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정보공힉과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4829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aseline="0">
                <a:latin typeface="Calibri" panose="020F050202020403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024CCB-D130-46BF-AEB9-AB674548F470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46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1C1F0D1-0BFA-4420-9C00-EFAA6C3D8E9E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825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27D20E2-FF0D-4BA1-A23D-EF129486922F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446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172C4E-CCC8-4FF2-AC13-DB68F722C3C1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EEAECF3-DA10-42E5-9A9C-5A79DB1280A6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96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D869F7-9B7E-4F1A-897D-D6EBBF1A3D44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44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D3AC378-CAA3-45D7-966E-1FAAD3521870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387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7039" y="93887"/>
            <a:ext cx="12084960" cy="700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7038" y="1031872"/>
            <a:ext cx="120849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347200" y="6374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914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51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j-cs"/>
        </a:defRPr>
      </a:lvl1pPr>
    </p:titleStyle>
    <p:bodyStyle>
      <a:lvl1pPr marL="268288" indent="-268288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tabLst>
          <a:tab pos="268288" algn="l"/>
        </a:tabLst>
        <a:defRPr sz="2800" b="1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­"/>
        <a:defRPr sz="2400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»"/>
        <a:defRPr sz="1800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28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126BC6D-E568-5C5D-4718-FF0C7045D5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2</a:t>
            </a:r>
            <a:r>
              <a:rPr lang="ko-KR" altLang="en-US" dirty="0"/>
              <a:t>주차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9ABE2D1C-0B00-66B5-4F6F-7ED85A2596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451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FFBC62-B519-1DCD-FD12-CA65255AB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수학 용어 </a:t>
            </a:r>
            <a:r>
              <a:rPr lang="en-US" altLang="ko-KR" dirty="0"/>
              <a:t>(? </a:t>
            </a:r>
            <a:r>
              <a:rPr lang="ko-KR" altLang="en-US" dirty="0"/>
              <a:t>작성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699EBB-7AE5-C655-9572-2A24DF72A507}"/>
                  </a:ext>
                </a:extLst>
              </p:cNvPr>
              <p:cNvSpPr txBox="1"/>
              <p:nvPr/>
            </p:nvSpPr>
            <p:spPr>
              <a:xfrm>
                <a:off x="107039" y="1763960"/>
                <a:ext cx="3245761" cy="12178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altLang="ko-KR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altLang="ko-KR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sSub>
                            <m:sSubPr>
                              <m:ctrlPr>
                                <a:rPr lang="pt-BR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altLang="ko-KR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699EBB-7AE5-C655-9572-2A24DF72A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39" y="1763960"/>
                <a:ext cx="3245761" cy="12178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B22F496-5937-583D-5EF9-7685B7728519}"/>
              </a:ext>
            </a:extLst>
          </p:cNvPr>
          <p:cNvSpPr txBox="1"/>
          <p:nvPr/>
        </p:nvSpPr>
        <p:spPr>
          <a:xfrm>
            <a:off x="912836" y="1048334"/>
            <a:ext cx="3140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x=[1,3,7,6,4,5,9,4,4,3]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3777E14-A8EB-9F0D-FEE0-77FF6C02EBB9}"/>
                  </a:ext>
                </a:extLst>
              </p:cNvPr>
              <p:cNvSpPr txBox="1"/>
              <p:nvPr/>
            </p:nvSpPr>
            <p:spPr>
              <a:xfrm>
                <a:off x="872773" y="3493433"/>
                <a:ext cx="1610184" cy="12116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pt-BR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a:rPr lang="en-US" altLang="ko-KR" sz="280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3777E14-A8EB-9F0D-FEE0-77FF6C02E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773" y="3493433"/>
                <a:ext cx="1610184" cy="12116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BB4A86E-09B6-02B0-D1A9-DF3F995A4E31}"/>
                  </a:ext>
                </a:extLst>
              </p:cNvPr>
              <p:cNvSpPr txBox="1"/>
              <p:nvPr/>
            </p:nvSpPr>
            <p:spPr>
              <a:xfrm>
                <a:off x="4378750" y="2207491"/>
                <a:ext cx="374256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800" i="1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𝑟𝑔𝑚𝑎𝑥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BB4A86E-09B6-02B0-D1A9-DF3F995A4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750" y="2207491"/>
                <a:ext cx="374256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4A4A82-13D4-8074-BC5A-22341E4406FF}"/>
                  </a:ext>
                </a:extLst>
              </p:cNvPr>
              <p:cNvSpPr txBox="1"/>
              <p:nvPr/>
            </p:nvSpPr>
            <p:spPr>
              <a:xfrm>
                <a:off x="5258952" y="2664210"/>
                <a:ext cx="175428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4A4A82-13D4-8074-BC5A-22341E440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952" y="2664210"/>
                <a:ext cx="1754286" cy="307777"/>
              </a:xfrm>
              <a:prstGeom prst="rect">
                <a:avLst/>
              </a:prstGeom>
              <a:blipFill>
                <a:blip r:embed="rId5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F9D0344-EDC9-91C0-E7D3-9B62EDDBC282}"/>
              </a:ext>
            </a:extLst>
          </p:cNvPr>
          <p:cNvSpPr txBox="1"/>
          <p:nvPr/>
        </p:nvSpPr>
        <p:spPr>
          <a:xfrm>
            <a:off x="7476273" y="2130546"/>
            <a:ext cx="662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  ?</a:t>
            </a:r>
            <a:endParaRPr lang="ko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857C5D1-2C36-3081-F3FA-4D0B88C3A6DC}"/>
                  </a:ext>
                </a:extLst>
              </p:cNvPr>
              <p:cNvSpPr txBox="1"/>
              <p:nvPr/>
            </p:nvSpPr>
            <p:spPr>
              <a:xfrm>
                <a:off x="4396072" y="3183470"/>
                <a:ext cx="374256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800" i="1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𝑟𝑔𝑚𝑖𝑛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857C5D1-2C36-3081-F3FA-4D0B88C3A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072" y="3183470"/>
                <a:ext cx="3742562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6397680-CFA0-6E19-D370-3894D058FDCC}"/>
                  </a:ext>
                </a:extLst>
              </p:cNvPr>
              <p:cNvSpPr txBox="1"/>
              <p:nvPr/>
            </p:nvSpPr>
            <p:spPr>
              <a:xfrm>
                <a:off x="5276274" y="3640189"/>
                <a:ext cx="175428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6397680-CFA0-6E19-D370-3894D058F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274" y="3640189"/>
                <a:ext cx="1754286" cy="307777"/>
              </a:xfrm>
              <a:prstGeom prst="rect">
                <a:avLst/>
              </a:prstGeom>
              <a:blipFill>
                <a:blip r:embed="rId7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207DAE8A-EB0A-28C0-0AD2-AF160A72F0B9}"/>
              </a:ext>
            </a:extLst>
          </p:cNvPr>
          <p:cNvSpPr txBox="1"/>
          <p:nvPr/>
        </p:nvSpPr>
        <p:spPr>
          <a:xfrm>
            <a:off x="7493595" y="3106525"/>
            <a:ext cx="662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  ?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629108" y="2207491"/>
            <a:ext cx="101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26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629108" y="3914606"/>
            <a:ext cx="101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126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665643" y="3914606"/>
            <a:ext cx="101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665643" y="2142949"/>
            <a:ext cx="101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4229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F7728-00EC-282E-C7BD-7911E8A8E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텐서</a:t>
            </a:r>
            <a:r>
              <a:rPr lang="ko-KR" altLang="en-US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684A83-5BCB-8793-C89E-79AC4A3709AC}"/>
              </a:ext>
            </a:extLst>
          </p:cNvPr>
          <p:cNvSpPr txBox="1"/>
          <p:nvPr/>
        </p:nvSpPr>
        <p:spPr>
          <a:xfrm>
            <a:off x="107039" y="1209805"/>
            <a:ext cx="86306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b="0" dirty="0">
                <a:effectLst/>
                <a:latin typeface="Courier New" panose="02070309020205020404" pitchFamily="49" charset="0"/>
              </a:rPr>
              <a:t>(2,4) shape</a:t>
            </a:r>
            <a:r>
              <a:rPr lang="ko-KR" altLang="en-US" b="0" dirty="0">
                <a:effectLst/>
                <a:latin typeface="Courier New" panose="02070309020205020404" pitchFamily="49" charset="0"/>
              </a:rPr>
              <a:t>를 가지고 임의의 값으로 채워진 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float </a:t>
            </a:r>
            <a:r>
              <a:rPr lang="ko-KR" altLang="en-US" b="0" dirty="0">
                <a:effectLst/>
                <a:latin typeface="Courier New" panose="02070309020205020404" pitchFamily="49" charset="0"/>
              </a:rPr>
              <a:t>데이터 타입인 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tensor x</a:t>
            </a:r>
            <a:r>
              <a:rPr lang="ko-KR" altLang="en-US" b="0" dirty="0">
                <a:effectLst/>
                <a:latin typeface="Courier New" panose="02070309020205020404" pitchFamily="49" charset="0"/>
              </a:rPr>
              <a:t>를 생성하는 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code</a:t>
            </a:r>
            <a:r>
              <a:rPr lang="ko-KR" altLang="en-US" b="0" dirty="0">
                <a:effectLst/>
                <a:latin typeface="Courier New" panose="02070309020205020404" pitchFamily="49" charset="0"/>
              </a:rPr>
              <a:t>를 </a:t>
            </a:r>
            <a:r>
              <a:rPr lang="ko-KR" altLang="en-US" b="0" dirty="0" err="1">
                <a:effectLst/>
                <a:latin typeface="Courier New" panose="02070309020205020404" pitchFamily="49" charset="0"/>
              </a:rPr>
              <a:t>작성하시오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.</a:t>
            </a:r>
          </a:p>
          <a:p>
            <a:pPr marL="342900" indent="-342900">
              <a:buAutoNum type="arabicParenR"/>
            </a:pPr>
            <a:endParaRPr lang="en-US" altLang="ko-KR" dirty="0">
              <a:latin typeface="Courier New" panose="02070309020205020404" pitchFamily="49" charset="0"/>
            </a:endParaRPr>
          </a:p>
          <a:p>
            <a:pPr marL="342900" indent="-342900">
              <a:buAutoNum type="arabicParenR"/>
            </a:pPr>
            <a:endParaRPr lang="en-US" altLang="ko-KR" b="0" dirty="0">
              <a:effectLst/>
              <a:latin typeface="Courier New" panose="02070309020205020404" pitchFamily="49" charset="0"/>
            </a:endParaRPr>
          </a:p>
          <a:p>
            <a:pPr marL="342900" indent="-342900">
              <a:buAutoNum type="arabicParenR"/>
            </a:pPr>
            <a:r>
              <a:rPr lang="ko-KR" altLang="en-US" dirty="0">
                <a:latin typeface="Courier New" panose="02070309020205020404" pitchFamily="49" charset="0"/>
              </a:rPr>
              <a:t>아래 </a:t>
            </a:r>
            <a:r>
              <a:rPr lang="ko-KR" altLang="en-US" dirty="0" err="1">
                <a:latin typeface="Courier New" panose="02070309020205020404" pitchFamily="49" charset="0"/>
              </a:rPr>
              <a:t>텐서의</a:t>
            </a:r>
            <a:r>
              <a:rPr lang="ko-KR" altLang="en-US" dirty="0">
                <a:latin typeface="Courier New" panose="02070309020205020404" pitchFamily="49" charset="0"/>
              </a:rPr>
              <a:t> </a:t>
            </a:r>
            <a:r>
              <a:rPr lang="en-US" altLang="ko-KR" dirty="0">
                <a:latin typeface="Courier New" panose="02070309020205020404" pitchFamily="49" charset="0"/>
              </a:rPr>
              <a:t>shape</a:t>
            </a:r>
            <a:r>
              <a:rPr lang="ko-KR" altLang="en-US" dirty="0">
                <a:latin typeface="Courier New" panose="02070309020205020404" pitchFamily="49" charset="0"/>
              </a:rPr>
              <a:t>은</a:t>
            </a:r>
            <a:r>
              <a:rPr lang="en-US" altLang="ko-KR" dirty="0">
                <a:latin typeface="Courier New" panose="02070309020205020404" pitchFamily="49" charset="0"/>
              </a:rPr>
              <a:t>?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994052-4D2B-289A-595E-A2A4D11D2521}"/>
              </a:ext>
            </a:extLst>
          </p:cNvPr>
          <p:cNvSpPr txBox="1"/>
          <p:nvPr/>
        </p:nvSpPr>
        <p:spPr>
          <a:xfrm>
            <a:off x="9311642" y="2850265"/>
            <a:ext cx="26273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x=[ [ [ 0,  1,  2],</a:t>
            </a:r>
          </a:p>
          <a:p>
            <a:r>
              <a:rPr lang="en-US" altLang="ko-KR" dirty="0"/>
              <a:t>        [ 4,  5,  6],</a:t>
            </a:r>
          </a:p>
          <a:p>
            <a:r>
              <a:rPr lang="en-US" altLang="ko-KR" dirty="0"/>
              <a:t>        [ 8,  9, 10] ],</a:t>
            </a:r>
          </a:p>
          <a:p>
            <a:r>
              <a:rPr lang="en-US" altLang="ko-KR" dirty="0"/>
              <a:t>      [ [12, 13, 14],</a:t>
            </a:r>
          </a:p>
          <a:p>
            <a:r>
              <a:rPr lang="en-US" altLang="ko-KR" dirty="0"/>
              <a:t>        [16 ,17 ,18],</a:t>
            </a:r>
          </a:p>
          <a:p>
            <a:r>
              <a:rPr lang="en-US" altLang="ko-KR" dirty="0"/>
              <a:t>        [20 ,21 ,22] ] ]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788D1A-4D22-A1CB-EA23-57FE3E16CCC9}"/>
              </a:ext>
            </a:extLst>
          </p:cNvPr>
          <p:cNvSpPr txBox="1"/>
          <p:nvPr/>
        </p:nvSpPr>
        <p:spPr>
          <a:xfrm>
            <a:off x="107039" y="3485768"/>
            <a:ext cx="50623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ourier New" panose="02070309020205020404" pitchFamily="49" charset="0"/>
              </a:rPr>
              <a:t>3) </a:t>
            </a:r>
            <a:r>
              <a:rPr lang="ko-KR" altLang="en-US" dirty="0">
                <a:latin typeface="Courier New" panose="02070309020205020404" pitchFamily="49" charset="0"/>
              </a:rPr>
              <a:t>아래 </a:t>
            </a:r>
            <a:r>
              <a:rPr lang="ko-KR" altLang="en-US" dirty="0" err="1">
                <a:latin typeface="Courier New" panose="02070309020205020404" pitchFamily="49" charset="0"/>
              </a:rPr>
              <a:t>텐서의</a:t>
            </a:r>
            <a:r>
              <a:rPr lang="ko-KR" altLang="en-US" dirty="0">
                <a:latin typeface="Courier New" panose="02070309020205020404" pitchFamily="49" charset="0"/>
              </a:rPr>
              <a:t> </a:t>
            </a:r>
            <a:r>
              <a:rPr lang="en-US" altLang="ko-KR" dirty="0">
                <a:latin typeface="Courier New" panose="02070309020205020404" pitchFamily="49" charset="0"/>
              </a:rPr>
              <a:t>shape</a:t>
            </a:r>
            <a:r>
              <a:rPr lang="ko-KR" altLang="en-US" dirty="0">
                <a:latin typeface="Courier New" panose="02070309020205020404" pitchFamily="49" charset="0"/>
              </a:rPr>
              <a:t>은</a:t>
            </a:r>
            <a:r>
              <a:rPr lang="en-US" altLang="ko-KR" dirty="0">
                <a:latin typeface="Courier New" panose="02070309020205020404" pitchFamily="49" charset="0"/>
              </a:rPr>
              <a:t>?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DF121E-9792-03A3-759F-E0727064926E}"/>
              </a:ext>
            </a:extLst>
          </p:cNvPr>
          <p:cNvSpPr txBox="1"/>
          <p:nvPr/>
        </p:nvSpPr>
        <p:spPr>
          <a:xfrm>
            <a:off x="2400348" y="5009787"/>
            <a:ext cx="195098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[ [ [ 0],</a:t>
            </a:r>
          </a:p>
          <a:p>
            <a:r>
              <a:rPr lang="en-US" altLang="ko-KR" dirty="0"/>
              <a:t>       [ 4],</a:t>
            </a:r>
          </a:p>
          <a:p>
            <a:r>
              <a:rPr lang="en-US" altLang="ko-KR" dirty="0"/>
              <a:t>        [ 8] ],</a:t>
            </a:r>
          </a:p>
          <a:p>
            <a:r>
              <a:rPr lang="en-US" altLang="ko-KR" dirty="0"/>
              <a:t>      [ [12],</a:t>
            </a:r>
          </a:p>
          <a:p>
            <a:r>
              <a:rPr lang="en-US" altLang="ko-KR" dirty="0"/>
              <a:t>        [16],</a:t>
            </a:r>
          </a:p>
          <a:p>
            <a:r>
              <a:rPr lang="en-US" altLang="ko-KR" dirty="0"/>
              <a:t>        [20] ] ]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C7362C-5B1F-9723-97EC-5FA8B0E3D842}"/>
              </a:ext>
            </a:extLst>
          </p:cNvPr>
          <p:cNvSpPr txBox="1"/>
          <p:nvPr/>
        </p:nvSpPr>
        <p:spPr>
          <a:xfrm>
            <a:off x="2314055" y="2559461"/>
            <a:ext cx="2773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[ [1 2 3 5] ]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8ACFC0-0BAD-A2F2-D3D3-F2D1E5010FF7}"/>
              </a:ext>
            </a:extLst>
          </p:cNvPr>
          <p:cNvSpPr txBox="1"/>
          <p:nvPr/>
        </p:nvSpPr>
        <p:spPr>
          <a:xfrm>
            <a:off x="5812013" y="2363901"/>
            <a:ext cx="310643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ourier New" panose="02070309020205020404" pitchFamily="49" charset="0"/>
              </a:rPr>
              <a:t>5) </a:t>
            </a:r>
            <a:r>
              <a:rPr lang="ko-KR" altLang="en-US" dirty="0">
                <a:latin typeface="Courier New" panose="02070309020205020404" pitchFamily="49" charset="0"/>
              </a:rPr>
              <a:t>아래 </a:t>
            </a:r>
            <a:r>
              <a:rPr lang="ko-KR" altLang="en-US" dirty="0" err="1">
                <a:latin typeface="Courier New" panose="02070309020205020404" pitchFamily="49" charset="0"/>
              </a:rPr>
              <a:t>텐서의</a:t>
            </a:r>
            <a:r>
              <a:rPr lang="ko-KR" altLang="en-US" dirty="0">
                <a:latin typeface="Courier New" panose="02070309020205020404" pitchFamily="49" charset="0"/>
              </a:rPr>
              <a:t> </a:t>
            </a:r>
            <a:r>
              <a:rPr lang="en-US" altLang="ko-KR" dirty="0">
                <a:latin typeface="Courier New" panose="02070309020205020404" pitchFamily="49" charset="0"/>
              </a:rPr>
              <a:t>shape</a:t>
            </a:r>
            <a:r>
              <a:rPr lang="ko-KR" altLang="en-US" dirty="0">
                <a:latin typeface="Courier New" panose="02070309020205020404" pitchFamily="49" charset="0"/>
              </a:rPr>
              <a:t>은</a:t>
            </a:r>
            <a:r>
              <a:rPr lang="en-US" altLang="ko-KR" dirty="0">
                <a:latin typeface="Courier New" panose="02070309020205020404" pitchFamily="49" charset="0"/>
              </a:rPr>
              <a:t>?</a:t>
            </a:r>
          </a:p>
          <a:p>
            <a:r>
              <a:rPr lang="en-US" altLang="ko-KR" dirty="0">
                <a:latin typeface="Courier New" panose="02070309020205020404" pitchFamily="49" charset="0"/>
              </a:rPr>
              <a:t>    </a:t>
            </a:r>
            <a:r>
              <a:rPr lang="fr-FR" altLang="ko-KR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fr-FR" altLang="ko-K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(x.dim())</a:t>
            </a:r>
            <a:r>
              <a:rPr lang="ko-KR" alt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은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? </a:t>
            </a:r>
            <a:endParaRPr lang="fr-FR" altLang="ko-KR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altLang="ko-KR" dirty="0">
              <a:latin typeface="Courier New" panose="02070309020205020404" pitchFamily="49" charset="0"/>
            </a:endParaRPr>
          </a:p>
          <a:p>
            <a:r>
              <a:rPr lang="en-US" altLang="ko-KR" b="0" dirty="0">
                <a:effectLst/>
                <a:latin typeface="Courier New" panose="02070309020205020404" pitchFamily="49" charset="0"/>
              </a:rPr>
              <a:t>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A4DC83-255C-173E-050B-7AF772A4033C}"/>
              </a:ext>
            </a:extLst>
          </p:cNvPr>
          <p:cNvSpPr txBox="1"/>
          <p:nvPr/>
        </p:nvSpPr>
        <p:spPr>
          <a:xfrm>
            <a:off x="3171328" y="3727428"/>
            <a:ext cx="1749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[ [1] ,  [3] ] 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39726C-E027-D9CB-22BA-237FE2CECD14}"/>
              </a:ext>
            </a:extLst>
          </p:cNvPr>
          <p:cNvSpPr txBox="1"/>
          <p:nvPr/>
        </p:nvSpPr>
        <p:spPr>
          <a:xfrm>
            <a:off x="107039" y="4625935"/>
            <a:ext cx="3416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ourier New" panose="02070309020205020404" pitchFamily="49" charset="0"/>
              </a:rPr>
              <a:t>4) </a:t>
            </a:r>
            <a:r>
              <a:rPr lang="ko-KR" altLang="en-US" dirty="0">
                <a:latin typeface="Courier New" panose="02070309020205020404" pitchFamily="49" charset="0"/>
              </a:rPr>
              <a:t>아래 </a:t>
            </a:r>
            <a:r>
              <a:rPr lang="ko-KR" altLang="en-US" dirty="0" err="1">
                <a:latin typeface="Courier New" panose="02070309020205020404" pitchFamily="49" charset="0"/>
              </a:rPr>
              <a:t>텐서의</a:t>
            </a:r>
            <a:r>
              <a:rPr lang="ko-KR" altLang="en-US" dirty="0">
                <a:latin typeface="Courier New" panose="02070309020205020404" pitchFamily="49" charset="0"/>
              </a:rPr>
              <a:t> </a:t>
            </a:r>
            <a:r>
              <a:rPr lang="en-US" altLang="ko-KR" dirty="0">
                <a:latin typeface="Courier New" panose="02070309020205020404" pitchFamily="49" charset="0"/>
              </a:rPr>
              <a:t>shape</a:t>
            </a:r>
            <a:r>
              <a:rPr lang="ko-KR" altLang="en-US" dirty="0">
                <a:latin typeface="Courier New" panose="02070309020205020404" pitchFamily="49" charset="0"/>
              </a:rPr>
              <a:t>은</a:t>
            </a:r>
            <a:r>
              <a:rPr lang="en-US" altLang="ko-KR" dirty="0">
                <a:latin typeface="Courier New" panose="02070309020205020404" pitchFamily="49" charset="0"/>
              </a:rPr>
              <a:t>?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14055" y="2995606"/>
            <a:ext cx="101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(4,)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14055" y="3992015"/>
            <a:ext cx="101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(2,1)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51330" y="5009787"/>
            <a:ext cx="101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(2,3,1)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362770" y="5009787"/>
            <a:ext cx="101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(2,3,3)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62770" y="5353118"/>
            <a:ext cx="101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7831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F23EC-E5B7-9091-5B5E-5AB8BA580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Tensor 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연산</a:t>
            </a:r>
            <a:endParaRPr lang="en-US" altLang="ko-KR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FC6CAE0-F775-3122-0282-3D290DF83D8F}"/>
                  </a:ext>
                </a:extLst>
              </p:cNvPr>
              <p:cNvSpPr txBox="1"/>
              <p:nvPr/>
            </p:nvSpPr>
            <p:spPr>
              <a:xfrm>
                <a:off x="2415047" y="1080269"/>
                <a:ext cx="1456489" cy="7272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2800" dirty="0"/>
                  <a:t>a=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FC6CAE0-F775-3122-0282-3D290DF83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5047" y="1080269"/>
                <a:ext cx="1456489" cy="727250"/>
              </a:xfrm>
              <a:prstGeom prst="rect">
                <a:avLst/>
              </a:prstGeom>
              <a:blipFill>
                <a:blip r:embed="rId2"/>
                <a:stretch>
                  <a:fillRect l="-14644" b="-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A16DBEF-A408-031D-3DCA-9584A5588A81}"/>
                  </a:ext>
                </a:extLst>
              </p:cNvPr>
              <p:cNvSpPr txBox="1"/>
              <p:nvPr/>
            </p:nvSpPr>
            <p:spPr>
              <a:xfrm>
                <a:off x="4399807" y="1053633"/>
                <a:ext cx="1486946" cy="718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2800" dirty="0"/>
                  <a:t>b=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A16DBEF-A408-031D-3DCA-9584A5588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807" y="1053633"/>
                <a:ext cx="1486946" cy="718466"/>
              </a:xfrm>
              <a:prstGeom prst="rect">
                <a:avLst/>
              </a:prstGeom>
              <a:blipFill>
                <a:blip r:embed="rId3"/>
                <a:stretch>
                  <a:fillRect l="-14754" b="-76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8C25B8C4-2690-9F6E-1C5E-7732DEF7E440}"/>
              </a:ext>
            </a:extLst>
          </p:cNvPr>
          <p:cNvSpPr txBox="1"/>
          <p:nvPr/>
        </p:nvSpPr>
        <p:spPr>
          <a:xfrm>
            <a:off x="433135" y="1190449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텐서</a:t>
            </a:r>
            <a:r>
              <a:rPr lang="en-US" altLang="ko-KR" dirty="0"/>
              <a:t>(</a:t>
            </a:r>
            <a:r>
              <a:rPr lang="ko-KR" altLang="en-US" dirty="0"/>
              <a:t>행렬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00D29E-A264-13AD-7DF7-DADEC5527AE6}"/>
              </a:ext>
            </a:extLst>
          </p:cNvPr>
          <p:cNvSpPr txBox="1"/>
          <p:nvPr/>
        </p:nvSpPr>
        <p:spPr>
          <a:xfrm>
            <a:off x="6313270" y="1005920"/>
            <a:ext cx="61120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 = torch.FloatTensor</a:t>
            </a:r>
            <a:r>
              <a:rPr lang="it-IT" altLang="ko-KR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([[5, </a:t>
            </a:r>
            <a:r>
              <a:rPr lang="it-IT" altLang="ko-KR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it-IT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it-IT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 [</a:t>
            </a:r>
            <a:r>
              <a:rPr lang="it-IT" altLang="ko-KR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it-IT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it-IT" altLang="ko-KR" dirty="0">
                <a:solidFill>
                  <a:srgbClr val="098156"/>
                </a:solidFill>
                <a:latin typeface="Courier New" panose="02070309020205020404" pitchFamily="49" charset="0"/>
              </a:rPr>
              <a:t>1</a:t>
            </a:r>
            <a:r>
              <a:rPr lang="it-IT" altLang="ko-KR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]])</a:t>
            </a:r>
            <a:endParaRPr lang="it-IT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it-IT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 = torch.FloatTensor</a:t>
            </a:r>
            <a:r>
              <a:rPr lang="it-IT" altLang="ko-KR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([[</a:t>
            </a:r>
            <a:r>
              <a:rPr lang="it-IT" altLang="ko-KR" dirty="0">
                <a:solidFill>
                  <a:srgbClr val="098156"/>
                </a:solidFill>
                <a:latin typeface="Courier New" panose="02070309020205020404" pitchFamily="49" charset="0"/>
              </a:rPr>
              <a:t>1</a:t>
            </a:r>
            <a:r>
              <a:rPr lang="it-IT" altLang="ko-KR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it-IT" altLang="ko-KR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it-IT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it-IT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 </a:t>
            </a:r>
            <a:r>
              <a:rPr lang="it-IT" altLang="ko-KR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it-IT" altLang="ko-KR" dirty="0">
                <a:solidFill>
                  <a:srgbClr val="098156"/>
                </a:solidFill>
                <a:latin typeface="Courier New" panose="02070309020205020404" pitchFamily="49" charset="0"/>
              </a:rPr>
              <a:t>4</a:t>
            </a:r>
            <a:r>
              <a:rPr lang="it-IT" altLang="ko-KR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it-IT" altLang="ko-KR" dirty="0">
                <a:solidFill>
                  <a:srgbClr val="098156"/>
                </a:solidFill>
                <a:latin typeface="Courier New" panose="02070309020205020404" pitchFamily="49" charset="0"/>
              </a:rPr>
              <a:t>2</a:t>
            </a:r>
            <a:r>
              <a:rPr lang="it-IT" altLang="ko-KR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]])</a:t>
            </a:r>
            <a:endParaRPr lang="it-IT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7B52D8B-07B2-9A44-9279-0A91FEDA71DA}"/>
              </a:ext>
            </a:extLst>
          </p:cNvPr>
          <p:cNvSpPr txBox="1"/>
          <p:nvPr/>
        </p:nvSpPr>
        <p:spPr>
          <a:xfrm>
            <a:off x="798213" y="2198003"/>
            <a:ext cx="1985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 != b </a:t>
            </a:r>
            <a:r>
              <a:rPr lang="ko-KR" alt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는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?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475C46F-B7C8-E7F5-40D8-194DB2CA2850}"/>
              </a:ext>
            </a:extLst>
          </p:cNvPr>
          <p:cNvSpPr txBox="1"/>
          <p:nvPr/>
        </p:nvSpPr>
        <p:spPr>
          <a:xfrm>
            <a:off x="6313270" y="2233130"/>
            <a:ext cx="2343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 ** b </a:t>
            </a:r>
            <a:r>
              <a:rPr lang="ko-KR" alt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는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A83CE67-DB18-BE24-8E25-D8EFFF01725B}"/>
                  </a:ext>
                </a:extLst>
              </p:cNvPr>
              <p:cNvSpPr txBox="1"/>
              <p:nvPr/>
            </p:nvSpPr>
            <p:spPr>
              <a:xfrm>
                <a:off x="8207544" y="2227265"/>
                <a:ext cx="448776" cy="3832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</m:sSup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A83CE67-DB18-BE24-8E25-D8EFFF017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544" y="2227265"/>
                <a:ext cx="448776" cy="3832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4C301FD-B0A3-6944-A324-7473E8DAB10C}"/>
              </a:ext>
            </a:extLst>
          </p:cNvPr>
          <p:cNvSpPr txBox="1"/>
          <p:nvPr/>
        </p:nvSpPr>
        <p:spPr>
          <a:xfrm>
            <a:off x="624840" y="3820614"/>
            <a:ext cx="27401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a.mul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(b))</a:t>
            </a:r>
          </a:p>
          <a:p>
            <a:r>
              <a:rPr lang="en-US" altLang="ko-KR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(a)</a:t>
            </a:r>
            <a:r>
              <a:rPr lang="ko-KR" alt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의 결과는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97C571-D3F1-DA0D-FD1F-1DD7A2CC761C}"/>
              </a:ext>
            </a:extLst>
          </p:cNvPr>
          <p:cNvSpPr txBox="1"/>
          <p:nvPr/>
        </p:nvSpPr>
        <p:spPr>
          <a:xfrm>
            <a:off x="6313270" y="3820615"/>
            <a:ext cx="27401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a.mul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_(b))</a:t>
            </a:r>
          </a:p>
          <a:p>
            <a:r>
              <a:rPr lang="en-US" altLang="ko-KR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(a)</a:t>
            </a:r>
            <a:r>
              <a:rPr lang="ko-KR" alt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의 결과는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?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57665" y="2658357"/>
            <a:ext cx="2468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[[</a:t>
            </a:r>
            <a:r>
              <a:rPr lang="en-US" altLang="ko-KR" dirty="0" err="1" smtClean="0"/>
              <a:t>False,True</a:t>
            </a:r>
            <a:r>
              <a:rPr lang="en-US" altLang="ko-KR" dirty="0" smtClean="0"/>
              <a:t>],</a:t>
            </a:r>
          </a:p>
          <a:p>
            <a:r>
              <a:rPr lang="en-US" altLang="ko-KR" dirty="0" smtClean="0"/>
              <a:t>[False, False]]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900719" y="2777219"/>
            <a:ext cx="2468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[[5,4],</a:t>
            </a:r>
          </a:p>
          <a:p>
            <a:r>
              <a:rPr lang="en-US" altLang="ko-KR" dirty="0" smtClean="0"/>
              <a:t>[81, 1]]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57665" y="4505002"/>
            <a:ext cx="2468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[[5,4],</a:t>
            </a:r>
          </a:p>
          <a:p>
            <a:r>
              <a:rPr lang="en-US" altLang="ko-KR" dirty="0" smtClean="0"/>
              <a:t>[12, 2]]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250509" y="4505002"/>
            <a:ext cx="2468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[[5,4],</a:t>
            </a:r>
          </a:p>
          <a:p>
            <a:r>
              <a:rPr lang="en-US" altLang="ko-KR" dirty="0" smtClean="0"/>
              <a:t>[12, 2]]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250509" y="5399137"/>
            <a:ext cx="2468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[[5,4],</a:t>
            </a:r>
          </a:p>
          <a:p>
            <a:r>
              <a:rPr lang="en-US" altLang="ko-KR" dirty="0" smtClean="0"/>
              <a:t>[12, 2]]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57665" y="5399137"/>
            <a:ext cx="2468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[[5,2],</a:t>
            </a:r>
          </a:p>
          <a:p>
            <a:r>
              <a:rPr lang="en-US" altLang="ko-KR" dirty="0" smtClean="0"/>
              <a:t>[3, 1]]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4661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F23EC-E5B7-9091-5B5E-5AB8BA580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연산 </a:t>
            </a:r>
            <a:endParaRPr lang="en-US" altLang="ko-KR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00D29E-A264-13AD-7DF7-DADEC5527AE6}"/>
              </a:ext>
            </a:extLst>
          </p:cNvPr>
          <p:cNvSpPr txBox="1"/>
          <p:nvPr/>
        </p:nvSpPr>
        <p:spPr>
          <a:xfrm>
            <a:off x="393732" y="1270614"/>
            <a:ext cx="45392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altLang="ko-K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 = torch.FloatTensor([[</a:t>
            </a:r>
            <a:r>
              <a:rPr lang="it-IT" altLang="ko-KR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it-IT" altLang="ko-K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it-IT" altLang="ko-KR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it-IT" altLang="ko-K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it-IT" altLang="ko-K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 [</a:t>
            </a:r>
            <a:r>
              <a:rPr lang="it-IT" altLang="ko-KR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it-IT" altLang="ko-K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it-IT" altLang="ko-KR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it-IT" altLang="ko-K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FB2272-48F3-BDA6-56FF-34CF90A849D7}"/>
              </a:ext>
            </a:extLst>
          </p:cNvPr>
          <p:cNvSpPr txBox="1"/>
          <p:nvPr/>
        </p:nvSpPr>
        <p:spPr>
          <a:xfrm>
            <a:off x="393732" y="2205066"/>
            <a:ext cx="45392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x.</a:t>
            </a:r>
            <a:r>
              <a:rPr lang="en-US" altLang="ko-KR" b="1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 ? </a:t>
            </a:r>
          </a:p>
          <a:p>
            <a:r>
              <a:rPr lang="en-US" altLang="ko-KR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x.mean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 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ECCF94-3D15-E875-9AC3-5ECBBB7DD399}"/>
              </a:ext>
            </a:extLst>
          </p:cNvPr>
          <p:cNvSpPr txBox="1"/>
          <p:nvPr/>
        </p:nvSpPr>
        <p:spPr>
          <a:xfrm>
            <a:off x="326542" y="3051307"/>
            <a:ext cx="61120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altLang="ko-K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(x.</a:t>
            </a:r>
            <a:r>
              <a:rPr lang="pt-BR" altLang="ko-KR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pt-BR" altLang="ko-K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(dim=</a:t>
            </a:r>
            <a:r>
              <a:rPr lang="pt-BR" altLang="ko-KR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pt-BR" altLang="ko-K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 ?</a:t>
            </a:r>
          </a:p>
          <a:p>
            <a:r>
              <a:rPr lang="pt-BR" altLang="ko-KR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altLang="ko-K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(x.</a:t>
            </a:r>
            <a:r>
              <a:rPr lang="pt-BR" altLang="ko-KR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pt-BR" altLang="ko-K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(dim=</a:t>
            </a:r>
            <a:r>
              <a:rPr lang="pt-BR" altLang="ko-KR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pt-BR" altLang="ko-K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 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114B28-9B49-88A6-8892-38830D80A3CC}"/>
              </a:ext>
            </a:extLst>
          </p:cNvPr>
          <p:cNvSpPr txBox="1"/>
          <p:nvPr/>
        </p:nvSpPr>
        <p:spPr>
          <a:xfrm>
            <a:off x="326542" y="6223111"/>
            <a:ext cx="4338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김기현의 딥러닝 부트 캠프</a:t>
            </a:r>
            <a:r>
              <a:rPr lang="en-US" altLang="ko-KR" dirty="0"/>
              <a:t>, </a:t>
            </a:r>
            <a:r>
              <a:rPr lang="ko-KR" altLang="en-US" dirty="0"/>
              <a:t>한빛 미디어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2BD577-050A-16F0-3611-3DE2A95C2842}"/>
              </a:ext>
            </a:extLst>
          </p:cNvPr>
          <p:cNvSpPr txBox="1"/>
          <p:nvPr/>
        </p:nvSpPr>
        <p:spPr>
          <a:xfrm>
            <a:off x="6526033" y="1235570"/>
            <a:ext cx="492225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 = </a:t>
            </a:r>
            <a:r>
              <a:rPr lang="en-US" altLang="ko-KR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torch.FloatTensor</a:t>
            </a:r>
            <a:r>
              <a:rPr lang="en-US" altLang="ko-KR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([[</a:t>
            </a:r>
            <a:r>
              <a:rPr lang="en-US" altLang="ko-KR" sz="2000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altLang="ko-KR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2000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ko-KR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altLang="ko-KR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 [</a:t>
            </a:r>
            <a:r>
              <a:rPr lang="en-US" altLang="ko-KR" sz="2000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9</a:t>
            </a:r>
            <a:r>
              <a:rPr lang="en-US" altLang="ko-KR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2000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ko-KR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]])</a:t>
            </a:r>
          </a:p>
          <a:p>
            <a:r>
              <a:rPr lang="en-US" altLang="ko-KR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 = </a:t>
            </a:r>
            <a:r>
              <a:rPr lang="en-US" altLang="ko-KR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torch.FloatTensor</a:t>
            </a:r>
            <a:r>
              <a:rPr lang="en-US" altLang="ko-KR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altLang="ko-KR" sz="2000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altLang="ko-KR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sz="2000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ko-KR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pl-PL" altLang="ko-KR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 = x + y</a:t>
            </a:r>
          </a:p>
          <a:p>
            <a:r>
              <a:rPr lang="pl-PL" altLang="ko-KR" sz="20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l-PL" altLang="ko-KR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(z)</a:t>
            </a:r>
            <a:r>
              <a:rPr lang="en-US" altLang="ko-KR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?</a:t>
            </a:r>
            <a:endParaRPr lang="pl-PL" altLang="ko-KR" sz="20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altLang="ko-KR" sz="20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/>
            </a:r>
            <a:br>
              <a:rPr lang="en-US" altLang="ko-KR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altLang="ko-KR" sz="20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76521" y="2343565"/>
            <a:ext cx="101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(20.)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76520" y="2728141"/>
            <a:ext cx="101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76520" y="3865810"/>
            <a:ext cx="101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[15.,5.]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76520" y="4391273"/>
            <a:ext cx="101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[10.,10.]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26033" y="3865810"/>
            <a:ext cx="1906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[[11.,5],[13.,5.]]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1933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8612" y="1610867"/>
            <a:ext cx="10515600" cy="1598153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수고하셨습니다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idx="1"/>
          </p:nvPr>
        </p:nvSpPr>
        <p:spPr>
          <a:xfrm>
            <a:off x="838200" y="4627563"/>
            <a:ext cx="10515600" cy="1500187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/>
              <a:t>jhmin@inhatc.ac.kr</a:t>
            </a:r>
            <a:endParaRPr lang="ko-KR" altLang="en-US" sz="3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9A8571-F264-105F-4C18-4673E33E76AE}"/>
              </a:ext>
            </a:extLst>
          </p:cNvPr>
          <p:cNvSpPr/>
          <p:nvPr/>
        </p:nvSpPr>
        <p:spPr>
          <a:xfrm>
            <a:off x="5996412" y="3339000"/>
            <a:ext cx="6195588" cy="90000"/>
          </a:xfrm>
          <a:prstGeom prst="rect">
            <a:avLst/>
          </a:prstGeom>
          <a:gradFill>
            <a:gsLst>
              <a:gs pos="81000">
                <a:srgbClr val="002060"/>
              </a:gs>
              <a:gs pos="17000">
                <a:schemeClr val="tx2">
                  <a:lumMod val="20000"/>
                  <a:lumOff val="80000"/>
                </a:schemeClr>
              </a:gs>
              <a:gs pos="46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288195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30DF9F47E88B047A0695E9C3DC9F515" ma:contentTypeVersion="0" ma:contentTypeDescription="새 문서를 만듭니다." ma:contentTypeScope="" ma:versionID="47b515163c9168915aada0812911783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8509c16e2068e4d5d0612c501c1975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D0C208C-AED1-4440-9261-53183403D2B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62EBFE-E179-4536-9B4A-59F3E0187A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DD8169E-24A0-4D43-A686-0BE92F93E254}">
  <ds:schemaRefs>
    <ds:schemaRef ds:uri="http://purl.org/dc/dcmitype/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14428</TotalTime>
  <Words>551</Words>
  <Application>Microsoft Office PowerPoint</Application>
  <PresentationFormat>와이드스크린</PresentationFormat>
  <Paragraphs>94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Roboto</vt:lpstr>
      <vt:lpstr>맑은 고딕</vt:lpstr>
      <vt:lpstr>Arial</vt:lpstr>
      <vt:lpstr>Calibri</vt:lpstr>
      <vt:lpstr>Cambria Math</vt:lpstr>
      <vt:lpstr>Courier New</vt:lpstr>
      <vt:lpstr>Wingdings</vt:lpstr>
      <vt:lpstr>디자인 사용자 지정</vt:lpstr>
      <vt:lpstr>과제 2주차</vt:lpstr>
      <vt:lpstr>수학 용어 (? 작성)</vt:lpstr>
      <vt:lpstr>텐서 </vt:lpstr>
      <vt:lpstr>Tensor  연산</vt:lpstr>
      <vt:lpstr>연산 </vt:lpstr>
      <vt:lpstr>수고하셨습니다</vt:lpstr>
    </vt:vector>
  </TitlesOfParts>
  <Company>SAMSUNG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inhatc</cp:lastModifiedBy>
  <cp:revision>906</cp:revision>
  <dcterms:created xsi:type="dcterms:W3CDTF">2019-03-14T00:45:06Z</dcterms:created>
  <dcterms:modified xsi:type="dcterms:W3CDTF">2023-09-06T09:40:28Z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C:\Users\ulsiguya\Desktop\SR Template wide.pptx</vt:lpwstr>
  </property>
  <property fmtid="{D5CDD505-2E9C-101B-9397-08002B2CF9AE}" pid="4" name="ContentTypeId">
    <vt:lpwstr>0x010100A30DF9F47E88B047A0695E9C3DC9F515</vt:lpwstr>
  </property>
</Properties>
</file>