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0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notesMasters/notesMaster1.xml" Type="http://schemas.openxmlformats.org/officeDocument/2006/relationships/notesMaster"/><Relationship Id="rId31" Target="theme/theme2.xml" Type="http://schemas.openxmlformats.org/officeDocument/2006/relationships/theme"/><Relationship Id="rId32" Target="notesSlides/notesSlide1.xml" Type="http://schemas.openxmlformats.org/officeDocument/2006/relationships/notesSlide"/><Relationship Id="rId33" Target="notesSlides/notesSlide2.xml" Type="http://schemas.openxmlformats.org/officeDocument/2006/relationships/notesSlide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Hi everyone, my name is Rachel and this is Shou. Our project is auto-complete for music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First, I will go over the project background and contributions towards this research. I will also explain our model structure and process for music generation.</a:t>
            </a:r>
          </a:p>
          <a:p>
            <a:r>
              <a:rPr lang="en-US"/>
              <a:t/>
            </a:r>
          </a:p>
          <a:p>
            <a:r>
              <a:rPr lang="en-US"/>
              <a:t>From there, I will pass on to shou who will talk about our experimentations and evaluation metrics.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Generative AI has become increasingly popular over the past few years, especially in the creative arts industry. </a:t>
            </a:r>
          </a:p>
          <a:p>
            <a:r>
              <a:rPr lang="en-US"/>
              <a:t>Currently, music generation models are being used as tools for composers to inspire creativity.</a:t>
            </a:r>
          </a:p>
          <a:p>
            <a:r>
              <a:rPr lang="en-US"/>
              <a:t/>
            </a:r>
          </a:p>
          <a:p>
            <a:r>
              <a:rPr lang="en-US"/>
              <a:t>Our initial research prompt was to</a:t>
            </a:r>
          </a:p>
          <a:p>
            <a:r>
              <a:rPr lang="en-US"/>
              <a:t/>
            </a:r>
          </a:p>
          <a:p>
            <a:r>
              <a:rPr lang="en-US"/>
              <a:t>From this prompt, we have researched 13 music generation models, 5 of which were transformers. From these models we found...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Recent music generation models have become increasingly complex in an attempt to generate realistic-sounding music. Over 63% of the models we reviewed had over 40 million parameters, as you can see in the pie chart. </a:t>
            </a:r>
          </a:p>
          <a:p>
            <a:r>
              <a:rPr lang="en-US"/>
              <a:t/>
            </a:r>
          </a:p>
          <a:p>
            <a:r>
              <a:rPr lang="en-US"/>
              <a:t>While the music generated from these models are almost realistic to a human composition, the models require high computational resources to run such as a computer with multiple GPUs. This makes it inaccessible to composers who are financially struggling or in developing nations. </a:t>
            </a:r>
          </a:p>
          <a:p>
            <a:r>
              <a:rPr lang="en-US"/>
              <a:t/>
            </a:r>
          </a:p>
          <a:p>
            <a:r>
              <a:rPr lang="en-US"/>
              <a:t>Even if these models are hosted online through in-cloud executions, composers who don't have reliable internet connections won't be able to use them.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Which brings us to our final problem statement.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contributions to this research project are: </a:t>
            </a:r>
          </a:p>
          <a:p>
            <a:r>
              <a:rPr lang="en-US"/>
              <a:t>A lightweight model that can be used on edge devices such as Raspberry Pi or mobile phones.</a:t>
            </a:r>
          </a:p>
          <a:p>
            <a:r>
              <a:rPr lang="en-US"/>
              <a:t>This should have a relatively fast generation time without using a GPU or cloud-based execution.</a:t>
            </a:r>
          </a:p>
          <a:p>
            <a:r>
              <a:rPr lang="en-US"/>
              <a:t/>
            </a:r>
          </a:p>
          <a:p>
            <a:r>
              <a:rPr lang="en-US"/>
              <a:t>Ideally, we want the model to generate music that is almost comparable to existing models.</a:t>
            </a:r>
          </a:p>
          <a:p>
            <a:r>
              <a:rPr lang="en-US"/>
              <a:t/>
            </a:r>
          </a:p>
          <a:p>
            <a:r>
              <a:rPr lang="en-US"/>
              <a:t>We limited our model to the classical genre due to the wide variety of datasets available and the well-structured nature of those compositions. We can also avoid copyright issues if our model generates something similar to the dataset.</a:t>
            </a:r>
          </a:p>
          <a:p>
            <a:r>
              <a:rPr lang="en-US"/>
              <a:t/>
            </a:r>
          </a:p>
          <a:p>
            <a:r>
              <a:rPr lang="en-US"/>
              <a:t>Additionally, since music is subjective, we also derived objective metrics to evaluate our model.</a:t>
            </a:r>
          </a:p>
          <a:p>
            <a:r>
              <a:rPr lang="en-US"/>
              <a:t/>
            </a:r>
          </a:p>
          <a:p>
            <a:r>
              <a:rPr lang="en-US"/>
              <a:t>Finally, I also developed a demonstration of our model using a Python-based GUI.</a:t>
            </a:r>
          </a:p>
          <a:p>
            <a:r>
              <a:rPr lang="en-US"/>
              <a:t/>
            </a:r>
          </a:p>
          <a:p>
            <a:r>
              <a:rPr lang="en-US"/>
              <a:t>Both of us have contributed to each area of our research. I have been primarily working on the model training and inferencing and the demonstration. While Shou has been primarily working on model training inferencing and evaluation metrics.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this section, I'll going over our model architecture and the methods we used.</a:t>
            </a:r>
          </a:p>
          <a:p>
            <a:r>
              <a:rPr lang="en-US"/>
              <a:t/>
            </a:r>
          </a:p>
          <a:p>
            <a:r>
              <a:rPr lang="en-US"/>
              <a:t>Our model is an encoder-only transformer with 19 million parameters. This is the 4th lowest out of all the models we have reviewed. </a:t>
            </a:r>
          </a:p>
          <a:p>
            <a:r>
              <a:rPr lang="en-US"/>
              <a:t/>
            </a:r>
          </a:p>
          <a:p>
            <a:r>
              <a:rPr lang="en-US"/>
              <a:t>We intended it to be used as a MIDI to MIDI music generation. As you can see at the bottom of our poster, we have outlined the generation process. </a:t>
            </a:r>
          </a:p>
          <a:p>
            <a:r>
              <a:rPr lang="en-US"/>
              <a:t>Firstly, we preprocess a MIDI file, extract the musical information and convert it into tokens. These tokens can then be read by the model to generate music. </a:t>
            </a:r>
          </a:p>
          <a:p>
            <a:r>
              <a:rPr lang="en-US"/>
              <a:t>Once the model has finished generation, we would convert those tokens back into MIDI and audio files for convenience.</a:t>
            </a:r>
          </a:p>
          <a:p>
            <a:r>
              <a:rPr lang="en-US"/>
              <a:t/>
            </a:r>
          </a:p>
          <a:p>
            <a:r>
              <a:rPr lang="en-US"/>
              <a:t>Our preprocessing methods utilise the MidiTok library to convert MIDI information, such as pitch, velocity and duration of a note, into tokens. In particular, we have experimented with the REMI and Structured tokenizers. We also trained our model using the MAESTRO dataset. </a:t>
            </a:r>
          </a:p>
          <a:p>
            <a:r>
              <a:rPr lang="en-US"/>
              <a:t/>
            </a:r>
          </a:p>
          <a:p>
            <a:r>
              <a:rPr lang="en-US"/>
              <a:t>Now I'll be passing on to shou to talk about the experiments and metrics.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had a problem with silences between notes xd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21380" y="3514600"/>
            <a:ext cx="12504420" cy="2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714"/>
              </a:lnSpc>
            </a:pPr>
            <a:r>
              <a:rPr lang="en-US" sz="8714">
                <a:solidFill>
                  <a:srgbClr val="FFFFFF"/>
                </a:solidFill>
                <a:latin typeface="DM Sans Bold"/>
              </a:rPr>
              <a:t>#74 AUTO-COMPLETE FOR MUSIC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3684" y="6640827"/>
            <a:ext cx="5722116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Rachel Nataatmadja and Shou Miyamoto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3683" y="-54698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13683" y="219075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0598" y="1995432"/>
            <a:ext cx="15774573" cy="8008099"/>
          </a:xfrm>
          <a:custGeom>
            <a:avLst/>
            <a:gdLst/>
            <a:ahLst/>
            <a:cxnLst/>
            <a:rect r="r" b="b" t="t" l="l"/>
            <a:pathLst>
              <a:path h="8008099" w="15774573">
                <a:moveTo>
                  <a:pt x="0" y="0"/>
                </a:moveTo>
                <a:lnTo>
                  <a:pt x="15774574" y="0"/>
                </a:lnTo>
                <a:lnTo>
                  <a:pt x="15774574" y="8008099"/>
                </a:lnTo>
                <a:lnTo>
                  <a:pt x="0" y="8008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0598" y="76200"/>
            <a:ext cx="7522209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EVALUATION 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METRICS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3137" y="1376927"/>
            <a:ext cx="13247047" cy="98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6900">
                <a:solidFill>
                  <a:srgbClr val="8CA9AD"/>
                </a:solidFill>
                <a:latin typeface="DM Sans Bold"/>
              </a:rPr>
              <a:t>PARAMETER SIZE COMPARISON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78746" y="4346197"/>
            <a:ext cx="4373269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BASIC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494954" y="2912362"/>
            <a:ext cx="8210459" cy="5795005"/>
          </a:xfrm>
          <a:custGeom>
            <a:avLst/>
            <a:gdLst/>
            <a:ahLst/>
            <a:cxnLst/>
            <a:rect r="r" b="b" t="t" l="l"/>
            <a:pathLst>
              <a:path h="5795005" w="8210459">
                <a:moveTo>
                  <a:pt x="0" y="0"/>
                </a:moveTo>
                <a:lnTo>
                  <a:pt x="8210459" y="0"/>
                </a:lnTo>
                <a:lnTo>
                  <a:pt x="8210459" y="5795005"/>
                </a:lnTo>
                <a:lnTo>
                  <a:pt x="0" y="5795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14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3137" y="3092022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3" y="0"/>
                </a:lnTo>
                <a:lnTo>
                  <a:pt x="8790863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257" y="888241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2482" y="2349500"/>
            <a:ext cx="14643036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-11227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3156322" y="7153817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233394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385593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2341879"/>
            <a:ext cx="6143680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PROJECT BACKGROUND AND 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3863866"/>
            <a:ext cx="5542676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OUR MODEL AND EXPERIMENTATIONS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7556" y="5377917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5969" y="5614456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EVAULATION METRICS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7556" y="689990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5969" y="7096125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CONCLUSION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5846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79690" y="4228630"/>
            <a:ext cx="8370103" cy="5454067"/>
          </a:xfrm>
          <a:custGeom>
            <a:avLst/>
            <a:gdLst/>
            <a:ahLst/>
            <a:cxnLst/>
            <a:rect r="r" b="b" t="t" l="l"/>
            <a:pathLst>
              <a:path h="5454067" w="8370103">
                <a:moveTo>
                  <a:pt x="0" y="0"/>
                </a:moveTo>
                <a:lnTo>
                  <a:pt x="8370103" y="0"/>
                </a:lnTo>
                <a:lnTo>
                  <a:pt x="8370103" y="5454067"/>
                </a:lnTo>
                <a:lnTo>
                  <a:pt x="0" y="54540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471" t="-2499" r="-1117" b="-9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0424" y="1438146"/>
            <a:ext cx="12121361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PROJECT BACKGROUND - INITIAL PROMPT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0424" y="2298949"/>
            <a:ext cx="8059603" cy="465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58"/>
              </a:lnSpc>
            </a:pPr>
            <a:r>
              <a:rPr lang="en-US" sz="4780">
                <a:solidFill>
                  <a:srgbClr val="737373"/>
                </a:solidFill>
                <a:latin typeface="DM Sans"/>
              </a:rPr>
              <a:t>Investigate developing a tool, potentially tailoring language models like GPT-3, to aid a composer in writing music by predict future notes based on the current notes.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40640" y="45562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5497" y="4503034"/>
            <a:ext cx="9152186" cy="5647357"/>
          </a:xfrm>
          <a:custGeom>
            <a:avLst/>
            <a:gdLst/>
            <a:ahLst/>
            <a:cxnLst/>
            <a:rect r="r" b="b" t="t" l="l"/>
            <a:pathLst>
              <a:path h="5647357" w="9152186">
                <a:moveTo>
                  <a:pt x="0" y="0"/>
                </a:moveTo>
                <a:lnTo>
                  <a:pt x="9152186" y="0"/>
                </a:lnTo>
                <a:lnTo>
                  <a:pt x="9152186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0424" y="1438146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PROJECT BACKGROUND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9949" y="2289424"/>
            <a:ext cx="8059603" cy="595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737373"/>
                </a:solidFill>
                <a:latin typeface="DM Sans"/>
              </a:rPr>
              <a:t>Music generation models are used as inspirations for composers.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737373"/>
                </a:solidFill>
                <a:latin typeface="DM Sans"/>
              </a:rPr>
              <a:t>High complexity in recent music generation models.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737373"/>
                </a:solidFill>
                <a:latin typeface="DM Sans"/>
              </a:rPr>
              <a:t>Requires high computational resources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737373"/>
                </a:solidFill>
                <a:latin typeface="DM Sans"/>
              </a:rPr>
              <a:t>Inaccessible to composers who has low-income, in developing nations or has unreliable internet.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80870" y="1854263"/>
            <a:ext cx="6726444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0870" y="3834019"/>
            <a:ext cx="11370204" cy="266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58"/>
              </a:lnSpc>
            </a:pPr>
            <a:r>
              <a:rPr lang="en-US" sz="4780">
                <a:solidFill>
                  <a:srgbClr val="737373"/>
                </a:solidFill>
                <a:latin typeface="DM Sans"/>
              </a:rPr>
              <a:t>Can we get adequate music generation while lowering the computational requirement to produce and run the model?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419457" y="6125117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061889" y="-806818"/>
            <a:ext cx="4165223" cy="5950318"/>
          </a:xfrm>
          <a:custGeom>
            <a:avLst/>
            <a:gdLst/>
            <a:ahLst/>
            <a:cxnLst/>
            <a:rect r="r" b="b" t="t" l="l"/>
            <a:pathLst>
              <a:path h="5950318" w="4165223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1076325"/>
            <a:ext cx="672644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8CA9AD"/>
                </a:solidFill>
                <a:latin typeface="DM Sans Bold"/>
              </a:rPr>
              <a:t>CONTRIBUTIONS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196916"/>
            <a:ext cx="8378222" cy="7015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1"/>
              </a:lnSpc>
            </a:pPr>
            <a:r>
              <a:rPr lang="en-US" sz="3392">
                <a:solidFill>
                  <a:srgbClr val="737373"/>
                </a:solidFill>
                <a:latin typeface="DM Sans"/>
              </a:rPr>
              <a:t>We propose:</a:t>
            </a: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Lightweight model that can be used on edge devices.</a:t>
            </a:r>
          </a:p>
          <a:p>
            <a:pPr>
              <a:lnSpc>
                <a:spcPts val="3731"/>
              </a:lnSpc>
            </a:pP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Lower complexity and relatively fast generation time.</a:t>
            </a:r>
          </a:p>
          <a:p>
            <a:pPr>
              <a:lnSpc>
                <a:spcPts val="3731"/>
              </a:lnSpc>
            </a:pP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Performs to a similar degree as state-of-the-art music generation models.</a:t>
            </a:r>
          </a:p>
          <a:p>
            <a:pPr>
              <a:lnSpc>
                <a:spcPts val="3731"/>
              </a:lnSpc>
            </a:pP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Music from the classical genre.</a:t>
            </a:r>
          </a:p>
          <a:p>
            <a:pPr>
              <a:lnSpc>
                <a:spcPts val="3731"/>
              </a:lnSpc>
            </a:pP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Objective e</a:t>
            </a:r>
            <a:r>
              <a:rPr lang="en-US" sz="3392">
                <a:solidFill>
                  <a:srgbClr val="737373"/>
                </a:solidFill>
                <a:latin typeface="DM Sans"/>
              </a:rPr>
              <a:t>valuation metrics.</a:t>
            </a:r>
          </a:p>
          <a:p>
            <a:pPr>
              <a:lnSpc>
                <a:spcPts val="3731"/>
              </a:lnSpc>
            </a:pPr>
          </a:p>
          <a:p>
            <a:pPr marL="732487" indent="-366244" lvl="1">
              <a:lnSpc>
                <a:spcPts val="3731"/>
              </a:lnSpc>
              <a:buFont typeface="Arial"/>
              <a:buChar char="•"/>
            </a:pPr>
            <a:r>
              <a:rPr lang="en-US" sz="3392">
                <a:solidFill>
                  <a:srgbClr val="737373"/>
                </a:solidFill>
                <a:latin typeface="DM Sans"/>
              </a:rPr>
              <a:t>Demonstration of our project.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423741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56" y="1219377"/>
            <a:ext cx="8644332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OUR MODEL ARCHITECTURE AND PROCESS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2524308"/>
            <a:ext cx="7546949" cy="487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Encoder-only transformer model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19 Million parameters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MIDI to MIDI generation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Tokenisation preprocessing via MidiTok library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</a:rPr>
              <a:t>MAESTRO V3 dataset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61889" y="0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04320" y="5524697"/>
            <a:ext cx="4165223" cy="5950318"/>
          </a:xfrm>
          <a:custGeom>
            <a:avLst/>
            <a:gdLst/>
            <a:ahLst/>
            <a:cxnLst/>
            <a:rect r="r" b="b" t="t" l="l"/>
            <a:pathLst>
              <a:path h="5950318" w="4165223">
                <a:moveTo>
                  <a:pt x="0" y="0"/>
                </a:moveTo>
                <a:lnTo>
                  <a:pt x="4165223" y="0"/>
                </a:lnTo>
                <a:lnTo>
                  <a:pt x="4165223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17556" y="7947406"/>
            <a:ext cx="722294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DM Sans"/>
              </a:rPr>
              <a:t>N. Fradet, J.-P. Briot, F. Chhel, A. El Fallah-Seghrouchni and N. Gutowski, “MidiTok: A Python Package for MIDI File Tokenization,” in 22nd International Society for Music. Information Retrieval Conference, Online, 2021.</a:t>
            </a:r>
          </a:p>
          <a:p>
            <a:pPr>
              <a:lnSpc>
                <a:spcPts val="21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27307" y="7942902"/>
            <a:ext cx="1073876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EXPERIMENTS DURING TRAINING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1113280"/>
            <a:ext cx="1609025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V1.1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908755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V2.1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1121216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INITIAL TRANSFORMER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2880178"/>
            <a:ext cx="9595860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ADJUSTING REST RANGE IN TOKENIZATION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5969" y="1641922"/>
            <a:ext cx="6200380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Mean Squared Error(MSE) loss function, REMI tokenizer, 147 MIDI files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7556" y="4667715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V3.1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5969" y="4675650"/>
            <a:ext cx="9595860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LOSS FUNCTIONS AND ADDING MORE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17556" y="646318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V4.1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55969" y="6471123"/>
            <a:ext cx="8326845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ADDED POSITIONAL ENCODING LAYER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5969" y="3400884"/>
            <a:ext cx="12400760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Structured tokenizer, MSE loss function, 147 Midi files V2.1 - Removed Rest range, V2.2 -  Changed rest range from half beats to four beats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5969" y="5196357"/>
            <a:ext cx="11391849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MSE loss vs Cross-entropy loss function, 272 MIDI files, Structured Tokenizer, Rest range half to four beats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55969" y="6991829"/>
            <a:ext cx="11391849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737373"/>
                </a:solidFill>
                <a:latin typeface="DM Sans Italics"/>
              </a:rPr>
              <a:t>MSE loss vs Cross-entropy loss function, 274 MIDI files, Structured tokenizer,  Rest range half to four beats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4897" y="9018099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217429"/>
            <a:ext cx="16230600" cy="7800669"/>
          </a:xfrm>
          <a:custGeom>
            <a:avLst/>
            <a:gdLst/>
            <a:ahLst/>
            <a:cxnLst/>
            <a:rect r="r" b="b" t="t" l="l"/>
            <a:pathLst>
              <a:path h="7800669" w="16230600">
                <a:moveTo>
                  <a:pt x="0" y="0"/>
                </a:moveTo>
                <a:lnTo>
                  <a:pt x="16230600" y="0"/>
                </a:lnTo>
                <a:lnTo>
                  <a:pt x="16230600" y="7800670"/>
                </a:lnTo>
                <a:lnTo>
                  <a:pt x="0" y="7800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DAFxgH1K24E</dc:identifier>
  <dcterms:modified xsi:type="dcterms:W3CDTF">2011-08-01T06:04:30Z</dcterms:modified>
  <cp:revision>1</cp:revision>
  <dc:title>Exhibition Project 74</dc:title>
</cp:coreProperties>
</file>