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26b76e61b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26b76e61b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26b76e61b_1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26b76e61b_1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926b76e61b_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926b76e61b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26b76e61b_8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26b76e61b_8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26b76e61b_8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926b76e61b_8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926b76e61b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26b76e61b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926b76e61b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926b76e61b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926b76e61b_1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926b76e61b_1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26b76e61b_8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26b76e61b_8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27a45c6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27a45c6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926b76e61b_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926b76e61b_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26b76e61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26b76e61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26b76e61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26b76e61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26b76e61b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26b76e61b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26b76e61b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26b76e61b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26b76e61b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26b76e61b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26b76e61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926b76e61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 Id="rId11" Type="http://schemas.openxmlformats.org/officeDocument/2006/relationships/image" Target="../media/image4.png"/><Relationship Id="rId10"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heart-disease-se.bubbleapps.io/version-test?debug_mode=tru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6721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Expert System for </a:t>
            </a:r>
            <a:r>
              <a:rPr lang="en"/>
              <a:t>Diagnosing</a:t>
            </a:r>
            <a:r>
              <a:rPr lang="en"/>
              <a:t> Heart Disease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Diagram</a:t>
            </a:r>
            <a:endParaRPr/>
          </a:p>
        </p:txBody>
      </p:sp>
      <p:sp>
        <p:nvSpPr>
          <p:cNvPr id="333" name="Google Shape;333;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34" name="Google Shape;334;p22"/>
          <p:cNvSpPr txBox="1"/>
          <p:nvPr/>
        </p:nvSpPr>
        <p:spPr>
          <a:xfrm>
            <a:off x="3111250" y="2759200"/>
            <a:ext cx="60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35" name="Google Shape;335;p22"/>
          <p:cNvPicPr preferRelativeResize="0"/>
          <p:nvPr/>
        </p:nvPicPr>
        <p:blipFill>
          <a:blip r:embed="rId3">
            <a:alphaModFix/>
          </a:blip>
          <a:stretch>
            <a:fillRect/>
          </a:stretch>
        </p:blipFill>
        <p:spPr>
          <a:xfrm>
            <a:off x="314325" y="1476375"/>
            <a:ext cx="8515350" cy="2190750"/>
          </a:xfrm>
          <a:prstGeom prst="rect">
            <a:avLst/>
          </a:prstGeom>
          <a:noFill/>
          <a:ln>
            <a:noFill/>
          </a:ln>
        </p:spPr>
      </p:pic>
      <p:pic>
        <p:nvPicPr>
          <p:cNvPr id="336" name="Google Shape;336;p22"/>
          <p:cNvPicPr preferRelativeResize="0"/>
          <p:nvPr/>
        </p:nvPicPr>
        <p:blipFill>
          <a:blip r:embed="rId4">
            <a:alphaModFix/>
          </a:blip>
          <a:stretch>
            <a:fillRect/>
          </a:stretch>
        </p:blipFill>
        <p:spPr>
          <a:xfrm>
            <a:off x="728663" y="3457563"/>
            <a:ext cx="3190875" cy="168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636150" y="410175"/>
            <a:ext cx="7030500" cy="999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a:solidFill>
                  <a:srgbClr val="374151"/>
                </a:solidFill>
                <a:highlight>
                  <a:srgbClr val="FFFFFF"/>
                </a:highlight>
              </a:rPr>
              <a:t>Non-Functional Requirements </a:t>
            </a:r>
            <a:endParaRPr>
              <a:solidFill>
                <a:srgbClr val="374151"/>
              </a:solidFill>
            </a:endParaRPr>
          </a:p>
        </p:txBody>
      </p:sp>
      <p:sp>
        <p:nvSpPr>
          <p:cNvPr id="342" name="Google Shape;342;p23"/>
          <p:cNvSpPr txBox="1"/>
          <p:nvPr>
            <p:ph idx="1" type="body"/>
          </p:nvPr>
        </p:nvSpPr>
        <p:spPr>
          <a:xfrm>
            <a:off x="1303800" y="833525"/>
            <a:ext cx="7155600" cy="33069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t/>
            </a:r>
            <a:endParaRPr sz="1400">
              <a:solidFill>
                <a:srgbClr val="2F5496"/>
              </a:solidFill>
              <a:highlight>
                <a:srgbClr val="FFFFFF"/>
              </a:highlight>
              <a:latin typeface="Arial"/>
              <a:ea typeface="Arial"/>
              <a:cs typeface="Arial"/>
              <a:sym typeface="Arial"/>
            </a:endParaRPr>
          </a:p>
          <a:p>
            <a:pPr indent="0" lvl="0" marL="0" rtl="0" algn="just">
              <a:spcBef>
                <a:spcPts val="0"/>
              </a:spcBef>
              <a:spcAft>
                <a:spcPts val="0"/>
              </a:spcAft>
              <a:buNone/>
            </a:pPr>
            <a:r>
              <a:rPr lang="en" sz="1100">
                <a:solidFill>
                  <a:srgbClr val="000000"/>
                </a:solidFill>
                <a:highlight>
                  <a:srgbClr val="FFFFFF"/>
                </a:highlight>
                <a:latin typeface="Arial"/>
                <a:ea typeface="Arial"/>
                <a:cs typeface="Arial"/>
                <a:sym typeface="Arial"/>
              </a:rPr>
              <a:t> </a:t>
            </a:r>
            <a:endParaRPr sz="3685">
              <a:solidFill>
                <a:srgbClr val="000000"/>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Performance</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0" lvl="0" marL="0" rtl="0" algn="just">
              <a:spcBef>
                <a:spcPts val="0"/>
              </a:spcBef>
              <a:spcAft>
                <a:spcPts val="0"/>
              </a:spcAft>
              <a:buNone/>
            </a:pPr>
            <a:r>
              <a:rPr lang="en" sz="3685">
                <a:solidFill>
                  <a:srgbClr val="000000"/>
                </a:solidFill>
                <a:highlight>
                  <a:srgbClr val="FFFFFF"/>
                </a:highlight>
                <a:latin typeface="Arial"/>
                <a:ea typeface="Arial"/>
                <a:cs typeface="Arial"/>
                <a:sym typeface="Arial"/>
              </a:rPr>
              <a:t> </a:t>
            </a:r>
            <a:endParaRPr sz="3685">
              <a:solidFill>
                <a:srgbClr val="000000"/>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The system should respond to user queries and provide diagnoses within few minutes of user interaction.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Quick responses are crucial for the system's usability and to ensure efficient diagnosis. </a:t>
            </a:r>
            <a:endParaRPr sz="3985">
              <a:solidFill>
                <a:srgbClr val="374151"/>
              </a:solidFill>
              <a:highlight>
                <a:srgbClr val="FFFFFF"/>
              </a:highlight>
              <a:latin typeface="Arial"/>
              <a:ea typeface="Arial"/>
              <a:cs typeface="Arial"/>
              <a:sym typeface="Arial"/>
            </a:endParaRPr>
          </a:p>
          <a:p>
            <a:pPr indent="0" lvl="0" marL="0" rtl="0" algn="l">
              <a:spcBef>
                <a:spcPts val="0"/>
              </a:spcBef>
              <a:spcAft>
                <a:spcPts val="0"/>
              </a:spcAft>
              <a:buNone/>
            </a:pPr>
            <a:r>
              <a:t/>
            </a:r>
            <a:endParaRPr sz="3985">
              <a:solidFill>
                <a:srgbClr val="374151"/>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Reliability</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0" lvl="0" marL="0" rtl="0" algn="just">
              <a:spcBef>
                <a:spcPts val="0"/>
              </a:spcBef>
              <a:spcAft>
                <a:spcPts val="0"/>
              </a:spcAft>
              <a:buNone/>
            </a:pPr>
            <a:r>
              <a:rPr lang="en" sz="3685">
                <a:solidFill>
                  <a:srgbClr val="000000"/>
                </a:solidFill>
                <a:highlight>
                  <a:srgbClr val="FFFFFF"/>
                </a:highlight>
                <a:latin typeface="Arial"/>
                <a:ea typeface="Arial"/>
                <a:cs typeface="Arial"/>
                <a:sym typeface="Arial"/>
              </a:rPr>
              <a:t> </a:t>
            </a:r>
            <a:endParaRPr sz="3685">
              <a:solidFill>
                <a:srgbClr val="000000"/>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The system should have a 99% uptime, with minimal downtime for maintenance.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Healthcare professionals rely on this system for critical patient assessments, making high reliability essential. </a:t>
            </a:r>
            <a:endParaRPr sz="3985">
              <a:solidFill>
                <a:srgbClr val="374151"/>
              </a:solidFill>
              <a:highlight>
                <a:srgbClr val="FFFFFF"/>
              </a:highlight>
              <a:latin typeface="Arial"/>
              <a:ea typeface="Arial"/>
              <a:cs typeface="Arial"/>
              <a:sym typeface="Arial"/>
            </a:endParaRPr>
          </a:p>
          <a:p>
            <a:pPr indent="0" lvl="0" marL="0" rtl="0" algn="just">
              <a:spcBef>
                <a:spcPts val="0"/>
              </a:spcBef>
              <a:spcAft>
                <a:spcPts val="0"/>
              </a:spcAft>
              <a:buNone/>
            </a:pPr>
            <a:r>
              <a:rPr lang="en" sz="3985">
                <a:solidFill>
                  <a:srgbClr val="374151"/>
                </a:solidFill>
                <a:highlight>
                  <a:srgbClr val="FFFFFF"/>
                </a:highlight>
                <a:latin typeface="Arial"/>
                <a:ea typeface="Arial"/>
                <a:cs typeface="Arial"/>
                <a:sym typeface="Arial"/>
              </a:rPr>
              <a:t> </a:t>
            </a:r>
            <a:endParaRPr sz="3985">
              <a:solidFill>
                <a:srgbClr val="374151"/>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Security</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All patient data should be encrypted and compliant with health data privacy regulations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Protecting patient data and complying with legal requirements is a top priority. </a:t>
            </a:r>
            <a:endParaRPr sz="3985">
              <a:solidFill>
                <a:srgbClr val="374151"/>
              </a:solidFill>
              <a:highlight>
                <a:srgbClr val="FFFFFF"/>
              </a:highlight>
              <a:latin typeface="Arial"/>
              <a:ea typeface="Arial"/>
              <a:cs typeface="Arial"/>
              <a:sym typeface="Arial"/>
            </a:endParaRPr>
          </a:p>
          <a:p>
            <a:pPr indent="0" lvl="0" marL="0" rtl="0" algn="just">
              <a:spcBef>
                <a:spcPts val="0"/>
              </a:spcBef>
              <a:spcAft>
                <a:spcPts val="0"/>
              </a:spcAft>
              <a:buNone/>
            </a:pPr>
            <a:r>
              <a:rPr lang="en" sz="3985">
                <a:solidFill>
                  <a:srgbClr val="374151"/>
                </a:solidFill>
                <a:highlight>
                  <a:srgbClr val="FFFFFF"/>
                </a:highlight>
                <a:latin typeface="Arial"/>
                <a:ea typeface="Arial"/>
                <a:cs typeface="Arial"/>
                <a:sym typeface="Arial"/>
              </a:rPr>
              <a:t> </a:t>
            </a:r>
            <a:endParaRPr sz="3985">
              <a:solidFill>
                <a:srgbClr val="374151"/>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Usability</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The system should have an intuitive web user interface and provide clear, easy-to-understand diagnostic results.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Healthcare professionals with varying levels of technical expertise should be able to use the system effectively. </a:t>
            </a:r>
            <a:endParaRPr sz="3985">
              <a:solidFill>
                <a:srgbClr val="374151"/>
              </a:solidFill>
              <a:highlight>
                <a:srgbClr val="FFFFFF"/>
              </a:highlight>
              <a:latin typeface="Arial"/>
              <a:ea typeface="Arial"/>
              <a:cs typeface="Arial"/>
              <a:sym typeface="Arial"/>
            </a:endParaRPr>
          </a:p>
          <a:p>
            <a:pPr indent="0" lvl="0" marL="0" rtl="0" algn="just">
              <a:spcBef>
                <a:spcPts val="0"/>
              </a:spcBef>
              <a:spcAft>
                <a:spcPts val="0"/>
              </a:spcAft>
              <a:buNone/>
            </a:pPr>
            <a:r>
              <a:rPr lang="en" sz="3985">
                <a:solidFill>
                  <a:srgbClr val="374151"/>
                </a:solidFill>
                <a:highlight>
                  <a:srgbClr val="FFFFFF"/>
                </a:highlight>
                <a:latin typeface="Arial"/>
                <a:ea typeface="Arial"/>
                <a:cs typeface="Arial"/>
                <a:sym typeface="Arial"/>
              </a:rPr>
              <a:t> </a:t>
            </a:r>
            <a:endParaRPr sz="3985">
              <a:solidFill>
                <a:srgbClr val="374151"/>
              </a:solidFill>
              <a:highlight>
                <a:srgbClr val="FFFFFF"/>
              </a:highlight>
              <a:latin typeface="Arial"/>
              <a:ea typeface="Arial"/>
              <a:cs typeface="Arial"/>
              <a:sym typeface="Arial"/>
            </a:endParaRPr>
          </a:p>
          <a:p>
            <a:pPr indent="-291876" lvl="0" marL="457200" rtl="0" algn="just">
              <a:spcBef>
                <a:spcPts val="0"/>
              </a:spcBef>
              <a:spcAft>
                <a:spcPts val="0"/>
              </a:spcAft>
              <a:buClr>
                <a:srgbClr val="1F3763"/>
              </a:buClr>
              <a:buSzPct val="100000"/>
              <a:buFont typeface="Arial"/>
              <a:buAutoNum type="arabicPeriod"/>
            </a:pPr>
            <a:r>
              <a:rPr b="1" lang="en" sz="3985">
                <a:solidFill>
                  <a:srgbClr val="1F3763"/>
                </a:solidFill>
                <a:highlight>
                  <a:srgbClr val="FFFFFF"/>
                </a:highlight>
                <a:latin typeface="Arial"/>
                <a:ea typeface="Arial"/>
                <a:cs typeface="Arial"/>
                <a:sym typeface="Arial"/>
              </a:rPr>
              <a:t> Scalability</a:t>
            </a:r>
            <a:r>
              <a:rPr lang="en" sz="3985">
                <a:solidFill>
                  <a:srgbClr val="1F3763"/>
                </a:solidFill>
                <a:highlight>
                  <a:srgbClr val="FFFFFF"/>
                </a:highlight>
                <a:latin typeface="Arial"/>
                <a:ea typeface="Arial"/>
                <a:cs typeface="Arial"/>
                <a:sym typeface="Arial"/>
              </a:rPr>
              <a:t> </a:t>
            </a:r>
            <a:endParaRPr sz="3985">
              <a:solidFill>
                <a:srgbClr val="1F3763"/>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Requirement</a:t>
            </a:r>
            <a:r>
              <a:rPr lang="en" sz="3985">
                <a:solidFill>
                  <a:srgbClr val="374151"/>
                </a:solidFill>
                <a:highlight>
                  <a:srgbClr val="FFFFFF"/>
                </a:highlight>
                <a:latin typeface="Arial"/>
                <a:ea typeface="Arial"/>
                <a:cs typeface="Arial"/>
                <a:sym typeface="Arial"/>
              </a:rPr>
              <a:t>: The system should be able to handle a growing number of patient data records and concurrent users. </a:t>
            </a:r>
            <a:endParaRPr sz="3985">
              <a:solidFill>
                <a:srgbClr val="374151"/>
              </a:solidFill>
              <a:highlight>
                <a:srgbClr val="FFFFFF"/>
              </a:highlight>
              <a:latin typeface="Arial"/>
              <a:ea typeface="Arial"/>
              <a:cs typeface="Arial"/>
              <a:sym typeface="Arial"/>
            </a:endParaRPr>
          </a:p>
          <a:p>
            <a:pPr indent="-291876" lvl="0" marL="685800" rtl="0" algn="l">
              <a:spcBef>
                <a:spcPts val="0"/>
              </a:spcBef>
              <a:spcAft>
                <a:spcPts val="0"/>
              </a:spcAft>
              <a:buClr>
                <a:srgbClr val="000000"/>
              </a:buClr>
              <a:buSzPct val="100000"/>
              <a:buFont typeface="Arial"/>
              <a:buChar char="●"/>
            </a:pPr>
            <a:r>
              <a:rPr b="1" lang="en" sz="3985">
                <a:solidFill>
                  <a:srgbClr val="374151"/>
                </a:solidFill>
                <a:highlight>
                  <a:srgbClr val="FFFFFF"/>
                </a:highlight>
                <a:latin typeface="Arial"/>
                <a:ea typeface="Arial"/>
                <a:cs typeface="Arial"/>
                <a:sym typeface="Arial"/>
              </a:rPr>
              <a:t>Justification</a:t>
            </a:r>
            <a:r>
              <a:rPr lang="en" sz="3985">
                <a:solidFill>
                  <a:srgbClr val="374151"/>
                </a:solidFill>
                <a:highlight>
                  <a:srgbClr val="FFFFFF"/>
                </a:highlight>
                <a:latin typeface="Arial"/>
                <a:ea typeface="Arial"/>
                <a:cs typeface="Arial"/>
                <a:sym typeface="Arial"/>
              </a:rPr>
              <a:t>: To accommodate the increasing usage and data volume over time. </a:t>
            </a:r>
            <a:endParaRPr sz="3985">
              <a:solidFill>
                <a:srgbClr val="37415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4074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Expert System - ML Workflow </a:t>
            </a:r>
            <a:endParaRPr/>
          </a:p>
        </p:txBody>
      </p:sp>
      <p:sp>
        <p:nvSpPr>
          <p:cNvPr id="348" name="Google Shape;348;p24"/>
          <p:cNvSpPr/>
          <p:nvPr/>
        </p:nvSpPr>
        <p:spPr>
          <a:xfrm>
            <a:off x="1083350" y="168622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9" name="Google Shape;349;p24"/>
          <p:cNvSpPr/>
          <p:nvPr/>
        </p:nvSpPr>
        <p:spPr>
          <a:xfrm>
            <a:off x="1083350" y="248232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0" name="Google Shape;350;p24"/>
          <p:cNvSpPr/>
          <p:nvPr/>
        </p:nvSpPr>
        <p:spPr>
          <a:xfrm>
            <a:off x="1083350" y="331847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1" name="Google Shape;351;p24"/>
          <p:cNvSpPr/>
          <p:nvPr/>
        </p:nvSpPr>
        <p:spPr>
          <a:xfrm>
            <a:off x="3334900" y="417817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2" name="Google Shape;352;p24"/>
          <p:cNvSpPr/>
          <p:nvPr/>
        </p:nvSpPr>
        <p:spPr>
          <a:xfrm>
            <a:off x="5522000" y="338687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3" name="Google Shape;353;p24"/>
          <p:cNvSpPr/>
          <p:nvPr/>
        </p:nvSpPr>
        <p:spPr>
          <a:xfrm>
            <a:off x="5522000" y="2507450"/>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4" name="Google Shape;354;p24"/>
          <p:cNvSpPr/>
          <p:nvPr/>
        </p:nvSpPr>
        <p:spPr>
          <a:xfrm>
            <a:off x="5522000" y="1628025"/>
            <a:ext cx="1789800" cy="4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5" name="Google Shape;355;p24"/>
          <p:cNvSpPr/>
          <p:nvPr/>
        </p:nvSpPr>
        <p:spPr>
          <a:xfrm>
            <a:off x="3155800" y="1771025"/>
            <a:ext cx="179100" cy="1902900"/>
          </a:xfrm>
          <a:prstGeom prst="downArrow">
            <a:avLst>
              <a:gd fmla="val 50000" name="adj1"/>
              <a:gd fmla="val 50000" name="adj2"/>
            </a:avLst>
          </a:prstGeom>
          <a:solidFill>
            <a:srgbClr val="2F54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6" name="Google Shape;356;p24"/>
          <p:cNvSpPr/>
          <p:nvPr/>
        </p:nvSpPr>
        <p:spPr>
          <a:xfrm>
            <a:off x="5173375" y="1785125"/>
            <a:ext cx="179100" cy="1874700"/>
          </a:xfrm>
          <a:prstGeom prst="upArrow">
            <a:avLst>
              <a:gd fmla="val 50000" name="adj1"/>
              <a:gd fmla="val 50000" name="adj2"/>
            </a:avLst>
          </a:prstGeom>
          <a:solidFill>
            <a:srgbClr val="2F54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7" name="Google Shape;357;p24"/>
          <p:cNvSpPr txBox="1"/>
          <p:nvPr/>
        </p:nvSpPr>
        <p:spPr>
          <a:xfrm>
            <a:off x="1083350" y="1605672"/>
            <a:ext cx="16767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Business Understanding</a:t>
            </a:r>
            <a:endParaRPr>
              <a:latin typeface="Nunito"/>
              <a:ea typeface="Nunito"/>
              <a:cs typeface="Nunito"/>
              <a:sym typeface="Nunito"/>
            </a:endParaRPr>
          </a:p>
        </p:txBody>
      </p:sp>
      <p:sp>
        <p:nvSpPr>
          <p:cNvPr id="358" name="Google Shape;358;p24"/>
          <p:cNvSpPr txBox="1"/>
          <p:nvPr/>
        </p:nvSpPr>
        <p:spPr>
          <a:xfrm>
            <a:off x="1045700" y="249117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Data Understanding</a:t>
            </a:r>
            <a:endParaRPr>
              <a:latin typeface="Nunito"/>
              <a:ea typeface="Nunito"/>
              <a:cs typeface="Nunito"/>
              <a:sym typeface="Nunito"/>
            </a:endParaRPr>
          </a:p>
        </p:txBody>
      </p:sp>
      <p:sp>
        <p:nvSpPr>
          <p:cNvPr id="359" name="Google Shape;359;p24"/>
          <p:cNvSpPr txBox="1"/>
          <p:nvPr/>
        </p:nvSpPr>
        <p:spPr>
          <a:xfrm>
            <a:off x="1045700" y="327842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Data Preprocessing</a:t>
            </a:r>
            <a:endParaRPr>
              <a:latin typeface="Nunito"/>
              <a:ea typeface="Nunito"/>
              <a:cs typeface="Nunito"/>
              <a:sym typeface="Nunito"/>
            </a:endParaRPr>
          </a:p>
        </p:txBody>
      </p:sp>
      <p:sp>
        <p:nvSpPr>
          <p:cNvPr id="360" name="Google Shape;360;p24"/>
          <p:cNvSpPr txBox="1"/>
          <p:nvPr/>
        </p:nvSpPr>
        <p:spPr>
          <a:xfrm>
            <a:off x="3487375" y="417817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Model Training</a:t>
            </a:r>
            <a:endParaRPr>
              <a:latin typeface="Nunito"/>
              <a:ea typeface="Nunito"/>
              <a:cs typeface="Nunito"/>
              <a:sym typeface="Nunito"/>
            </a:endParaRPr>
          </a:p>
        </p:txBody>
      </p:sp>
      <p:sp>
        <p:nvSpPr>
          <p:cNvPr id="361" name="Google Shape;361;p24"/>
          <p:cNvSpPr txBox="1"/>
          <p:nvPr/>
        </p:nvSpPr>
        <p:spPr>
          <a:xfrm>
            <a:off x="5597350" y="338687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Model Evaluation</a:t>
            </a:r>
            <a:endParaRPr>
              <a:latin typeface="Nunito"/>
              <a:ea typeface="Nunito"/>
              <a:cs typeface="Nunito"/>
              <a:sym typeface="Nunito"/>
            </a:endParaRPr>
          </a:p>
        </p:txBody>
      </p:sp>
      <p:sp>
        <p:nvSpPr>
          <p:cNvPr id="362" name="Google Shape;362;p24"/>
          <p:cNvSpPr txBox="1"/>
          <p:nvPr/>
        </p:nvSpPr>
        <p:spPr>
          <a:xfrm>
            <a:off x="5597350" y="2507450"/>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Model Deployment</a:t>
            </a:r>
            <a:endParaRPr>
              <a:latin typeface="Nunito"/>
              <a:ea typeface="Nunito"/>
              <a:cs typeface="Nunito"/>
              <a:sym typeface="Nunito"/>
            </a:endParaRPr>
          </a:p>
        </p:txBody>
      </p:sp>
      <p:sp>
        <p:nvSpPr>
          <p:cNvPr id="363" name="Google Shape;363;p24"/>
          <p:cNvSpPr txBox="1"/>
          <p:nvPr/>
        </p:nvSpPr>
        <p:spPr>
          <a:xfrm>
            <a:off x="5691600" y="1576575"/>
            <a:ext cx="18651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Monitoring &amp; </a:t>
            </a:r>
            <a:r>
              <a:rPr lang="en">
                <a:latin typeface="Nunito"/>
                <a:ea typeface="Nunito"/>
                <a:cs typeface="Nunito"/>
                <a:sym typeface="Nunito"/>
              </a:rPr>
              <a:t>Maintenance</a:t>
            </a:r>
            <a:endParaRPr>
              <a:latin typeface="Nunito"/>
              <a:ea typeface="Nunito"/>
              <a:cs typeface="Nunito"/>
              <a:sym typeface="Nunito"/>
            </a:endParaRPr>
          </a:p>
        </p:txBody>
      </p:sp>
      <p:sp>
        <p:nvSpPr>
          <p:cNvPr id="364" name="Google Shape;364;p24"/>
          <p:cNvSpPr/>
          <p:nvPr/>
        </p:nvSpPr>
        <p:spPr>
          <a:xfrm rot="5401648">
            <a:off x="1775800" y="3957275"/>
            <a:ext cx="625800" cy="729300"/>
          </a:xfrm>
          <a:prstGeom prst="bentUpArrow">
            <a:avLst>
              <a:gd fmla="val 25000" name="adj1"/>
              <a:gd fmla="val 25000" name="adj2"/>
              <a:gd fmla="val 25000" name="adj3"/>
            </a:avLst>
          </a:prstGeom>
          <a:solidFill>
            <a:srgbClr val="2F54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5" name="Google Shape;365;p24"/>
          <p:cNvSpPr/>
          <p:nvPr/>
        </p:nvSpPr>
        <p:spPr>
          <a:xfrm>
            <a:off x="5718150" y="4009025"/>
            <a:ext cx="744300" cy="574500"/>
          </a:xfrm>
          <a:prstGeom prst="bentUpArrow">
            <a:avLst>
              <a:gd fmla="val 25000" name="adj1"/>
              <a:gd fmla="val 25000" name="adj2"/>
              <a:gd fmla="val 25000" name="adj3"/>
            </a:avLst>
          </a:prstGeom>
          <a:solidFill>
            <a:srgbClr val="2F549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5"/>
          <p:cNvSpPr txBox="1"/>
          <p:nvPr>
            <p:ph type="title"/>
          </p:nvPr>
        </p:nvSpPr>
        <p:spPr>
          <a:xfrm>
            <a:off x="14074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Expert</a:t>
            </a:r>
            <a:r>
              <a:rPr lang="en"/>
              <a:t> System - Datasets Analysis</a:t>
            </a:r>
            <a:r>
              <a:rPr lang="en"/>
              <a:t> </a:t>
            </a:r>
            <a:endParaRPr/>
          </a:p>
        </p:txBody>
      </p:sp>
      <p:pic>
        <p:nvPicPr>
          <p:cNvPr id="371" name="Google Shape;371;p25"/>
          <p:cNvPicPr preferRelativeResize="0"/>
          <p:nvPr/>
        </p:nvPicPr>
        <p:blipFill>
          <a:blip r:embed="rId3">
            <a:alphaModFix/>
          </a:blip>
          <a:stretch>
            <a:fillRect/>
          </a:stretch>
        </p:blipFill>
        <p:spPr>
          <a:xfrm>
            <a:off x="152400" y="1750275"/>
            <a:ext cx="8839204" cy="31679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6"/>
          <p:cNvSpPr txBox="1"/>
          <p:nvPr>
            <p:ph type="title"/>
          </p:nvPr>
        </p:nvSpPr>
        <p:spPr>
          <a:xfrm>
            <a:off x="14074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Expert System - </a:t>
            </a:r>
            <a:r>
              <a:rPr lang="en"/>
              <a:t>Technologies</a:t>
            </a:r>
            <a:r>
              <a:rPr lang="en"/>
              <a:t> that may be used </a:t>
            </a:r>
            <a:endParaRPr/>
          </a:p>
        </p:txBody>
      </p:sp>
      <p:pic>
        <p:nvPicPr>
          <p:cNvPr id="377" name="Google Shape;377;p26"/>
          <p:cNvPicPr preferRelativeResize="0"/>
          <p:nvPr/>
        </p:nvPicPr>
        <p:blipFill>
          <a:blip r:embed="rId3">
            <a:alphaModFix/>
          </a:blip>
          <a:stretch>
            <a:fillRect/>
          </a:stretch>
        </p:blipFill>
        <p:spPr>
          <a:xfrm>
            <a:off x="152400" y="1750275"/>
            <a:ext cx="2498250" cy="999300"/>
          </a:xfrm>
          <a:prstGeom prst="rect">
            <a:avLst/>
          </a:prstGeom>
          <a:noFill/>
          <a:ln>
            <a:noFill/>
          </a:ln>
        </p:spPr>
      </p:pic>
      <p:pic>
        <p:nvPicPr>
          <p:cNvPr id="378" name="Google Shape;378;p26"/>
          <p:cNvPicPr preferRelativeResize="0"/>
          <p:nvPr/>
        </p:nvPicPr>
        <p:blipFill>
          <a:blip r:embed="rId4">
            <a:alphaModFix/>
          </a:blip>
          <a:stretch>
            <a:fillRect/>
          </a:stretch>
        </p:blipFill>
        <p:spPr>
          <a:xfrm>
            <a:off x="3043175" y="1736475"/>
            <a:ext cx="1528826" cy="973875"/>
          </a:xfrm>
          <a:prstGeom prst="rect">
            <a:avLst/>
          </a:prstGeom>
          <a:noFill/>
          <a:ln>
            <a:noFill/>
          </a:ln>
        </p:spPr>
      </p:pic>
      <p:pic>
        <p:nvPicPr>
          <p:cNvPr id="379" name="Google Shape;379;p26"/>
          <p:cNvPicPr preferRelativeResize="0"/>
          <p:nvPr/>
        </p:nvPicPr>
        <p:blipFill>
          <a:blip r:embed="rId5">
            <a:alphaModFix/>
          </a:blip>
          <a:stretch>
            <a:fillRect/>
          </a:stretch>
        </p:blipFill>
        <p:spPr>
          <a:xfrm>
            <a:off x="152400" y="2694725"/>
            <a:ext cx="1186450" cy="1186450"/>
          </a:xfrm>
          <a:prstGeom prst="rect">
            <a:avLst/>
          </a:prstGeom>
          <a:noFill/>
          <a:ln>
            <a:noFill/>
          </a:ln>
        </p:spPr>
      </p:pic>
      <p:pic>
        <p:nvPicPr>
          <p:cNvPr id="380" name="Google Shape;380;p26"/>
          <p:cNvPicPr preferRelativeResize="0"/>
          <p:nvPr/>
        </p:nvPicPr>
        <p:blipFill>
          <a:blip r:embed="rId6">
            <a:alphaModFix/>
          </a:blip>
          <a:stretch>
            <a:fillRect/>
          </a:stretch>
        </p:blipFill>
        <p:spPr>
          <a:xfrm>
            <a:off x="1463925" y="3028675"/>
            <a:ext cx="1528825" cy="443627"/>
          </a:xfrm>
          <a:prstGeom prst="rect">
            <a:avLst/>
          </a:prstGeom>
          <a:noFill/>
          <a:ln>
            <a:noFill/>
          </a:ln>
        </p:spPr>
      </p:pic>
      <p:pic>
        <p:nvPicPr>
          <p:cNvPr id="381" name="Google Shape;381;p26"/>
          <p:cNvPicPr preferRelativeResize="0"/>
          <p:nvPr/>
        </p:nvPicPr>
        <p:blipFill>
          <a:blip r:embed="rId7">
            <a:alphaModFix/>
          </a:blip>
          <a:stretch>
            <a:fillRect/>
          </a:stretch>
        </p:blipFill>
        <p:spPr>
          <a:xfrm>
            <a:off x="3193725" y="2848950"/>
            <a:ext cx="2251442" cy="878000"/>
          </a:xfrm>
          <a:prstGeom prst="rect">
            <a:avLst/>
          </a:prstGeom>
          <a:noFill/>
          <a:ln>
            <a:noFill/>
          </a:ln>
        </p:spPr>
      </p:pic>
      <p:pic>
        <p:nvPicPr>
          <p:cNvPr id="382" name="Google Shape;382;p26"/>
          <p:cNvPicPr preferRelativeResize="0"/>
          <p:nvPr/>
        </p:nvPicPr>
        <p:blipFill>
          <a:blip r:embed="rId8">
            <a:alphaModFix/>
          </a:blip>
          <a:stretch>
            <a:fillRect/>
          </a:stretch>
        </p:blipFill>
        <p:spPr>
          <a:xfrm>
            <a:off x="4465473" y="1736475"/>
            <a:ext cx="2074131" cy="973875"/>
          </a:xfrm>
          <a:prstGeom prst="rect">
            <a:avLst/>
          </a:prstGeom>
          <a:noFill/>
          <a:ln>
            <a:noFill/>
          </a:ln>
        </p:spPr>
      </p:pic>
      <p:pic>
        <p:nvPicPr>
          <p:cNvPr id="383" name="Google Shape;383;p26"/>
          <p:cNvPicPr preferRelativeResize="0"/>
          <p:nvPr/>
        </p:nvPicPr>
        <p:blipFill>
          <a:blip r:embed="rId9">
            <a:alphaModFix/>
          </a:blip>
          <a:stretch>
            <a:fillRect/>
          </a:stretch>
        </p:blipFill>
        <p:spPr>
          <a:xfrm>
            <a:off x="5597575" y="2862750"/>
            <a:ext cx="1665487" cy="999300"/>
          </a:xfrm>
          <a:prstGeom prst="rect">
            <a:avLst/>
          </a:prstGeom>
          <a:noFill/>
          <a:ln>
            <a:noFill/>
          </a:ln>
        </p:spPr>
      </p:pic>
      <p:pic>
        <p:nvPicPr>
          <p:cNvPr id="384" name="Google Shape;384;p26"/>
          <p:cNvPicPr preferRelativeResize="0"/>
          <p:nvPr/>
        </p:nvPicPr>
        <p:blipFill>
          <a:blip r:embed="rId10">
            <a:alphaModFix/>
          </a:blip>
          <a:stretch>
            <a:fillRect/>
          </a:stretch>
        </p:blipFill>
        <p:spPr>
          <a:xfrm>
            <a:off x="6389000" y="1564824"/>
            <a:ext cx="2028002" cy="1186450"/>
          </a:xfrm>
          <a:prstGeom prst="rect">
            <a:avLst/>
          </a:prstGeom>
          <a:noFill/>
          <a:ln>
            <a:noFill/>
          </a:ln>
        </p:spPr>
      </p:pic>
      <p:pic>
        <p:nvPicPr>
          <p:cNvPr id="385" name="Google Shape;385;p26"/>
          <p:cNvPicPr preferRelativeResize="0"/>
          <p:nvPr/>
        </p:nvPicPr>
        <p:blipFill>
          <a:blip r:embed="rId11">
            <a:alphaModFix/>
          </a:blip>
          <a:stretch>
            <a:fillRect/>
          </a:stretch>
        </p:blipFill>
        <p:spPr>
          <a:xfrm>
            <a:off x="7300050" y="2822413"/>
            <a:ext cx="1528825" cy="8561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a:solidFill>
                  <a:srgbClr val="374151"/>
                </a:solidFill>
                <a:highlight>
                  <a:srgbClr val="FFFFFF"/>
                </a:highlight>
              </a:rPr>
              <a:t>Project Risks </a:t>
            </a:r>
            <a:endParaRPr>
              <a:solidFill>
                <a:srgbClr val="374151"/>
              </a:solidFill>
            </a:endParaRPr>
          </a:p>
        </p:txBody>
      </p:sp>
      <p:sp>
        <p:nvSpPr>
          <p:cNvPr id="391" name="Google Shape;391;p27"/>
          <p:cNvSpPr txBox="1"/>
          <p:nvPr>
            <p:ph idx="1" type="body"/>
          </p:nvPr>
        </p:nvSpPr>
        <p:spPr>
          <a:xfrm>
            <a:off x="518125" y="1318850"/>
            <a:ext cx="8625900" cy="3495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sz="1400">
              <a:solidFill>
                <a:srgbClr val="2F5496"/>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chemeClr val="lt1"/>
                </a:highlight>
                <a:latin typeface="Arial"/>
                <a:ea typeface="Arial"/>
                <a:cs typeface="Arial"/>
                <a:sym typeface="Arial"/>
              </a:rPr>
              <a:t>Inaccurate Diagnoses</a:t>
            </a:r>
            <a:r>
              <a:rPr lang="en" sz="1400">
                <a:solidFill>
                  <a:srgbClr val="374151"/>
                </a:solidFill>
                <a:highlight>
                  <a:schemeClr val="lt1"/>
                </a:highlight>
                <a:latin typeface="Arial"/>
                <a:ea typeface="Arial"/>
                <a:cs typeface="Arial"/>
                <a:sym typeface="Arial"/>
              </a:rPr>
              <a:t>: The system may provide incorrect diagnoses, leading to incorrect treatment recommendations and patient harm. </a:t>
            </a:r>
            <a:endParaRPr sz="1400">
              <a:solidFill>
                <a:srgbClr val="374151"/>
              </a:solidFill>
              <a:highlight>
                <a:schemeClr val="lt1"/>
              </a:highlight>
              <a:latin typeface="Arial"/>
              <a:ea typeface="Arial"/>
              <a:cs typeface="Arial"/>
              <a:sym typeface="Arial"/>
            </a:endParaRPr>
          </a:p>
          <a:p>
            <a:pPr indent="0" lvl="0" marL="457200" rtl="0" algn="l">
              <a:spcBef>
                <a:spcPts val="0"/>
              </a:spcBef>
              <a:spcAft>
                <a:spcPts val="0"/>
              </a:spcAft>
              <a:buNone/>
            </a:pPr>
            <a:r>
              <a:t/>
            </a:r>
            <a:endParaRPr sz="1400">
              <a:solidFill>
                <a:srgbClr val="374151"/>
              </a:solidFill>
              <a:highlight>
                <a:schemeClr val="lt1"/>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Data Security Breach</a:t>
            </a:r>
            <a:r>
              <a:rPr lang="en" sz="1400">
                <a:solidFill>
                  <a:srgbClr val="374151"/>
                </a:solidFill>
                <a:highlight>
                  <a:srgbClr val="FFFFFF"/>
                </a:highlight>
                <a:latin typeface="Arial"/>
                <a:ea typeface="Arial"/>
                <a:cs typeface="Arial"/>
                <a:sym typeface="Arial"/>
              </a:rPr>
              <a:t>: Risk of unauthorized access to patient data, leading to privacy violations and legal consequences. </a:t>
            </a:r>
            <a:endParaRPr sz="1400">
              <a:solidFill>
                <a:srgbClr val="37415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Integration Challenges</a:t>
            </a:r>
            <a:r>
              <a:rPr lang="en" sz="1400">
                <a:solidFill>
                  <a:srgbClr val="374151"/>
                </a:solidFill>
                <a:highlight>
                  <a:srgbClr val="FFFFFF"/>
                </a:highlight>
                <a:latin typeface="Arial"/>
                <a:ea typeface="Arial"/>
                <a:cs typeface="Arial"/>
                <a:sym typeface="Arial"/>
              </a:rPr>
              <a:t>: Difficulty integrating the system with existing healthcare IT infrastructure and electronic health records systems. </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Regulatory Compliance</a:t>
            </a:r>
            <a:r>
              <a:rPr lang="en" sz="1400">
                <a:solidFill>
                  <a:srgbClr val="374151"/>
                </a:solidFill>
                <a:highlight>
                  <a:srgbClr val="FFFFFF"/>
                </a:highlight>
                <a:latin typeface="Arial"/>
                <a:ea typeface="Arial"/>
                <a:cs typeface="Arial"/>
                <a:sym typeface="Arial"/>
              </a:rPr>
              <a:t>: Risk of non-compliance with healthcare data regulations, resulting in fines and legal issues. </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Scalability Issues</a:t>
            </a:r>
            <a:r>
              <a:rPr lang="en" sz="1400">
                <a:solidFill>
                  <a:srgbClr val="374151"/>
                </a:solidFill>
                <a:highlight>
                  <a:srgbClr val="FFFFFF"/>
                </a:highlight>
                <a:latin typeface="Arial"/>
                <a:ea typeface="Arial"/>
                <a:cs typeface="Arial"/>
                <a:sym typeface="Arial"/>
              </a:rPr>
              <a:t>: As the user base grows, the system may struggle to handle the increasing load and data volume. </a:t>
            </a:r>
            <a:endParaRPr sz="1400">
              <a:solidFill>
                <a:srgbClr val="37415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8"/>
          <p:cNvSpPr txBox="1"/>
          <p:nvPr>
            <p:ph type="title"/>
          </p:nvPr>
        </p:nvSpPr>
        <p:spPr>
          <a:xfrm>
            <a:off x="56525" y="697000"/>
            <a:ext cx="51351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374151"/>
                </a:solidFill>
                <a:highlight>
                  <a:srgbClr val="FFFFFF"/>
                </a:highlight>
              </a:rPr>
              <a:t>Risk Mitigation</a:t>
            </a:r>
            <a:endParaRPr>
              <a:solidFill>
                <a:srgbClr val="374151"/>
              </a:solidFill>
            </a:endParaRPr>
          </a:p>
        </p:txBody>
      </p:sp>
      <p:sp>
        <p:nvSpPr>
          <p:cNvPr id="397" name="Google Shape;397;p28"/>
          <p:cNvSpPr txBox="1"/>
          <p:nvPr>
            <p:ph idx="1" type="body"/>
          </p:nvPr>
        </p:nvSpPr>
        <p:spPr>
          <a:xfrm>
            <a:off x="433325" y="1262325"/>
            <a:ext cx="8402700" cy="3551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sz="1400">
              <a:solidFill>
                <a:srgbClr val="2F5496"/>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chemeClr val="lt1"/>
                </a:highlight>
                <a:latin typeface="Arial"/>
                <a:ea typeface="Arial"/>
                <a:cs typeface="Arial"/>
                <a:sym typeface="Arial"/>
              </a:rPr>
              <a:t>Accuracy Improvement</a:t>
            </a:r>
            <a:r>
              <a:rPr lang="en" sz="1400">
                <a:solidFill>
                  <a:srgbClr val="374151"/>
                </a:solidFill>
                <a:highlight>
                  <a:schemeClr val="lt1"/>
                </a:highlight>
                <a:latin typeface="Arial"/>
                <a:ea typeface="Arial"/>
                <a:cs typeface="Arial"/>
                <a:sym typeface="Arial"/>
              </a:rPr>
              <a:t>: Model the expert system in a way that minimizes false negatives/false positives</a:t>
            </a:r>
            <a:endParaRPr sz="1400">
              <a:solidFill>
                <a:srgbClr val="374151"/>
              </a:solidFill>
              <a:highlight>
                <a:schemeClr val="lt1"/>
              </a:highlight>
              <a:latin typeface="Arial"/>
              <a:ea typeface="Arial"/>
              <a:cs typeface="Arial"/>
              <a:sym typeface="Arial"/>
            </a:endParaRPr>
          </a:p>
          <a:p>
            <a:pPr indent="0" lvl="0" marL="457200" rtl="0" algn="l">
              <a:spcBef>
                <a:spcPts val="0"/>
              </a:spcBef>
              <a:spcAft>
                <a:spcPts val="0"/>
              </a:spcAft>
              <a:buNone/>
            </a:pPr>
            <a:r>
              <a:t/>
            </a:r>
            <a:endParaRPr sz="1400">
              <a:solidFill>
                <a:srgbClr val="374151"/>
              </a:solidFill>
              <a:highlight>
                <a:schemeClr val="lt1"/>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Data Security</a:t>
            </a:r>
            <a:r>
              <a:rPr lang="en" sz="1400">
                <a:solidFill>
                  <a:srgbClr val="374151"/>
                </a:solidFill>
                <a:highlight>
                  <a:srgbClr val="FFFFFF"/>
                </a:highlight>
                <a:latin typeface="Arial"/>
                <a:ea typeface="Arial"/>
                <a:cs typeface="Arial"/>
                <a:sym typeface="Arial"/>
              </a:rPr>
              <a:t>: Implement strong encryption and access control measures, regularly update security protocols, and conduct security audits. </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Integration Planning</a:t>
            </a:r>
            <a:r>
              <a:rPr lang="en" sz="1400">
                <a:solidFill>
                  <a:srgbClr val="374151"/>
                </a:solidFill>
                <a:highlight>
                  <a:srgbClr val="FFFFFF"/>
                </a:highlight>
                <a:latin typeface="Arial"/>
                <a:ea typeface="Arial"/>
                <a:cs typeface="Arial"/>
                <a:sym typeface="Arial"/>
              </a:rPr>
              <a:t>: We have divided the workflow into - database, frontend, and backend for seamless integration</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Regulatory Compliance</a:t>
            </a:r>
            <a:r>
              <a:rPr lang="en" sz="1400">
                <a:solidFill>
                  <a:srgbClr val="374151"/>
                </a:solidFill>
                <a:highlight>
                  <a:srgbClr val="FFFFFF"/>
                </a:highlight>
                <a:latin typeface="Arial"/>
                <a:ea typeface="Arial"/>
                <a:cs typeface="Arial"/>
                <a:sym typeface="Arial"/>
              </a:rPr>
              <a:t>: If our client (Dr. Hajiarbabi) wants to launch our product, it may need regulatory compliance. However, with our recent meetings with him, he wants to use this project for research purposes only.</a:t>
            </a:r>
            <a:br>
              <a:rPr lang="en" sz="1400">
                <a:solidFill>
                  <a:srgbClr val="374151"/>
                </a:solidFill>
                <a:highlight>
                  <a:srgbClr val="FFFFFF"/>
                </a:highlight>
                <a:latin typeface="Arial"/>
                <a:ea typeface="Arial"/>
                <a:cs typeface="Arial"/>
                <a:sym typeface="Arial"/>
              </a:rPr>
            </a:br>
            <a:endParaRPr sz="1400">
              <a:solidFill>
                <a:srgbClr val="374151"/>
              </a:solidFill>
              <a:highlight>
                <a:srgbClr val="FFFFFF"/>
              </a:highlight>
              <a:latin typeface="Arial"/>
              <a:ea typeface="Arial"/>
              <a:cs typeface="Arial"/>
              <a:sym typeface="Arial"/>
            </a:endParaRPr>
          </a:p>
          <a:p>
            <a:pPr indent="-317500" lvl="0" marL="685800" rtl="0" algn="l">
              <a:spcBef>
                <a:spcPts val="0"/>
              </a:spcBef>
              <a:spcAft>
                <a:spcPts val="0"/>
              </a:spcAft>
              <a:buClr>
                <a:srgbClr val="000000"/>
              </a:buClr>
              <a:buSzPts val="1400"/>
              <a:buFont typeface="Arial"/>
              <a:buChar char="●"/>
            </a:pPr>
            <a:r>
              <a:rPr b="1" lang="en" sz="1400">
                <a:solidFill>
                  <a:srgbClr val="374151"/>
                </a:solidFill>
                <a:highlight>
                  <a:srgbClr val="FFFFFF"/>
                </a:highlight>
                <a:latin typeface="Arial"/>
                <a:ea typeface="Arial"/>
                <a:cs typeface="Arial"/>
                <a:sym typeface="Arial"/>
              </a:rPr>
              <a:t>Scalability Planning</a:t>
            </a:r>
            <a:r>
              <a:rPr lang="en" sz="1400">
                <a:solidFill>
                  <a:srgbClr val="374151"/>
                </a:solidFill>
                <a:highlight>
                  <a:srgbClr val="FFFFFF"/>
                </a:highlight>
                <a:latin typeface="Arial"/>
                <a:ea typeface="Arial"/>
                <a:cs typeface="Arial"/>
                <a:sym typeface="Arial"/>
              </a:rPr>
              <a:t>: To mitigate the risk of scalability in the project, we will adopt scalable architecture, implement load testing, monitor system performance, optimize code and queries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Prototype</a:t>
            </a:r>
            <a:endParaRPr/>
          </a:p>
        </p:txBody>
      </p:sp>
      <p:sp>
        <p:nvSpPr>
          <p:cNvPr id="403" name="Google Shape;403;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https://heart-disease-se.bubbleapps.io/version-test?debug_mode=true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0"/>
          <p:cNvSpPr txBox="1"/>
          <p:nvPr>
            <p:ph type="ctrTitle"/>
          </p:nvPr>
        </p:nvSpPr>
        <p:spPr>
          <a:xfrm>
            <a:off x="3551475" y="2072475"/>
            <a:ext cx="4056300" cy="807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ctrTitle"/>
          </p:nvPr>
        </p:nvSpPr>
        <p:spPr>
          <a:xfrm>
            <a:off x="734425" y="1807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Team Members</a:t>
            </a:r>
            <a:endParaRPr/>
          </a:p>
        </p:txBody>
      </p:sp>
      <p:sp>
        <p:nvSpPr>
          <p:cNvPr id="283" name="Google Shape;283;p14"/>
          <p:cNvSpPr txBox="1"/>
          <p:nvPr>
            <p:ph idx="1" type="subTitle"/>
          </p:nvPr>
        </p:nvSpPr>
        <p:spPr>
          <a:xfrm>
            <a:off x="824000" y="2571750"/>
            <a:ext cx="4255500" cy="1719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accent4"/>
              </a:buClr>
              <a:buSzPts val="1600"/>
              <a:buChar char="●"/>
            </a:pPr>
            <a:r>
              <a:rPr lang="en">
                <a:solidFill>
                  <a:schemeClr val="accent4"/>
                </a:solidFill>
              </a:rPr>
              <a:t>Navya</a:t>
            </a:r>
            <a:endParaRPr>
              <a:solidFill>
                <a:schemeClr val="accent4"/>
              </a:solidFill>
            </a:endParaRPr>
          </a:p>
          <a:p>
            <a:pPr indent="0" lvl="0" marL="457200" rtl="0" algn="l">
              <a:spcBef>
                <a:spcPts val="0"/>
              </a:spcBef>
              <a:spcAft>
                <a:spcPts val="0"/>
              </a:spcAft>
              <a:buNone/>
            </a:pPr>
            <a:r>
              <a:t/>
            </a:r>
            <a:endParaRPr>
              <a:solidFill>
                <a:schemeClr val="accent4"/>
              </a:solidFill>
            </a:endParaRPr>
          </a:p>
          <a:p>
            <a:pPr indent="-330200" lvl="0" marL="457200" rtl="0" algn="l">
              <a:spcBef>
                <a:spcPts val="0"/>
              </a:spcBef>
              <a:spcAft>
                <a:spcPts val="0"/>
              </a:spcAft>
              <a:buClr>
                <a:schemeClr val="accent4"/>
              </a:buClr>
              <a:buSzPts val="1600"/>
              <a:buChar char="●"/>
            </a:pPr>
            <a:r>
              <a:rPr lang="en">
                <a:solidFill>
                  <a:schemeClr val="accent4"/>
                </a:solidFill>
              </a:rPr>
              <a:t>Chaitanya</a:t>
            </a:r>
            <a:endParaRPr>
              <a:solidFill>
                <a:schemeClr val="accent4"/>
              </a:solidFill>
            </a:endParaRPr>
          </a:p>
          <a:p>
            <a:pPr indent="0" lvl="0" marL="457200" rtl="0" algn="l">
              <a:spcBef>
                <a:spcPts val="0"/>
              </a:spcBef>
              <a:spcAft>
                <a:spcPts val="0"/>
              </a:spcAft>
              <a:buNone/>
            </a:pPr>
            <a:r>
              <a:t/>
            </a:r>
            <a:endParaRPr>
              <a:solidFill>
                <a:schemeClr val="accent4"/>
              </a:solidFill>
            </a:endParaRPr>
          </a:p>
          <a:p>
            <a:pPr indent="-330200" lvl="0" marL="457200" rtl="0" algn="l">
              <a:spcBef>
                <a:spcPts val="0"/>
              </a:spcBef>
              <a:spcAft>
                <a:spcPts val="0"/>
              </a:spcAft>
              <a:buClr>
                <a:schemeClr val="accent4"/>
              </a:buClr>
              <a:buSzPts val="1600"/>
              <a:buChar char="●"/>
            </a:pPr>
            <a:r>
              <a:rPr lang="en">
                <a:solidFill>
                  <a:schemeClr val="accent4"/>
                </a:solidFill>
              </a:rPr>
              <a:t>Atharva</a:t>
            </a:r>
            <a:endParaRPr>
              <a:solidFill>
                <a:schemeClr val="accent4"/>
              </a:solidFill>
            </a:endParaRPr>
          </a:p>
          <a:p>
            <a:pPr indent="0" lvl="0" marL="457200" rtl="0" algn="l">
              <a:spcBef>
                <a:spcPts val="0"/>
              </a:spcBef>
              <a:spcAft>
                <a:spcPts val="0"/>
              </a:spcAft>
              <a:buNone/>
            </a:pPr>
            <a:r>
              <a:t/>
            </a:r>
            <a:endParaRPr>
              <a:solidFill>
                <a:schemeClr val="accent4"/>
              </a:solidFill>
            </a:endParaRPr>
          </a:p>
          <a:p>
            <a:pPr indent="-330200" lvl="0" marL="457200" rtl="0" algn="l">
              <a:spcBef>
                <a:spcPts val="0"/>
              </a:spcBef>
              <a:spcAft>
                <a:spcPts val="0"/>
              </a:spcAft>
              <a:buClr>
                <a:schemeClr val="accent4"/>
              </a:buClr>
              <a:buSzPts val="1600"/>
              <a:buChar char="●"/>
            </a:pPr>
            <a:r>
              <a:rPr lang="en">
                <a:solidFill>
                  <a:schemeClr val="accent4"/>
                </a:solidFill>
              </a:rPr>
              <a:t>Vikram</a:t>
            </a:r>
            <a:endParaRPr>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2035500" y="238475"/>
            <a:ext cx="5073000" cy="807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Presentation Overview</a:t>
            </a:r>
            <a:endParaRPr/>
          </a:p>
        </p:txBody>
      </p:sp>
      <p:sp>
        <p:nvSpPr>
          <p:cNvPr id="289" name="Google Shape;289;p15"/>
          <p:cNvSpPr txBox="1"/>
          <p:nvPr>
            <p:ph idx="1" type="subTitle"/>
          </p:nvPr>
        </p:nvSpPr>
        <p:spPr>
          <a:xfrm>
            <a:off x="2035500" y="1297725"/>
            <a:ext cx="4255500" cy="34689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lang="en"/>
              <a:t>Introduction </a:t>
            </a:r>
            <a:br>
              <a:rPr lang="en"/>
            </a:br>
            <a:endParaRPr/>
          </a:p>
          <a:p>
            <a:pPr indent="-314960" lvl="0" marL="457200" rtl="0" algn="l">
              <a:spcBef>
                <a:spcPts val="0"/>
              </a:spcBef>
              <a:spcAft>
                <a:spcPts val="0"/>
              </a:spcAft>
              <a:buSzPct val="100000"/>
              <a:buChar char="●"/>
            </a:pPr>
            <a:r>
              <a:rPr lang="en"/>
              <a:t>Purpose and Constraints</a:t>
            </a:r>
            <a:br>
              <a:rPr lang="en"/>
            </a:br>
            <a:endParaRPr/>
          </a:p>
          <a:p>
            <a:pPr indent="-314960" lvl="0" marL="457200" rtl="0" algn="l">
              <a:spcBef>
                <a:spcPts val="0"/>
              </a:spcBef>
              <a:spcAft>
                <a:spcPts val="0"/>
              </a:spcAft>
              <a:buSzPct val="100000"/>
              <a:buChar char="●"/>
            </a:pPr>
            <a:r>
              <a:rPr lang="en"/>
              <a:t>Requirements Glossary</a:t>
            </a:r>
            <a:br>
              <a:rPr lang="en"/>
            </a:br>
            <a:endParaRPr/>
          </a:p>
          <a:p>
            <a:pPr indent="-314960" lvl="0" marL="457200" rtl="0" algn="l">
              <a:spcBef>
                <a:spcPts val="0"/>
              </a:spcBef>
              <a:spcAft>
                <a:spcPts val="0"/>
              </a:spcAft>
              <a:buSzPct val="100000"/>
              <a:buChar char="●"/>
            </a:pPr>
            <a:r>
              <a:rPr lang="en"/>
              <a:t>Functional Requirements (Use Case Diagram)</a:t>
            </a:r>
            <a:br>
              <a:rPr lang="en"/>
            </a:br>
            <a:endParaRPr/>
          </a:p>
          <a:p>
            <a:pPr indent="-314960" lvl="0" marL="457200" rtl="0" algn="l">
              <a:spcBef>
                <a:spcPts val="0"/>
              </a:spcBef>
              <a:spcAft>
                <a:spcPts val="0"/>
              </a:spcAft>
              <a:buSzPct val="100000"/>
              <a:buChar char="●"/>
            </a:pPr>
            <a:r>
              <a:rPr lang="en"/>
              <a:t>Non - functional Requirements</a:t>
            </a:r>
            <a:endParaRPr/>
          </a:p>
          <a:p>
            <a:pPr indent="0" lvl="0" marL="457200" rtl="0" algn="l">
              <a:spcBef>
                <a:spcPts val="0"/>
              </a:spcBef>
              <a:spcAft>
                <a:spcPts val="0"/>
              </a:spcAft>
              <a:buNone/>
            </a:pPr>
            <a:r>
              <a:t/>
            </a:r>
            <a:endParaRPr/>
          </a:p>
          <a:p>
            <a:pPr indent="-314960" lvl="0" marL="457200" rtl="0" algn="l">
              <a:spcBef>
                <a:spcPts val="0"/>
              </a:spcBef>
              <a:spcAft>
                <a:spcPts val="0"/>
              </a:spcAft>
              <a:buSzPct val="100000"/>
              <a:buChar char="●"/>
            </a:pPr>
            <a:r>
              <a:rPr lang="en"/>
              <a:t>Technical Requirement</a:t>
            </a:r>
            <a:endParaRPr/>
          </a:p>
          <a:p>
            <a:pPr indent="0" lvl="0" marL="457200" rtl="0" algn="l">
              <a:spcBef>
                <a:spcPts val="0"/>
              </a:spcBef>
              <a:spcAft>
                <a:spcPts val="0"/>
              </a:spcAft>
              <a:buNone/>
            </a:pPr>
            <a:r>
              <a:t/>
            </a:r>
            <a:endParaRPr/>
          </a:p>
          <a:p>
            <a:pPr indent="-314960" lvl="0" marL="457200" rtl="0" algn="l">
              <a:spcBef>
                <a:spcPts val="0"/>
              </a:spcBef>
              <a:spcAft>
                <a:spcPts val="0"/>
              </a:spcAft>
              <a:buSzPct val="100000"/>
              <a:buChar char="●"/>
            </a:pPr>
            <a:r>
              <a:rPr lang="en"/>
              <a:t>Project Risks</a:t>
            </a:r>
            <a:endParaRPr/>
          </a:p>
          <a:p>
            <a:pPr indent="0" lvl="0" marL="457200" rtl="0" algn="l">
              <a:spcBef>
                <a:spcPts val="0"/>
              </a:spcBef>
              <a:spcAft>
                <a:spcPts val="0"/>
              </a:spcAft>
              <a:buNone/>
            </a:pPr>
            <a:r>
              <a:t/>
            </a:r>
            <a:endParaRPr/>
          </a:p>
          <a:p>
            <a:pPr indent="-314960" lvl="0" marL="457200" rtl="0" algn="l">
              <a:spcBef>
                <a:spcPts val="0"/>
              </a:spcBef>
              <a:spcAft>
                <a:spcPts val="0"/>
              </a:spcAft>
              <a:buSzPct val="100000"/>
              <a:buChar char="●"/>
            </a:pPr>
            <a:r>
              <a:rPr lang="en"/>
              <a:t>System Requirements(Prototype)</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295" name="Google Shape;295;p16"/>
          <p:cNvSpPr txBox="1"/>
          <p:nvPr>
            <p:ph idx="1" type="body"/>
          </p:nvPr>
        </p:nvSpPr>
        <p:spPr>
          <a:xfrm>
            <a:off x="1379150" y="1424825"/>
            <a:ext cx="6955200" cy="1260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400">
                <a:solidFill>
                  <a:srgbClr val="000000"/>
                </a:solidFill>
                <a:highlight>
                  <a:srgbClr val="FFFFFF"/>
                </a:highlight>
                <a:latin typeface="Arial"/>
                <a:ea typeface="Arial"/>
                <a:cs typeface="Arial"/>
                <a:sym typeface="Arial"/>
              </a:rPr>
              <a:t>The Expert System for Diagnosing Heart Disease is a project aimed at developing a web-based expert system that will assist healthcare professionals, common patient, particularly doctors and physicians, in diagnosing a wide range of heart diseases. </a:t>
            </a:r>
            <a:endParaRPr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296" name="Google Shape;296;p16"/>
          <p:cNvSpPr txBox="1"/>
          <p:nvPr>
            <p:ph type="title"/>
          </p:nvPr>
        </p:nvSpPr>
        <p:spPr>
          <a:xfrm>
            <a:off x="1160375" y="2239375"/>
            <a:ext cx="76476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 - Dr. Hajiarbabi </a:t>
            </a:r>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322">
                <a:solidFill>
                  <a:srgbClr val="000000"/>
                </a:solidFill>
                <a:latin typeface="Arial"/>
                <a:ea typeface="Arial"/>
                <a:cs typeface="Arial"/>
                <a:sym typeface="Arial"/>
              </a:rPr>
              <a:t>Assistant Professor of Computer Science at PFW</a:t>
            </a:r>
            <a:endParaRPr sz="1322">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97" name="Google Shape;297;p16"/>
          <p:cNvPicPr preferRelativeResize="0"/>
          <p:nvPr/>
        </p:nvPicPr>
        <p:blipFill>
          <a:blip r:embed="rId3">
            <a:alphaModFix/>
          </a:blip>
          <a:stretch>
            <a:fillRect/>
          </a:stretch>
        </p:blipFill>
        <p:spPr>
          <a:xfrm>
            <a:off x="3706034" y="3078347"/>
            <a:ext cx="1337664" cy="2010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t>
            </a:r>
            <a:endParaRPr/>
          </a:p>
        </p:txBody>
      </p:sp>
      <p:sp>
        <p:nvSpPr>
          <p:cNvPr id="303" name="Google Shape;303;p17"/>
          <p:cNvSpPr txBox="1"/>
          <p:nvPr>
            <p:ph idx="1" type="body"/>
          </p:nvPr>
        </p:nvSpPr>
        <p:spPr>
          <a:xfrm>
            <a:off x="1217200" y="1218925"/>
            <a:ext cx="6394500" cy="140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688"/>
              <a:buNone/>
            </a:pPr>
            <a:r>
              <a:rPr lang="en" sz="1500">
                <a:solidFill>
                  <a:srgbClr val="374151"/>
                </a:solidFill>
                <a:highlight>
                  <a:srgbClr val="FFFFFF"/>
                </a:highlight>
                <a:latin typeface="Arial"/>
                <a:ea typeface="Arial"/>
                <a:cs typeface="Arial"/>
                <a:sym typeface="Arial"/>
              </a:rPr>
              <a:t>The purpose of designing an expert system for diagnosing heart disease (Heart Disease 1.0) is to provide a technology-based solution that can assist healthcare providers and patients in making early, accurate, and consistent diagnoses of heart disease. This system aims to reduce human errors, offer access to specialized medical knowledge, provide timely responses, support healthcare professionals, improve cost efficiency, educate patients, enable remote healthcare, and efficiently manage patient data, ultimately enhancing the quality of care and patient outcomes.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Glossary</a:t>
            </a:r>
            <a:r>
              <a:rPr lang="en"/>
              <a:t> </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10000"/>
          </a:bodyPr>
          <a:lstStyle/>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Expert System</a:t>
            </a:r>
            <a:r>
              <a:rPr lang="en" sz="1400">
                <a:solidFill>
                  <a:srgbClr val="374151"/>
                </a:solidFill>
                <a:highlight>
                  <a:srgbClr val="FFFFFF"/>
                </a:highlight>
                <a:latin typeface="Arial"/>
                <a:ea typeface="Arial"/>
                <a:cs typeface="Arial"/>
                <a:sym typeface="Arial"/>
              </a:rPr>
              <a:t>: A computer system that emulates the decision-making ability of a human expert in a particular domain.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Heart Disease</a:t>
            </a:r>
            <a:r>
              <a:rPr lang="en" sz="1400">
                <a:solidFill>
                  <a:srgbClr val="374151"/>
                </a:solidFill>
                <a:highlight>
                  <a:srgbClr val="FFFFFF"/>
                </a:highlight>
                <a:latin typeface="Arial"/>
                <a:ea typeface="Arial"/>
                <a:cs typeface="Arial"/>
                <a:sym typeface="Arial"/>
              </a:rPr>
              <a:t>: A term for various conditions that affect the heart, including coronary artery disease, cardiac arrest, Angina and arrhythmias.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Patient Details</a:t>
            </a:r>
            <a:r>
              <a:rPr lang="en" sz="1400">
                <a:solidFill>
                  <a:srgbClr val="374151"/>
                </a:solidFill>
                <a:highlight>
                  <a:srgbClr val="FFFFFF"/>
                </a:highlight>
                <a:latin typeface="Arial"/>
                <a:ea typeface="Arial"/>
                <a:cs typeface="Arial"/>
                <a:sym typeface="Arial"/>
              </a:rPr>
              <a:t>: Information about the patient, including personal information, medical history, and diagnostic data.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000000"/>
                </a:solidFill>
                <a:highlight>
                  <a:srgbClr val="FFFFFF"/>
                </a:highlight>
                <a:latin typeface="Arial"/>
                <a:ea typeface="Arial"/>
                <a:cs typeface="Arial"/>
                <a:sym typeface="Arial"/>
              </a:rPr>
              <a:t>Doctor/Physician</a:t>
            </a:r>
            <a:r>
              <a:rPr lang="en" sz="1400">
                <a:solidFill>
                  <a:srgbClr val="374151"/>
                </a:solidFill>
                <a:highlight>
                  <a:srgbClr val="FFFFFF"/>
                </a:highlight>
                <a:latin typeface="Arial"/>
                <a:ea typeface="Arial"/>
                <a:cs typeface="Arial"/>
                <a:sym typeface="Arial"/>
              </a:rPr>
              <a:t>: User of the system who uses patient data and interacts with the system to diagnose heart diseases.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Diagnosis</a:t>
            </a:r>
            <a:r>
              <a:rPr lang="en" sz="1400">
                <a:solidFill>
                  <a:srgbClr val="374151"/>
                </a:solidFill>
                <a:highlight>
                  <a:srgbClr val="FFFFFF"/>
                </a:highlight>
                <a:latin typeface="Arial"/>
                <a:ea typeface="Arial"/>
                <a:cs typeface="Arial"/>
                <a:sym typeface="Arial"/>
              </a:rPr>
              <a:t>: The determination of the specific heart disease affecting a patient based on their symptoms and medical history. </a:t>
            </a:r>
            <a:endParaRPr sz="1400">
              <a:solidFill>
                <a:srgbClr val="374151"/>
              </a:solidFill>
              <a:highlight>
                <a:srgbClr val="FFFFFF"/>
              </a:highlight>
              <a:latin typeface="Arial"/>
              <a:ea typeface="Arial"/>
              <a:cs typeface="Arial"/>
              <a:sym typeface="Arial"/>
            </a:endParaRPr>
          </a:p>
          <a:p>
            <a:pPr indent="-304165" lvl="0" marL="685800" rtl="0" algn="l">
              <a:spcBef>
                <a:spcPts val="0"/>
              </a:spcBef>
              <a:spcAft>
                <a:spcPts val="0"/>
              </a:spcAft>
              <a:buClr>
                <a:srgbClr val="000000"/>
              </a:buClr>
              <a:buSzPct val="100000"/>
              <a:buFont typeface="Arial"/>
              <a:buChar char="●"/>
            </a:pPr>
            <a:r>
              <a:rPr b="1" lang="en" sz="1400">
                <a:solidFill>
                  <a:srgbClr val="374151"/>
                </a:solidFill>
                <a:highlight>
                  <a:srgbClr val="FFFFFF"/>
                </a:highlight>
                <a:latin typeface="Arial"/>
                <a:ea typeface="Arial"/>
                <a:cs typeface="Arial"/>
                <a:sym typeface="Arial"/>
              </a:rPr>
              <a:t>Parameters</a:t>
            </a:r>
            <a:r>
              <a:rPr lang="en" sz="1400">
                <a:solidFill>
                  <a:srgbClr val="374151"/>
                </a:solidFill>
                <a:highlight>
                  <a:srgbClr val="FFFFFF"/>
                </a:highlight>
                <a:latin typeface="Arial"/>
                <a:ea typeface="Arial"/>
                <a:cs typeface="Arial"/>
                <a:sym typeface="Arial"/>
              </a:rPr>
              <a:t>: Medical, physiological, and clinical data used for diagnosing heart diseases. </a:t>
            </a:r>
            <a:endParaRPr sz="1400">
              <a:solidFill>
                <a:srgbClr val="37415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a:t>
            </a:r>
            <a:r>
              <a:rPr lang="en"/>
              <a:t> Requirements </a:t>
            </a:r>
            <a:endParaRPr/>
          </a:p>
        </p:txBody>
      </p:sp>
      <p:sp>
        <p:nvSpPr>
          <p:cNvPr id="315" name="Google Shape;315;p19"/>
          <p:cNvSpPr txBox="1"/>
          <p:nvPr>
            <p:ph idx="1" type="body"/>
          </p:nvPr>
        </p:nvSpPr>
        <p:spPr>
          <a:xfrm>
            <a:off x="989125" y="1503675"/>
            <a:ext cx="7489200" cy="3165600"/>
          </a:xfrm>
          <a:prstGeom prst="rect">
            <a:avLst/>
          </a:prstGeom>
        </p:spPr>
        <p:txBody>
          <a:bodyPr anchorCtr="0" anchor="t" bIns="91425" lIns="91425" spcFirstLastPara="1" rIns="91425" wrap="square" tIns="91425">
            <a:normAutofit fontScale="92500" lnSpcReduction="20000"/>
          </a:bodyPr>
          <a:lstStyle/>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1. </a:t>
            </a:r>
            <a:r>
              <a:rPr lang="en" sz="1600">
                <a:solidFill>
                  <a:srgbClr val="2F5496"/>
                </a:solidFill>
                <a:latin typeface="Times New Roman"/>
                <a:ea typeface="Times New Roman"/>
                <a:cs typeface="Times New Roman"/>
                <a:sym typeface="Times New Roman"/>
              </a:rPr>
              <a:t>User Registration (Patient,Doctor):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patient can register in the system with their personal information.</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2. </a:t>
            </a:r>
            <a:r>
              <a:rPr lang="en" sz="1600">
                <a:solidFill>
                  <a:srgbClr val="2F5496"/>
                </a:solidFill>
                <a:latin typeface="Times New Roman"/>
                <a:ea typeface="Times New Roman"/>
                <a:cs typeface="Times New Roman"/>
                <a:sym typeface="Times New Roman"/>
              </a:rPr>
              <a:t>User Login (Patient,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Both patients and doctors can log in using their credentials.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3. </a:t>
            </a:r>
            <a:r>
              <a:rPr lang="en" sz="1600">
                <a:solidFill>
                  <a:srgbClr val="2F5496"/>
                </a:solidFill>
                <a:latin typeface="Times New Roman"/>
                <a:ea typeface="Times New Roman"/>
                <a:cs typeface="Times New Roman"/>
                <a:sym typeface="Times New Roman"/>
              </a:rPr>
              <a:t>Symptom Input (Patient):</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patient can input their symptoms, medical history, and lifestyle information.</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4. </a:t>
            </a:r>
            <a:r>
              <a:rPr lang="en" sz="1600">
                <a:solidFill>
                  <a:srgbClr val="2F5496"/>
                </a:solidFill>
                <a:latin typeface="Times New Roman"/>
                <a:ea typeface="Times New Roman"/>
                <a:cs typeface="Times New Roman"/>
                <a:sym typeface="Times New Roman"/>
              </a:rPr>
              <a:t>Preliminary Diagnosis (Machine Learning Module):</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AI/ML component processes the patient's input to generate a preliminary diagnosis.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5. </a:t>
            </a:r>
            <a:r>
              <a:rPr lang="en" sz="1600">
                <a:solidFill>
                  <a:srgbClr val="2F5496"/>
                </a:solidFill>
                <a:latin typeface="Times New Roman"/>
                <a:ea typeface="Times New Roman"/>
                <a:cs typeface="Times New Roman"/>
                <a:sym typeface="Times New Roman"/>
              </a:rPr>
              <a:t>Consultation Request (Patient):</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patient can request a consultation with a doctor.</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6. </a:t>
            </a:r>
            <a:r>
              <a:rPr lang="en" sz="1600">
                <a:solidFill>
                  <a:srgbClr val="2F5496"/>
                </a:solidFill>
                <a:latin typeface="Times New Roman"/>
                <a:ea typeface="Times New Roman"/>
                <a:cs typeface="Times New Roman"/>
                <a:sym typeface="Times New Roman"/>
              </a:rPr>
              <a:t>Consultation Scheduling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7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doctor can schedule consultations based on patient requests.</a:t>
            </a:r>
            <a:endParaRPr sz="1600">
              <a:solidFill>
                <a:srgbClr val="000000"/>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Requirements </a:t>
            </a:r>
            <a:endParaRPr/>
          </a:p>
        </p:txBody>
      </p:sp>
      <p:sp>
        <p:nvSpPr>
          <p:cNvPr id="321" name="Google Shape;321;p20"/>
          <p:cNvSpPr txBox="1"/>
          <p:nvPr>
            <p:ph idx="1" type="body"/>
          </p:nvPr>
        </p:nvSpPr>
        <p:spPr>
          <a:xfrm>
            <a:off x="989125" y="1503675"/>
            <a:ext cx="7489200" cy="3165600"/>
          </a:xfrm>
          <a:prstGeom prst="rect">
            <a:avLst/>
          </a:prstGeom>
        </p:spPr>
        <p:txBody>
          <a:bodyPr anchorCtr="0" anchor="t" bIns="91425" lIns="91425" spcFirstLastPara="1" rIns="91425" wrap="square" tIns="91425">
            <a:normAutofit fontScale="92500" lnSpcReduction="10000"/>
          </a:bodyPr>
          <a:lstStyle/>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7. </a:t>
            </a:r>
            <a:r>
              <a:rPr lang="en" sz="1600">
                <a:solidFill>
                  <a:srgbClr val="2F5496"/>
                </a:solidFill>
                <a:latin typeface="Times New Roman"/>
                <a:ea typeface="Times New Roman"/>
                <a:cs typeface="Times New Roman"/>
                <a:sym typeface="Times New Roman"/>
              </a:rPr>
              <a:t>Consultation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doctor can review the patient's input and system-generated preliminary diagnosis.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8. </a:t>
            </a:r>
            <a:r>
              <a:rPr lang="en" sz="1600">
                <a:solidFill>
                  <a:srgbClr val="2F5496"/>
                </a:solidFill>
                <a:latin typeface="Times New Roman"/>
                <a:ea typeface="Times New Roman"/>
                <a:cs typeface="Times New Roman"/>
                <a:sym typeface="Times New Roman"/>
              </a:rPr>
              <a:t>Additional Tests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doctor can request further diagnostic tests if necessary.</a:t>
            </a:r>
            <a:endParaRPr sz="1350">
              <a:solidFill>
                <a:srgbClr val="000000"/>
              </a:solidFill>
              <a:latin typeface="Arial"/>
              <a:ea typeface="Arial"/>
              <a:cs typeface="Arial"/>
              <a:sym typeface="Arial"/>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9. </a:t>
            </a:r>
            <a:r>
              <a:rPr lang="en" sz="1600">
                <a:solidFill>
                  <a:srgbClr val="2F5496"/>
                </a:solidFill>
                <a:latin typeface="Times New Roman"/>
                <a:ea typeface="Times New Roman"/>
                <a:cs typeface="Times New Roman"/>
                <a:sym typeface="Times New Roman"/>
              </a:rPr>
              <a:t>Final Diagnosis (Doctor):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doctor can provide a final diagnosis and treatment recommendations.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10. </a:t>
            </a:r>
            <a:r>
              <a:rPr lang="en" sz="1600">
                <a:solidFill>
                  <a:srgbClr val="2F5496"/>
                </a:solidFill>
                <a:latin typeface="Times New Roman"/>
                <a:ea typeface="Times New Roman"/>
                <a:cs typeface="Times New Roman"/>
                <a:sym typeface="Times New Roman"/>
              </a:rPr>
              <a:t>User Interface (Web Interface):</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Provides a user-friendly interface for patients and doctors to interact with the system.</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2F5496"/>
                </a:solidFill>
                <a:latin typeface="Arial"/>
                <a:ea typeface="Arial"/>
                <a:cs typeface="Arial"/>
                <a:sym typeface="Arial"/>
              </a:rPr>
              <a:t>11. </a:t>
            </a:r>
            <a:r>
              <a:rPr lang="en" sz="1600">
                <a:solidFill>
                  <a:srgbClr val="2F5496"/>
                </a:solidFill>
                <a:latin typeface="Times New Roman"/>
                <a:ea typeface="Times New Roman"/>
                <a:cs typeface="Times New Roman"/>
                <a:sym typeface="Times New Roman"/>
              </a:rPr>
              <a:t>System Maintenance (Administrator):</a:t>
            </a:r>
            <a:endParaRPr sz="1600">
              <a:solidFill>
                <a:srgbClr val="2F5496"/>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rPr lang="en" sz="1350">
                <a:solidFill>
                  <a:srgbClr val="000000"/>
                </a:solidFill>
                <a:latin typeface="Arial"/>
                <a:ea typeface="Arial"/>
                <a:cs typeface="Arial"/>
                <a:sym typeface="Arial"/>
              </a:rPr>
              <a:t>• </a:t>
            </a:r>
            <a:r>
              <a:rPr lang="en" sz="1600">
                <a:solidFill>
                  <a:srgbClr val="000000"/>
                </a:solidFill>
                <a:latin typeface="Times New Roman"/>
                <a:ea typeface="Times New Roman"/>
                <a:cs typeface="Times New Roman"/>
                <a:sym typeface="Times New Roman"/>
              </a:rPr>
              <a:t>The administrator can manage user accounts, update medical data, and ensure system availability.</a:t>
            </a:r>
            <a:endParaRPr sz="1600">
              <a:solidFill>
                <a:srgbClr val="000000"/>
              </a:solidFill>
              <a:latin typeface="Times New Roman"/>
              <a:ea typeface="Times New Roman"/>
              <a:cs typeface="Times New Roman"/>
              <a:sym typeface="Times New Roman"/>
            </a:endParaRPr>
          </a:p>
          <a:p>
            <a:pPr indent="-165100" lvl="0" marL="685800" rtl="0" algn="just">
              <a:lnSpc>
                <a:spcPct val="120000"/>
              </a:lnSpc>
              <a:spcBef>
                <a:spcPts val="0"/>
              </a:spcBef>
              <a:spcAft>
                <a:spcPts val="0"/>
              </a:spcAft>
              <a:buNone/>
            </a:pPr>
            <a:r>
              <a:t/>
            </a:r>
            <a:endParaRPr sz="135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a:t>
            </a:r>
            <a:r>
              <a:rPr lang="en"/>
              <a:t> </a:t>
            </a:r>
            <a:r>
              <a:rPr lang="en"/>
              <a:t>Requirements </a:t>
            </a:r>
            <a:endParaRPr/>
          </a:p>
        </p:txBody>
      </p:sp>
      <p:sp>
        <p:nvSpPr>
          <p:cNvPr id="327" name="Google Shape;327;p21"/>
          <p:cNvSpPr txBox="1"/>
          <p:nvPr>
            <p:ph idx="1" type="body"/>
          </p:nvPr>
        </p:nvSpPr>
        <p:spPr>
          <a:xfrm>
            <a:off x="989125" y="1597875"/>
            <a:ext cx="7345200" cy="29337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20000"/>
              </a:lnSpc>
              <a:spcBef>
                <a:spcPts val="1100"/>
              </a:spcBef>
              <a:spcAft>
                <a:spcPts val="0"/>
              </a:spcAft>
              <a:buNone/>
            </a:pPr>
            <a:r>
              <a:rPr lang="en" sz="1600">
                <a:solidFill>
                  <a:srgbClr val="000000"/>
                </a:solidFill>
                <a:latin typeface="Times New Roman"/>
                <a:ea typeface="Times New Roman"/>
                <a:cs typeface="Times New Roman"/>
                <a:sym typeface="Times New Roman"/>
              </a:rPr>
              <a:t>A use case diagram visually represents the interactions between users (actors) and the system. For a heart disease diagnosis expert system, we will identify the actors and their interactions with the system</a:t>
            </a:r>
            <a:r>
              <a:rPr lang="en" sz="1600">
                <a:solidFill>
                  <a:srgbClr val="000000"/>
                </a:solidFill>
                <a:latin typeface="Times New Roman"/>
                <a:ea typeface="Times New Roman"/>
                <a:cs typeface="Times New Roman"/>
                <a:sym typeface="Times New Roman"/>
              </a:rPr>
              <a:t>.</a:t>
            </a:r>
            <a:endParaRPr sz="1600">
              <a:solidFill>
                <a:srgbClr val="000000"/>
              </a:solidFill>
              <a:latin typeface="Times New Roman"/>
              <a:ea typeface="Times New Roman"/>
              <a:cs typeface="Times New Roman"/>
              <a:sym typeface="Times New Roman"/>
            </a:endParaRPr>
          </a:p>
          <a:p>
            <a:pPr indent="0" lvl="0" marL="0" rtl="0" algn="l">
              <a:lnSpc>
                <a:spcPct val="120000"/>
              </a:lnSpc>
              <a:spcBef>
                <a:spcPts val="1100"/>
              </a:spcBef>
              <a:spcAft>
                <a:spcPts val="0"/>
              </a:spcAft>
              <a:buNone/>
            </a:pPr>
            <a:r>
              <a:rPr b="1" lang="en" sz="1600">
                <a:solidFill>
                  <a:srgbClr val="000000"/>
                </a:solidFill>
                <a:latin typeface="Times New Roman"/>
                <a:ea typeface="Times New Roman"/>
                <a:cs typeface="Times New Roman"/>
                <a:sym typeface="Times New Roman"/>
              </a:rPr>
              <a:t>Actors:</a:t>
            </a:r>
            <a:endParaRPr b="1"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1100"/>
              </a:spcBef>
              <a:spcAft>
                <a:spcPts val="0"/>
              </a:spcAft>
              <a:buNone/>
            </a:pPr>
            <a:r>
              <a:rPr lang="en" sz="1350">
                <a:solidFill>
                  <a:srgbClr val="000000"/>
                </a:solidFill>
                <a:latin typeface="Arial"/>
                <a:ea typeface="Arial"/>
                <a:cs typeface="Arial"/>
                <a:sym typeface="Arial"/>
              </a:rPr>
              <a:t>1. </a:t>
            </a:r>
            <a:r>
              <a:rPr lang="en" sz="1600">
                <a:solidFill>
                  <a:srgbClr val="000000"/>
                </a:solidFill>
                <a:latin typeface="Times New Roman"/>
                <a:ea typeface="Times New Roman"/>
                <a:cs typeface="Times New Roman"/>
                <a:sym typeface="Times New Roman"/>
              </a:rPr>
              <a:t>Patient: The individual seeking a heart disease diagnosis.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000000"/>
                </a:solidFill>
                <a:latin typeface="Arial"/>
                <a:ea typeface="Arial"/>
                <a:cs typeface="Arial"/>
                <a:sym typeface="Arial"/>
              </a:rPr>
              <a:t>2. </a:t>
            </a:r>
            <a:r>
              <a:rPr lang="en" sz="1600">
                <a:solidFill>
                  <a:srgbClr val="000000"/>
                </a:solidFill>
                <a:latin typeface="Times New Roman"/>
                <a:ea typeface="Times New Roman"/>
                <a:cs typeface="Times New Roman"/>
                <a:sym typeface="Times New Roman"/>
              </a:rPr>
              <a:t>Doctor: A medical professional who interacts with the system to review and confirm diagnoses.</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000000"/>
                </a:solidFill>
                <a:latin typeface="Arial"/>
                <a:ea typeface="Arial"/>
                <a:cs typeface="Arial"/>
                <a:sym typeface="Arial"/>
              </a:rPr>
              <a:t>3. </a:t>
            </a:r>
            <a:r>
              <a:rPr lang="en" sz="1600">
                <a:solidFill>
                  <a:srgbClr val="000000"/>
                </a:solidFill>
                <a:latin typeface="Times New Roman"/>
                <a:ea typeface="Times New Roman"/>
                <a:cs typeface="Times New Roman"/>
                <a:sym typeface="Times New Roman"/>
              </a:rPr>
              <a:t>Machine Learning Module: Represents the AI/ML component responsible for making preliminary diagnoses based on input.</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000000"/>
                </a:solidFill>
                <a:latin typeface="Arial"/>
                <a:ea typeface="Arial"/>
                <a:cs typeface="Arial"/>
                <a:sym typeface="Arial"/>
              </a:rPr>
              <a:t>4. </a:t>
            </a:r>
            <a:r>
              <a:rPr lang="en" sz="1600">
                <a:solidFill>
                  <a:srgbClr val="000000"/>
                </a:solidFill>
                <a:latin typeface="Times New Roman"/>
                <a:ea typeface="Times New Roman"/>
                <a:cs typeface="Times New Roman"/>
                <a:sym typeface="Times New Roman"/>
              </a:rPr>
              <a:t>Web Interface: The user interface through which patients and doctors interact with the system.</a:t>
            </a:r>
            <a:endParaRPr sz="1600">
              <a:solidFill>
                <a:srgbClr val="000000"/>
              </a:solidFill>
              <a:latin typeface="Times New Roman"/>
              <a:ea typeface="Times New Roman"/>
              <a:cs typeface="Times New Roman"/>
              <a:sym typeface="Times New Roman"/>
            </a:endParaRPr>
          </a:p>
          <a:p>
            <a:pPr indent="-165100" lvl="0" marL="342900" rtl="0" algn="just">
              <a:lnSpc>
                <a:spcPct val="120000"/>
              </a:lnSpc>
              <a:spcBef>
                <a:spcPts val="0"/>
              </a:spcBef>
              <a:spcAft>
                <a:spcPts val="0"/>
              </a:spcAft>
              <a:buNone/>
            </a:pPr>
            <a:r>
              <a:rPr lang="en" sz="1350">
                <a:solidFill>
                  <a:srgbClr val="000000"/>
                </a:solidFill>
                <a:latin typeface="Arial"/>
                <a:ea typeface="Arial"/>
                <a:cs typeface="Arial"/>
                <a:sym typeface="Arial"/>
              </a:rPr>
              <a:t>5. </a:t>
            </a:r>
            <a:r>
              <a:rPr lang="en" sz="1600">
                <a:solidFill>
                  <a:srgbClr val="000000"/>
                </a:solidFill>
                <a:latin typeface="Times New Roman"/>
                <a:ea typeface="Times New Roman"/>
                <a:cs typeface="Times New Roman"/>
                <a:sym typeface="Times New Roman"/>
              </a:rPr>
              <a:t>Administrator: The person responsible for system maintenance and user management.</a:t>
            </a:r>
            <a:endParaRPr sz="1600">
              <a:solidFill>
                <a:srgbClr val="000000"/>
              </a:solidFill>
              <a:latin typeface="Times New Roman"/>
              <a:ea typeface="Times New Roman"/>
              <a:cs typeface="Times New Roman"/>
              <a:sym typeface="Times New Roman"/>
            </a:endParaRPr>
          </a:p>
          <a:p>
            <a:pPr indent="0" lvl="0" marL="0" rtl="0" algn="l">
              <a:lnSpc>
                <a:spcPct val="180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