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65" r:id="rId5"/>
    <p:sldId id="257" r:id="rId6"/>
    <p:sldId id="260" r:id="rId7"/>
    <p:sldId id="280" r:id="rId8"/>
    <p:sldId id="282" r:id="rId9"/>
    <p:sldId id="281" r:id="rId10"/>
    <p:sldId id="270" r:id="rId11"/>
    <p:sldId id="272" r:id="rId12"/>
    <p:sldId id="273" r:id="rId13"/>
    <p:sldId id="274" r:id="rId14"/>
    <p:sldId id="275" r:id="rId15"/>
    <p:sldId id="276" r:id="rId16"/>
    <p:sldId id="278" r:id="rId17"/>
    <p:sldId id="268" r:id="rId18"/>
    <p:sldId id="279" r:id="rId19"/>
    <p:sldId id="269" r:id="rId20"/>
    <p:sldId id="277" r:id="rId21"/>
    <p:sldId id="262" r:id="rId22"/>
    <p:sldId id="263" r:id="rId23"/>
    <p:sldId id="264"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77BB2-A6F5-4CC5-AF10-8D2F478BE905}" v="1013" dt="2023-05-02T18:36:59.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3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C6C4C6-E1FC-4B43-9DB1-94F28B2AA214}"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8FCE9FD3-B934-4866-BE32-01C284A10FE7}">
      <dgm:prSet/>
      <dgm:spPr/>
      <dgm:t>
        <a:bodyPr/>
        <a:lstStyle/>
        <a:p>
          <a:r>
            <a:rPr lang="en-US" b="1" dirty="0"/>
            <a:t>Introduction to Hotel Management System</a:t>
          </a:r>
          <a:endParaRPr lang="en-US" dirty="0"/>
        </a:p>
      </dgm:t>
    </dgm:pt>
    <dgm:pt modelId="{DE696BF7-E17A-45DB-AE8D-391249D52422}" type="parTrans" cxnId="{EF46A3AE-B804-4E09-82C1-908006332F17}">
      <dgm:prSet/>
      <dgm:spPr/>
      <dgm:t>
        <a:bodyPr/>
        <a:lstStyle/>
        <a:p>
          <a:endParaRPr lang="en-US"/>
        </a:p>
      </dgm:t>
    </dgm:pt>
    <dgm:pt modelId="{D152B35A-05C7-463B-BFC5-150D17FFBDA4}" type="sibTrans" cxnId="{EF46A3AE-B804-4E09-82C1-908006332F17}">
      <dgm:prSet/>
      <dgm:spPr/>
      <dgm:t>
        <a:bodyPr/>
        <a:lstStyle/>
        <a:p>
          <a:endParaRPr lang="en-US"/>
        </a:p>
      </dgm:t>
    </dgm:pt>
    <dgm:pt modelId="{021A06BE-92CD-442C-9D08-5D8ADE79413B}">
      <dgm:prSet/>
      <dgm:spPr/>
      <dgm:t>
        <a:bodyPr/>
        <a:lstStyle/>
        <a:p>
          <a:r>
            <a:rPr lang="en-US" b="1"/>
            <a:t>Features of Hotel Management Systems</a:t>
          </a:r>
          <a:endParaRPr lang="en-US"/>
        </a:p>
      </dgm:t>
    </dgm:pt>
    <dgm:pt modelId="{446CAF9E-DA75-42CF-870D-6B1A50E5CF9C}" type="parTrans" cxnId="{4310C861-8FA5-47D2-9F81-AF1AB3E27CDB}">
      <dgm:prSet/>
      <dgm:spPr/>
      <dgm:t>
        <a:bodyPr/>
        <a:lstStyle/>
        <a:p>
          <a:endParaRPr lang="en-US"/>
        </a:p>
      </dgm:t>
    </dgm:pt>
    <dgm:pt modelId="{32983408-E02B-4A84-8BF3-313E3A7EAC43}" type="sibTrans" cxnId="{4310C861-8FA5-47D2-9F81-AF1AB3E27CDB}">
      <dgm:prSet/>
      <dgm:spPr/>
      <dgm:t>
        <a:bodyPr/>
        <a:lstStyle/>
        <a:p>
          <a:endParaRPr lang="en-US"/>
        </a:p>
      </dgm:t>
    </dgm:pt>
    <dgm:pt modelId="{18C64D95-7F32-4951-A8F1-99D8E3DB8DA1}">
      <dgm:prSet/>
      <dgm:spPr/>
      <dgm:t>
        <a:bodyPr/>
        <a:lstStyle/>
        <a:p>
          <a:r>
            <a:rPr lang="en-US" b="1"/>
            <a:t>Benefits of Hotel Management Systems</a:t>
          </a:r>
          <a:endParaRPr lang="en-US"/>
        </a:p>
      </dgm:t>
    </dgm:pt>
    <dgm:pt modelId="{085452B8-2C76-425D-B31D-4A64026D09B0}" type="parTrans" cxnId="{1F5AD3CB-7A8C-41CD-85C0-718EA31DBC14}">
      <dgm:prSet/>
      <dgm:spPr/>
      <dgm:t>
        <a:bodyPr/>
        <a:lstStyle/>
        <a:p>
          <a:endParaRPr lang="en-US"/>
        </a:p>
      </dgm:t>
    </dgm:pt>
    <dgm:pt modelId="{B5971873-AE73-42E6-9866-07494668DD7D}" type="sibTrans" cxnId="{1F5AD3CB-7A8C-41CD-85C0-718EA31DBC14}">
      <dgm:prSet/>
      <dgm:spPr/>
      <dgm:t>
        <a:bodyPr/>
        <a:lstStyle/>
        <a:p>
          <a:endParaRPr lang="en-US"/>
        </a:p>
      </dgm:t>
    </dgm:pt>
    <dgm:pt modelId="{94767D8F-E852-479C-A570-5A8842FFB8C6}">
      <dgm:prSet/>
      <dgm:spPr/>
      <dgm:t>
        <a:bodyPr/>
        <a:lstStyle/>
        <a:p>
          <a:r>
            <a:rPr lang="en-US" b="1"/>
            <a:t>Challenges of Implementing Hotel Management Systems</a:t>
          </a:r>
          <a:endParaRPr lang="en-US"/>
        </a:p>
      </dgm:t>
    </dgm:pt>
    <dgm:pt modelId="{30CDB0F8-493D-4E89-9AF7-296A134D7B42}" type="parTrans" cxnId="{B7573BCA-6EDF-495E-A988-5329C7704337}">
      <dgm:prSet/>
      <dgm:spPr/>
      <dgm:t>
        <a:bodyPr/>
        <a:lstStyle/>
        <a:p>
          <a:endParaRPr lang="en-US"/>
        </a:p>
      </dgm:t>
    </dgm:pt>
    <dgm:pt modelId="{65EF8B9E-C7F8-4FF1-97A1-BD6923C53524}" type="sibTrans" cxnId="{B7573BCA-6EDF-495E-A988-5329C7704337}">
      <dgm:prSet/>
      <dgm:spPr/>
      <dgm:t>
        <a:bodyPr/>
        <a:lstStyle/>
        <a:p>
          <a:endParaRPr lang="en-US"/>
        </a:p>
      </dgm:t>
    </dgm:pt>
    <dgm:pt modelId="{553116E7-8415-471D-8B0F-2B3B4C8AB54D}">
      <dgm:prSet/>
      <dgm:spPr/>
      <dgm:t>
        <a:bodyPr/>
        <a:lstStyle/>
        <a:p>
          <a:r>
            <a:rPr lang="en-US" b="1" dirty="0"/>
            <a:t>Future Work</a:t>
          </a:r>
          <a:endParaRPr lang="en-US" dirty="0"/>
        </a:p>
      </dgm:t>
    </dgm:pt>
    <dgm:pt modelId="{A3EF31B5-3634-4DF8-8E0F-61E9631818F7}" type="parTrans" cxnId="{C373C475-CA6D-4A02-AA2D-8CFC40BA7947}">
      <dgm:prSet/>
      <dgm:spPr/>
      <dgm:t>
        <a:bodyPr/>
        <a:lstStyle/>
        <a:p>
          <a:endParaRPr lang="en-US"/>
        </a:p>
      </dgm:t>
    </dgm:pt>
    <dgm:pt modelId="{51B5E068-991F-44BE-A251-785D63226D5B}" type="sibTrans" cxnId="{C373C475-CA6D-4A02-AA2D-8CFC40BA7947}">
      <dgm:prSet/>
      <dgm:spPr/>
      <dgm:t>
        <a:bodyPr/>
        <a:lstStyle/>
        <a:p>
          <a:endParaRPr lang="en-US"/>
        </a:p>
      </dgm:t>
    </dgm:pt>
    <dgm:pt modelId="{380040B3-C273-40D4-A625-BAA03B53B516}">
      <dgm:prSet/>
      <dgm:spPr/>
      <dgm:t>
        <a:bodyPr/>
        <a:lstStyle/>
        <a:p>
          <a:r>
            <a:rPr lang="en-US" b="1"/>
            <a:t>Conclusion</a:t>
          </a:r>
          <a:endParaRPr lang="en-US"/>
        </a:p>
      </dgm:t>
    </dgm:pt>
    <dgm:pt modelId="{1E8A177A-BE2D-4D76-8FC5-BEC577BA21F7}" type="parTrans" cxnId="{4BA1DB94-2D6A-4BB6-85B5-AE739F63872D}">
      <dgm:prSet/>
      <dgm:spPr/>
      <dgm:t>
        <a:bodyPr/>
        <a:lstStyle/>
        <a:p>
          <a:endParaRPr lang="en-US"/>
        </a:p>
      </dgm:t>
    </dgm:pt>
    <dgm:pt modelId="{592B5417-583C-4ADD-9D01-9625108A81B6}" type="sibTrans" cxnId="{4BA1DB94-2D6A-4BB6-85B5-AE739F63872D}">
      <dgm:prSet/>
      <dgm:spPr/>
      <dgm:t>
        <a:bodyPr/>
        <a:lstStyle/>
        <a:p>
          <a:endParaRPr lang="en-US"/>
        </a:p>
      </dgm:t>
    </dgm:pt>
    <dgm:pt modelId="{2034B44D-47D4-4BDB-BCFC-BBE0A7AADA40}" type="pres">
      <dgm:prSet presAssocID="{C8C6C4C6-E1FC-4B43-9DB1-94F28B2AA214}" presName="vert0" presStyleCnt="0">
        <dgm:presLayoutVars>
          <dgm:dir/>
          <dgm:animOne val="branch"/>
          <dgm:animLvl val="lvl"/>
        </dgm:presLayoutVars>
      </dgm:prSet>
      <dgm:spPr/>
    </dgm:pt>
    <dgm:pt modelId="{B36E26B6-C190-4FB2-8BB6-A8CEC924FDD8}" type="pres">
      <dgm:prSet presAssocID="{8FCE9FD3-B934-4866-BE32-01C284A10FE7}" presName="thickLine" presStyleLbl="alignNode1" presStyleIdx="0" presStyleCnt="6"/>
      <dgm:spPr/>
    </dgm:pt>
    <dgm:pt modelId="{1AFDF74B-68E5-48D7-AC0B-C62546A82369}" type="pres">
      <dgm:prSet presAssocID="{8FCE9FD3-B934-4866-BE32-01C284A10FE7}" presName="horz1" presStyleCnt="0"/>
      <dgm:spPr/>
    </dgm:pt>
    <dgm:pt modelId="{D37A8124-AF0C-4E5E-B678-B049FCF2369C}" type="pres">
      <dgm:prSet presAssocID="{8FCE9FD3-B934-4866-BE32-01C284A10FE7}" presName="tx1" presStyleLbl="revTx" presStyleIdx="0" presStyleCnt="6"/>
      <dgm:spPr/>
    </dgm:pt>
    <dgm:pt modelId="{889DDAF8-05AA-4D33-8B08-806ED0FC4518}" type="pres">
      <dgm:prSet presAssocID="{8FCE9FD3-B934-4866-BE32-01C284A10FE7}" presName="vert1" presStyleCnt="0"/>
      <dgm:spPr/>
    </dgm:pt>
    <dgm:pt modelId="{B0CBA74A-7BAF-4D9C-B155-6836F3965BCC}" type="pres">
      <dgm:prSet presAssocID="{021A06BE-92CD-442C-9D08-5D8ADE79413B}" presName="thickLine" presStyleLbl="alignNode1" presStyleIdx="1" presStyleCnt="6"/>
      <dgm:spPr/>
    </dgm:pt>
    <dgm:pt modelId="{79D2DF1F-1743-44B9-B7F1-A0BD6B87E829}" type="pres">
      <dgm:prSet presAssocID="{021A06BE-92CD-442C-9D08-5D8ADE79413B}" presName="horz1" presStyleCnt="0"/>
      <dgm:spPr/>
    </dgm:pt>
    <dgm:pt modelId="{041EE3F1-FAAD-44A9-A87F-CE0D95426F7D}" type="pres">
      <dgm:prSet presAssocID="{021A06BE-92CD-442C-9D08-5D8ADE79413B}" presName="tx1" presStyleLbl="revTx" presStyleIdx="1" presStyleCnt="6"/>
      <dgm:spPr/>
    </dgm:pt>
    <dgm:pt modelId="{F4DEDA26-C587-4ADD-A98E-F07D988429F2}" type="pres">
      <dgm:prSet presAssocID="{021A06BE-92CD-442C-9D08-5D8ADE79413B}" presName="vert1" presStyleCnt="0"/>
      <dgm:spPr/>
    </dgm:pt>
    <dgm:pt modelId="{217B797D-A698-4A84-B18D-539A23984ECC}" type="pres">
      <dgm:prSet presAssocID="{18C64D95-7F32-4951-A8F1-99D8E3DB8DA1}" presName="thickLine" presStyleLbl="alignNode1" presStyleIdx="2" presStyleCnt="6"/>
      <dgm:spPr/>
    </dgm:pt>
    <dgm:pt modelId="{43DFAA1E-0D84-477F-8A81-0FB5F2DD50D0}" type="pres">
      <dgm:prSet presAssocID="{18C64D95-7F32-4951-A8F1-99D8E3DB8DA1}" presName="horz1" presStyleCnt="0"/>
      <dgm:spPr/>
    </dgm:pt>
    <dgm:pt modelId="{B329E158-7347-437D-983C-593B388A6C54}" type="pres">
      <dgm:prSet presAssocID="{18C64D95-7F32-4951-A8F1-99D8E3DB8DA1}" presName="tx1" presStyleLbl="revTx" presStyleIdx="2" presStyleCnt="6"/>
      <dgm:spPr/>
    </dgm:pt>
    <dgm:pt modelId="{F0E60238-9CBF-4ACD-8C3B-78F88B50DB01}" type="pres">
      <dgm:prSet presAssocID="{18C64D95-7F32-4951-A8F1-99D8E3DB8DA1}" presName="vert1" presStyleCnt="0"/>
      <dgm:spPr/>
    </dgm:pt>
    <dgm:pt modelId="{205A45D9-867D-465D-8C68-0DDB7D0EDF6A}" type="pres">
      <dgm:prSet presAssocID="{94767D8F-E852-479C-A570-5A8842FFB8C6}" presName="thickLine" presStyleLbl="alignNode1" presStyleIdx="3" presStyleCnt="6"/>
      <dgm:spPr/>
    </dgm:pt>
    <dgm:pt modelId="{36D7DF3A-3902-4F65-9518-6211D8342CA8}" type="pres">
      <dgm:prSet presAssocID="{94767D8F-E852-479C-A570-5A8842FFB8C6}" presName="horz1" presStyleCnt="0"/>
      <dgm:spPr/>
    </dgm:pt>
    <dgm:pt modelId="{0FA9301D-93C0-4D73-B350-A3E4280BF0A9}" type="pres">
      <dgm:prSet presAssocID="{94767D8F-E852-479C-A570-5A8842FFB8C6}" presName="tx1" presStyleLbl="revTx" presStyleIdx="3" presStyleCnt="6"/>
      <dgm:spPr/>
    </dgm:pt>
    <dgm:pt modelId="{9C2B1EF6-0BCD-40E9-9199-6B7E733E8EAF}" type="pres">
      <dgm:prSet presAssocID="{94767D8F-E852-479C-A570-5A8842FFB8C6}" presName="vert1" presStyleCnt="0"/>
      <dgm:spPr/>
    </dgm:pt>
    <dgm:pt modelId="{4C9270E0-17EC-4DEA-998C-568597C47936}" type="pres">
      <dgm:prSet presAssocID="{553116E7-8415-471D-8B0F-2B3B4C8AB54D}" presName="thickLine" presStyleLbl="alignNode1" presStyleIdx="4" presStyleCnt="6"/>
      <dgm:spPr/>
    </dgm:pt>
    <dgm:pt modelId="{0AFDECF4-CE5A-4F45-8900-3C0F9F0A0AD1}" type="pres">
      <dgm:prSet presAssocID="{553116E7-8415-471D-8B0F-2B3B4C8AB54D}" presName="horz1" presStyleCnt="0"/>
      <dgm:spPr/>
    </dgm:pt>
    <dgm:pt modelId="{20AE6A3D-6668-466E-A517-A3EF52B827F9}" type="pres">
      <dgm:prSet presAssocID="{553116E7-8415-471D-8B0F-2B3B4C8AB54D}" presName="tx1" presStyleLbl="revTx" presStyleIdx="4" presStyleCnt="6"/>
      <dgm:spPr/>
    </dgm:pt>
    <dgm:pt modelId="{7C5502AA-4BA8-48F6-A3F8-1E15371C6740}" type="pres">
      <dgm:prSet presAssocID="{553116E7-8415-471D-8B0F-2B3B4C8AB54D}" presName="vert1" presStyleCnt="0"/>
      <dgm:spPr/>
    </dgm:pt>
    <dgm:pt modelId="{1B5F918D-D8B0-4787-B1C5-D63420E667A3}" type="pres">
      <dgm:prSet presAssocID="{380040B3-C273-40D4-A625-BAA03B53B516}" presName="thickLine" presStyleLbl="alignNode1" presStyleIdx="5" presStyleCnt="6"/>
      <dgm:spPr/>
    </dgm:pt>
    <dgm:pt modelId="{508115C2-4484-43C7-ACBE-937C9ED6D907}" type="pres">
      <dgm:prSet presAssocID="{380040B3-C273-40D4-A625-BAA03B53B516}" presName="horz1" presStyleCnt="0"/>
      <dgm:spPr/>
    </dgm:pt>
    <dgm:pt modelId="{36865738-C2E5-4082-9595-BFF5AB45E2DC}" type="pres">
      <dgm:prSet presAssocID="{380040B3-C273-40D4-A625-BAA03B53B516}" presName="tx1" presStyleLbl="revTx" presStyleIdx="5" presStyleCnt="6"/>
      <dgm:spPr/>
    </dgm:pt>
    <dgm:pt modelId="{28353413-D1B2-469C-B517-DF8D19D970DF}" type="pres">
      <dgm:prSet presAssocID="{380040B3-C273-40D4-A625-BAA03B53B516}" presName="vert1" presStyleCnt="0"/>
      <dgm:spPr/>
    </dgm:pt>
  </dgm:ptLst>
  <dgm:cxnLst>
    <dgm:cxn modelId="{8FAFA25D-3464-49C5-84F0-6AF01C4FDA47}" type="presOf" srcId="{021A06BE-92CD-442C-9D08-5D8ADE79413B}" destId="{041EE3F1-FAAD-44A9-A87F-CE0D95426F7D}" srcOrd="0" destOrd="0" presId="urn:microsoft.com/office/officeart/2008/layout/LinedList"/>
    <dgm:cxn modelId="{4310C861-8FA5-47D2-9F81-AF1AB3E27CDB}" srcId="{C8C6C4C6-E1FC-4B43-9DB1-94F28B2AA214}" destId="{021A06BE-92CD-442C-9D08-5D8ADE79413B}" srcOrd="1" destOrd="0" parTransId="{446CAF9E-DA75-42CF-870D-6B1A50E5CF9C}" sibTransId="{32983408-E02B-4A84-8BF3-313E3A7EAC43}"/>
    <dgm:cxn modelId="{0499FE48-A14F-4910-99CC-A0F09AEF10D9}" type="presOf" srcId="{553116E7-8415-471D-8B0F-2B3B4C8AB54D}" destId="{20AE6A3D-6668-466E-A517-A3EF52B827F9}" srcOrd="0" destOrd="0" presId="urn:microsoft.com/office/officeart/2008/layout/LinedList"/>
    <dgm:cxn modelId="{C373C475-CA6D-4A02-AA2D-8CFC40BA7947}" srcId="{C8C6C4C6-E1FC-4B43-9DB1-94F28B2AA214}" destId="{553116E7-8415-471D-8B0F-2B3B4C8AB54D}" srcOrd="4" destOrd="0" parTransId="{A3EF31B5-3634-4DF8-8E0F-61E9631818F7}" sibTransId="{51B5E068-991F-44BE-A251-785D63226D5B}"/>
    <dgm:cxn modelId="{B4E35384-8DCE-4287-8C61-925D1B0381BB}" type="presOf" srcId="{C8C6C4C6-E1FC-4B43-9DB1-94F28B2AA214}" destId="{2034B44D-47D4-4BDB-BCFC-BBE0A7AADA40}" srcOrd="0" destOrd="0" presId="urn:microsoft.com/office/officeart/2008/layout/LinedList"/>
    <dgm:cxn modelId="{3C07F885-F647-473E-BEB6-E929CA7FD66A}" type="presOf" srcId="{8FCE9FD3-B934-4866-BE32-01C284A10FE7}" destId="{D37A8124-AF0C-4E5E-B678-B049FCF2369C}" srcOrd="0" destOrd="0" presId="urn:microsoft.com/office/officeart/2008/layout/LinedList"/>
    <dgm:cxn modelId="{43D1498E-13AF-4ACD-835F-A384849427D6}" type="presOf" srcId="{18C64D95-7F32-4951-A8F1-99D8E3DB8DA1}" destId="{B329E158-7347-437D-983C-593B388A6C54}" srcOrd="0" destOrd="0" presId="urn:microsoft.com/office/officeart/2008/layout/LinedList"/>
    <dgm:cxn modelId="{4BA1DB94-2D6A-4BB6-85B5-AE739F63872D}" srcId="{C8C6C4C6-E1FC-4B43-9DB1-94F28B2AA214}" destId="{380040B3-C273-40D4-A625-BAA03B53B516}" srcOrd="5" destOrd="0" parTransId="{1E8A177A-BE2D-4D76-8FC5-BEC577BA21F7}" sibTransId="{592B5417-583C-4ADD-9D01-9625108A81B6}"/>
    <dgm:cxn modelId="{EF46A3AE-B804-4E09-82C1-908006332F17}" srcId="{C8C6C4C6-E1FC-4B43-9DB1-94F28B2AA214}" destId="{8FCE9FD3-B934-4866-BE32-01C284A10FE7}" srcOrd="0" destOrd="0" parTransId="{DE696BF7-E17A-45DB-AE8D-391249D52422}" sibTransId="{D152B35A-05C7-463B-BFC5-150D17FFBDA4}"/>
    <dgm:cxn modelId="{B7573BCA-6EDF-495E-A988-5329C7704337}" srcId="{C8C6C4C6-E1FC-4B43-9DB1-94F28B2AA214}" destId="{94767D8F-E852-479C-A570-5A8842FFB8C6}" srcOrd="3" destOrd="0" parTransId="{30CDB0F8-493D-4E89-9AF7-296A134D7B42}" sibTransId="{65EF8B9E-C7F8-4FF1-97A1-BD6923C53524}"/>
    <dgm:cxn modelId="{1F5AD3CB-7A8C-41CD-85C0-718EA31DBC14}" srcId="{C8C6C4C6-E1FC-4B43-9DB1-94F28B2AA214}" destId="{18C64D95-7F32-4951-A8F1-99D8E3DB8DA1}" srcOrd="2" destOrd="0" parTransId="{085452B8-2C76-425D-B31D-4A64026D09B0}" sibTransId="{B5971873-AE73-42E6-9866-07494668DD7D}"/>
    <dgm:cxn modelId="{0A3369F4-DFB7-4F9B-B509-11AEC3B1160B}" type="presOf" srcId="{380040B3-C273-40D4-A625-BAA03B53B516}" destId="{36865738-C2E5-4082-9595-BFF5AB45E2DC}" srcOrd="0" destOrd="0" presId="urn:microsoft.com/office/officeart/2008/layout/LinedList"/>
    <dgm:cxn modelId="{D71D6DFB-769F-41CE-A714-251B8DB6B697}" type="presOf" srcId="{94767D8F-E852-479C-A570-5A8842FFB8C6}" destId="{0FA9301D-93C0-4D73-B350-A3E4280BF0A9}" srcOrd="0" destOrd="0" presId="urn:microsoft.com/office/officeart/2008/layout/LinedList"/>
    <dgm:cxn modelId="{0E56592F-A1C9-4C61-B739-CB8076F34EEF}" type="presParOf" srcId="{2034B44D-47D4-4BDB-BCFC-BBE0A7AADA40}" destId="{B36E26B6-C190-4FB2-8BB6-A8CEC924FDD8}" srcOrd="0" destOrd="0" presId="urn:microsoft.com/office/officeart/2008/layout/LinedList"/>
    <dgm:cxn modelId="{A467ACF6-57F3-4346-9C4A-77C3097D9C49}" type="presParOf" srcId="{2034B44D-47D4-4BDB-BCFC-BBE0A7AADA40}" destId="{1AFDF74B-68E5-48D7-AC0B-C62546A82369}" srcOrd="1" destOrd="0" presId="urn:microsoft.com/office/officeart/2008/layout/LinedList"/>
    <dgm:cxn modelId="{59AF8829-AA04-43D0-88A9-F4AEBF7ADA2D}" type="presParOf" srcId="{1AFDF74B-68E5-48D7-AC0B-C62546A82369}" destId="{D37A8124-AF0C-4E5E-B678-B049FCF2369C}" srcOrd="0" destOrd="0" presId="urn:microsoft.com/office/officeart/2008/layout/LinedList"/>
    <dgm:cxn modelId="{BF3AFE30-71F0-4FFC-BF17-FB3ACA262EB0}" type="presParOf" srcId="{1AFDF74B-68E5-48D7-AC0B-C62546A82369}" destId="{889DDAF8-05AA-4D33-8B08-806ED0FC4518}" srcOrd="1" destOrd="0" presId="urn:microsoft.com/office/officeart/2008/layout/LinedList"/>
    <dgm:cxn modelId="{6B7B9D48-011F-4FEC-A1DF-F841B50E9448}" type="presParOf" srcId="{2034B44D-47D4-4BDB-BCFC-BBE0A7AADA40}" destId="{B0CBA74A-7BAF-4D9C-B155-6836F3965BCC}" srcOrd="2" destOrd="0" presId="urn:microsoft.com/office/officeart/2008/layout/LinedList"/>
    <dgm:cxn modelId="{F5A97675-8B46-43B1-99D2-F615EFEDE55D}" type="presParOf" srcId="{2034B44D-47D4-4BDB-BCFC-BBE0A7AADA40}" destId="{79D2DF1F-1743-44B9-B7F1-A0BD6B87E829}" srcOrd="3" destOrd="0" presId="urn:microsoft.com/office/officeart/2008/layout/LinedList"/>
    <dgm:cxn modelId="{F12377C3-DCAC-4C0D-A70C-C887DCA5CDA7}" type="presParOf" srcId="{79D2DF1F-1743-44B9-B7F1-A0BD6B87E829}" destId="{041EE3F1-FAAD-44A9-A87F-CE0D95426F7D}" srcOrd="0" destOrd="0" presId="urn:microsoft.com/office/officeart/2008/layout/LinedList"/>
    <dgm:cxn modelId="{789A9351-628D-472A-B17C-A68F4FDC3CC5}" type="presParOf" srcId="{79D2DF1F-1743-44B9-B7F1-A0BD6B87E829}" destId="{F4DEDA26-C587-4ADD-A98E-F07D988429F2}" srcOrd="1" destOrd="0" presId="urn:microsoft.com/office/officeart/2008/layout/LinedList"/>
    <dgm:cxn modelId="{9DDE3450-FA87-4025-AD83-18E9D1017CC0}" type="presParOf" srcId="{2034B44D-47D4-4BDB-BCFC-BBE0A7AADA40}" destId="{217B797D-A698-4A84-B18D-539A23984ECC}" srcOrd="4" destOrd="0" presId="urn:microsoft.com/office/officeart/2008/layout/LinedList"/>
    <dgm:cxn modelId="{4ACBD2FF-A9F5-4E0E-9E26-B50DA7D9C8D7}" type="presParOf" srcId="{2034B44D-47D4-4BDB-BCFC-BBE0A7AADA40}" destId="{43DFAA1E-0D84-477F-8A81-0FB5F2DD50D0}" srcOrd="5" destOrd="0" presId="urn:microsoft.com/office/officeart/2008/layout/LinedList"/>
    <dgm:cxn modelId="{20E8A1C0-12D0-48D6-8677-53779F4FC319}" type="presParOf" srcId="{43DFAA1E-0D84-477F-8A81-0FB5F2DD50D0}" destId="{B329E158-7347-437D-983C-593B388A6C54}" srcOrd="0" destOrd="0" presId="urn:microsoft.com/office/officeart/2008/layout/LinedList"/>
    <dgm:cxn modelId="{484C0EA7-0D31-489B-AD15-DFA078E8EE07}" type="presParOf" srcId="{43DFAA1E-0D84-477F-8A81-0FB5F2DD50D0}" destId="{F0E60238-9CBF-4ACD-8C3B-78F88B50DB01}" srcOrd="1" destOrd="0" presId="urn:microsoft.com/office/officeart/2008/layout/LinedList"/>
    <dgm:cxn modelId="{3A934057-22A0-4D52-8538-67A7929BACB3}" type="presParOf" srcId="{2034B44D-47D4-4BDB-BCFC-BBE0A7AADA40}" destId="{205A45D9-867D-465D-8C68-0DDB7D0EDF6A}" srcOrd="6" destOrd="0" presId="urn:microsoft.com/office/officeart/2008/layout/LinedList"/>
    <dgm:cxn modelId="{18EAAB2E-593B-47DF-8800-619A8B3C8797}" type="presParOf" srcId="{2034B44D-47D4-4BDB-BCFC-BBE0A7AADA40}" destId="{36D7DF3A-3902-4F65-9518-6211D8342CA8}" srcOrd="7" destOrd="0" presId="urn:microsoft.com/office/officeart/2008/layout/LinedList"/>
    <dgm:cxn modelId="{D377D7DF-3794-4703-A3DF-2E769579AD6E}" type="presParOf" srcId="{36D7DF3A-3902-4F65-9518-6211D8342CA8}" destId="{0FA9301D-93C0-4D73-B350-A3E4280BF0A9}" srcOrd="0" destOrd="0" presId="urn:microsoft.com/office/officeart/2008/layout/LinedList"/>
    <dgm:cxn modelId="{A288EC0E-76FE-467E-BDAC-108969285298}" type="presParOf" srcId="{36D7DF3A-3902-4F65-9518-6211D8342CA8}" destId="{9C2B1EF6-0BCD-40E9-9199-6B7E733E8EAF}" srcOrd="1" destOrd="0" presId="urn:microsoft.com/office/officeart/2008/layout/LinedList"/>
    <dgm:cxn modelId="{6D70F320-1885-4962-90CA-F90DA42D2B29}" type="presParOf" srcId="{2034B44D-47D4-4BDB-BCFC-BBE0A7AADA40}" destId="{4C9270E0-17EC-4DEA-998C-568597C47936}" srcOrd="8" destOrd="0" presId="urn:microsoft.com/office/officeart/2008/layout/LinedList"/>
    <dgm:cxn modelId="{4F21E56B-B2AB-446F-84D3-16051F75D6D6}" type="presParOf" srcId="{2034B44D-47D4-4BDB-BCFC-BBE0A7AADA40}" destId="{0AFDECF4-CE5A-4F45-8900-3C0F9F0A0AD1}" srcOrd="9" destOrd="0" presId="urn:microsoft.com/office/officeart/2008/layout/LinedList"/>
    <dgm:cxn modelId="{34F980A2-DEF9-4A8A-BDEC-4C1C3423BB19}" type="presParOf" srcId="{0AFDECF4-CE5A-4F45-8900-3C0F9F0A0AD1}" destId="{20AE6A3D-6668-466E-A517-A3EF52B827F9}" srcOrd="0" destOrd="0" presId="urn:microsoft.com/office/officeart/2008/layout/LinedList"/>
    <dgm:cxn modelId="{34F01BBD-A867-4BC0-B0FC-62FF087B8797}" type="presParOf" srcId="{0AFDECF4-CE5A-4F45-8900-3C0F9F0A0AD1}" destId="{7C5502AA-4BA8-48F6-A3F8-1E15371C6740}" srcOrd="1" destOrd="0" presId="urn:microsoft.com/office/officeart/2008/layout/LinedList"/>
    <dgm:cxn modelId="{D83D1F1B-7C5C-496A-A1C5-C64626569117}" type="presParOf" srcId="{2034B44D-47D4-4BDB-BCFC-BBE0A7AADA40}" destId="{1B5F918D-D8B0-4787-B1C5-D63420E667A3}" srcOrd="10" destOrd="0" presId="urn:microsoft.com/office/officeart/2008/layout/LinedList"/>
    <dgm:cxn modelId="{FB96EA36-5D43-4CD9-8094-1DA75AB28213}" type="presParOf" srcId="{2034B44D-47D4-4BDB-BCFC-BBE0A7AADA40}" destId="{508115C2-4484-43C7-ACBE-937C9ED6D907}" srcOrd="11" destOrd="0" presId="urn:microsoft.com/office/officeart/2008/layout/LinedList"/>
    <dgm:cxn modelId="{D5C89F1F-B91F-4CDD-AECD-B09FF8B170EE}" type="presParOf" srcId="{508115C2-4484-43C7-ACBE-937C9ED6D907}" destId="{36865738-C2E5-4082-9595-BFF5AB45E2DC}" srcOrd="0" destOrd="0" presId="urn:microsoft.com/office/officeart/2008/layout/LinedList"/>
    <dgm:cxn modelId="{6DDF79D8-7B71-4BC7-991C-E631F4645210}" type="presParOf" srcId="{508115C2-4484-43C7-ACBE-937C9ED6D907}" destId="{28353413-D1B2-469C-B517-DF8D19D970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488AF-8FC4-4C97-A09B-4DDE20E14DD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A9B489-7411-42E1-A310-B27C3BE3C84E}">
      <dgm:prSet custT="1"/>
      <dgm:spPr/>
      <dgm:t>
        <a:bodyPr/>
        <a:lstStyle/>
        <a:p>
          <a:r>
            <a:rPr lang="en-US" sz="1500" dirty="0"/>
            <a:t>Hotel management system refers to the software that is used by hotels and other hospitality businesses to manage their operations. This includes managing reservations, room assignments, guest information, billing, and Staff management.</a:t>
          </a:r>
        </a:p>
      </dgm:t>
    </dgm:pt>
    <dgm:pt modelId="{4FD6970F-E224-41A7-AAC2-84AD949D55C6}" type="parTrans" cxnId="{3E80DA53-076D-45C1-847A-2DC5A210137B}">
      <dgm:prSet/>
      <dgm:spPr/>
      <dgm:t>
        <a:bodyPr/>
        <a:lstStyle/>
        <a:p>
          <a:endParaRPr lang="en-US"/>
        </a:p>
      </dgm:t>
    </dgm:pt>
    <dgm:pt modelId="{F75BD810-C6AD-4D54-BB65-6752A7AAE038}" type="sibTrans" cxnId="{3E80DA53-076D-45C1-847A-2DC5A210137B}">
      <dgm:prSet/>
      <dgm:spPr/>
      <dgm:t>
        <a:bodyPr/>
        <a:lstStyle/>
        <a:p>
          <a:endParaRPr lang="en-US"/>
        </a:p>
      </dgm:t>
    </dgm:pt>
    <dgm:pt modelId="{23934A0B-0002-4992-8808-18C9FE08D943}">
      <dgm:prSet custT="1"/>
      <dgm:spPr/>
      <dgm:t>
        <a:bodyPr/>
        <a:lstStyle/>
        <a:p>
          <a:r>
            <a:rPr lang="en-US" sz="1500" dirty="0"/>
            <a:t>The use of hotel management systems has become increasingly popular in recent years due to the benefits they offer, such as increased efficiency, improved guest experience, and better data management.</a:t>
          </a:r>
        </a:p>
      </dgm:t>
    </dgm:pt>
    <dgm:pt modelId="{42E26215-ED81-4BDC-8889-A618CF5DFF85}" type="parTrans" cxnId="{E7351721-1313-4DB8-BCC4-6F124A74A1E0}">
      <dgm:prSet/>
      <dgm:spPr/>
      <dgm:t>
        <a:bodyPr/>
        <a:lstStyle/>
        <a:p>
          <a:endParaRPr lang="en-US"/>
        </a:p>
      </dgm:t>
    </dgm:pt>
    <dgm:pt modelId="{9BA68EA1-B959-44EA-8DAB-C59C635ACF8F}" type="sibTrans" cxnId="{E7351721-1313-4DB8-BCC4-6F124A74A1E0}">
      <dgm:prSet/>
      <dgm:spPr/>
      <dgm:t>
        <a:bodyPr/>
        <a:lstStyle/>
        <a:p>
          <a:endParaRPr lang="en-US"/>
        </a:p>
      </dgm:t>
    </dgm:pt>
    <dgm:pt modelId="{36CC365A-25D8-4541-82CF-CB30B43676AE}" type="pres">
      <dgm:prSet presAssocID="{961488AF-8FC4-4C97-A09B-4DDE20E14DDA}" presName="root" presStyleCnt="0">
        <dgm:presLayoutVars>
          <dgm:dir/>
          <dgm:resizeHandles val="exact"/>
        </dgm:presLayoutVars>
      </dgm:prSet>
      <dgm:spPr/>
    </dgm:pt>
    <dgm:pt modelId="{FC65AA23-7DC2-40D1-BFE0-9E3597D35C46}" type="pres">
      <dgm:prSet presAssocID="{BAA9B489-7411-42E1-A310-B27C3BE3C84E}" presName="compNode" presStyleCnt="0"/>
      <dgm:spPr/>
    </dgm:pt>
    <dgm:pt modelId="{C46D80AC-9907-4DBE-9D77-8B6A0AC86818}" type="pres">
      <dgm:prSet presAssocID="{BAA9B489-7411-42E1-A310-B27C3BE3C8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6FE8189D-A153-470C-A463-2B0C359A008B}" type="pres">
      <dgm:prSet presAssocID="{BAA9B489-7411-42E1-A310-B27C3BE3C84E}" presName="spaceRect" presStyleCnt="0"/>
      <dgm:spPr/>
    </dgm:pt>
    <dgm:pt modelId="{D12D79E4-0F08-4A2E-A677-54C993D9ECE2}" type="pres">
      <dgm:prSet presAssocID="{BAA9B489-7411-42E1-A310-B27C3BE3C84E}" presName="textRect" presStyleLbl="revTx" presStyleIdx="0" presStyleCnt="2" custScaleX="125435" custScaleY="142676">
        <dgm:presLayoutVars>
          <dgm:chMax val="1"/>
          <dgm:chPref val="1"/>
        </dgm:presLayoutVars>
      </dgm:prSet>
      <dgm:spPr/>
    </dgm:pt>
    <dgm:pt modelId="{E1F6303B-60F8-40AB-8807-B97E2FB542FA}" type="pres">
      <dgm:prSet presAssocID="{F75BD810-C6AD-4D54-BB65-6752A7AAE038}" presName="sibTrans" presStyleCnt="0"/>
      <dgm:spPr/>
    </dgm:pt>
    <dgm:pt modelId="{10817BC0-0D97-4F01-96CC-95FF77E0C09E}" type="pres">
      <dgm:prSet presAssocID="{23934A0B-0002-4992-8808-18C9FE08D943}" presName="compNode" presStyleCnt="0"/>
      <dgm:spPr/>
    </dgm:pt>
    <dgm:pt modelId="{FBD4D12C-0281-4792-91FD-B5B31C85150F}" type="pres">
      <dgm:prSet presAssocID="{23934A0B-0002-4992-8808-18C9FE08D9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ilding"/>
        </a:ext>
      </dgm:extLst>
    </dgm:pt>
    <dgm:pt modelId="{E393692B-81FC-49FD-BAA8-C0EB0D237F4B}" type="pres">
      <dgm:prSet presAssocID="{23934A0B-0002-4992-8808-18C9FE08D943}" presName="spaceRect" presStyleCnt="0"/>
      <dgm:spPr/>
    </dgm:pt>
    <dgm:pt modelId="{B79A21BB-89B1-4E3D-A221-3526EC7C8407}" type="pres">
      <dgm:prSet presAssocID="{23934A0B-0002-4992-8808-18C9FE08D943}" presName="textRect" presStyleLbl="revTx" presStyleIdx="1" presStyleCnt="2" custAng="0" custScaleX="141768" custScaleY="141786">
        <dgm:presLayoutVars>
          <dgm:chMax val="1"/>
          <dgm:chPref val="1"/>
        </dgm:presLayoutVars>
      </dgm:prSet>
      <dgm:spPr/>
    </dgm:pt>
  </dgm:ptLst>
  <dgm:cxnLst>
    <dgm:cxn modelId="{E7351721-1313-4DB8-BCC4-6F124A74A1E0}" srcId="{961488AF-8FC4-4C97-A09B-4DDE20E14DDA}" destId="{23934A0B-0002-4992-8808-18C9FE08D943}" srcOrd="1" destOrd="0" parTransId="{42E26215-ED81-4BDC-8889-A618CF5DFF85}" sibTransId="{9BA68EA1-B959-44EA-8DAB-C59C635ACF8F}"/>
    <dgm:cxn modelId="{0FA71223-CBD9-4A6B-88AA-D396527B074F}" type="presOf" srcId="{BAA9B489-7411-42E1-A310-B27C3BE3C84E}" destId="{D12D79E4-0F08-4A2E-A677-54C993D9ECE2}" srcOrd="0" destOrd="0" presId="urn:microsoft.com/office/officeart/2018/2/layout/IconLabelList"/>
    <dgm:cxn modelId="{3E80DA53-076D-45C1-847A-2DC5A210137B}" srcId="{961488AF-8FC4-4C97-A09B-4DDE20E14DDA}" destId="{BAA9B489-7411-42E1-A310-B27C3BE3C84E}" srcOrd="0" destOrd="0" parTransId="{4FD6970F-E224-41A7-AAC2-84AD949D55C6}" sibTransId="{F75BD810-C6AD-4D54-BB65-6752A7AAE038}"/>
    <dgm:cxn modelId="{A62219B9-78D3-4220-AE4D-BF00A12D31B3}" type="presOf" srcId="{23934A0B-0002-4992-8808-18C9FE08D943}" destId="{B79A21BB-89B1-4E3D-A221-3526EC7C8407}" srcOrd="0" destOrd="0" presId="urn:microsoft.com/office/officeart/2018/2/layout/IconLabelList"/>
    <dgm:cxn modelId="{237048FD-2785-497A-AD98-D582016C6C03}" type="presOf" srcId="{961488AF-8FC4-4C97-A09B-4DDE20E14DDA}" destId="{36CC365A-25D8-4541-82CF-CB30B43676AE}" srcOrd="0" destOrd="0" presId="urn:microsoft.com/office/officeart/2018/2/layout/IconLabelList"/>
    <dgm:cxn modelId="{37CADF5B-1F82-4613-8A64-0AF074BC1321}" type="presParOf" srcId="{36CC365A-25D8-4541-82CF-CB30B43676AE}" destId="{FC65AA23-7DC2-40D1-BFE0-9E3597D35C46}" srcOrd="0" destOrd="0" presId="urn:microsoft.com/office/officeart/2018/2/layout/IconLabelList"/>
    <dgm:cxn modelId="{CD89344A-EEC5-4F9E-A37B-A05FD3FD9DBC}" type="presParOf" srcId="{FC65AA23-7DC2-40D1-BFE0-9E3597D35C46}" destId="{C46D80AC-9907-4DBE-9D77-8B6A0AC86818}" srcOrd="0" destOrd="0" presId="urn:microsoft.com/office/officeart/2018/2/layout/IconLabelList"/>
    <dgm:cxn modelId="{99CAE299-319F-4E31-9E7F-991AE16C7E9F}" type="presParOf" srcId="{FC65AA23-7DC2-40D1-BFE0-9E3597D35C46}" destId="{6FE8189D-A153-470C-A463-2B0C359A008B}" srcOrd="1" destOrd="0" presId="urn:microsoft.com/office/officeart/2018/2/layout/IconLabelList"/>
    <dgm:cxn modelId="{99D93037-C7CA-4D47-AE6C-EA6B1268A513}" type="presParOf" srcId="{FC65AA23-7DC2-40D1-BFE0-9E3597D35C46}" destId="{D12D79E4-0F08-4A2E-A677-54C993D9ECE2}" srcOrd="2" destOrd="0" presId="urn:microsoft.com/office/officeart/2018/2/layout/IconLabelList"/>
    <dgm:cxn modelId="{FD7DFBC1-58BD-465F-AE9E-F16D63076BC5}" type="presParOf" srcId="{36CC365A-25D8-4541-82CF-CB30B43676AE}" destId="{E1F6303B-60F8-40AB-8807-B97E2FB542FA}" srcOrd="1" destOrd="0" presId="urn:microsoft.com/office/officeart/2018/2/layout/IconLabelList"/>
    <dgm:cxn modelId="{FCC3764C-64CB-4A06-A9CC-96BBCE0EAF39}" type="presParOf" srcId="{36CC365A-25D8-4541-82CF-CB30B43676AE}" destId="{10817BC0-0D97-4F01-96CC-95FF77E0C09E}" srcOrd="2" destOrd="0" presId="urn:microsoft.com/office/officeart/2018/2/layout/IconLabelList"/>
    <dgm:cxn modelId="{5EBBF9BE-CA99-4B89-B4E2-89E8318E172C}" type="presParOf" srcId="{10817BC0-0D97-4F01-96CC-95FF77E0C09E}" destId="{FBD4D12C-0281-4792-91FD-B5B31C85150F}" srcOrd="0" destOrd="0" presId="urn:microsoft.com/office/officeart/2018/2/layout/IconLabelList"/>
    <dgm:cxn modelId="{A96F0626-5965-408D-A593-714B7EFBC14D}" type="presParOf" srcId="{10817BC0-0D97-4F01-96CC-95FF77E0C09E}" destId="{E393692B-81FC-49FD-BAA8-C0EB0D237F4B}" srcOrd="1" destOrd="0" presId="urn:microsoft.com/office/officeart/2018/2/layout/IconLabelList"/>
    <dgm:cxn modelId="{93EF8710-02EF-44C7-970A-B9B01A67DF68}" type="presParOf" srcId="{10817BC0-0D97-4F01-96CC-95FF77E0C09E}" destId="{B79A21BB-89B1-4E3D-A221-3526EC7C840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3B2BA6-806A-432F-99CA-7DB2372414C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E57B425-65BE-4895-9078-EB44BBA9077A}">
      <dgm:prSet/>
      <dgm:spPr/>
      <dgm:t>
        <a:bodyPr/>
        <a:lstStyle/>
        <a:p>
          <a:r>
            <a:rPr lang="en-US" dirty="0">
              <a:solidFill>
                <a:schemeClr val="bg1"/>
              </a:solidFill>
            </a:rPr>
            <a:t>While hotel management systems offer many benefits, there are also </a:t>
          </a:r>
          <a:r>
            <a:rPr lang="en-US" b="1" dirty="0">
              <a:solidFill>
                <a:schemeClr val="bg1"/>
              </a:solidFill>
            </a:rPr>
            <a:t>challenges</a:t>
          </a:r>
          <a:r>
            <a:rPr lang="en-US" dirty="0">
              <a:solidFill>
                <a:schemeClr val="bg1"/>
              </a:solidFill>
            </a:rPr>
            <a:t> associated with implementing these systems. One challenge is the</a:t>
          </a:r>
          <a:r>
            <a:rPr lang="en-US" b="1" dirty="0">
              <a:solidFill>
                <a:schemeClr val="bg1"/>
              </a:solidFill>
            </a:rPr>
            <a:t> cost</a:t>
          </a:r>
          <a:r>
            <a:rPr lang="en-US" dirty="0">
              <a:solidFill>
                <a:schemeClr val="bg1"/>
              </a:solidFill>
            </a:rPr>
            <a:t>, as these systems can be </a:t>
          </a:r>
          <a:r>
            <a:rPr lang="en-US" b="1" dirty="0">
              <a:solidFill>
                <a:schemeClr val="bg1"/>
              </a:solidFill>
            </a:rPr>
            <a:t>expensive to purchase </a:t>
          </a:r>
          <a:r>
            <a:rPr lang="en-US" dirty="0">
              <a:solidFill>
                <a:schemeClr val="bg1"/>
              </a:solidFill>
            </a:rPr>
            <a:t>and implement, especially for </a:t>
          </a:r>
          <a:r>
            <a:rPr lang="en-US" b="1" dirty="0">
              <a:solidFill>
                <a:schemeClr val="bg1"/>
              </a:solidFill>
            </a:rPr>
            <a:t>smaller hotels</a:t>
          </a:r>
          <a:r>
            <a:rPr lang="en-US" dirty="0">
              <a:solidFill>
                <a:schemeClr val="bg1"/>
              </a:solidFill>
            </a:rPr>
            <a:t>.</a:t>
          </a:r>
        </a:p>
      </dgm:t>
    </dgm:pt>
    <dgm:pt modelId="{F0973EE2-54EE-4D59-BFAB-585E0A4E72E6}" type="parTrans" cxnId="{39828E6C-3600-472E-BEC4-2ECCF6DB7DC3}">
      <dgm:prSet/>
      <dgm:spPr/>
      <dgm:t>
        <a:bodyPr/>
        <a:lstStyle/>
        <a:p>
          <a:endParaRPr lang="en-US"/>
        </a:p>
      </dgm:t>
    </dgm:pt>
    <dgm:pt modelId="{47075B47-6C5A-4F7B-A502-7A0EC4A8B47F}" type="sibTrans" cxnId="{39828E6C-3600-472E-BEC4-2ECCF6DB7DC3}">
      <dgm:prSet/>
      <dgm:spPr/>
      <dgm:t>
        <a:bodyPr/>
        <a:lstStyle/>
        <a:p>
          <a:endParaRPr lang="en-US"/>
        </a:p>
      </dgm:t>
    </dgm:pt>
    <dgm:pt modelId="{FF1AAD7C-2BB3-4C21-A802-087B8ECDCD90}">
      <dgm:prSet/>
      <dgm:spPr/>
      <dgm:t>
        <a:bodyPr/>
        <a:lstStyle/>
        <a:p>
          <a:r>
            <a:rPr lang="en-US" dirty="0">
              <a:solidFill>
                <a:schemeClr val="bg1"/>
              </a:solidFill>
            </a:rPr>
            <a:t>Another challenge is the </a:t>
          </a:r>
          <a:r>
            <a:rPr lang="en-US" b="1" dirty="0">
              <a:solidFill>
                <a:schemeClr val="bg1"/>
              </a:solidFill>
            </a:rPr>
            <a:t>learning</a:t>
          </a:r>
          <a:r>
            <a:rPr lang="en-US" dirty="0">
              <a:solidFill>
                <a:schemeClr val="bg1"/>
              </a:solidFill>
            </a:rPr>
            <a:t> curve associated with using these systems, as staff members may need to be </a:t>
          </a:r>
          <a:r>
            <a:rPr lang="en-US" b="1" dirty="0">
              <a:solidFill>
                <a:schemeClr val="bg1"/>
              </a:solidFill>
            </a:rPr>
            <a:t>trained </a:t>
          </a:r>
          <a:r>
            <a:rPr lang="en-US" dirty="0">
              <a:solidFill>
                <a:schemeClr val="bg1"/>
              </a:solidFill>
            </a:rPr>
            <a:t>on how to use </a:t>
          </a:r>
          <a:r>
            <a:rPr lang="en-US" b="1" dirty="0">
              <a:solidFill>
                <a:schemeClr val="bg1"/>
              </a:solidFill>
            </a:rPr>
            <a:t>new software </a:t>
          </a:r>
          <a:r>
            <a:rPr lang="en-US" dirty="0">
              <a:solidFill>
                <a:schemeClr val="bg1"/>
              </a:solidFill>
            </a:rPr>
            <a:t>and processes. Finally, there may be </a:t>
          </a:r>
          <a:r>
            <a:rPr lang="en-US" b="1" dirty="0">
              <a:solidFill>
                <a:schemeClr val="bg1"/>
              </a:solidFill>
            </a:rPr>
            <a:t>resistance</a:t>
          </a:r>
          <a:r>
            <a:rPr lang="en-US" dirty="0">
              <a:solidFill>
                <a:schemeClr val="bg1"/>
              </a:solidFill>
            </a:rPr>
            <a:t> from staff members who are used to doing things </a:t>
          </a:r>
          <a:r>
            <a:rPr lang="en-US" b="1" dirty="0">
              <a:solidFill>
                <a:schemeClr val="bg1"/>
              </a:solidFill>
            </a:rPr>
            <a:t>manually</a:t>
          </a:r>
          <a:r>
            <a:rPr lang="en-US" dirty="0">
              <a:solidFill>
                <a:schemeClr val="bg1"/>
              </a:solidFill>
            </a:rPr>
            <a:t> and are resistant to change.</a:t>
          </a:r>
        </a:p>
      </dgm:t>
    </dgm:pt>
    <dgm:pt modelId="{F25E006D-787B-4756-BBD5-D863F8D9CC9E}" type="parTrans" cxnId="{EF6F5A6D-C58A-4B52-ADAE-3ED180EF907E}">
      <dgm:prSet/>
      <dgm:spPr/>
      <dgm:t>
        <a:bodyPr/>
        <a:lstStyle/>
        <a:p>
          <a:endParaRPr lang="en-US"/>
        </a:p>
      </dgm:t>
    </dgm:pt>
    <dgm:pt modelId="{2C52CAD3-F44B-45B8-B3A3-DDFFA8707197}" type="sibTrans" cxnId="{EF6F5A6D-C58A-4B52-ADAE-3ED180EF907E}">
      <dgm:prSet/>
      <dgm:spPr/>
      <dgm:t>
        <a:bodyPr/>
        <a:lstStyle/>
        <a:p>
          <a:endParaRPr lang="en-US"/>
        </a:p>
      </dgm:t>
    </dgm:pt>
    <dgm:pt modelId="{01DAFB7E-5FDC-41B5-9B1D-4AFDE4993208}" type="pres">
      <dgm:prSet presAssocID="{0A3B2BA6-806A-432F-99CA-7DB2372414CB}" presName="diagram" presStyleCnt="0">
        <dgm:presLayoutVars>
          <dgm:dir/>
          <dgm:resizeHandles val="exact"/>
        </dgm:presLayoutVars>
      </dgm:prSet>
      <dgm:spPr/>
    </dgm:pt>
    <dgm:pt modelId="{0B69FE98-2E10-44D2-90B3-87793F4EA833}" type="pres">
      <dgm:prSet presAssocID="{AE57B425-65BE-4895-9078-EB44BBA9077A}" presName="node" presStyleLbl="node1" presStyleIdx="0" presStyleCnt="2">
        <dgm:presLayoutVars>
          <dgm:bulletEnabled val="1"/>
        </dgm:presLayoutVars>
      </dgm:prSet>
      <dgm:spPr/>
    </dgm:pt>
    <dgm:pt modelId="{762250F1-A54A-4FB8-95AB-E7904CAFEE1E}" type="pres">
      <dgm:prSet presAssocID="{47075B47-6C5A-4F7B-A502-7A0EC4A8B47F}" presName="sibTrans" presStyleCnt="0"/>
      <dgm:spPr/>
    </dgm:pt>
    <dgm:pt modelId="{AC55B1D9-4B38-4079-BF51-4629BD1A1F15}" type="pres">
      <dgm:prSet presAssocID="{FF1AAD7C-2BB3-4C21-A802-087B8ECDCD90}" presName="node" presStyleLbl="node1" presStyleIdx="1" presStyleCnt="2">
        <dgm:presLayoutVars>
          <dgm:bulletEnabled val="1"/>
        </dgm:presLayoutVars>
      </dgm:prSet>
      <dgm:spPr/>
    </dgm:pt>
  </dgm:ptLst>
  <dgm:cxnLst>
    <dgm:cxn modelId="{C061CA29-9FC8-4211-A746-6C52AB9A45DA}" type="presOf" srcId="{AE57B425-65BE-4895-9078-EB44BBA9077A}" destId="{0B69FE98-2E10-44D2-90B3-87793F4EA833}" srcOrd="0" destOrd="0" presId="urn:microsoft.com/office/officeart/2005/8/layout/default"/>
    <dgm:cxn modelId="{E6F2B25D-986D-4B58-8BC4-505608C7E55B}" type="presOf" srcId="{0A3B2BA6-806A-432F-99CA-7DB2372414CB}" destId="{01DAFB7E-5FDC-41B5-9B1D-4AFDE4993208}" srcOrd="0" destOrd="0" presId="urn:microsoft.com/office/officeart/2005/8/layout/default"/>
    <dgm:cxn modelId="{40C3C849-9502-49E2-AAA1-7FCA681129E4}" type="presOf" srcId="{FF1AAD7C-2BB3-4C21-A802-087B8ECDCD90}" destId="{AC55B1D9-4B38-4079-BF51-4629BD1A1F15}" srcOrd="0" destOrd="0" presId="urn:microsoft.com/office/officeart/2005/8/layout/default"/>
    <dgm:cxn modelId="{39828E6C-3600-472E-BEC4-2ECCF6DB7DC3}" srcId="{0A3B2BA6-806A-432F-99CA-7DB2372414CB}" destId="{AE57B425-65BE-4895-9078-EB44BBA9077A}" srcOrd="0" destOrd="0" parTransId="{F0973EE2-54EE-4D59-BFAB-585E0A4E72E6}" sibTransId="{47075B47-6C5A-4F7B-A502-7A0EC4A8B47F}"/>
    <dgm:cxn modelId="{EF6F5A6D-C58A-4B52-ADAE-3ED180EF907E}" srcId="{0A3B2BA6-806A-432F-99CA-7DB2372414CB}" destId="{FF1AAD7C-2BB3-4C21-A802-087B8ECDCD90}" srcOrd="1" destOrd="0" parTransId="{F25E006D-787B-4756-BBD5-D863F8D9CC9E}" sibTransId="{2C52CAD3-F44B-45B8-B3A3-DDFFA8707197}"/>
    <dgm:cxn modelId="{A9BBB99A-3BD4-43C1-B97B-3992A7336AEC}" type="presParOf" srcId="{01DAFB7E-5FDC-41B5-9B1D-4AFDE4993208}" destId="{0B69FE98-2E10-44D2-90B3-87793F4EA833}" srcOrd="0" destOrd="0" presId="urn:microsoft.com/office/officeart/2005/8/layout/default"/>
    <dgm:cxn modelId="{5C886B9E-D468-4336-A103-20257F0BB8B1}" type="presParOf" srcId="{01DAFB7E-5FDC-41B5-9B1D-4AFDE4993208}" destId="{762250F1-A54A-4FB8-95AB-E7904CAFEE1E}" srcOrd="1" destOrd="0" presId="urn:microsoft.com/office/officeart/2005/8/layout/default"/>
    <dgm:cxn modelId="{F1EAFB8F-5EF4-449F-A941-2D33913B782D}" type="presParOf" srcId="{01DAFB7E-5FDC-41B5-9B1D-4AFDE4993208}" destId="{AC55B1D9-4B38-4079-BF51-4629BD1A1F1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D708A5-F54B-429A-953F-30B7FFC89BD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97A2FAA-5C79-4E8F-99CD-85829832A615}">
      <dgm:prSet custT="1"/>
      <dgm:spPr/>
      <dgm:t>
        <a:bodyPr/>
        <a:lstStyle/>
        <a:p>
          <a:pPr algn="ctr"/>
          <a:r>
            <a:rPr lang="en-US" sz="2400" kern="1200" dirty="0">
              <a:solidFill>
                <a:prstClr val="black">
                  <a:hueOff val="0"/>
                  <a:satOff val="0"/>
                  <a:lumOff val="0"/>
                  <a:alphaOff val="0"/>
                </a:prstClr>
              </a:solidFill>
              <a:latin typeface="Trebuchet MS" panose="020B0603020202020204"/>
              <a:ea typeface="+mn-ea"/>
              <a:cs typeface="+mn-cs"/>
            </a:rPr>
            <a:t>Can implement much more features like Landry, food and other amenities services booking section for guests. Also build software for users to book rooms on there own.</a:t>
          </a:r>
        </a:p>
      </dgm:t>
    </dgm:pt>
    <dgm:pt modelId="{A61B5F4E-536A-481E-B631-EFE59F3CC4EB}" type="parTrans" cxnId="{D2B57600-068A-4096-9E76-EADFDA999EFC}">
      <dgm:prSet/>
      <dgm:spPr/>
      <dgm:t>
        <a:bodyPr/>
        <a:lstStyle/>
        <a:p>
          <a:endParaRPr lang="en-US"/>
        </a:p>
      </dgm:t>
    </dgm:pt>
    <dgm:pt modelId="{D1014520-8C16-41F1-8C2E-908E113CC954}" type="sibTrans" cxnId="{D2B57600-068A-4096-9E76-EADFDA999EFC}">
      <dgm:prSet/>
      <dgm:spPr/>
      <dgm:t>
        <a:bodyPr/>
        <a:lstStyle/>
        <a:p>
          <a:endParaRPr lang="en-US"/>
        </a:p>
      </dgm:t>
    </dgm:pt>
    <dgm:pt modelId="{E5E9638B-74C1-4AB0-B4D8-C99923CD9E96}">
      <dgm:prSet/>
      <dgm:spPr/>
      <dgm:t>
        <a:bodyPr/>
        <a:lstStyle/>
        <a:p>
          <a:r>
            <a:rPr lang="en-US" dirty="0"/>
            <a:t>Additionally, in future we may add the capability of allowing guests to make online reservations for the hotel, which will allow better experience for guests.</a:t>
          </a:r>
        </a:p>
      </dgm:t>
    </dgm:pt>
    <dgm:pt modelId="{B9817DEB-0FDB-4B1D-B6BC-300B74C594C2}" type="parTrans" cxnId="{CF4B83C5-96DF-4E73-B021-33A8BD301577}">
      <dgm:prSet/>
      <dgm:spPr/>
      <dgm:t>
        <a:bodyPr/>
        <a:lstStyle/>
        <a:p>
          <a:endParaRPr lang="en-US"/>
        </a:p>
      </dgm:t>
    </dgm:pt>
    <dgm:pt modelId="{CB363425-9D29-4261-A5A7-51DA870B87D5}" type="sibTrans" cxnId="{CF4B83C5-96DF-4E73-B021-33A8BD301577}">
      <dgm:prSet/>
      <dgm:spPr/>
      <dgm:t>
        <a:bodyPr/>
        <a:lstStyle/>
        <a:p>
          <a:endParaRPr lang="en-US"/>
        </a:p>
      </dgm:t>
    </dgm:pt>
    <dgm:pt modelId="{2BA2357E-F178-497D-9CC8-40C9F2954E1A}" type="pres">
      <dgm:prSet presAssocID="{3DD708A5-F54B-429A-953F-30B7FFC89BD6}" presName="hierChild1" presStyleCnt="0">
        <dgm:presLayoutVars>
          <dgm:chPref val="1"/>
          <dgm:dir/>
          <dgm:animOne val="branch"/>
          <dgm:animLvl val="lvl"/>
          <dgm:resizeHandles/>
        </dgm:presLayoutVars>
      </dgm:prSet>
      <dgm:spPr/>
    </dgm:pt>
    <dgm:pt modelId="{DAB93C9A-3C90-461F-838F-6EA7BAD844CB}" type="pres">
      <dgm:prSet presAssocID="{797A2FAA-5C79-4E8F-99CD-85829832A615}" presName="hierRoot1" presStyleCnt="0"/>
      <dgm:spPr/>
    </dgm:pt>
    <dgm:pt modelId="{2874BA69-56C7-414E-A6D1-C13E9DC8B07B}" type="pres">
      <dgm:prSet presAssocID="{797A2FAA-5C79-4E8F-99CD-85829832A615}" presName="composite" presStyleCnt="0"/>
      <dgm:spPr/>
    </dgm:pt>
    <dgm:pt modelId="{1B8EBE1A-9C17-4D41-90A1-7453B99F3B5C}" type="pres">
      <dgm:prSet presAssocID="{797A2FAA-5C79-4E8F-99CD-85829832A615}" presName="background" presStyleLbl="node0" presStyleIdx="0" presStyleCnt="2"/>
      <dgm:spPr/>
    </dgm:pt>
    <dgm:pt modelId="{8AB491DA-E0BF-4D23-8A52-B3CFE791F231}" type="pres">
      <dgm:prSet presAssocID="{797A2FAA-5C79-4E8F-99CD-85829832A615}" presName="text" presStyleLbl="fgAcc0" presStyleIdx="0" presStyleCnt="2">
        <dgm:presLayoutVars>
          <dgm:chPref val="3"/>
        </dgm:presLayoutVars>
      </dgm:prSet>
      <dgm:spPr/>
    </dgm:pt>
    <dgm:pt modelId="{0920A594-76C3-463A-8630-53197D9FCE4A}" type="pres">
      <dgm:prSet presAssocID="{797A2FAA-5C79-4E8F-99CD-85829832A615}" presName="hierChild2" presStyleCnt="0"/>
      <dgm:spPr/>
    </dgm:pt>
    <dgm:pt modelId="{2994F1CD-70B1-4DF4-BE28-88AAB351C5FA}" type="pres">
      <dgm:prSet presAssocID="{E5E9638B-74C1-4AB0-B4D8-C99923CD9E96}" presName="hierRoot1" presStyleCnt="0"/>
      <dgm:spPr/>
    </dgm:pt>
    <dgm:pt modelId="{DC4ADD41-E8BC-44F6-B5E0-8BD8438EC8C4}" type="pres">
      <dgm:prSet presAssocID="{E5E9638B-74C1-4AB0-B4D8-C99923CD9E96}" presName="composite" presStyleCnt="0"/>
      <dgm:spPr/>
    </dgm:pt>
    <dgm:pt modelId="{63FC02C7-668C-4625-A17F-67E87C8B691B}" type="pres">
      <dgm:prSet presAssocID="{E5E9638B-74C1-4AB0-B4D8-C99923CD9E96}" presName="background" presStyleLbl="node0" presStyleIdx="1" presStyleCnt="2"/>
      <dgm:spPr/>
    </dgm:pt>
    <dgm:pt modelId="{5ABB4932-B42B-45A5-B233-A93EFE47735C}" type="pres">
      <dgm:prSet presAssocID="{E5E9638B-74C1-4AB0-B4D8-C99923CD9E96}" presName="text" presStyleLbl="fgAcc0" presStyleIdx="1" presStyleCnt="2">
        <dgm:presLayoutVars>
          <dgm:chPref val="3"/>
        </dgm:presLayoutVars>
      </dgm:prSet>
      <dgm:spPr/>
    </dgm:pt>
    <dgm:pt modelId="{C1D1BD9D-69C9-4280-9235-7C616FA99CA2}" type="pres">
      <dgm:prSet presAssocID="{E5E9638B-74C1-4AB0-B4D8-C99923CD9E96}" presName="hierChild2" presStyleCnt="0"/>
      <dgm:spPr/>
    </dgm:pt>
  </dgm:ptLst>
  <dgm:cxnLst>
    <dgm:cxn modelId="{D2B57600-068A-4096-9E76-EADFDA999EFC}" srcId="{3DD708A5-F54B-429A-953F-30B7FFC89BD6}" destId="{797A2FAA-5C79-4E8F-99CD-85829832A615}" srcOrd="0" destOrd="0" parTransId="{A61B5F4E-536A-481E-B631-EFE59F3CC4EB}" sibTransId="{D1014520-8C16-41F1-8C2E-908E113CC954}"/>
    <dgm:cxn modelId="{7255AD35-01BA-4094-AD2D-20AA94F06442}" type="presOf" srcId="{797A2FAA-5C79-4E8F-99CD-85829832A615}" destId="{8AB491DA-E0BF-4D23-8A52-B3CFE791F231}" srcOrd="0" destOrd="0" presId="urn:microsoft.com/office/officeart/2005/8/layout/hierarchy1"/>
    <dgm:cxn modelId="{F3B60448-3B71-4D3D-8F7D-1B631AE6B511}" type="presOf" srcId="{E5E9638B-74C1-4AB0-B4D8-C99923CD9E96}" destId="{5ABB4932-B42B-45A5-B233-A93EFE47735C}" srcOrd="0" destOrd="0" presId="urn:microsoft.com/office/officeart/2005/8/layout/hierarchy1"/>
    <dgm:cxn modelId="{A6017FB9-7B4C-49C5-A506-93E65C1400B9}" type="presOf" srcId="{3DD708A5-F54B-429A-953F-30B7FFC89BD6}" destId="{2BA2357E-F178-497D-9CC8-40C9F2954E1A}" srcOrd="0" destOrd="0" presId="urn:microsoft.com/office/officeart/2005/8/layout/hierarchy1"/>
    <dgm:cxn modelId="{CF4B83C5-96DF-4E73-B021-33A8BD301577}" srcId="{3DD708A5-F54B-429A-953F-30B7FFC89BD6}" destId="{E5E9638B-74C1-4AB0-B4D8-C99923CD9E96}" srcOrd="1" destOrd="0" parTransId="{B9817DEB-0FDB-4B1D-B6BC-300B74C594C2}" sibTransId="{CB363425-9D29-4261-A5A7-51DA870B87D5}"/>
    <dgm:cxn modelId="{21F1549D-36E2-4010-B290-1B26403373D9}" type="presParOf" srcId="{2BA2357E-F178-497D-9CC8-40C9F2954E1A}" destId="{DAB93C9A-3C90-461F-838F-6EA7BAD844CB}" srcOrd="0" destOrd="0" presId="urn:microsoft.com/office/officeart/2005/8/layout/hierarchy1"/>
    <dgm:cxn modelId="{E1909AD9-6B40-49C7-B5A4-DB3106F61029}" type="presParOf" srcId="{DAB93C9A-3C90-461F-838F-6EA7BAD844CB}" destId="{2874BA69-56C7-414E-A6D1-C13E9DC8B07B}" srcOrd="0" destOrd="0" presId="urn:microsoft.com/office/officeart/2005/8/layout/hierarchy1"/>
    <dgm:cxn modelId="{EF59EA53-ED83-40EF-A3AA-986654ACEB3B}" type="presParOf" srcId="{2874BA69-56C7-414E-A6D1-C13E9DC8B07B}" destId="{1B8EBE1A-9C17-4D41-90A1-7453B99F3B5C}" srcOrd="0" destOrd="0" presId="urn:microsoft.com/office/officeart/2005/8/layout/hierarchy1"/>
    <dgm:cxn modelId="{96826594-64C0-47E2-B623-E97AB768F178}" type="presParOf" srcId="{2874BA69-56C7-414E-A6D1-C13E9DC8B07B}" destId="{8AB491DA-E0BF-4D23-8A52-B3CFE791F231}" srcOrd="1" destOrd="0" presId="urn:microsoft.com/office/officeart/2005/8/layout/hierarchy1"/>
    <dgm:cxn modelId="{8F55F098-25F0-4768-A393-FACE8E2FB7A5}" type="presParOf" srcId="{DAB93C9A-3C90-461F-838F-6EA7BAD844CB}" destId="{0920A594-76C3-463A-8630-53197D9FCE4A}" srcOrd="1" destOrd="0" presId="urn:microsoft.com/office/officeart/2005/8/layout/hierarchy1"/>
    <dgm:cxn modelId="{F49E8828-1228-4C5A-B7A5-3A5BBEB7C788}" type="presParOf" srcId="{2BA2357E-F178-497D-9CC8-40C9F2954E1A}" destId="{2994F1CD-70B1-4DF4-BE28-88AAB351C5FA}" srcOrd="1" destOrd="0" presId="urn:microsoft.com/office/officeart/2005/8/layout/hierarchy1"/>
    <dgm:cxn modelId="{531D6BA6-BBF3-48DA-BCCB-2EE2278748DA}" type="presParOf" srcId="{2994F1CD-70B1-4DF4-BE28-88AAB351C5FA}" destId="{DC4ADD41-E8BC-44F6-B5E0-8BD8438EC8C4}" srcOrd="0" destOrd="0" presId="urn:microsoft.com/office/officeart/2005/8/layout/hierarchy1"/>
    <dgm:cxn modelId="{4B9EADF6-7EBA-4E30-AB22-42689134B164}" type="presParOf" srcId="{DC4ADD41-E8BC-44F6-B5E0-8BD8438EC8C4}" destId="{63FC02C7-668C-4625-A17F-67E87C8B691B}" srcOrd="0" destOrd="0" presId="urn:microsoft.com/office/officeart/2005/8/layout/hierarchy1"/>
    <dgm:cxn modelId="{CF21A52C-948C-4F5B-860C-92FF5EF4A345}" type="presParOf" srcId="{DC4ADD41-E8BC-44F6-B5E0-8BD8438EC8C4}" destId="{5ABB4932-B42B-45A5-B233-A93EFE47735C}" srcOrd="1" destOrd="0" presId="urn:microsoft.com/office/officeart/2005/8/layout/hierarchy1"/>
    <dgm:cxn modelId="{CEAB747D-3640-4343-9925-476C2694376B}" type="presParOf" srcId="{2994F1CD-70B1-4DF4-BE28-88AAB351C5FA}" destId="{C1D1BD9D-69C9-4280-9235-7C616FA99C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E26B6-C190-4FB2-8BB6-A8CEC924FDD8}">
      <dsp:nvSpPr>
        <dsp:cNvPr id="0" name=""/>
        <dsp:cNvSpPr/>
      </dsp:nvSpPr>
      <dsp:spPr>
        <a:xfrm>
          <a:off x="0" y="1894"/>
          <a:ext cx="859666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7A8124-AF0C-4E5E-B678-B049FCF2369C}">
      <dsp:nvSpPr>
        <dsp:cNvPr id="0" name=""/>
        <dsp:cNvSpPr/>
      </dsp:nvSpPr>
      <dsp:spPr>
        <a:xfrm>
          <a:off x="0" y="1894"/>
          <a:ext cx="8596668" cy="64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Introduction to Hotel Management System</a:t>
          </a:r>
          <a:endParaRPr lang="en-US" sz="2500" kern="1200" dirty="0"/>
        </a:p>
      </dsp:txBody>
      <dsp:txXfrm>
        <a:off x="0" y="1894"/>
        <a:ext cx="8596668" cy="646163"/>
      </dsp:txXfrm>
    </dsp:sp>
    <dsp:sp modelId="{B0CBA74A-7BAF-4D9C-B155-6836F3965BCC}">
      <dsp:nvSpPr>
        <dsp:cNvPr id="0" name=""/>
        <dsp:cNvSpPr/>
      </dsp:nvSpPr>
      <dsp:spPr>
        <a:xfrm>
          <a:off x="0" y="648058"/>
          <a:ext cx="859666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EE3F1-FAAD-44A9-A87F-CE0D95426F7D}">
      <dsp:nvSpPr>
        <dsp:cNvPr id="0" name=""/>
        <dsp:cNvSpPr/>
      </dsp:nvSpPr>
      <dsp:spPr>
        <a:xfrm>
          <a:off x="0" y="648058"/>
          <a:ext cx="8596668" cy="64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Features of Hotel Management Systems</a:t>
          </a:r>
          <a:endParaRPr lang="en-US" sz="2500" kern="1200"/>
        </a:p>
      </dsp:txBody>
      <dsp:txXfrm>
        <a:off x="0" y="648058"/>
        <a:ext cx="8596668" cy="646163"/>
      </dsp:txXfrm>
    </dsp:sp>
    <dsp:sp modelId="{217B797D-A698-4A84-B18D-539A23984ECC}">
      <dsp:nvSpPr>
        <dsp:cNvPr id="0" name=""/>
        <dsp:cNvSpPr/>
      </dsp:nvSpPr>
      <dsp:spPr>
        <a:xfrm>
          <a:off x="0" y="1294222"/>
          <a:ext cx="859666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9E158-7347-437D-983C-593B388A6C54}">
      <dsp:nvSpPr>
        <dsp:cNvPr id="0" name=""/>
        <dsp:cNvSpPr/>
      </dsp:nvSpPr>
      <dsp:spPr>
        <a:xfrm>
          <a:off x="0" y="1294222"/>
          <a:ext cx="8596668" cy="64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Benefits of Hotel Management Systems</a:t>
          </a:r>
          <a:endParaRPr lang="en-US" sz="2500" kern="1200"/>
        </a:p>
      </dsp:txBody>
      <dsp:txXfrm>
        <a:off x="0" y="1294222"/>
        <a:ext cx="8596668" cy="646163"/>
      </dsp:txXfrm>
    </dsp:sp>
    <dsp:sp modelId="{205A45D9-867D-465D-8C68-0DDB7D0EDF6A}">
      <dsp:nvSpPr>
        <dsp:cNvPr id="0" name=""/>
        <dsp:cNvSpPr/>
      </dsp:nvSpPr>
      <dsp:spPr>
        <a:xfrm>
          <a:off x="0" y="1940386"/>
          <a:ext cx="859666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A9301D-93C0-4D73-B350-A3E4280BF0A9}">
      <dsp:nvSpPr>
        <dsp:cNvPr id="0" name=""/>
        <dsp:cNvSpPr/>
      </dsp:nvSpPr>
      <dsp:spPr>
        <a:xfrm>
          <a:off x="0" y="1940386"/>
          <a:ext cx="8596668" cy="64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Challenges of Implementing Hotel Management Systems</a:t>
          </a:r>
          <a:endParaRPr lang="en-US" sz="2500" kern="1200"/>
        </a:p>
      </dsp:txBody>
      <dsp:txXfrm>
        <a:off x="0" y="1940386"/>
        <a:ext cx="8596668" cy="646163"/>
      </dsp:txXfrm>
    </dsp:sp>
    <dsp:sp modelId="{4C9270E0-17EC-4DEA-998C-568597C47936}">
      <dsp:nvSpPr>
        <dsp:cNvPr id="0" name=""/>
        <dsp:cNvSpPr/>
      </dsp:nvSpPr>
      <dsp:spPr>
        <a:xfrm>
          <a:off x="0" y="2586550"/>
          <a:ext cx="859666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E6A3D-6668-466E-A517-A3EF52B827F9}">
      <dsp:nvSpPr>
        <dsp:cNvPr id="0" name=""/>
        <dsp:cNvSpPr/>
      </dsp:nvSpPr>
      <dsp:spPr>
        <a:xfrm>
          <a:off x="0" y="2586550"/>
          <a:ext cx="8596668" cy="64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Future Work</a:t>
          </a:r>
          <a:endParaRPr lang="en-US" sz="2500" kern="1200" dirty="0"/>
        </a:p>
      </dsp:txBody>
      <dsp:txXfrm>
        <a:off x="0" y="2586550"/>
        <a:ext cx="8596668" cy="646163"/>
      </dsp:txXfrm>
    </dsp:sp>
    <dsp:sp modelId="{1B5F918D-D8B0-4787-B1C5-D63420E667A3}">
      <dsp:nvSpPr>
        <dsp:cNvPr id="0" name=""/>
        <dsp:cNvSpPr/>
      </dsp:nvSpPr>
      <dsp:spPr>
        <a:xfrm>
          <a:off x="0" y="3232714"/>
          <a:ext cx="859666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865738-C2E5-4082-9595-BFF5AB45E2DC}">
      <dsp:nvSpPr>
        <dsp:cNvPr id="0" name=""/>
        <dsp:cNvSpPr/>
      </dsp:nvSpPr>
      <dsp:spPr>
        <a:xfrm>
          <a:off x="0" y="3232714"/>
          <a:ext cx="8596668" cy="64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Conclusion</a:t>
          </a:r>
          <a:endParaRPr lang="en-US" sz="2500" kern="1200"/>
        </a:p>
      </dsp:txBody>
      <dsp:txXfrm>
        <a:off x="0" y="3232714"/>
        <a:ext cx="8596668" cy="6461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D80AC-9907-4DBE-9D77-8B6A0AC86818}">
      <dsp:nvSpPr>
        <dsp:cNvPr id="0" name=""/>
        <dsp:cNvSpPr/>
      </dsp:nvSpPr>
      <dsp:spPr>
        <a:xfrm>
          <a:off x="1253286" y="96265"/>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2D79E4-0F08-4A2E-A677-54C993D9ECE2}">
      <dsp:nvSpPr>
        <dsp:cNvPr id="0" name=""/>
        <dsp:cNvSpPr/>
      </dsp:nvSpPr>
      <dsp:spPr>
        <a:xfrm>
          <a:off x="54301" y="1653790"/>
          <a:ext cx="3739530" cy="2131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Hotel management system refers to the software that is used by hotels and other hospitality businesses to manage their operations. This includes managing reservations, room assignments, guest information, billing, and Staff management.</a:t>
          </a:r>
        </a:p>
      </dsp:txBody>
      <dsp:txXfrm>
        <a:off x="54301" y="1653790"/>
        <a:ext cx="3739530" cy="2131380"/>
      </dsp:txXfrm>
    </dsp:sp>
    <dsp:sp modelId="{FBD4D12C-0281-4792-91FD-B5B31C85150F}">
      <dsp:nvSpPr>
        <dsp:cNvPr id="0" name=""/>
        <dsp:cNvSpPr/>
      </dsp:nvSpPr>
      <dsp:spPr>
        <a:xfrm>
          <a:off x="5757999" y="116742"/>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9A21BB-89B1-4E3D-A221-3526EC7C8407}">
      <dsp:nvSpPr>
        <dsp:cNvPr id="0" name=""/>
        <dsp:cNvSpPr/>
      </dsp:nvSpPr>
      <dsp:spPr>
        <a:xfrm>
          <a:off x="4315551" y="1646609"/>
          <a:ext cx="4226458" cy="211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The use of hotel management systems has become increasingly popular in recent years due to the benefits they offer, such as increased efficiency, improved guest experience, and better data management.</a:t>
          </a:r>
        </a:p>
      </dsp:txBody>
      <dsp:txXfrm>
        <a:off x="4315551" y="1646609"/>
        <a:ext cx="4226458" cy="21180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9FE98-2E10-44D2-90B3-87793F4EA833}">
      <dsp:nvSpPr>
        <dsp:cNvPr id="0" name=""/>
        <dsp:cNvSpPr/>
      </dsp:nvSpPr>
      <dsp:spPr>
        <a:xfrm>
          <a:off x="1049" y="712973"/>
          <a:ext cx="4092482" cy="245548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While hotel management systems offer many benefits, there are also </a:t>
          </a:r>
          <a:r>
            <a:rPr lang="en-US" sz="1900" b="1" kern="1200" dirty="0">
              <a:solidFill>
                <a:schemeClr val="bg1"/>
              </a:solidFill>
            </a:rPr>
            <a:t>challenges</a:t>
          </a:r>
          <a:r>
            <a:rPr lang="en-US" sz="1900" kern="1200" dirty="0">
              <a:solidFill>
                <a:schemeClr val="bg1"/>
              </a:solidFill>
            </a:rPr>
            <a:t> associated with implementing these systems. One challenge is the</a:t>
          </a:r>
          <a:r>
            <a:rPr lang="en-US" sz="1900" b="1" kern="1200" dirty="0">
              <a:solidFill>
                <a:schemeClr val="bg1"/>
              </a:solidFill>
            </a:rPr>
            <a:t> cost</a:t>
          </a:r>
          <a:r>
            <a:rPr lang="en-US" sz="1900" kern="1200" dirty="0">
              <a:solidFill>
                <a:schemeClr val="bg1"/>
              </a:solidFill>
            </a:rPr>
            <a:t>, as these systems can be </a:t>
          </a:r>
          <a:r>
            <a:rPr lang="en-US" sz="1900" b="1" kern="1200" dirty="0">
              <a:solidFill>
                <a:schemeClr val="bg1"/>
              </a:solidFill>
            </a:rPr>
            <a:t>expensive to purchase </a:t>
          </a:r>
          <a:r>
            <a:rPr lang="en-US" sz="1900" kern="1200" dirty="0">
              <a:solidFill>
                <a:schemeClr val="bg1"/>
              </a:solidFill>
            </a:rPr>
            <a:t>and implement, especially for </a:t>
          </a:r>
          <a:r>
            <a:rPr lang="en-US" sz="1900" b="1" kern="1200" dirty="0">
              <a:solidFill>
                <a:schemeClr val="bg1"/>
              </a:solidFill>
            </a:rPr>
            <a:t>smaller hotels</a:t>
          </a:r>
          <a:r>
            <a:rPr lang="en-US" sz="1900" kern="1200" dirty="0">
              <a:solidFill>
                <a:schemeClr val="bg1"/>
              </a:solidFill>
            </a:rPr>
            <a:t>.</a:t>
          </a:r>
        </a:p>
      </dsp:txBody>
      <dsp:txXfrm>
        <a:off x="1049" y="712973"/>
        <a:ext cx="4092482" cy="2455489"/>
      </dsp:txXfrm>
    </dsp:sp>
    <dsp:sp modelId="{AC55B1D9-4B38-4079-BF51-4629BD1A1F15}">
      <dsp:nvSpPr>
        <dsp:cNvPr id="0" name=""/>
        <dsp:cNvSpPr/>
      </dsp:nvSpPr>
      <dsp:spPr>
        <a:xfrm>
          <a:off x="4502780" y="712973"/>
          <a:ext cx="4092482" cy="245548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Another challenge is the </a:t>
          </a:r>
          <a:r>
            <a:rPr lang="en-US" sz="1900" b="1" kern="1200" dirty="0">
              <a:solidFill>
                <a:schemeClr val="bg1"/>
              </a:solidFill>
            </a:rPr>
            <a:t>learning</a:t>
          </a:r>
          <a:r>
            <a:rPr lang="en-US" sz="1900" kern="1200" dirty="0">
              <a:solidFill>
                <a:schemeClr val="bg1"/>
              </a:solidFill>
            </a:rPr>
            <a:t> curve associated with using these systems, as staff members may need to be </a:t>
          </a:r>
          <a:r>
            <a:rPr lang="en-US" sz="1900" b="1" kern="1200" dirty="0">
              <a:solidFill>
                <a:schemeClr val="bg1"/>
              </a:solidFill>
            </a:rPr>
            <a:t>trained </a:t>
          </a:r>
          <a:r>
            <a:rPr lang="en-US" sz="1900" kern="1200" dirty="0">
              <a:solidFill>
                <a:schemeClr val="bg1"/>
              </a:solidFill>
            </a:rPr>
            <a:t>on how to use </a:t>
          </a:r>
          <a:r>
            <a:rPr lang="en-US" sz="1900" b="1" kern="1200" dirty="0">
              <a:solidFill>
                <a:schemeClr val="bg1"/>
              </a:solidFill>
            </a:rPr>
            <a:t>new software </a:t>
          </a:r>
          <a:r>
            <a:rPr lang="en-US" sz="1900" kern="1200" dirty="0">
              <a:solidFill>
                <a:schemeClr val="bg1"/>
              </a:solidFill>
            </a:rPr>
            <a:t>and processes. Finally, there may be </a:t>
          </a:r>
          <a:r>
            <a:rPr lang="en-US" sz="1900" b="1" kern="1200" dirty="0">
              <a:solidFill>
                <a:schemeClr val="bg1"/>
              </a:solidFill>
            </a:rPr>
            <a:t>resistance</a:t>
          </a:r>
          <a:r>
            <a:rPr lang="en-US" sz="1900" kern="1200" dirty="0">
              <a:solidFill>
                <a:schemeClr val="bg1"/>
              </a:solidFill>
            </a:rPr>
            <a:t> from staff members who are used to doing things </a:t>
          </a:r>
          <a:r>
            <a:rPr lang="en-US" sz="1900" b="1" kern="1200" dirty="0">
              <a:solidFill>
                <a:schemeClr val="bg1"/>
              </a:solidFill>
            </a:rPr>
            <a:t>manually</a:t>
          </a:r>
          <a:r>
            <a:rPr lang="en-US" sz="1900" kern="1200" dirty="0">
              <a:solidFill>
                <a:schemeClr val="bg1"/>
              </a:solidFill>
            </a:rPr>
            <a:t> and are resistant to change.</a:t>
          </a:r>
        </a:p>
      </dsp:txBody>
      <dsp:txXfrm>
        <a:off x="4502780" y="712973"/>
        <a:ext cx="4092482" cy="24554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EBE1A-9C17-4D41-90A1-7453B99F3B5C}">
      <dsp:nvSpPr>
        <dsp:cNvPr id="0" name=""/>
        <dsp:cNvSpPr/>
      </dsp:nvSpPr>
      <dsp:spPr>
        <a:xfrm>
          <a:off x="1174"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B491DA-E0BF-4D23-8A52-B3CFE791F231}">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hueOff val="0"/>
                  <a:satOff val="0"/>
                  <a:lumOff val="0"/>
                  <a:alphaOff val="0"/>
                </a:prstClr>
              </a:solidFill>
              <a:latin typeface="Trebuchet MS" panose="020B0603020202020204"/>
              <a:ea typeface="+mn-ea"/>
              <a:cs typeface="+mn-cs"/>
            </a:rPr>
            <a:t>Can implement much more features like Landry, food and other amenities services booking section for guests. Also build software for users to book rooms on there own.</a:t>
          </a:r>
        </a:p>
      </dsp:txBody>
      <dsp:txXfrm>
        <a:off x="535713" y="1032452"/>
        <a:ext cx="3967760" cy="2463577"/>
      </dsp:txXfrm>
    </dsp:sp>
    <dsp:sp modelId="{63FC02C7-668C-4625-A17F-67E87C8B691B}">
      <dsp:nvSpPr>
        <dsp:cNvPr id="0" name=""/>
        <dsp:cNvSpPr/>
      </dsp:nvSpPr>
      <dsp:spPr>
        <a:xfrm>
          <a:off x="5038013"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BB4932-B42B-45A5-B233-A93EFE47735C}">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Additionally, in future we may add the capability of allowing guests to make online reservations for the hotel, which will allow better experience for guests.</a:t>
          </a:r>
        </a:p>
      </dsp:txBody>
      <dsp:txXfrm>
        <a:off x="5572553" y="1032452"/>
        <a:ext cx="3967760" cy="24635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88691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208398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4141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1543038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3256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3516292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1922938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87301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165299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85E73-D537-4003-9919-C27E19069B4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71073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85E73-D537-4003-9919-C27E19069B4A}"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256623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85E73-D537-4003-9919-C27E19069B4A}"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253931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85E73-D537-4003-9919-C27E19069B4A}"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368366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85E73-D537-4003-9919-C27E19069B4A}"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234191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E85E73-D537-4003-9919-C27E19069B4A}"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E0B61-F375-4A7D-8F2B-D751E810E28A}" type="slidenum">
              <a:rPr lang="en-US" smtClean="0"/>
              <a:t>‹#›</a:t>
            </a:fld>
            <a:endParaRPr lang="en-US"/>
          </a:p>
        </p:txBody>
      </p:sp>
    </p:spTree>
    <p:extLst>
      <p:ext uri="{BB962C8B-B14F-4D97-AF65-F5344CB8AC3E}">
        <p14:creationId xmlns:p14="http://schemas.microsoft.com/office/powerpoint/2010/main" val="274661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E0B61-F375-4A7D-8F2B-D751E810E28A}" type="slidenum">
              <a:rPr lang="en-US" smtClean="0"/>
              <a:t>‹#›</a:t>
            </a:fld>
            <a:endParaRPr lang="en-US"/>
          </a:p>
        </p:txBody>
      </p:sp>
      <p:sp>
        <p:nvSpPr>
          <p:cNvPr id="5" name="Date Placeholder 4"/>
          <p:cNvSpPr>
            <a:spLocks noGrp="1"/>
          </p:cNvSpPr>
          <p:nvPr>
            <p:ph type="dt" sz="half" idx="10"/>
          </p:nvPr>
        </p:nvSpPr>
        <p:spPr/>
        <p:txBody>
          <a:bodyPr/>
          <a:lstStyle/>
          <a:p>
            <a:fld id="{A4E85E73-D537-4003-9919-C27E19069B4A}" type="datetimeFigureOut">
              <a:rPr lang="en-US" smtClean="0"/>
              <a:t>5/4/2023</a:t>
            </a:fld>
            <a:endParaRPr lang="en-US"/>
          </a:p>
        </p:txBody>
      </p:sp>
    </p:spTree>
    <p:extLst>
      <p:ext uri="{BB962C8B-B14F-4D97-AF65-F5344CB8AC3E}">
        <p14:creationId xmlns:p14="http://schemas.microsoft.com/office/powerpoint/2010/main" val="221442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85E73-D537-4003-9919-C27E19069B4A}" type="datetimeFigureOut">
              <a:rPr lang="en-US" smtClean="0"/>
              <a:t>5/4/2023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FE0B61-F375-4A7D-8F2B-D751E810E28A}" type="slidenum">
              <a:rPr lang="en-US" smtClean="0"/>
              <a:t>‹#›</a:t>
            </a:fld>
            <a:endParaRPr lang="en-US"/>
          </a:p>
        </p:txBody>
      </p:sp>
    </p:spTree>
    <p:extLst>
      <p:ext uri="{BB962C8B-B14F-4D97-AF65-F5344CB8AC3E}">
        <p14:creationId xmlns:p14="http://schemas.microsoft.com/office/powerpoint/2010/main" val="24215311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4BB3-578E-FE51-1532-28A16B52DC5B}"/>
              </a:ext>
            </a:extLst>
          </p:cNvPr>
          <p:cNvSpPr>
            <a:spLocks noGrp="1"/>
          </p:cNvSpPr>
          <p:nvPr>
            <p:ph type="title"/>
          </p:nvPr>
        </p:nvSpPr>
        <p:spPr>
          <a:xfrm>
            <a:off x="5536734" y="609600"/>
            <a:ext cx="3737268" cy="1320800"/>
          </a:xfrm>
        </p:spPr>
        <p:txBody>
          <a:bodyPr>
            <a:normAutofit fontScale="90000"/>
          </a:bodyPr>
          <a:lstStyle/>
          <a:p>
            <a:pPr>
              <a:lnSpc>
                <a:spcPct val="90000"/>
              </a:lnSpc>
            </a:pPr>
            <a:br>
              <a:rPr lang="en-US" sz="2800" b="1" dirty="0">
                <a:latin typeface="+mn-lt"/>
                <a:ea typeface="+mn-ea"/>
                <a:cs typeface="+mn-cs"/>
              </a:rPr>
            </a:br>
            <a:r>
              <a:rPr lang="en-US" sz="4000" b="1" dirty="0">
                <a:latin typeface="+mn-lt"/>
                <a:ea typeface="+mn-ea"/>
                <a:cs typeface="+mn-cs"/>
              </a:rPr>
              <a:t>Hotel Management System : For Staff</a:t>
            </a:r>
            <a:endParaRPr lang="en-US" sz="4000" dirty="0"/>
          </a:p>
        </p:txBody>
      </p:sp>
      <p:sp>
        <p:nvSpPr>
          <p:cNvPr id="49" name="Content Placeholder 2">
            <a:extLst>
              <a:ext uri="{FF2B5EF4-FFF2-40B4-BE49-F238E27FC236}">
                <a16:creationId xmlns:a16="http://schemas.microsoft.com/office/drawing/2014/main" id="{4031AFE4-FEA5-5254-B405-3561B5B5212A}"/>
              </a:ext>
            </a:extLst>
          </p:cNvPr>
          <p:cNvSpPr>
            <a:spLocks noGrp="1"/>
          </p:cNvSpPr>
          <p:nvPr>
            <p:ph idx="1"/>
          </p:nvPr>
        </p:nvSpPr>
        <p:spPr>
          <a:xfrm>
            <a:off x="5209563" y="3268494"/>
            <a:ext cx="4064439" cy="2772868"/>
          </a:xfrm>
        </p:spPr>
        <p:txBody>
          <a:bodyPr>
            <a:normAutofit/>
          </a:bodyPr>
          <a:lstStyle/>
          <a:p>
            <a:pPr marL="0" indent="0">
              <a:buNone/>
            </a:pPr>
            <a:r>
              <a:rPr lang="en-US" sz="2000" dirty="0"/>
              <a:t>Team Members:</a:t>
            </a:r>
          </a:p>
          <a:p>
            <a:pPr marL="0" indent="0">
              <a:buNone/>
            </a:pPr>
            <a:r>
              <a:rPr lang="en-US" sz="2000" dirty="0"/>
              <a:t>Navyaprabha Rajappa</a:t>
            </a:r>
          </a:p>
          <a:p>
            <a:pPr marL="0" indent="0">
              <a:buNone/>
            </a:pPr>
            <a:r>
              <a:rPr lang="en-US" sz="2000" dirty="0"/>
              <a:t>Pradeep Kumar</a:t>
            </a:r>
            <a:br>
              <a:rPr lang="en-US" dirty="0"/>
            </a:br>
            <a:endParaRPr lang="en-US" dirty="0"/>
          </a:p>
        </p:txBody>
      </p:sp>
      <p:pic>
        <p:nvPicPr>
          <p:cNvPr id="48" name="Picture 4" descr="Modern contemporary living room interior">
            <a:extLst>
              <a:ext uri="{FF2B5EF4-FFF2-40B4-BE49-F238E27FC236}">
                <a16:creationId xmlns:a16="http://schemas.microsoft.com/office/drawing/2014/main" id="{5C292330-9F9B-677A-9538-79F365BA18B6}"/>
              </a:ext>
            </a:extLst>
          </p:cNvPr>
          <p:cNvPicPr>
            <a:picLocks noChangeAspect="1"/>
          </p:cNvPicPr>
          <p:nvPr/>
        </p:nvPicPr>
        <p:blipFill rotWithShape="1">
          <a:blip r:embed="rId2"/>
          <a:srcRect r="53193"/>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80" name="Isosceles Triangle 77">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9630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0F5B6EF-16F9-9482-F752-05B2FD69DA19}"/>
              </a:ext>
            </a:extLst>
          </p:cNvPr>
          <p:cNvSpPr>
            <a:spLocks noGrp="1"/>
          </p:cNvSpPr>
          <p:nvPr>
            <p:ph type="title"/>
          </p:nvPr>
        </p:nvSpPr>
        <p:spPr>
          <a:xfrm>
            <a:off x="868165" y="1128781"/>
            <a:ext cx="3749061" cy="1508469"/>
          </a:xfrm>
        </p:spPr>
        <p:txBody>
          <a:bodyPr anchor="ctr">
            <a:normAutofit/>
          </a:bodyPr>
          <a:lstStyle/>
          <a:p>
            <a:pPr>
              <a:lnSpc>
                <a:spcPct val="90000"/>
              </a:lnSpc>
            </a:pPr>
            <a:r>
              <a:rPr lang="en-US" sz="3200" b="1"/>
              <a:t>Features of Hotel Management Systems</a:t>
            </a:r>
            <a:endParaRPr lang="en-US" sz="3200" dirty="0"/>
          </a:p>
        </p:txBody>
      </p:sp>
      <p:sp>
        <p:nvSpPr>
          <p:cNvPr id="17" name="Isosceles Triangle 19">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20E05C-A1D1-B6F1-8ACE-68B00D49B498}"/>
              </a:ext>
            </a:extLst>
          </p:cNvPr>
          <p:cNvSpPr>
            <a:spLocks noGrp="1"/>
          </p:cNvSpPr>
          <p:nvPr>
            <p:ph idx="1"/>
          </p:nvPr>
        </p:nvSpPr>
        <p:spPr>
          <a:xfrm>
            <a:off x="677334" y="2795618"/>
            <a:ext cx="4595057" cy="4062382"/>
          </a:xfrm>
        </p:spPr>
        <p:txBody>
          <a:bodyPr>
            <a:normAutofit/>
          </a:bodyPr>
          <a:lstStyle/>
          <a:p>
            <a:r>
              <a:rPr lang="en-US" sz="1600" b="1" dirty="0"/>
              <a:t>Staff Section- </a:t>
            </a:r>
            <a:r>
              <a:rPr lang="en-US" sz="1600" dirty="0"/>
              <a:t>Allows users to manage staff, where they can see complete details about staff like Name, position, shift they work, joining date, salary. They can view the details of Employee(employee history), delete the employee record and Edit details of Employee.</a:t>
            </a:r>
          </a:p>
          <a:p>
            <a:r>
              <a:rPr lang="en-US" sz="1600" dirty="0"/>
              <a:t>They can change the employee shift if needed.</a:t>
            </a:r>
          </a:p>
          <a:p>
            <a:r>
              <a:rPr lang="en-US" sz="1600" dirty="0"/>
              <a:t>Additionally, it allow hotel management to add new Employee when they join.</a:t>
            </a:r>
          </a:p>
          <a:p>
            <a:r>
              <a:rPr lang="en-US" sz="1600" dirty="0"/>
              <a:t>There is a search bar which allows user to quickly search the Employee details.</a:t>
            </a:r>
          </a:p>
        </p:txBody>
      </p:sp>
      <p:pic>
        <p:nvPicPr>
          <p:cNvPr id="8" name="Picture 7">
            <a:extLst>
              <a:ext uri="{FF2B5EF4-FFF2-40B4-BE49-F238E27FC236}">
                <a16:creationId xmlns:a16="http://schemas.microsoft.com/office/drawing/2014/main" id="{81AED600-C984-4FB7-1402-6A0490F7B2AA}"/>
              </a:ext>
            </a:extLst>
          </p:cNvPr>
          <p:cNvPicPr>
            <a:picLocks noChangeAspect="1"/>
          </p:cNvPicPr>
          <p:nvPr/>
        </p:nvPicPr>
        <p:blipFill>
          <a:blip r:embed="rId2"/>
          <a:stretch>
            <a:fillRect/>
          </a:stretch>
        </p:blipFill>
        <p:spPr>
          <a:xfrm>
            <a:off x="5624683" y="3693397"/>
            <a:ext cx="6567317" cy="2949033"/>
          </a:xfrm>
          <a:prstGeom prst="rect">
            <a:avLst/>
          </a:prstGeom>
        </p:spPr>
      </p:pic>
      <p:pic>
        <p:nvPicPr>
          <p:cNvPr id="11" name="Picture 10">
            <a:extLst>
              <a:ext uri="{FF2B5EF4-FFF2-40B4-BE49-F238E27FC236}">
                <a16:creationId xmlns:a16="http://schemas.microsoft.com/office/drawing/2014/main" id="{B37F7663-34AE-F7AD-B8D3-E407D2F9D444}"/>
              </a:ext>
            </a:extLst>
          </p:cNvPr>
          <p:cNvPicPr>
            <a:picLocks noChangeAspect="1"/>
          </p:cNvPicPr>
          <p:nvPr/>
        </p:nvPicPr>
        <p:blipFill>
          <a:blip r:embed="rId3"/>
          <a:stretch>
            <a:fillRect/>
          </a:stretch>
        </p:blipFill>
        <p:spPr>
          <a:xfrm>
            <a:off x="5624682" y="841744"/>
            <a:ext cx="6567317" cy="2787292"/>
          </a:xfrm>
          <a:prstGeom prst="rect">
            <a:avLst/>
          </a:prstGeom>
        </p:spPr>
      </p:pic>
    </p:spTree>
    <p:extLst>
      <p:ext uri="{BB962C8B-B14F-4D97-AF65-F5344CB8AC3E}">
        <p14:creationId xmlns:p14="http://schemas.microsoft.com/office/powerpoint/2010/main" val="226504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0F5B6EF-16F9-9482-F752-05B2FD69DA19}"/>
              </a:ext>
            </a:extLst>
          </p:cNvPr>
          <p:cNvSpPr>
            <a:spLocks noGrp="1"/>
          </p:cNvSpPr>
          <p:nvPr>
            <p:ph type="title"/>
          </p:nvPr>
        </p:nvSpPr>
        <p:spPr>
          <a:xfrm>
            <a:off x="677334" y="1176489"/>
            <a:ext cx="3749061" cy="1508469"/>
          </a:xfrm>
        </p:spPr>
        <p:txBody>
          <a:bodyPr anchor="ctr">
            <a:normAutofit/>
          </a:bodyPr>
          <a:lstStyle/>
          <a:p>
            <a:pPr>
              <a:lnSpc>
                <a:spcPct val="90000"/>
              </a:lnSpc>
            </a:pPr>
            <a:r>
              <a:rPr lang="en-US" sz="3200" b="1" dirty="0"/>
              <a:t>Features of Hotel Management Systems</a:t>
            </a:r>
            <a:endParaRPr lang="en-US" sz="3200" dirty="0"/>
          </a:p>
        </p:txBody>
      </p:sp>
      <p:sp>
        <p:nvSpPr>
          <p:cNvPr id="17" name="Isosceles Triangle 19">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20E05C-A1D1-B6F1-8ACE-68B00D49B498}"/>
              </a:ext>
            </a:extLst>
          </p:cNvPr>
          <p:cNvSpPr>
            <a:spLocks noGrp="1"/>
          </p:cNvSpPr>
          <p:nvPr>
            <p:ph idx="1"/>
          </p:nvPr>
        </p:nvSpPr>
        <p:spPr>
          <a:xfrm>
            <a:off x="677334" y="2795618"/>
            <a:ext cx="4595057" cy="3692731"/>
          </a:xfrm>
        </p:spPr>
        <p:txBody>
          <a:bodyPr>
            <a:noAutofit/>
          </a:bodyPr>
          <a:lstStyle/>
          <a:p>
            <a:r>
              <a:rPr lang="en-US" sz="1700" b="1" dirty="0"/>
              <a:t>Manage Complaints- </a:t>
            </a:r>
            <a:r>
              <a:rPr lang="en-US" sz="1700" dirty="0"/>
              <a:t>Allows users to manage Complaints, where they can see complete details about complaint, who filed the complaint, complaint type, description, created date, resolved type, Budget for it. </a:t>
            </a:r>
          </a:p>
          <a:p>
            <a:r>
              <a:rPr lang="en-US" sz="1700" b="1" dirty="0"/>
              <a:t>Make Complaint- </a:t>
            </a:r>
            <a:r>
              <a:rPr lang="en-US" sz="1700" dirty="0"/>
              <a:t>They can take note of complaints from customers along with there name description and complaint type.</a:t>
            </a:r>
          </a:p>
          <a:p>
            <a:r>
              <a:rPr lang="en-US" sz="1700" dirty="0"/>
              <a:t>There is a search bar which allows user to quickly search the Complaint details.</a:t>
            </a:r>
          </a:p>
        </p:txBody>
      </p:sp>
      <p:pic>
        <p:nvPicPr>
          <p:cNvPr id="11" name="Picture 10">
            <a:extLst>
              <a:ext uri="{FF2B5EF4-FFF2-40B4-BE49-F238E27FC236}">
                <a16:creationId xmlns:a16="http://schemas.microsoft.com/office/drawing/2014/main" id="{34350342-E43C-397D-4D26-A4FBDD5DEECC}"/>
              </a:ext>
            </a:extLst>
          </p:cNvPr>
          <p:cNvPicPr>
            <a:picLocks noChangeAspect="1"/>
          </p:cNvPicPr>
          <p:nvPr/>
        </p:nvPicPr>
        <p:blipFill>
          <a:blip r:embed="rId2"/>
          <a:stretch>
            <a:fillRect/>
          </a:stretch>
        </p:blipFill>
        <p:spPr>
          <a:xfrm>
            <a:off x="5318792" y="3920247"/>
            <a:ext cx="6873208" cy="2568102"/>
          </a:xfrm>
          <a:prstGeom prst="rect">
            <a:avLst/>
          </a:prstGeom>
        </p:spPr>
      </p:pic>
      <p:pic>
        <p:nvPicPr>
          <p:cNvPr id="13" name="Picture 12">
            <a:extLst>
              <a:ext uri="{FF2B5EF4-FFF2-40B4-BE49-F238E27FC236}">
                <a16:creationId xmlns:a16="http://schemas.microsoft.com/office/drawing/2014/main" id="{74BFF076-7016-B40D-3699-2547B69525D0}"/>
              </a:ext>
            </a:extLst>
          </p:cNvPr>
          <p:cNvPicPr>
            <a:picLocks noChangeAspect="1"/>
          </p:cNvPicPr>
          <p:nvPr/>
        </p:nvPicPr>
        <p:blipFill>
          <a:blip r:embed="rId3"/>
          <a:stretch>
            <a:fillRect/>
          </a:stretch>
        </p:blipFill>
        <p:spPr>
          <a:xfrm>
            <a:off x="5318790" y="731512"/>
            <a:ext cx="6873209" cy="3041404"/>
          </a:xfrm>
          <a:prstGeom prst="rect">
            <a:avLst/>
          </a:prstGeom>
        </p:spPr>
      </p:pic>
    </p:spTree>
    <p:extLst>
      <p:ext uri="{BB962C8B-B14F-4D97-AF65-F5344CB8AC3E}">
        <p14:creationId xmlns:p14="http://schemas.microsoft.com/office/powerpoint/2010/main" val="9517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0F5B6EF-16F9-9482-F752-05B2FD69DA19}"/>
              </a:ext>
            </a:extLst>
          </p:cNvPr>
          <p:cNvSpPr>
            <a:spLocks noGrp="1"/>
          </p:cNvSpPr>
          <p:nvPr>
            <p:ph type="title"/>
          </p:nvPr>
        </p:nvSpPr>
        <p:spPr>
          <a:xfrm>
            <a:off x="677334" y="1176489"/>
            <a:ext cx="3749061" cy="1508469"/>
          </a:xfrm>
        </p:spPr>
        <p:txBody>
          <a:bodyPr anchor="ctr">
            <a:normAutofit/>
          </a:bodyPr>
          <a:lstStyle/>
          <a:p>
            <a:pPr>
              <a:lnSpc>
                <a:spcPct val="90000"/>
              </a:lnSpc>
            </a:pPr>
            <a:r>
              <a:rPr lang="en-US" sz="3200" b="1"/>
              <a:t>Features of Hotel Management Systems</a:t>
            </a:r>
            <a:endParaRPr lang="en-US" sz="3200" dirty="0"/>
          </a:p>
        </p:txBody>
      </p:sp>
      <p:sp>
        <p:nvSpPr>
          <p:cNvPr id="17" name="Isosceles Triangle 19">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20E05C-A1D1-B6F1-8ACE-68B00D49B498}"/>
              </a:ext>
            </a:extLst>
          </p:cNvPr>
          <p:cNvSpPr>
            <a:spLocks noGrp="1"/>
          </p:cNvSpPr>
          <p:nvPr>
            <p:ph idx="1"/>
          </p:nvPr>
        </p:nvSpPr>
        <p:spPr>
          <a:xfrm>
            <a:off x="677334" y="2795618"/>
            <a:ext cx="4595057" cy="3005289"/>
          </a:xfrm>
        </p:spPr>
        <p:txBody>
          <a:bodyPr>
            <a:normAutofit/>
          </a:bodyPr>
          <a:lstStyle/>
          <a:p>
            <a:r>
              <a:rPr lang="en-US" dirty="0"/>
              <a:t>Statistics- In this page you can see overall statistics about Reserved rooms on different days throughout the year, hotel expenses on maintenance, electrical bills, salary and external services, Employees according to position like Manager, cleaning, reception and cook(Total employees in each section).</a:t>
            </a:r>
          </a:p>
          <a:p>
            <a:r>
              <a:rPr lang="en-US" dirty="0"/>
              <a:t>Logout: Allows users to logout safely.</a:t>
            </a:r>
          </a:p>
          <a:p>
            <a:endParaRPr lang="en-US" sz="1600" dirty="0"/>
          </a:p>
          <a:p>
            <a:pPr marL="0" indent="0">
              <a:buNone/>
            </a:pPr>
            <a:endParaRPr lang="en-US" sz="1600" dirty="0"/>
          </a:p>
          <a:p>
            <a:endParaRPr lang="en-US" sz="1600" dirty="0"/>
          </a:p>
        </p:txBody>
      </p:sp>
      <p:pic>
        <p:nvPicPr>
          <p:cNvPr id="11" name="Picture 10">
            <a:extLst>
              <a:ext uri="{FF2B5EF4-FFF2-40B4-BE49-F238E27FC236}">
                <a16:creationId xmlns:a16="http://schemas.microsoft.com/office/drawing/2014/main" id="{F5496325-295C-DA19-F73D-70DBF331E8A1}"/>
              </a:ext>
            </a:extLst>
          </p:cNvPr>
          <p:cNvPicPr>
            <a:picLocks noChangeAspect="1"/>
          </p:cNvPicPr>
          <p:nvPr/>
        </p:nvPicPr>
        <p:blipFill>
          <a:blip r:embed="rId2"/>
          <a:stretch>
            <a:fillRect/>
          </a:stretch>
        </p:blipFill>
        <p:spPr>
          <a:xfrm>
            <a:off x="5272391" y="3988647"/>
            <a:ext cx="6919610" cy="2081413"/>
          </a:xfrm>
          <a:prstGeom prst="rect">
            <a:avLst/>
          </a:prstGeom>
        </p:spPr>
      </p:pic>
      <p:pic>
        <p:nvPicPr>
          <p:cNvPr id="13" name="Picture 12">
            <a:extLst>
              <a:ext uri="{FF2B5EF4-FFF2-40B4-BE49-F238E27FC236}">
                <a16:creationId xmlns:a16="http://schemas.microsoft.com/office/drawing/2014/main" id="{31EBFFF1-C8A2-492C-322E-3CBAF14C4AA5}"/>
              </a:ext>
            </a:extLst>
          </p:cNvPr>
          <p:cNvPicPr>
            <a:picLocks noChangeAspect="1"/>
          </p:cNvPicPr>
          <p:nvPr/>
        </p:nvPicPr>
        <p:blipFill>
          <a:blip r:embed="rId3"/>
          <a:stretch>
            <a:fillRect/>
          </a:stretch>
        </p:blipFill>
        <p:spPr>
          <a:xfrm>
            <a:off x="5272391" y="535021"/>
            <a:ext cx="6903266" cy="3405707"/>
          </a:xfrm>
          <a:prstGeom prst="rect">
            <a:avLst/>
          </a:prstGeom>
        </p:spPr>
      </p:pic>
    </p:spTree>
    <p:extLst>
      <p:ext uri="{BB962C8B-B14F-4D97-AF65-F5344CB8AC3E}">
        <p14:creationId xmlns:p14="http://schemas.microsoft.com/office/powerpoint/2010/main" val="72130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700FB0-3543-E2CE-FBE3-BD7C2DB20C86}"/>
              </a:ext>
            </a:extLst>
          </p:cNvPr>
          <p:cNvPicPr>
            <a:picLocks noChangeAspect="1"/>
          </p:cNvPicPr>
          <p:nvPr/>
        </p:nvPicPr>
        <p:blipFill rotWithShape="1">
          <a:blip r:embed="rId2"/>
          <a:srcRect l="4735" t="4403" r="5498" b="14339"/>
          <a:stretch/>
        </p:blipFill>
        <p:spPr>
          <a:xfrm>
            <a:off x="214581" y="534836"/>
            <a:ext cx="11762838" cy="6254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1">
            <a:extLst>
              <a:ext uri="{FF2B5EF4-FFF2-40B4-BE49-F238E27FC236}">
                <a16:creationId xmlns:a16="http://schemas.microsoft.com/office/drawing/2014/main" id="{0E279E6F-0140-25D9-9CB7-8941B4A804F7}"/>
              </a:ext>
            </a:extLst>
          </p:cNvPr>
          <p:cNvSpPr>
            <a:spLocks noGrp="1"/>
          </p:cNvSpPr>
          <p:nvPr>
            <p:ph type="title"/>
          </p:nvPr>
        </p:nvSpPr>
        <p:spPr>
          <a:xfrm>
            <a:off x="1660745" y="69012"/>
            <a:ext cx="5231760" cy="762000"/>
          </a:xfrm>
        </p:spPr>
        <p:txBody>
          <a:bodyPr>
            <a:normAutofit/>
          </a:bodyPr>
          <a:lstStyle/>
          <a:p>
            <a:r>
              <a:rPr lang="en-US" b="1" dirty="0">
                <a:latin typeface="+mn-lt"/>
                <a:ea typeface="+mn-ea"/>
                <a:cs typeface="+mn-cs"/>
              </a:rPr>
              <a:t>Relational Schema</a:t>
            </a:r>
          </a:p>
        </p:txBody>
      </p:sp>
    </p:spTree>
    <p:extLst>
      <p:ext uri="{BB962C8B-B14F-4D97-AF65-F5344CB8AC3E}">
        <p14:creationId xmlns:p14="http://schemas.microsoft.com/office/powerpoint/2010/main" val="354521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4EE5-3A4D-894F-7BD3-6BFA4255121B}"/>
              </a:ext>
            </a:extLst>
          </p:cNvPr>
          <p:cNvSpPr>
            <a:spLocks noGrp="1"/>
          </p:cNvSpPr>
          <p:nvPr>
            <p:ph type="title"/>
          </p:nvPr>
        </p:nvSpPr>
        <p:spPr/>
        <p:txBody>
          <a:bodyPr>
            <a:normAutofit/>
          </a:bodyPr>
          <a:lstStyle/>
          <a:p>
            <a:r>
              <a:rPr lang="en-US" sz="4000" dirty="0"/>
              <a:t>Technology stack</a:t>
            </a:r>
          </a:p>
        </p:txBody>
      </p:sp>
      <p:sp>
        <p:nvSpPr>
          <p:cNvPr id="3" name="Content Placeholder 2">
            <a:extLst>
              <a:ext uri="{FF2B5EF4-FFF2-40B4-BE49-F238E27FC236}">
                <a16:creationId xmlns:a16="http://schemas.microsoft.com/office/drawing/2014/main" id="{EF8271F8-D72F-33AD-7106-197AFAA60B05}"/>
              </a:ext>
            </a:extLst>
          </p:cNvPr>
          <p:cNvSpPr>
            <a:spLocks noGrp="1"/>
          </p:cNvSpPr>
          <p:nvPr>
            <p:ph idx="1"/>
          </p:nvPr>
        </p:nvSpPr>
        <p:spPr>
          <a:xfrm>
            <a:off x="677334" y="1765190"/>
            <a:ext cx="8596668" cy="4715123"/>
          </a:xfrm>
        </p:spPr>
        <p:txBody>
          <a:bodyPr>
            <a:normAutofit fontScale="25000" lnSpcReduction="20000"/>
          </a:bodyPr>
          <a:lstStyle/>
          <a:p>
            <a:r>
              <a:rPr lang="en-US" sz="5600" b="1" dirty="0"/>
              <a:t>XAMPP Control Panel v3.3.0 - </a:t>
            </a:r>
            <a:r>
              <a:rPr lang="en-US" sz="5600" dirty="0"/>
              <a:t>XAMPP Control Panel v3.3.0 is a software application that allows users to easily manage and control the XAMPP server, which is a popular open-source software stack for web development</a:t>
            </a:r>
          </a:p>
          <a:p>
            <a:r>
              <a:rPr lang="en-US" sz="5600" b="1" dirty="0"/>
              <a:t>Apache - </a:t>
            </a:r>
            <a:r>
              <a:rPr lang="en-US" sz="5600" dirty="0"/>
              <a:t>Apache is an open-source web server software that is widely used to serve web pages over the internet.</a:t>
            </a:r>
          </a:p>
          <a:p>
            <a:r>
              <a:rPr lang="en-US" sz="5600" b="1" dirty="0"/>
              <a:t>MySQL - </a:t>
            </a:r>
            <a:r>
              <a:rPr lang="en-US" sz="5600" dirty="0"/>
              <a:t>MySQL is an open-source relational database management system that uses SQL (Structured Query Language) to manage and organize data.</a:t>
            </a:r>
          </a:p>
          <a:p>
            <a:r>
              <a:rPr lang="en-US" sz="5600" b="1" dirty="0"/>
              <a:t>PHP -</a:t>
            </a:r>
            <a:r>
              <a:rPr lang="en-US" sz="5600" dirty="0"/>
              <a:t> PHP is a popular open-source server-side scripting language that is used to create dynamic web pages and web applications.</a:t>
            </a:r>
          </a:p>
          <a:p>
            <a:r>
              <a:rPr lang="en-US" sz="5600" b="1" dirty="0"/>
              <a:t>JavaScript - </a:t>
            </a:r>
            <a:r>
              <a:rPr lang="en-US" sz="5600" dirty="0"/>
              <a:t>JavaScript is a popular programming language used for creating interactive and dynamic web pages and web applications. It runs on the client-side, meaning it is executed by a user's web browser rather than a server</a:t>
            </a:r>
          </a:p>
          <a:p>
            <a:r>
              <a:rPr lang="en-US" sz="5600" b="1" dirty="0"/>
              <a:t>CSS</a:t>
            </a:r>
            <a:r>
              <a:rPr lang="en-US" sz="5600" dirty="0"/>
              <a:t> - CSS (Cascading Style Sheets) is a stylesheet language used to describe the presentation and styling of HTML or XML documents, including colors, layouts, fonts, and other design aspects.</a:t>
            </a:r>
          </a:p>
          <a:p>
            <a:r>
              <a:rPr lang="en-US" sz="5600" b="1" dirty="0"/>
              <a:t>SQL </a:t>
            </a:r>
            <a:r>
              <a:rPr lang="en-US" sz="5600" dirty="0"/>
              <a:t>- SQL (Structured Query Language) is a standard programming language used to manage and manipulate relational databases. It is used for tasks such as creating, updating, and querying databases, as well as managing access control and user permissions.</a:t>
            </a:r>
          </a:p>
          <a:p>
            <a:r>
              <a:rPr lang="en-US" sz="5600" b="1" dirty="0"/>
              <a:t>Font Awesome library – </a:t>
            </a:r>
            <a:r>
              <a:rPr lang="en-US" sz="5600" dirty="0"/>
              <a:t>Font Awesome is a popular open-source icon library that provides scalable vector icons that can be customized using CSS. It includes a wide range of icons, such as social media icons, UI icons, and various other icons for web development.</a:t>
            </a:r>
          </a:p>
          <a:p>
            <a:endParaRPr lang="en-US" dirty="0"/>
          </a:p>
        </p:txBody>
      </p:sp>
    </p:spTree>
    <p:extLst>
      <p:ext uri="{BB962C8B-B14F-4D97-AF65-F5344CB8AC3E}">
        <p14:creationId xmlns:p14="http://schemas.microsoft.com/office/powerpoint/2010/main" val="337868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B7B2-6571-82A4-ACA4-D86E9543C11D}"/>
              </a:ext>
            </a:extLst>
          </p:cNvPr>
          <p:cNvSpPr>
            <a:spLocks noGrp="1"/>
          </p:cNvSpPr>
          <p:nvPr>
            <p:ph type="title"/>
          </p:nvPr>
        </p:nvSpPr>
        <p:spPr/>
        <p:txBody>
          <a:bodyPr/>
          <a:lstStyle/>
          <a:p>
            <a:r>
              <a:rPr lang="en-US" dirty="0"/>
              <a:t>System Architecture</a:t>
            </a:r>
            <a:endParaRPr lang="en-IN" dirty="0"/>
          </a:p>
        </p:txBody>
      </p:sp>
      <p:pic>
        <p:nvPicPr>
          <p:cNvPr id="7" name="Picture 6">
            <a:extLst>
              <a:ext uri="{FF2B5EF4-FFF2-40B4-BE49-F238E27FC236}">
                <a16:creationId xmlns:a16="http://schemas.microsoft.com/office/drawing/2014/main" id="{7A6F5B24-AA42-0116-FA4C-A69A1AD602D5}"/>
              </a:ext>
            </a:extLst>
          </p:cNvPr>
          <p:cNvPicPr>
            <a:picLocks noChangeAspect="1"/>
          </p:cNvPicPr>
          <p:nvPr/>
        </p:nvPicPr>
        <p:blipFill>
          <a:blip r:embed="rId2"/>
          <a:stretch>
            <a:fillRect/>
          </a:stretch>
        </p:blipFill>
        <p:spPr>
          <a:xfrm>
            <a:off x="1388853" y="1521843"/>
            <a:ext cx="7617124" cy="5094617"/>
          </a:xfrm>
          <a:prstGeom prst="rect">
            <a:avLst/>
          </a:prstGeom>
        </p:spPr>
      </p:pic>
    </p:spTree>
    <p:extLst>
      <p:ext uri="{BB962C8B-B14F-4D97-AF65-F5344CB8AC3E}">
        <p14:creationId xmlns:p14="http://schemas.microsoft.com/office/powerpoint/2010/main" val="3710988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6DE6938-5387-2EF6-78DE-D08A7AE1BEB4}"/>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LIVE DEMO</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3" name="Graphic 5" descr="Monitor">
            <a:extLst>
              <a:ext uri="{FF2B5EF4-FFF2-40B4-BE49-F238E27FC236}">
                <a16:creationId xmlns:a16="http://schemas.microsoft.com/office/drawing/2014/main" id="{3FFC4139-899C-CFC2-AC61-E54FAB0D8A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400966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D658E862-3D93-1C73-8CF5-E1CB16197E08}"/>
              </a:ext>
            </a:extLst>
          </p:cNvPr>
          <p:cNvPicPr>
            <a:picLocks noChangeAspect="1"/>
          </p:cNvPicPr>
          <p:nvPr/>
        </p:nvPicPr>
        <p:blipFill rotWithShape="1">
          <a:blip r:embed="rId2"/>
          <a:srcRect r="3502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A5E3946-3C96-0596-32AD-04175D40EFED}"/>
              </a:ext>
            </a:extLst>
          </p:cNvPr>
          <p:cNvSpPr>
            <a:spLocks noGrp="1"/>
          </p:cNvSpPr>
          <p:nvPr>
            <p:ph type="ctrTitle"/>
          </p:nvPr>
        </p:nvSpPr>
        <p:spPr>
          <a:xfrm>
            <a:off x="677333" y="609600"/>
            <a:ext cx="3851123" cy="1320800"/>
          </a:xfrm>
        </p:spPr>
        <p:txBody>
          <a:bodyPr vert="horz" lIns="91440" tIns="45720" rIns="91440" bIns="45720" rtlCol="0" anchor="t">
            <a:normAutofit/>
          </a:bodyPr>
          <a:lstStyle/>
          <a:p>
            <a:pPr algn="l">
              <a:lnSpc>
                <a:spcPct val="90000"/>
              </a:lnSpc>
            </a:pPr>
            <a:r>
              <a:rPr lang="en-US" sz="2800" b="1"/>
              <a:t>Benefits of Hotel Management Systems</a:t>
            </a:r>
          </a:p>
        </p:txBody>
      </p:sp>
      <p:sp>
        <p:nvSpPr>
          <p:cNvPr id="3" name="Subtitle 2">
            <a:extLst>
              <a:ext uri="{FF2B5EF4-FFF2-40B4-BE49-F238E27FC236}">
                <a16:creationId xmlns:a16="http://schemas.microsoft.com/office/drawing/2014/main" id="{72EE73A8-87CE-CB8B-2F3D-677115344121}"/>
              </a:ext>
            </a:extLst>
          </p:cNvPr>
          <p:cNvSpPr>
            <a:spLocks noGrp="1"/>
          </p:cNvSpPr>
          <p:nvPr>
            <p:ph type="subTitle" idx="1"/>
          </p:nvPr>
        </p:nvSpPr>
        <p:spPr>
          <a:xfrm>
            <a:off x="677334" y="2160589"/>
            <a:ext cx="5100896" cy="3880773"/>
          </a:xfrm>
        </p:spPr>
        <p:txBody>
          <a:bodyPr vert="horz" lIns="91440" tIns="45720" rIns="91440" bIns="45720" rtlCol="0">
            <a:normAutofit/>
          </a:bodyPr>
          <a:lstStyle/>
          <a:p>
            <a:pPr algn="l">
              <a:buFont typeface="Wingdings 3" charset="2"/>
              <a:buChar char=""/>
            </a:pPr>
            <a:r>
              <a:rPr lang="en-US" dirty="0">
                <a:solidFill>
                  <a:schemeClr val="tx1">
                    <a:lumMod val="75000"/>
                    <a:lumOff val="25000"/>
                  </a:schemeClr>
                </a:solidFill>
              </a:rPr>
              <a:t> The use of hotel management systems offers several benefits to hotels and their guests. One major benefit is increased efficiency, as these systems automate many tasks that were previously done manually, such as room assignments and billing.</a:t>
            </a:r>
          </a:p>
          <a:p>
            <a:pPr algn="l">
              <a:buFont typeface="Wingdings 3" charset="2"/>
              <a:buChar char=""/>
            </a:pPr>
            <a:r>
              <a:rPr lang="en-US" dirty="0">
                <a:solidFill>
                  <a:schemeClr val="tx1">
                    <a:lumMod val="75000"/>
                    <a:lumOff val="25000"/>
                  </a:schemeClr>
                </a:solidFill>
              </a:rPr>
              <a:t> Hotel can manage their employees and there records more effectively. Also, there is no hustle of maintaining manual books </a:t>
            </a:r>
          </a:p>
          <a:p>
            <a:pPr algn="l">
              <a:buFont typeface="Wingdings 3" charset="2"/>
              <a:buChar char=""/>
            </a:pPr>
            <a:endParaRPr lang="en-US" dirty="0">
              <a:solidFill>
                <a:schemeClr val="tx1">
                  <a:lumMod val="75000"/>
                  <a:lumOff val="25000"/>
                </a:schemeClr>
              </a:solidFill>
            </a:endParaRPr>
          </a:p>
          <a:p>
            <a:pPr algn="l">
              <a:buFont typeface="Wingdings 3" charset="2"/>
              <a:buChar char=""/>
            </a:pPr>
            <a:endParaRPr lang="en-US" dirty="0">
              <a:solidFill>
                <a:schemeClr val="tx1">
                  <a:lumMod val="75000"/>
                  <a:lumOff val="25000"/>
                </a:schemeClr>
              </a:solidFill>
            </a:endParaRPr>
          </a:p>
          <a:p>
            <a:pPr algn="l">
              <a:buFont typeface="Wingdings 3" charset="2"/>
              <a:buChar char=""/>
            </a:pPr>
            <a:endParaRPr lang="en-US" dirty="0">
              <a:solidFill>
                <a:schemeClr val="tx1">
                  <a:lumMod val="75000"/>
                  <a:lumOff val="25000"/>
                </a:schemeClr>
              </a:solidFill>
            </a:endParaRPr>
          </a:p>
          <a:p>
            <a:pPr algn="l">
              <a:buFont typeface="Wingdings 3" charset="2"/>
              <a:buChar char=""/>
            </a:pPr>
            <a:endParaRPr lang="en-US" dirty="0">
              <a:solidFill>
                <a:schemeClr val="tx1">
                  <a:lumMod val="75000"/>
                  <a:lumOff val="25000"/>
                </a:schemeClr>
              </a:solidFill>
            </a:endParaRPr>
          </a:p>
        </p:txBody>
      </p:sp>
      <p:cxnSp>
        <p:nvCxnSpPr>
          <p:cNvPr id="21" name="Straight Connector 2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03059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DD89-5668-31B3-CA01-3556BE44BD93}"/>
              </a:ext>
            </a:extLst>
          </p:cNvPr>
          <p:cNvSpPr>
            <a:spLocks noGrp="1"/>
          </p:cNvSpPr>
          <p:nvPr>
            <p:ph type="title"/>
          </p:nvPr>
        </p:nvSpPr>
        <p:spPr>
          <a:xfrm>
            <a:off x="677334" y="609600"/>
            <a:ext cx="8596668" cy="1320800"/>
          </a:xfrm>
        </p:spPr>
        <p:txBody>
          <a:bodyPr>
            <a:normAutofit/>
          </a:bodyPr>
          <a:lstStyle/>
          <a:p>
            <a:pPr>
              <a:lnSpc>
                <a:spcPct val="90000"/>
              </a:lnSpc>
            </a:pPr>
            <a:r>
              <a:rPr lang="en-US" sz="2800" b="1"/>
              <a:t>Challenges of Implementing Hotel Management Systems</a:t>
            </a:r>
            <a:br>
              <a:rPr lang="en-US" sz="2800" b="1"/>
            </a:br>
            <a:endParaRPr lang="en-US" sz="2800"/>
          </a:p>
        </p:txBody>
      </p:sp>
      <p:graphicFrame>
        <p:nvGraphicFramePr>
          <p:cNvPr id="5" name="Content Placeholder 2">
            <a:extLst>
              <a:ext uri="{FF2B5EF4-FFF2-40B4-BE49-F238E27FC236}">
                <a16:creationId xmlns:a16="http://schemas.microsoft.com/office/drawing/2014/main" id="{47685DED-2454-6DBA-D6C8-B009BF9CD6B2}"/>
              </a:ext>
            </a:extLst>
          </p:cNvPr>
          <p:cNvGraphicFramePr>
            <a:graphicFrameLocks noGrp="1"/>
          </p:cNvGraphicFramePr>
          <p:nvPr>
            <p:ph idx="1"/>
            <p:extLst>
              <p:ext uri="{D42A27DB-BD31-4B8C-83A1-F6EECF244321}">
                <p14:modId xmlns:p14="http://schemas.microsoft.com/office/powerpoint/2010/main" val="364748778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01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7BC8D-F592-1303-E028-A5D8A785E9FC}"/>
              </a:ext>
            </a:extLst>
          </p:cNvPr>
          <p:cNvSpPr>
            <a:spLocks noGrp="1"/>
          </p:cNvSpPr>
          <p:nvPr>
            <p:ph type="title"/>
          </p:nvPr>
        </p:nvSpPr>
        <p:spPr>
          <a:xfrm>
            <a:off x="1286933" y="609600"/>
            <a:ext cx="10197494" cy="1099457"/>
          </a:xfrm>
        </p:spPr>
        <p:txBody>
          <a:bodyPr>
            <a:normAutofit/>
          </a:bodyPr>
          <a:lstStyle/>
          <a:p>
            <a:pPr>
              <a:lnSpc>
                <a:spcPct val="90000"/>
              </a:lnSpc>
            </a:pPr>
            <a:r>
              <a:rPr lang="en-US" b="1" dirty="0"/>
              <a:t>Future Work</a:t>
            </a:r>
            <a:br>
              <a:rPr lang="en-US" b="1" dirty="0"/>
            </a:br>
            <a:endParaRPr lang="en-US"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3A84EA6-1365-BDAE-DD94-A0740D3CE279}"/>
              </a:ext>
            </a:extLst>
          </p:cNvPr>
          <p:cNvGraphicFramePr>
            <a:graphicFrameLocks noGrp="1"/>
          </p:cNvGraphicFramePr>
          <p:nvPr>
            <p:ph idx="1"/>
            <p:extLst>
              <p:ext uri="{D42A27DB-BD31-4B8C-83A1-F6EECF244321}">
                <p14:modId xmlns:p14="http://schemas.microsoft.com/office/powerpoint/2010/main" val="349760519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06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7B1D-5B33-D273-C9AE-82556101068F}"/>
              </a:ext>
            </a:extLst>
          </p:cNvPr>
          <p:cNvSpPr>
            <a:spLocks noGrp="1"/>
          </p:cNvSpPr>
          <p:nvPr>
            <p:ph type="title"/>
          </p:nvPr>
        </p:nvSpPr>
        <p:spPr>
          <a:xfrm>
            <a:off x="677334" y="609600"/>
            <a:ext cx="8596668" cy="1320800"/>
          </a:xfrm>
        </p:spPr>
        <p:txBody>
          <a:bodyPr>
            <a:normAutofit/>
          </a:bodyPr>
          <a:lstStyle/>
          <a:p>
            <a:r>
              <a:rPr lang="en-US" b="1" dirty="0">
                <a:latin typeface="+mn-lt"/>
                <a:ea typeface="+mn-ea"/>
                <a:cs typeface="+mn-cs"/>
              </a:rPr>
              <a:t>Agenda</a:t>
            </a:r>
          </a:p>
        </p:txBody>
      </p:sp>
      <p:graphicFrame>
        <p:nvGraphicFramePr>
          <p:cNvPr id="7" name="Content Placeholder 2">
            <a:extLst>
              <a:ext uri="{FF2B5EF4-FFF2-40B4-BE49-F238E27FC236}">
                <a16:creationId xmlns:a16="http://schemas.microsoft.com/office/drawing/2014/main" id="{843290A1-D004-11D0-A39D-42C27057EE30}"/>
              </a:ext>
            </a:extLst>
          </p:cNvPr>
          <p:cNvGraphicFramePr>
            <a:graphicFrameLocks noGrp="1"/>
          </p:cNvGraphicFramePr>
          <p:nvPr>
            <p:ph idx="1"/>
            <p:extLst>
              <p:ext uri="{D42A27DB-BD31-4B8C-83A1-F6EECF244321}">
                <p14:modId xmlns:p14="http://schemas.microsoft.com/office/powerpoint/2010/main" val="641450183"/>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234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0CFD-9662-FF5A-2C09-C7BC3A4D6DF6}"/>
              </a:ext>
            </a:extLst>
          </p:cNvPr>
          <p:cNvSpPr>
            <a:spLocks noGrp="1"/>
          </p:cNvSpPr>
          <p:nvPr>
            <p:ph type="title"/>
          </p:nvPr>
        </p:nvSpPr>
        <p:spPr>
          <a:xfrm>
            <a:off x="2849562" y="609600"/>
            <a:ext cx="6424440" cy="1320800"/>
          </a:xfrm>
        </p:spPr>
        <p:txBody>
          <a:bodyPr>
            <a:normAutofit/>
          </a:bodyPr>
          <a:lstStyle/>
          <a:p>
            <a:r>
              <a:rPr lang="en-US" b="1" dirty="0"/>
              <a:t>Conclusion</a:t>
            </a:r>
            <a:br>
              <a:rPr lang="en-US" b="1" dirty="0"/>
            </a:br>
            <a:endParaRPr lang="en-US" dirty="0"/>
          </a:p>
        </p:txBody>
      </p:sp>
      <p:pic>
        <p:nvPicPr>
          <p:cNvPr id="5" name="Picture 4" descr="Outdoor warehouse">
            <a:extLst>
              <a:ext uri="{FF2B5EF4-FFF2-40B4-BE49-F238E27FC236}">
                <a16:creationId xmlns:a16="http://schemas.microsoft.com/office/drawing/2014/main" id="{6BF60741-2A9A-D326-C861-2271530B4C77}"/>
              </a:ext>
            </a:extLst>
          </p:cNvPr>
          <p:cNvPicPr>
            <a:picLocks noChangeAspect="1"/>
          </p:cNvPicPr>
          <p:nvPr/>
        </p:nvPicPr>
        <p:blipFill rotWithShape="1">
          <a:blip r:embed="rId2"/>
          <a:srcRect l="34535" r="38991"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79A4812-C12F-D241-41A0-5CACA08804A5}"/>
              </a:ext>
            </a:extLst>
          </p:cNvPr>
          <p:cNvSpPr>
            <a:spLocks noGrp="1"/>
          </p:cNvSpPr>
          <p:nvPr>
            <p:ph idx="1"/>
          </p:nvPr>
        </p:nvSpPr>
        <p:spPr>
          <a:xfrm>
            <a:off x="2849562" y="2160589"/>
            <a:ext cx="6424440" cy="3880773"/>
          </a:xfrm>
        </p:spPr>
        <p:txBody>
          <a:bodyPr>
            <a:normAutofit/>
          </a:bodyPr>
          <a:lstStyle/>
          <a:p>
            <a:r>
              <a:rPr lang="en-US" dirty="0"/>
              <a:t>In conclusion, hotel management systems offer a range of benefits to hotels and their guests, including increased efficiency, improved guest experience, and better data management. While there are challenges associated with implementing these systems, the future looks bright for this technology as it continues to evolve and improve.</a:t>
            </a:r>
          </a:p>
          <a:p>
            <a:r>
              <a:rPr lang="en-US" dirty="0"/>
              <a:t>As hotels continue to invest in these systems, we can expect to see even more innovation and integration with other technologies, ultimately leading to a better overall experience for guests and greater profitability for hotel owners.</a:t>
            </a:r>
          </a:p>
          <a:p>
            <a:endParaRPr lang="en-US" dirty="0"/>
          </a:p>
        </p:txBody>
      </p:sp>
    </p:spTree>
    <p:extLst>
      <p:ext uri="{BB962C8B-B14F-4D97-AF65-F5344CB8AC3E}">
        <p14:creationId xmlns:p14="http://schemas.microsoft.com/office/powerpoint/2010/main" val="413100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0" name="Picture 4" descr="Wood human figure">
            <a:extLst>
              <a:ext uri="{FF2B5EF4-FFF2-40B4-BE49-F238E27FC236}">
                <a16:creationId xmlns:a16="http://schemas.microsoft.com/office/drawing/2014/main" id="{49646D4E-C3D1-7F5E-3183-697849B08ABC}"/>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8BDB0B9-6A59-3680-CEF0-37D15A017F38}"/>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ctr"/>
            <a:r>
              <a:rPr lang="en-US" sz="4000" dirty="0"/>
              <a:t>Thank you</a:t>
            </a:r>
          </a:p>
        </p:txBody>
      </p:sp>
      <p:sp>
        <p:nvSpPr>
          <p:cNvPr id="3" name="Text Placeholder 2">
            <a:extLst>
              <a:ext uri="{FF2B5EF4-FFF2-40B4-BE49-F238E27FC236}">
                <a16:creationId xmlns:a16="http://schemas.microsoft.com/office/drawing/2014/main" id="{638A14DB-E86A-C360-E0A0-FA6C626FCE17}"/>
              </a:ext>
            </a:extLst>
          </p:cNvPr>
          <p:cNvSpPr>
            <a:spLocks noGrp="1"/>
          </p:cNvSpPr>
          <p:nvPr>
            <p:ph type="body" idx="1"/>
          </p:nvPr>
        </p:nvSpPr>
        <p:spPr>
          <a:xfrm>
            <a:off x="677335" y="4050831"/>
            <a:ext cx="4079721" cy="1096901"/>
          </a:xfrm>
        </p:spPr>
        <p:txBody>
          <a:bodyPr vert="horz" lIns="91440" tIns="45720" rIns="91440" bIns="45720" rtlCol="0" anchor="t">
            <a:normAutofit/>
          </a:bodyPr>
          <a:lstStyle/>
          <a:p>
            <a:pPr algn="ctr"/>
            <a:r>
              <a:rPr lang="en-US" sz="2000" dirty="0">
                <a:solidFill>
                  <a:schemeClr val="tx1">
                    <a:lumMod val="50000"/>
                    <a:lumOff val="50000"/>
                  </a:schemeClr>
                </a:solidFill>
              </a:rPr>
              <a:t>Any Questions?</a:t>
            </a:r>
          </a:p>
        </p:txBody>
      </p:sp>
      <p:cxnSp>
        <p:nvCxnSpPr>
          <p:cNvPr id="4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0132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9F41-1ABC-D756-9C92-DC570511110D}"/>
              </a:ext>
            </a:extLst>
          </p:cNvPr>
          <p:cNvSpPr>
            <a:spLocks noGrp="1"/>
          </p:cNvSpPr>
          <p:nvPr>
            <p:ph type="title"/>
          </p:nvPr>
        </p:nvSpPr>
        <p:spPr>
          <a:xfrm>
            <a:off x="677334" y="609600"/>
            <a:ext cx="8596668" cy="1320800"/>
          </a:xfrm>
        </p:spPr>
        <p:txBody>
          <a:bodyPr>
            <a:normAutofit fontScale="90000"/>
          </a:bodyPr>
          <a:lstStyle/>
          <a:p>
            <a:pPr algn="ctr"/>
            <a:r>
              <a:rPr lang="en-US" sz="4400" b="1" dirty="0"/>
              <a:t>Introduction to Hotel Management System</a:t>
            </a:r>
            <a:br>
              <a:rPr lang="en-US" sz="3300" b="1" dirty="0"/>
            </a:br>
            <a:endParaRPr lang="en-US" sz="3300" dirty="0"/>
          </a:p>
        </p:txBody>
      </p:sp>
      <p:graphicFrame>
        <p:nvGraphicFramePr>
          <p:cNvPr id="79" name="Content Placeholder 2">
            <a:extLst>
              <a:ext uri="{FF2B5EF4-FFF2-40B4-BE49-F238E27FC236}">
                <a16:creationId xmlns:a16="http://schemas.microsoft.com/office/drawing/2014/main" id="{7C9AF25F-03E4-0C34-E3E8-1E2A1E5884E7}"/>
              </a:ext>
            </a:extLst>
          </p:cNvPr>
          <p:cNvGraphicFramePr>
            <a:graphicFrameLocks noGrp="1"/>
          </p:cNvGraphicFramePr>
          <p:nvPr>
            <p:ph idx="1"/>
            <p:extLst>
              <p:ext uri="{D42A27DB-BD31-4B8C-83A1-F6EECF244321}">
                <p14:modId xmlns:p14="http://schemas.microsoft.com/office/powerpoint/2010/main" val="158053448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49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4A16A01-D33B-02FC-EF4A-1175AF5AB35D}"/>
              </a:ext>
            </a:extLst>
          </p:cNvPr>
          <p:cNvSpPr>
            <a:spLocks noGrp="1"/>
          </p:cNvSpPr>
          <p:nvPr>
            <p:ph type="ctrTitle"/>
          </p:nvPr>
        </p:nvSpPr>
        <p:spPr>
          <a:xfrm>
            <a:off x="2849562" y="609600"/>
            <a:ext cx="6424440" cy="1320800"/>
          </a:xfrm>
        </p:spPr>
        <p:txBody>
          <a:bodyPr vert="horz" lIns="91440" tIns="45720" rIns="91440" bIns="45720" rtlCol="0" anchor="t">
            <a:normAutofit/>
          </a:bodyPr>
          <a:lstStyle/>
          <a:p>
            <a:pPr algn="l"/>
            <a:r>
              <a:rPr lang="en-US" sz="3600"/>
              <a:t>Motivation</a:t>
            </a:r>
          </a:p>
        </p:txBody>
      </p:sp>
      <p:pic>
        <p:nvPicPr>
          <p:cNvPr id="5" name="Picture 4">
            <a:extLst>
              <a:ext uri="{FF2B5EF4-FFF2-40B4-BE49-F238E27FC236}">
                <a16:creationId xmlns:a16="http://schemas.microsoft.com/office/drawing/2014/main" id="{5C67D47D-30D7-C892-49E0-28834A492EA1}"/>
              </a:ext>
            </a:extLst>
          </p:cNvPr>
          <p:cNvPicPr>
            <a:picLocks noChangeAspect="1"/>
          </p:cNvPicPr>
          <p:nvPr/>
        </p:nvPicPr>
        <p:blipFill rotWithShape="1">
          <a:blip r:embed="rId2"/>
          <a:srcRect l="31576" r="31494" b="7233"/>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1" name="Isosceles Triangle 20">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3163C1CB-1200-51E1-A6DC-1FE0064D0D00}"/>
              </a:ext>
            </a:extLst>
          </p:cNvPr>
          <p:cNvSpPr>
            <a:spLocks noGrp="1"/>
          </p:cNvSpPr>
          <p:nvPr>
            <p:ph type="subTitle" idx="1"/>
          </p:nvPr>
        </p:nvSpPr>
        <p:spPr>
          <a:xfrm>
            <a:off x="2935082" y="2220747"/>
            <a:ext cx="6424440" cy="3880773"/>
          </a:xfrm>
        </p:spPr>
        <p:txBody>
          <a:bodyPr vert="horz" lIns="91440" tIns="45720" rIns="91440" bIns="45720" rtlCol="0">
            <a:normAutofit/>
          </a:bodyPr>
          <a:lstStyle/>
          <a:p>
            <a:pPr algn="l">
              <a:lnSpc>
                <a:spcPct val="90000"/>
              </a:lnSpc>
              <a:buFont typeface="Wingdings 3" charset="2"/>
              <a:buChar char=""/>
            </a:pPr>
            <a:r>
              <a:rPr lang="en-US" sz="1700" dirty="0">
                <a:solidFill>
                  <a:schemeClr val="tx1">
                    <a:lumMod val="75000"/>
                    <a:lumOff val="25000"/>
                  </a:schemeClr>
                </a:solidFill>
              </a:rPr>
              <a:t>The motivation behind developing a hotel management system for hotel staff is to provide an efficient and streamlined process for managing hotel operations. The system is designed to help staff in managing various hotel operations such as room booking, guest check-in and check-out, staff management, complaint management, and overall hotel performance analysis in a centralized location. </a:t>
            </a:r>
          </a:p>
          <a:p>
            <a:pPr algn="l">
              <a:lnSpc>
                <a:spcPct val="90000"/>
              </a:lnSpc>
              <a:buFont typeface="Wingdings 3" charset="2"/>
              <a:buChar char=""/>
            </a:pPr>
            <a:r>
              <a:rPr lang="en-US" sz="1700" dirty="0">
                <a:solidFill>
                  <a:schemeClr val="tx1">
                    <a:lumMod val="75000"/>
                    <a:lumOff val="25000"/>
                  </a:schemeClr>
                </a:solidFill>
              </a:rPr>
              <a:t>The system also provides real-time information on room availability, occupancy rates, and earnings, which can help hotel management make informed decisions. By implementing this system, hotels can improve their overall efficiency, reduce the risk of errors, and provide a better guest experience.</a:t>
            </a:r>
          </a:p>
          <a:p>
            <a:pPr algn="l">
              <a:lnSpc>
                <a:spcPct val="90000"/>
              </a:lnSpc>
            </a:pPr>
            <a:br>
              <a:rPr lang="en-US" sz="1700" dirty="0">
                <a:solidFill>
                  <a:schemeClr val="tx1">
                    <a:lumMod val="75000"/>
                    <a:lumOff val="25000"/>
                  </a:schemeClr>
                </a:solidFill>
              </a:rPr>
            </a:br>
            <a:endParaRPr lang="en-US" sz="1700" dirty="0">
              <a:solidFill>
                <a:schemeClr val="tx1">
                  <a:lumMod val="75000"/>
                  <a:lumOff val="25000"/>
                </a:schemeClr>
              </a:solidFill>
            </a:endParaRPr>
          </a:p>
        </p:txBody>
      </p:sp>
    </p:spTree>
    <p:extLst>
      <p:ext uri="{BB962C8B-B14F-4D97-AF65-F5344CB8AC3E}">
        <p14:creationId xmlns:p14="http://schemas.microsoft.com/office/powerpoint/2010/main" val="410892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070D-CBC5-BEFB-8DDD-AE68D83CAD8C}"/>
              </a:ext>
            </a:extLst>
          </p:cNvPr>
          <p:cNvSpPr>
            <a:spLocks noGrp="1"/>
          </p:cNvSpPr>
          <p:nvPr>
            <p:ph type="title"/>
          </p:nvPr>
        </p:nvSpPr>
        <p:spPr>
          <a:xfrm>
            <a:off x="5536734" y="609600"/>
            <a:ext cx="3737268" cy="1320800"/>
          </a:xfrm>
        </p:spPr>
        <p:txBody>
          <a:bodyPr>
            <a:normAutofit/>
          </a:bodyPr>
          <a:lstStyle/>
          <a:p>
            <a:r>
              <a:rPr lang="en-US" dirty="0"/>
              <a:t>Goals</a:t>
            </a:r>
          </a:p>
        </p:txBody>
      </p:sp>
      <p:sp>
        <p:nvSpPr>
          <p:cNvPr id="3" name="Content Placeholder 2">
            <a:extLst>
              <a:ext uri="{FF2B5EF4-FFF2-40B4-BE49-F238E27FC236}">
                <a16:creationId xmlns:a16="http://schemas.microsoft.com/office/drawing/2014/main" id="{F4CE0674-1856-33E3-871A-46049584703D}"/>
              </a:ext>
            </a:extLst>
          </p:cNvPr>
          <p:cNvSpPr>
            <a:spLocks noGrp="1"/>
          </p:cNvSpPr>
          <p:nvPr>
            <p:ph idx="1"/>
          </p:nvPr>
        </p:nvSpPr>
        <p:spPr>
          <a:xfrm>
            <a:off x="5209563" y="2160589"/>
            <a:ext cx="4064439" cy="3880773"/>
          </a:xfrm>
        </p:spPr>
        <p:txBody>
          <a:bodyPr>
            <a:normAutofit fontScale="62500" lnSpcReduction="20000"/>
          </a:bodyPr>
          <a:lstStyle/>
          <a:p>
            <a:pPr algn="just" rtl="0" fontAlgn="base">
              <a:spcBef>
                <a:spcPts val="1200"/>
              </a:spcBef>
              <a:spcAft>
                <a:spcPts val="0"/>
              </a:spcAft>
              <a:buFont typeface="+mj-lt"/>
              <a:buAutoNum type="arabicPeriod"/>
            </a:pPr>
            <a:r>
              <a:rPr lang="en-US" sz="2400" dirty="0"/>
              <a:t>The system aims to simplify the hotel management process, increase staff productivity, and improve the customer experience by providing a streamlined and user-friendly interface for managing hotel operations.</a:t>
            </a:r>
          </a:p>
          <a:p>
            <a:pPr algn="just" rtl="0" fontAlgn="base">
              <a:spcBef>
                <a:spcPts val="0"/>
              </a:spcBef>
              <a:spcAft>
                <a:spcPts val="0"/>
              </a:spcAft>
              <a:buFont typeface="+mj-lt"/>
              <a:buAutoNum type="arabicPeriod"/>
            </a:pPr>
            <a:r>
              <a:rPr lang="en-US" sz="2400" dirty="0"/>
              <a:t>To provide staff with a tool that can help them manage their workload and improve productivity. The goal is to create a system that is easy to use, reduces manual effort, and provides real-time data and insights to help make informed decisions to improve the hotel's overall performance.</a:t>
            </a:r>
          </a:p>
          <a:p>
            <a:pPr algn="just" rtl="0" fontAlgn="base">
              <a:spcBef>
                <a:spcPts val="0"/>
              </a:spcBef>
              <a:spcAft>
                <a:spcPts val="0"/>
              </a:spcAft>
              <a:buFont typeface="+mj-lt"/>
              <a:buAutoNum type="arabicPeriod"/>
            </a:pPr>
            <a:r>
              <a:rPr lang="en-US" sz="2400" dirty="0"/>
              <a:t>Improving financial management by providing real-time data on room occupancy, earnings, and expenses.</a:t>
            </a:r>
          </a:p>
          <a:p>
            <a:pPr algn="just" rtl="0" fontAlgn="base">
              <a:spcBef>
                <a:spcPts val="0"/>
              </a:spcBef>
              <a:spcAft>
                <a:spcPts val="0"/>
              </a:spcAft>
              <a:buFont typeface="+mj-lt"/>
              <a:buAutoNum type="arabicPeriod"/>
            </a:pPr>
            <a:r>
              <a:rPr lang="en-US" sz="2400" dirty="0"/>
              <a:t>To reduce errors and inaccuracies in the booking and billing process by automating these functions.</a:t>
            </a:r>
          </a:p>
          <a:p>
            <a:endParaRPr lang="en-US" dirty="0"/>
          </a:p>
        </p:txBody>
      </p:sp>
      <p:pic>
        <p:nvPicPr>
          <p:cNvPr id="5" name="Picture 4" descr="Dart on bullseye">
            <a:extLst>
              <a:ext uri="{FF2B5EF4-FFF2-40B4-BE49-F238E27FC236}">
                <a16:creationId xmlns:a16="http://schemas.microsoft.com/office/drawing/2014/main" id="{6B222CF3-DAAD-EA77-BCDB-FB282045FEDA}"/>
              </a:ext>
            </a:extLst>
          </p:cNvPr>
          <p:cNvPicPr>
            <a:picLocks noChangeAspect="1"/>
          </p:cNvPicPr>
          <p:nvPr/>
        </p:nvPicPr>
        <p:blipFill rotWithShape="1">
          <a:blip r:embed="rId2"/>
          <a:srcRect l="29556" r="1793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379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7B01FEF-995E-7460-1213-F36695508C0A}"/>
              </a:ext>
            </a:extLst>
          </p:cNvPr>
          <p:cNvSpPr>
            <a:spLocks noGrp="1"/>
          </p:cNvSpPr>
          <p:nvPr>
            <p:ph type="ctrTitle"/>
          </p:nvPr>
        </p:nvSpPr>
        <p:spPr>
          <a:xfrm>
            <a:off x="5536734" y="609600"/>
            <a:ext cx="3737268" cy="1320800"/>
          </a:xfrm>
        </p:spPr>
        <p:txBody>
          <a:bodyPr vert="horz" lIns="91440" tIns="45720" rIns="91440" bIns="45720" rtlCol="0" anchor="t">
            <a:normAutofit/>
          </a:bodyPr>
          <a:lstStyle/>
          <a:p>
            <a:pPr algn="l"/>
            <a:r>
              <a:rPr lang="en-US" sz="3600" dirty="0"/>
              <a:t>Scope</a:t>
            </a:r>
          </a:p>
        </p:txBody>
      </p:sp>
      <p:sp>
        <p:nvSpPr>
          <p:cNvPr id="3" name="Subtitle 2">
            <a:extLst>
              <a:ext uri="{FF2B5EF4-FFF2-40B4-BE49-F238E27FC236}">
                <a16:creationId xmlns:a16="http://schemas.microsoft.com/office/drawing/2014/main" id="{0787DD30-812B-9DBA-B01E-8D5A1E8938FB}"/>
              </a:ext>
            </a:extLst>
          </p:cNvPr>
          <p:cNvSpPr>
            <a:spLocks noGrp="1"/>
          </p:cNvSpPr>
          <p:nvPr>
            <p:ph type="subTitle" idx="1"/>
          </p:nvPr>
        </p:nvSpPr>
        <p:spPr>
          <a:xfrm>
            <a:off x="5209563" y="2160589"/>
            <a:ext cx="4064439" cy="3880773"/>
          </a:xfrm>
        </p:spPr>
        <p:txBody>
          <a:bodyPr vert="horz" lIns="91440" tIns="45720" rIns="91440" bIns="45720" rtlCol="0">
            <a:normAutofit/>
          </a:bodyPr>
          <a:lstStyle/>
          <a:p>
            <a:pPr algn="l">
              <a:lnSpc>
                <a:spcPct val="90000"/>
              </a:lnSpc>
              <a:buFont typeface="Wingdings 3" charset="2"/>
              <a:buChar char=""/>
            </a:pPr>
            <a:endParaRPr lang="en-US" sz="1700" dirty="0">
              <a:solidFill>
                <a:schemeClr val="tx1">
                  <a:lumMod val="75000"/>
                  <a:lumOff val="25000"/>
                </a:schemeClr>
              </a:solidFill>
            </a:endParaRPr>
          </a:p>
          <a:p>
            <a:pPr algn="l">
              <a:lnSpc>
                <a:spcPct val="90000"/>
              </a:lnSpc>
            </a:pPr>
            <a:endParaRPr lang="en-US" sz="1700" dirty="0">
              <a:solidFill>
                <a:schemeClr val="tx1">
                  <a:lumMod val="75000"/>
                  <a:lumOff val="25000"/>
                </a:schemeClr>
              </a:solidFill>
            </a:endParaRPr>
          </a:p>
          <a:p>
            <a:pPr algn="l">
              <a:lnSpc>
                <a:spcPct val="90000"/>
              </a:lnSpc>
              <a:buFont typeface="Wingdings 3" charset="2"/>
              <a:buChar char=""/>
            </a:pPr>
            <a:r>
              <a:rPr lang="en-US" sz="1700" dirty="0">
                <a:solidFill>
                  <a:schemeClr val="tx1">
                    <a:lumMod val="75000"/>
                    <a:lumOff val="25000"/>
                  </a:schemeClr>
                </a:solidFill>
              </a:rPr>
              <a:t>The scope of this Hotel Management System is to provide a user-friendly interface for the staff of a hotel to manage and monitor the hotel's operations. It includes features such as user authentication, reservation management, guest management, room management, staff management, complaint management, statistics, search bar, and logout.</a:t>
            </a:r>
          </a:p>
          <a:p>
            <a:pPr algn="l">
              <a:lnSpc>
                <a:spcPct val="90000"/>
              </a:lnSpc>
            </a:pPr>
            <a:br>
              <a:rPr lang="en-US" sz="1700" dirty="0">
                <a:solidFill>
                  <a:schemeClr val="tx1">
                    <a:lumMod val="75000"/>
                    <a:lumOff val="25000"/>
                  </a:schemeClr>
                </a:solidFill>
              </a:rPr>
            </a:br>
            <a:endParaRPr lang="en-US" sz="1700" dirty="0">
              <a:solidFill>
                <a:schemeClr val="tx1">
                  <a:lumMod val="75000"/>
                  <a:lumOff val="25000"/>
                </a:schemeClr>
              </a:solidFill>
            </a:endParaRPr>
          </a:p>
        </p:txBody>
      </p:sp>
      <p:pic>
        <p:nvPicPr>
          <p:cNvPr id="5" name="Picture 4" descr="Binoculars looking out on island lighthouse">
            <a:extLst>
              <a:ext uri="{FF2B5EF4-FFF2-40B4-BE49-F238E27FC236}">
                <a16:creationId xmlns:a16="http://schemas.microsoft.com/office/drawing/2014/main" id="{F58B816F-8C7C-37B7-F112-F2CE87AFA9FD}"/>
              </a:ext>
            </a:extLst>
          </p:cNvPr>
          <p:cNvPicPr>
            <a:picLocks noChangeAspect="1"/>
          </p:cNvPicPr>
          <p:nvPr/>
        </p:nvPicPr>
        <p:blipFill rotWithShape="1">
          <a:blip r:embed="rId2"/>
          <a:srcRect l="24236" r="2325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1" name="Isosceles Triangle 2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480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9" name="Picture 8">
            <a:extLst>
              <a:ext uri="{FF2B5EF4-FFF2-40B4-BE49-F238E27FC236}">
                <a16:creationId xmlns:a16="http://schemas.microsoft.com/office/drawing/2014/main" id="{ABE967AC-9468-F989-9705-FFEE9F8A004F}"/>
              </a:ext>
            </a:extLst>
          </p:cNvPr>
          <p:cNvPicPr>
            <a:picLocks noChangeAspect="1"/>
          </p:cNvPicPr>
          <p:nvPr/>
        </p:nvPicPr>
        <p:blipFill rotWithShape="1">
          <a:blip r:embed="rId2"/>
          <a:srcRect t="11162" r="-2" b="16569"/>
          <a:stretch/>
        </p:blipFill>
        <p:spPr>
          <a:xfrm>
            <a:off x="4296867" y="5"/>
            <a:ext cx="4831627" cy="4520011"/>
          </a:xfrm>
          <a:custGeom>
            <a:avLst/>
            <a:gdLst/>
            <a:ahLst/>
            <a:cxnLst/>
            <a:rect l="l" t="t" r="r" b="b"/>
            <a:pathLst>
              <a:path w="4831627" h="4520011">
                <a:moveTo>
                  <a:pt x="0" y="0"/>
                </a:moveTo>
                <a:lnTo>
                  <a:pt x="4831627" y="0"/>
                </a:lnTo>
                <a:lnTo>
                  <a:pt x="1416677" y="4520011"/>
                </a:lnTo>
                <a:close/>
              </a:path>
            </a:pathLst>
          </a:custGeom>
        </p:spPr>
      </p:pic>
      <p:pic>
        <p:nvPicPr>
          <p:cNvPr id="13" name="Picture 12">
            <a:extLst>
              <a:ext uri="{FF2B5EF4-FFF2-40B4-BE49-F238E27FC236}">
                <a16:creationId xmlns:a16="http://schemas.microsoft.com/office/drawing/2014/main" id="{F14B35F0-2726-CF76-1478-A0F2F2849722}"/>
              </a:ext>
            </a:extLst>
          </p:cNvPr>
          <p:cNvPicPr>
            <a:picLocks noChangeAspect="1"/>
          </p:cNvPicPr>
          <p:nvPr/>
        </p:nvPicPr>
        <p:blipFill rotWithShape="1">
          <a:blip r:embed="rId3"/>
          <a:srcRect r="43922" b="1"/>
          <a:stretch/>
        </p:blipFill>
        <p:spPr>
          <a:xfrm>
            <a:off x="4041994" y="-4"/>
            <a:ext cx="8139373" cy="6858000"/>
          </a:xfrm>
          <a:custGeom>
            <a:avLst/>
            <a:gdLst/>
            <a:ahLst/>
            <a:cxnLst/>
            <a:rect l="l" t="t" r="r" b="b"/>
            <a:pathLst>
              <a:path w="8139373" h="6858000">
                <a:moveTo>
                  <a:pt x="5181344" y="0"/>
                </a:moveTo>
                <a:lnTo>
                  <a:pt x="8139373" y="0"/>
                </a:lnTo>
                <a:lnTo>
                  <a:pt x="8139373" y="6858000"/>
                </a:lnTo>
                <a:lnTo>
                  <a:pt x="0" y="6858000"/>
                </a:lnTo>
                <a:close/>
              </a:path>
            </a:pathLst>
          </a:custGeom>
        </p:spPr>
      </p:pic>
      <p:sp>
        <p:nvSpPr>
          <p:cNvPr id="2" name="Title 1">
            <a:extLst>
              <a:ext uri="{FF2B5EF4-FFF2-40B4-BE49-F238E27FC236}">
                <a16:creationId xmlns:a16="http://schemas.microsoft.com/office/drawing/2014/main" id="{B0F5B6EF-16F9-9482-F752-05B2FD69DA19}"/>
              </a:ext>
            </a:extLst>
          </p:cNvPr>
          <p:cNvSpPr>
            <a:spLocks noGrp="1"/>
          </p:cNvSpPr>
          <p:nvPr>
            <p:ph type="title"/>
          </p:nvPr>
        </p:nvSpPr>
        <p:spPr>
          <a:xfrm>
            <a:off x="677334" y="1176489"/>
            <a:ext cx="3749061" cy="1508469"/>
          </a:xfrm>
        </p:spPr>
        <p:txBody>
          <a:bodyPr anchor="ctr">
            <a:normAutofit/>
          </a:bodyPr>
          <a:lstStyle/>
          <a:p>
            <a:pPr>
              <a:lnSpc>
                <a:spcPct val="90000"/>
              </a:lnSpc>
            </a:pPr>
            <a:r>
              <a:rPr lang="en-US" sz="3200" b="1" dirty="0"/>
              <a:t>Features of Hotel Management Systems</a:t>
            </a:r>
            <a:endParaRPr lang="en-US" sz="3200" dirty="0"/>
          </a:p>
        </p:txBody>
      </p:sp>
      <p:sp>
        <p:nvSpPr>
          <p:cNvPr id="17" name="Isosceles Triangle 19">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20E05C-A1D1-B6F1-8ACE-68B00D49B498}"/>
              </a:ext>
            </a:extLst>
          </p:cNvPr>
          <p:cNvSpPr>
            <a:spLocks noGrp="1"/>
          </p:cNvSpPr>
          <p:nvPr>
            <p:ph idx="1"/>
          </p:nvPr>
        </p:nvSpPr>
        <p:spPr>
          <a:xfrm>
            <a:off x="677334" y="2795618"/>
            <a:ext cx="4595057" cy="4062377"/>
          </a:xfrm>
        </p:spPr>
        <p:txBody>
          <a:bodyPr>
            <a:normAutofit/>
          </a:bodyPr>
          <a:lstStyle/>
          <a:p>
            <a:r>
              <a:rPr lang="en-US" sz="1500" dirty="0"/>
              <a:t>Hotel management systems come with a range of features that help hotels manage their operations more effectively.</a:t>
            </a:r>
          </a:p>
          <a:p>
            <a:r>
              <a:rPr lang="en-US" sz="1500" b="1" dirty="0"/>
              <a:t>Sign in- </a:t>
            </a:r>
            <a:r>
              <a:rPr lang="en-US" sz="1500" dirty="0"/>
              <a:t>Allows staff to login only after they enter username and password. This way we can authenticate staff.</a:t>
            </a:r>
          </a:p>
          <a:p>
            <a:r>
              <a:rPr lang="en-US" sz="1500" b="1" dirty="0"/>
              <a:t>Dashboard-</a:t>
            </a:r>
            <a:r>
              <a:rPr lang="en-US" sz="1500" dirty="0"/>
              <a:t>As soon as staff login they can see all the information listed below: </a:t>
            </a:r>
          </a:p>
          <a:p>
            <a:r>
              <a:rPr lang="en-US" sz="1500" dirty="0"/>
              <a:t>Total number of rooms, vacant rooms, booked rooms, total reservations, guests checked in, total  staff, total pending payments, total earnings, total complaints.</a:t>
            </a:r>
          </a:p>
        </p:txBody>
      </p:sp>
    </p:spTree>
    <p:extLst>
      <p:ext uri="{BB962C8B-B14F-4D97-AF65-F5344CB8AC3E}">
        <p14:creationId xmlns:p14="http://schemas.microsoft.com/office/powerpoint/2010/main" val="89363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0F5B6EF-16F9-9482-F752-05B2FD69DA19}"/>
              </a:ext>
            </a:extLst>
          </p:cNvPr>
          <p:cNvSpPr>
            <a:spLocks noGrp="1"/>
          </p:cNvSpPr>
          <p:nvPr>
            <p:ph type="title"/>
          </p:nvPr>
        </p:nvSpPr>
        <p:spPr>
          <a:xfrm>
            <a:off x="677334" y="1176489"/>
            <a:ext cx="3749061" cy="1508469"/>
          </a:xfrm>
        </p:spPr>
        <p:txBody>
          <a:bodyPr anchor="ctr">
            <a:normAutofit/>
          </a:bodyPr>
          <a:lstStyle/>
          <a:p>
            <a:pPr>
              <a:lnSpc>
                <a:spcPct val="90000"/>
              </a:lnSpc>
            </a:pPr>
            <a:r>
              <a:rPr lang="en-US" sz="3200" b="1"/>
              <a:t>Features of Hotel Management Systems</a:t>
            </a:r>
            <a:endParaRPr lang="en-US" sz="3200" dirty="0"/>
          </a:p>
        </p:txBody>
      </p:sp>
      <p:sp>
        <p:nvSpPr>
          <p:cNvPr id="17" name="Isosceles Triangle 19">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20E05C-A1D1-B6F1-8ACE-68B00D49B498}"/>
              </a:ext>
            </a:extLst>
          </p:cNvPr>
          <p:cNvSpPr>
            <a:spLocks noGrp="1"/>
          </p:cNvSpPr>
          <p:nvPr>
            <p:ph idx="1"/>
          </p:nvPr>
        </p:nvSpPr>
        <p:spPr>
          <a:xfrm>
            <a:off x="677334" y="2795618"/>
            <a:ext cx="4595057" cy="3871024"/>
          </a:xfrm>
        </p:spPr>
        <p:txBody>
          <a:bodyPr>
            <a:normAutofit/>
          </a:bodyPr>
          <a:lstStyle/>
          <a:p>
            <a:r>
              <a:rPr lang="en-US" sz="1600" b="1" dirty="0"/>
              <a:t>Reservation-</a:t>
            </a:r>
            <a:r>
              <a:rPr lang="en-US" sz="1600" dirty="0"/>
              <a:t> Allows staff to book room for customers.</a:t>
            </a:r>
          </a:p>
          <a:p>
            <a:r>
              <a:rPr lang="en-US" sz="1600" dirty="0"/>
              <a:t>Here they can enter Room type, room number, check-in and check-out dates.</a:t>
            </a:r>
          </a:p>
          <a:p>
            <a:r>
              <a:rPr lang="en-US" sz="1600" dirty="0"/>
              <a:t>They can even Replan-Booking according to customers needs.</a:t>
            </a:r>
          </a:p>
          <a:p>
            <a:r>
              <a:rPr lang="en-US" sz="1600" dirty="0"/>
              <a:t>Also, customer details like Name, contact, email, ID, Address.</a:t>
            </a:r>
          </a:p>
          <a:p>
            <a:r>
              <a:rPr lang="en-US" sz="1600" dirty="0"/>
              <a:t>A button to submit all the information entered.</a:t>
            </a:r>
          </a:p>
          <a:p>
            <a:endParaRPr lang="en-US" sz="1600" dirty="0"/>
          </a:p>
        </p:txBody>
      </p:sp>
      <p:pic>
        <p:nvPicPr>
          <p:cNvPr id="10" name="Picture 9">
            <a:extLst>
              <a:ext uri="{FF2B5EF4-FFF2-40B4-BE49-F238E27FC236}">
                <a16:creationId xmlns:a16="http://schemas.microsoft.com/office/drawing/2014/main" id="{FC93F784-30D4-5982-7680-B5EC257809B7}"/>
              </a:ext>
            </a:extLst>
          </p:cNvPr>
          <p:cNvPicPr>
            <a:picLocks noChangeAspect="1"/>
          </p:cNvPicPr>
          <p:nvPr/>
        </p:nvPicPr>
        <p:blipFill>
          <a:blip r:embed="rId2"/>
          <a:stretch>
            <a:fillRect/>
          </a:stretch>
        </p:blipFill>
        <p:spPr>
          <a:xfrm>
            <a:off x="5272391" y="1176490"/>
            <a:ext cx="6919609" cy="2335196"/>
          </a:xfrm>
          <a:prstGeom prst="rect">
            <a:avLst/>
          </a:prstGeom>
        </p:spPr>
      </p:pic>
      <p:pic>
        <p:nvPicPr>
          <p:cNvPr id="12" name="Picture 11">
            <a:extLst>
              <a:ext uri="{FF2B5EF4-FFF2-40B4-BE49-F238E27FC236}">
                <a16:creationId xmlns:a16="http://schemas.microsoft.com/office/drawing/2014/main" id="{D9411362-145E-FFCF-5B01-714D0AC1C578}"/>
              </a:ext>
            </a:extLst>
          </p:cNvPr>
          <p:cNvPicPr>
            <a:picLocks noChangeAspect="1"/>
          </p:cNvPicPr>
          <p:nvPr/>
        </p:nvPicPr>
        <p:blipFill>
          <a:blip r:embed="rId3"/>
          <a:stretch>
            <a:fillRect/>
          </a:stretch>
        </p:blipFill>
        <p:spPr>
          <a:xfrm>
            <a:off x="5272391" y="3590128"/>
            <a:ext cx="6919610" cy="3076514"/>
          </a:xfrm>
          <a:prstGeom prst="rect">
            <a:avLst/>
          </a:prstGeom>
        </p:spPr>
      </p:pic>
    </p:spTree>
    <p:extLst>
      <p:ext uri="{BB962C8B-B14F-4D97-AF65-F5344CB8AC3E}">
        <p14:creationId xmlns:p14="http://schemas.microsoft.com/office/powerpoint/2010/main" val="104858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0F5B6EF-16F9-9482-F752-05B2FD69DA19}"/>
              </a:ext>
            </a:extLst>
          </p:cNvPr>
          <p:cNvSpPr>
            <a:spLocks noGrp="1"/>
          </p:cNvSpPr>
          <p:nvPr>
            <p:ph type="title"/>
          </p:nvPr>
        </p:nvSpPr>
        <p:spPr>
          <a:xfrm>
            <a:off x="677334" y="1176489"/>
            <a:ext cx="3749061" cy="1508469"/>
          </a:xfrm>
        </p:spPr>
        <p:txBody>
          <a:bodyPr anchor="ctr">
            <a:normAutofit/>
          </a:bodyPr>
          <a:lstStyle/>
          <a:p>
            <a:pPr>
              <a:lnSpc>
                <a:spcPct val="90000"/>
              </a:lnSpc>
            </a:pPr>
            <a:r>
              <a:rPr lang="en-US" sz="3200" b="1" dirty="0"/>
              <a:t>Features of Hotel Management Systems</a:t>
            </a:r>
            <a:endParaRPr lang="en-US" sz="3200" dirty="0"/>
          </a:p>
        </p:txBody>
      </p:sp>
      <p:sp>
        <p:nvSpPr>
          <p:cNvPr id="17" name="Isosceles Triangle 19">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20E05C-A1D1-B6F1-8ACE-68B00D49B498}"/>
              </a:ext>
            </a:extLst>
          </p:cNvPr>
          <p:cNvSpPr>
            <a:spLocks noGrp="1"/>
          </p:cNvSpPr>
          <p:nvPr>
            <p:ph idx="1"/>
          </p:nvPr>
        </p:nvSpPr>
        <p:spPr>
          <a:xfrm>
            <a:off x="319526" y="2849149"/>
            <a:ext cx="4595057" cy="3901287"/>
          </a:xfrm>
        </p:spPr>
        <p:txBody>
          <a:bodyPr>
            <a:normAutofit/>
          </a:bodyPr>
          <a:lstStyle/>
          <a:p>
            <a:r>
              <a:rPr lang="en-US" sz="1600" b="1" dirty="0"/>
              <a:t>View Guests- </a:t>
            </a:r>
            <a:r>
              <a:rPr lang="en-US" sz="1400" dirty="0"/>
              <a:t>This option allows staff to see all the information about their customers like  customer name, email id , contact number, room number, room type, room price, check-in, check-out , period of stay, total bill.</a:t>
            </a:r>
          </a:p>
          <a:p>
            <a:r>
              <a:rPr lang="en-US" sz="1600" b="1" dirty="0"/>
              <a:t>Manage Rooms- </a:t>
            </a:r>
            <a:r>
              <a:rPr lang="en-US" sz="1400" dirty="0"/>
              <a:t>Allows users to manage rooms, where they can see if room is booked or not. Also, can find if room is checked-in and customer can checkout after making the payment.</a:t>
            </a:r>
          </a:p>
          <a:p>
            <a:r>
              <a:rPr lang="en-US" sz="1400" dirty="0"/>
              <a:t>They can view the details of customer and Edit details of room and delete the record too</a:t>
            </a:r>
          </a:p>
          <a:p>
            <a:r>
              <a:rPr lang="en-US" sz="1400" dirty="0"/>
              <a:t>Additionally, it allow hotel management to add new room when they require.</a:t>
            </a:r>
          </a:p>
          <a:p>
            <a:r>
              <a:rPr lang="en-US" sz="1400" dirty="0"/>
              <a:t>There is a search bar which allows user to quickly search the room numbers.</a:t>
            </a:r>
          </a:p>
        </p:txBody>
      </p:sp>
      <p:pic>
        <p:nvPicPr>
          <p:cNvPr id="13" name="Picture 12">
            <a:extLst>
              <a:ext uri="{FF2B5EF4-FFF2-40B4-BE49-F238E27FC236}">
                <a16:creationId xmlns:a16="http://schemas.microsoft.com/office/drawing/2014/main" id="{2C9E0DBE-8F2B-BDB6-85AD-9C3748EE64BF}"/>
              </a:ext>
            </a:extLst>
          </p:cNvPr>
          <p:cNvPicPr>
            <a:picLocks noChangeAspect="1"/>
          </p:cNvPicPr>
          <p:nvPr/>
        </p:nvPicPr>
        <p:blipFill>
          <a:blip r:embed="rId2"/>
          <a:stretch>
            <a:fillRect/>
          </a:stretch>
        </p:blipFill>
        <p:spPr>
          <a:xfrm>
            <a:off x="5155740" y="3745148"/>
            <a:ext cx="7036260" cy="3005289"/>
          </a:xfrm>
          <a:prstGeom prst="rect">
            <a:avLst/>
          </a:prstGeom>
        </p:spPr>
      </p:pic>
      <p:pic>
        <p:nvPicPr>
          <p:cNvPr id="16" name="Picture 15">
            <a:extLst>
              <a:ext uri="{FF2B5EF4-FFF2-40B4-BE49-F238E27FC236}">
                <a16:creationId xmlns:a16="http://schemas.microsoft.com/office/drawing/2014/main" id="{654BB3C0-A444-1893-7314-F87E4F4A6CD5}"/>
              </a:ext>
            </a:extLst>
          </p:cNvPr>
          <p:cNvPicPr>
            <a:picLocks noChangeAspect="1"/>
          </p:cNvPicPr>
          <p:nvPr/>
        </p:nvPicPr>
        <p:blipFill>
          <a:blip r:embed="rId3"/>
          <a:stretch>
            <a:fillRect/>
          </a:stretch>
        </p:blipFill>
        <p:spPr>
          <a:xfrm>
            <a:off x="5155738" y="447473"/>
            <a:ext cx="7036261" cy="3219856"/>
          </a:xfrm>
          <a:prstGeom prst="rect">
            <a:avLst/>
          </a:prstGeom>
        </p:spPr>
      </p:pic>
    </p:spTree>
    <p:extLst>
      <p:ext uri="{BB962C8B-B14F-4D97-AF65-F5344CB8AC3E}">
        <p14:creationId xmlns:p14="http://schemas.microsoft.com/office/powerpoint/2010/main" val="1135403148"/>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2009A427197D449138515BF9D54D4F" ma:contentTypeVersion="0" ma:contentTypeDescription="Create a new document." ma:contentTypeScope="" ma:versionID="d9d4996ece7441e23f181a7e6f386f48">
  <xsd:schema xmlns:xsd="http://www.w3.org/2001/XMLSchema" xmlns:xs="http://www.w3.org/2001/XMLSchema" xmlns:p="http://schemas.microsoft.com/office/2006/metadata/properties" targetNamespace="http://schemas.microsoft.com/office/2006/metadata/properties" ma:root="true" ma:fieldsID="6bd57607515e8e2e64a0ea49a765472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5522CC-8CEE-47EA-A32D-CE3F0E863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57E61CC-88FF-4FC1-957B-19B5B64D5D8B}">
  <ds:schemaRefs>
    <ds:schemaRef ds:uri="http://schemas.microsoft.com/sharepoint/v3/contenttype/forms"/>
  </ds:schemaRefs>
</ds:datastoreItem>
</file>

<file path=customXml/itemProps3.xml><?xml version="1.0" encoding="utf-8"?>
<ds:datastoreItem xmlns:ds="http://schemas.openxmlformats.org/officeDocument/2006/customXml" ds:itemID="{2B349369-C400-4148-90DE-5689966D4B33}">
  <ds:schemaRefs>
    <ds:schemaRef ds:uri="http://schemas.microsoft.com/office/infopath/2007/PartnerControls"/>
    <ds:schemaRef ds:uri="http://purl.org/dc/dcmitype/"/>
    <ds:schemaRef ds:uri="http://schemas.microsoft.com/office/2006/documentManagement/type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792</TotalTime>
  <Words>1534</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 Hotel Management System : For Staff</vt:lpstr>
      <vt:lpstr>Agenda</vt:lpstr>
      <vt:lpstr>Introduction to Hotel Management System </vt:lpstr>
      <vt:lpstr>Motivation</vt:lpstr>
      <vt:lpstr>Goals</vt:lpstr>
      <vt:lpstr>Scope</vt:lpstr>
      <vt:lpstr>Features of Hotel Management Systems</vt:lpstr>
      <vt:lpstr>Features of Hotel Management Systems</vt:lpstr>
      <vt:lpstr>Features of Hotel Management Systems</vt:lpstr>
      <vt:lpstr>Features of Hotel Management Systems</vt:lpstr>
      <vt:lpstr>Features of Hotel Management Systems</vt:lpstr>
      <vt:lpstr>Features of Hotel Management Systems</vt:lpstr>
      <vt:lpstr>Relational Schema</vt:lpstr>
      <vt:lpstr>Technology stack</vt:lpstr>
      <vt:lpstr>System Architecture</vt:lpstr>
      <vt:lpstr>LIVE DEMO</vt:lpstr>
      <vt:lpstr>Benefits of Hotel Management Systems</vt:lpstr>
      <vt:lpstr>Challenges of Implementing Hotel Management Systems </vt:lpstr>
      <vt:lpstr>Future Work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Navyaprabha R</dc:creator>
  <cp:lastModifiedBy>Navyaprabha Rajappa</cp:lastModifiedBy>
  <cp:revision>9</cp:revision>
  <dcterms:created xsi:type="dcterms:W3CDTF">2023-04-30T20:17:39Z</dcterms:created>
  <dcterms:modified xsi:type="dcterms:W3CDTF">2023-05-05T03:32:15Z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0x010100D42009A427197D449138515BF9D54D4F</vt:lpwstr>
  </property>
</Properties>
</file>