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0" r:id="rId5"/>
    <p:sldId id="261" r:id="rId6"/>
    <p:sldId id="262" r:id="rId7"/>
    <p:sldId id="270" r:id="rId8"/>
    <p:sldId id="268" r:id="rId9"/>
    <p:sldId id="263" r:id="rId10"/>
    <p:sldId id="264" r:id="rId11"/>
    <p:sldId id="271" r:id="rId12"/>
    <p:sldId id="269" r:id="rId13"/>
    <p:sldId id="272" r:id="rId14"/>
    <p:sldId id="273" r:id="rId15"/>
    <p:sldId id="267" r:id="rId1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E46"/>
    <a:srgbClr val="DEE23F"/>
    <a:srgbClr val="E9EBF2"/>
    <a:srgbClr val="62398D"/>
    <a:srgbClr val="53575A"/>
    <a:srgbClr val="F0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0AECF1-CCB6-25BD-EDA3-8192908831A0}" v="7" dt="2021-11-12T11:03:34.356"/>
    <p1510:client id="{D88FB57F-9D37-EAB4-53FB-EE1B26414364}" v="91" dt="2022-02-23T15:03:09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-Ami Silvestres" userId="S::lsilvestres@yaman.com.br::dd5ac67d-c7a3-40f9-8a9a-c55449091543" providerId="AD" clId="Web-{D88FB57F-9D37-EAB4-53FB-EE1B26414364}"/>
    <pc:docChg chg="modSld">
      <pc:chgData name="Lo-Ami Silvestres" userId="S::lsilvestres@yaman.com.br::dd5ac67d-c7a3-40f9-8a9a-c55449091543" providerId="AD" clId="Web-{D88FB57F-9D37-EAB4-53FB-EE1B26414364}" dt="2022-02-23T15:03:09.404" v="67" actId="20577"/>
      <pc:docMkLst>
        <pc:docMk/>
      </pc:docMkLst>
      <pc:sldChg chg="modSp">
        <pc:chgData name="Lo-Ami Silvestres" userId="S::lsilvestres@yaman.com.br::dd5ac67d-c7a3-40f9-8a9a-c55449091543" providerId="AD" clId="Web-{D88FB57F-9D37-EAB4-53FB-EE1B26414364}" dt="2022-02-23T15:03:09.404" v="67" actId="20577"/>
        <pc:sldMkLst>
          <pc:docMk/>
          <pc:sldMk cId="2673257991" sldId="4810"/>
        </pc:sldMkLst>
        <pc:spChg chg="mod">
          <ac:chgData name="Lo-Ami Silvestres" userId="S::lsilvestres@yaman.com.br::dd5ac67d-c7a3-40f9-8a9a-c55449091543" providerId="AD" clId="Web-{D88FB57F-9D37-EAB4-53FB-EE1B26414364}" dt="2022-02-23T15:03:09.404" v="67" actId="20577"/>
          <ac:spMkLst>
            <pc:docMk/>
            <pc:sldMk cId="2673257991" sldId="4810"/>
            <ac:spMk id="6" creationId="{60554205-89CA-7847-A0BC-14CA9FA27862}"/>
          </ac:spMkLst>
        </pc:spChg>
      </pc:sldChg>
    </pc:docChg>
  </pc:docChgLst>
  <pc:docChgLst>
    <pc:chgData name="Lucas Danilo Ferreira Fonseca" userId="S::lucas.fonseca@yaman.com.br::0112b6e3-82f3-4be2-9b0b-5f1c9c860e07" providerId="AD" clId="Web-{AC0AECF1-CCB6-25BD-EDA3-8192908831A0}"/>
    <pc:docChg chg="addSld delSld modSld">
      <pc:chgData name="Lucas Danilo Ferreira Fonseca" userId="S::lucas.fonseca@yaman.com.br::0112b6e3-82f3-4be2-9b0b-5f1c9c860e07" providerId="AD" clId="Web-{AC0AECF1-CCB6-25BD-EDA3-8192908831A0}" dt="2021-11-12T11:03:34.356" v="5"/>
      <pc:docMkLst>
        <pc:docMk/>
      </pc:docMkLst>
      <pc:sldChg chg="modSp del">
        <pc:chgData name="Lucas Danilo Ferreira Fonseca" userId="S::lucas.fonseca@yaman.com.br::0112b6e3-82f3-4be2-9b0b-5f1c9c860e07" providerId="AD" clId="Web-{AC0AECF1-CCB6-25BD-EDA3-8192908831A0}" dt="2021-11-12T11:03:34.356" v="5"/>
        <pc:sldMkLst>
          <pc:docMk/>
          <pc:sldMk cId="1884658291" sldId="256"/>
        </pc:sldMkLst>
        <pc:spChg chg="mod">
          <ac:chgData name="Lucas Danilo Ferreira Fonseca" userId="S::lucas.fonseca@yaman.com.br::0112b6e3-82f3-4be2-9b0b-5f1c9c860e07" providerId="AD" clId="Web-{AC0AECF1-CCB6-25BD-EDA3-8192908831A0}" dt="2021-11-12T11:02:36.136" v="3" actId="20577"/>
          <ac:spMkLst>
            <pc:docMk/>
            <pc:sldMk cId="1884658291" sldId="256"/>
            <ac:spMk id="6" creationId="{60554205-89CA-7847-A0BC-14CA9FA27862}"/>
          </ac:spMkLst>
        </pc:spChg>
      </pc:sldChg>
      <pc:sldChg chg="add replId">
        <pc:chgData name="Lucas Danilo Ferreira Fonseca" userId="S::lucas.fonseca@yaman.com.br::0112b6e3-82f3-4be2-9b0b-5f1c9c860e07" providerId="AD" clId="Web-{AC0AECF1-CCB6-25BD-EDA3-8192908831A0}" dt="2021-11-12T11:03:17.418" v="4"/>
        <pc:sldMkLst>
          <pc:docMk/>
          <pc:sldMk cId="2673257991" sldId="48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06EF-A46A-9547-9976-AEF4E26B0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D8855-D4F1-3F43-A297-A98063DF5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421E-B021-8C49-95C3-23E815F0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09/25/2024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352D0-87C0-D744-9EB0-441D6EED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AC5BD-CBBB-9842-B6A6-FCCE7CAE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0283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E58C-ACD0-0B4E-9325-0206C669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B91E-390A-B743-8237-DCB09A16B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782F-537D-0945-9995-6732D8D8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09/25/2024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308A-9D2A-F148-8BED-CB2F731C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77D2-C8EB-274A-8170-3B062D5B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018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A5B9A-CD4F-AD4F-B3FD-BC75E3B2E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26C23-454B-894A-B451-01BA6E30E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988B-0AE8-E742-9EAE-526F9530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09/25/2024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8F2A2-9EBE-6245-AE3E-6CDFD5E3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068D2-25C8-6A41-9B70-F9E3F820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811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7148-7A69-B147-8423-F1AE6A03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698D-12B8-D84C-8E34-6CA948C6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ED55-45A8-144B-8C09-C788B073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09/25/2024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9FE2-31D0-2544-8E11-8248F682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63CD-FDEC-7D45-82CD-EB390F20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2541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9A09-3204-1044-A22A-DBF9641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FA107-D3D1-CB42-966A-8EB9B7FEC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C7C2-3ED8-9E44-A400-D4381B01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09/25/2024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07B7-9A6B-9B46-B49B-86E24DEC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153D0-A86B-084B-9775-DAC9F55F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045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EDEE-82E0-FA48-AD32-F6DC6A87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77CE-C420-7045-AC38-BEFA7CEFB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F3398-427F-0F42-BDF3-5F79794B6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6F0E1-9E05-E844-AE52-F62050A8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09/25/2024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89200-57DD-EF49-A36A-584F877C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C9050-9CE1-7F4F-8C1F-8B3941B4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4522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2746-42A7-164B-B3B9-CC20D926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2DB18-FD7C-E14F-8AB9-F8376F30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307B6-C19E-7F44-B3E0-5BA1126C1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BC9F6-0ED7-D346-9238-381240C8F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4EF31-FDD3-9944-BF3E-DEFC3E585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EAB43-096F-F348-95D0-2AD169AD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09/25/2024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0DB1E-9039-3D4C-A65F-8E78EBB3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CA717-EB69-6E4E-B868-613BAC92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2041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ACB4-3130-DA42-A397-34B23330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925E5-5B65-A04B-8587-8599606C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09/25/2024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F6A17-B4B6-4D40-AABC-D1CEA4C2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0F152-F530-8845-8B7C-0134AE49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4789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A9945-F488-A344-BE30-33382E54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09/25/2024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FF8D4-A660-204E-BC08-23A0B67F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9F44E-D7AA-D940-9A1A-AD4AD359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7303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589C-1DBF-5647-99EE-AD068172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5C70C-4CFA-234E-A7C1-F52BC7C8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DE80A-9A65-644C-B97B-066DB17F8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9B4C4-AD69-B746-B5F6-1EDEB864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09/25/2024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A526B-57E1-7D48-A660-62F5175A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746BC-E03E-4446-A1B3-BD7664F9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1658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9824-183B-CC46-BB67-528AFA4F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F97FD-6527-E740-B607-AD8CF5FCB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8FADF-CAAF-E64F-BB39-F38262EF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AA1E4-C8CA-DE4F-B3D1-077A3B8C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09/25/2024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2EBB0-F98B-0D44-9F27-905F901F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91633-A535-F24E-8F8E-896DAA24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4159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5B24C-8F54-094F-ADAD-A1DFBBE9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0B746-8336-C245-84DF-A9084BBB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0B0A4-1441-8047-B7F5-E96F21A0D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5BEF7-0762-4449-A23C-FA3ABB18FE5F}" type="datetimeFigureOut">
              <a:rPr lang="en-BR" smtClean="0"/>
              <a:t>09/25/2024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B64A-0D68-7745-8957-B11C123C9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A8608-B4D7-0F4D-AA6E-694142131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8029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271063" y="2237400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Teste Simulado</a:t>
            </a:r>
            <a:endParaRPr lang="en-BR" sz="3600" b="1" dirty="0">
              <a:solidFill>
                <a:srgbClr val="62398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97DB1-40E7-644D-A267-3D0D1BBC6A2F}"/>
              </a:ext>
            </a:extLst>
          </p:cNvPr>
          <p:cNvSpPr txBox="1"/>
          <p:nvPr/>
        </p:nvSpPr>
        <p:spPr>
          <a:xfrm>
            <a:off x="1814914" y="2785335"/>
            <a:ext cx="878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6239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Sinqia</a:t>
            </a:r>
            <a:endParaRPr lang="en-BR" dirty="0">
              <a:solidFill>
                <a:srgbClr val="62398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6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2885439" y="438343"/>
            <a:ext cx="6421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>
                <a:solidFill>
                  <a:srgbClr val="62398D"/>
                </a:solidFill>
              </a:rPr>
              <a:t>T</a:t>
            </a:r>
            <a:r>
              <a:rPr lang="pt-BR" sz="3600" b="1" dirty="0">
                <a:solidFill>
                  <a:srgbClr val="62398D"/>
                </a:solidFill>
              </a:rPr>
              <a:t>empo de Resposta Percentil 90</a:t>
            </a:r>
            <a:endParaRPr lang="en-BR" sz="3600" b="1" dirty="0">
              <a:solidFill>
                <a:srgbClr val="62398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C30C2-704B-9D4A-AFAF-A42FE904421D}"/>
              </a:ext>
            </a:extLst>
          </p:cNvPr>
          <p:cNvSpPr txBox="1"/>
          <p:nvPr/>
        </p:nvSpPr>
        <p:spPr>
          <a:xfrm>
            <a:off x="831497" y="5907586"/>
            <a:ext cx="995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3575A"/>
                </a:solidFill>
                <a:cs typeface="Calibri Light" panose="020F0302020204030204" pitchFamily="34" charset="0"/>
              </a:rPr>
              <a:t>Utilizando o Percentil 90 para verificar o tempo de resposta das requisições é possivel notar que durante todo o período do teste,  o tempo de resposta ficou abaixo de 2 segundos.</a:t>
            </a:r>
            <a:endParaRPr lang="pt-BR" sz="1600" dirty="0">
              <a:solidFill>
                <a:srgbClr val="62398D"/>
              </a:solidFill>
              <a:cs typeface="Calibri Light" panose="020F03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94C80C-BDD2-405F-8D44-10E09D73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58" y="1266569"/>
            <a:ext cx="7319479" cy="43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0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159303" y="386096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Transações por Segundo</a:t>
            </a:r>
            <a:endParaRPr lang="en-BR" sz="3600" b="1" dirty="0">
              <a:solidFill>
                <a:srgbClr val="62398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C30C2-704B-9D4A-AFAF-A42FE904421D}"/>
              </a:ext>
            </a:extLst>
          </p:cNvPr>
          <p:cNvSpPr txBox="1"/>
          <p:nvPr/>
        </p:nvSpPr>
        <p:spPr>
          <a:xfrm>
            <a:off x="1120421" y="1104978"/>
            <a:ext cx="995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3575A"/>
                </a:solidFill>
                <a:cs typeface="Calibri Light" panose="020F0302020204030204" pitchFamily="34" charset="0"/>
              </a:rPr>
              <a:t>Todas as requisições realizadas tiveram os números de transações muito próximos, sendo a maior parte do tempo todas acima de 60 transações por segundo.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93EDD-BB9C-47F2-9B94-781B53E8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32" y="1970310"/>
            <a:ext cx="7362133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159303" y="386096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Conclusão</a:t>
            </a:r>
            <a:endParaRPr lang="en-BR" sz="3600" b="1" dirty="0">
              <a:solidFill>
                <a:srgbClr val="62398D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8A4FDC-C065-4DE9-A312-40CB2242A4AE}"/>
              </a:ext>
            </a:extLst>
          </p:cNvPr>
          <p:cNvSpPr txBox="1"/>
          <p:nvPr/>
        </p:nvSpPr>
        <p:spPr>
          <a:xfrm>
            <a:off x="792480" y="1032427"/>
            <a:ext cx="1087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Foram realizadas 2 baterias de testes, sendo a primeira um teste de carga e na segunda um teste de pico. As duas baterias de testes foram com 250 usuários simultâneos, porém em nenhuma delas conseguiu atingir a vazão solicitada de 250 transações por segundo.</a:t>
            </a:r>
          </a:p>
          <a:p>
            <a:endParaRPr lang="pt-BR" dirty="0"/>
          </a:p>
          <a:p>
            <a:r>
              <a:rPr lang="pt-BR" dirty="0"/>
              <a:t>O teste de carga </a:t>
            </a:r>
            <a:r>
              <a:rPr lang="pt-BR" b="1" dirty="0"/>
              <a:t>não atingiu as expectativas </a:t>
            </a:r>
            <a:r>
              <a:rPr lang="pt-BR" dirty="0"/>
              <a:t>de tempo de resposta de 2 segundos, ficando com 2.5 segundos no total.</a:t>
            </a:r>
          </a:p>
          <a:p>
            <a:endParaRPr lang="pt-BR" dirty="0"/>
          </a:p>
          <a:p>
            <a:r>
              <a:rPr lang="pt-BR" dirty="0"/>
              <a:t>O teste de pico </a:t>
            </a:r>
            <a:r>
              <a:rPr lang="pt-BR" b="1" dirty="0"/>
              <a:t>conseguiu atingir as expectativas </a:t>
            </a:r>
            <a:r>
              <a:rPr lang="pt-BR" dirty="0"/>
              <a:t>mantendo o tempo de resposta das requisições abaixo de 2 segundos, conforme solicitado.</a:t>
            </a:r>
          </a:p>
        </p:txBody>
      </p:sp>
    </p:spTree>
    <p:extLst>
      <p:ext uri="{BB962C8B-B14F-4D97-AF65-F5344CB8AC3E}">
        <p14:creationId xmlns:p14="http://schemas.microsoft.com/office/powerpoint/2010/main" val="374328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159303" y="386096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Objetivo</a:t>
            </a:r>
            <a:endParaRPr lang="en-BR" sz="3600" b="1" dirty="0">
              <a:solidFill>
                <a:srgbClr val="62398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C30C2-704B-9D4A-AFAF-A42FE904421D}"/>
              </a:ext>
            </a:extLst>
          </p:cNvPr>
          <p:cNvSpPr txBox="1"/>
          <p:nvPr/>
        </p:nvSpPr>
        <p:spPr>
          <a:xfrm>
            <a:off x="1120422" y="1924581"/>
            <a:ext cx="995115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rgbClr val="5357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 objetivo desse teste é avaliar o cenário de compra de passagens aéreas do site blazemeter.com com 2 baterias de testes, sendo uma de carga e outra de pico.</a:t>
            </a:r>
          </a:p>
        </p:txBody>
      </p:sp>
    </p:spTree>
    <p:extLst>
      <p:ext uri="{BB962C8B-B14F-4D97-AF65-F5344CB8AC3E}">
        <p14:creationId xmlns:p14="http://schemas.microsoft.com/office/powerpoint/2010/main" val="345504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159303" y="386096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Plano de Teste</a:t>
            </a:r>
            <a:endParaRPr lang="en-BR" sz="3600" b="1" dirty="0">
              <a:solidFill>
                <a:srgbClr val="62398D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7EB5D5-C2C6-4859-9739-A7703BA05B8D}"/>
              </a:ext>
            </a:extLst>
          </p:cNvPr>
          <p:cNvSpPr txBox="1"/>
          <p:nvPr/>
        </p:nvSpPr>
        <p:spPr>
          <a:xfrm>
            <a:off x="503448" y="2235200"/>
            <a:ext cx="26558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Bateria 1 - Carga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250 Virtual </a:t>
            </a:r>
            <a:r>
              <a:rPr lang="pt-BR" dirty="0" err="1"/>
              <a:t>Users</a:t>
            </a:r>
            <a:r>
              <a:rPr lang="pt-BR" dirty="0"/>
              <a:t> (</a:t>
            </a:r>
            <a:r>
              <a:rPr lang="pt-BR" dirty="0" err="1"/>
              <a:t>VUs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30 minutos de duração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Rampup</a:t>
            </a:r>
            <a:r>
              <a:rPr lang="pt-BR" dirty="0"/>
              <a:t> de 10 minutos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Bateria 2 – Pico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250 Virtual </a:t>
            </a:r>
            <a:r>
              <a:rPr lang="pt-BR" dirty="0" err="1"/>
              <a:t>Users</a:t>
            </a:r>
            <a:r>
              <a:rPr lang="pt-BR" dirty="0"/>
              <a:t> (Vus)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30 minutos de duração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Rampup</a:t>
            </a:r>
            <a:r>
              <a:rPr lang="pt-BR" dirty="0"/>
              <a:t> de 10 minutos</a:t>
            </a:r>
          </a:p>
        </p:txBody>
      </p:sp>
    </p:spTree>
    <p:extLst>
      <p:ext uri="{BB962C8B-B14F-4D97-AF65-F5344CB8AC3E}">
        <p14:creationId xmlns:p14="http://schemas.microsoft.com/office/powerpoint/2010/main" val="70639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271063" y="2237400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Teste de Carga</a:t>
            </a:r>
            <a:endParaRPr lang="en-BR" sz="3600" b="1" dirty="0">
              <a:solidFill>
                <a:srgbClr val="6239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6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159303" y="386096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Cenário de Teste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C30C2-704B-9D4A-AFAF-A42FE904421D}"/>
              </a:ext>
            </a:extLst>
          </p:cNvPr>
          <p:cNvSpPr txBox="1"/>
          <p:nvPr/>
        </p:nvSpPr>
        <p:spPr>
          <a:xfrm>
            <a:off x="802226" y="1091872"/>
            <a:ext cx="1058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3575A"/>
                </a:solidFill>
                <a:cs typeface="Calibri Light" panose="020F0302020204030204" pitchFamily="34" charset="0"/>
              </a:rPr>
              <a:t>A transação do cenário de compra foi de 233.58 transações por segundo. Foram realizadas um total de 421343 requisições e um total de 1044 erros, sendo que 1043 erros foram </a:t>
            </a:r>
            <a:r>
              <a:rPr lang="pt-BR" sz="1600" i="1" dirty="0">
                <a:solidFill>
                  <a:srgbClr val="53575A"/>
                </a:solidFill>
                <a:cs typeface="Calibri Light" panose="020F0302020204030204" pitchFamily="34" charset="0"/>
              </a:rPr>
              <a:t>“429/Too </a:t>
            </a:r>
            <a:r>
              <a:rPr lang="pt-BR" sz="1600" i="1" dirty="0" err="1">
                <a:solidFill>
                  <a:srgbClr val="53575A"/>
                </a:solidFill>
                <a:cs typeface="Calibri Light" panose="020F0302020204030204" pitchFamily="34" charset="0"/>
              </a:rPr>
              <a:t>Many</a:t>
            </a:r>
            <a:r>
              <a:rPr lang="pt-BR" sz="1600" i="1" dirty="0">
                <a:solidFill>
                  <a:srgbClr val="53575A"/>
                </a:solidFill>
                <a:cs typeface="Calibri Light" panose="020F0302020204030204" pitchFamily="34" charset="0"/>
              </a:rPr>
              <a:t> </a:t>
            </a:r>
            <a:r>
              <a:rPr lang="pt-BR" sz="1600" i="1" dirty="0" err="1">
                <a:solidFill>
                  <a:srgbClr val="53575A"/>
                </a:solidFill>
                <a:cs typeface="Calibri Light" panose="020F0302020204030204" pitchFamily="34" charset="0"/>
              </a:rPr>
              <a:t>Requests</a:t>
            </a:r>
            <a:r>
              <a:rPr lang="pt-BR" sz="1600" i="1" dirty="0">
                <a:solidFill>
                  <a:srgbClr val="53575A"/>
                </a:solidFill>
                <a:cs typeface="Calibri Light" panose="020F0302020204030204" pitchFamily="34" charset="0"/>
              </a:rPr>
              <a:t>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F6012A-B5E9-4306-97BA-CA8950E3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27" y="2320868"/>
            <a:ext cx="10587545" cy="249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0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2885439" y="438343"/>
            <a:ext cx="6421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>
                <a:solidFill>
                  <a:srgbClr val="62398D"/>
                </a:solidFill>
              </a:rPr>
              <a:t>T</a:t>
            </a:r>
            <a:r>
              <a:rPr lang="pt-BR" sz="3600" b="1" dirty="0">
                <a:solidFill>
                  <a:srgbClr val="62398D"/>
                </a:solidFill>
              </a:rPr>
              <a:t>empo de Resposta Percentil 90</a:t>
            </a:r>
            <a:endParaRPr lang="en-BR" sz="3600" b="1" dirty="0">
              <a:solidFill>
                <a:srgbClr val="62398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C30C2-704B-9D4A-AFAF-A42FE904421D}"/>
              </a:ext>
            </a:extLst>
          </p:cNvPr>
          <p:cNvSpPr txBox="1"/>
          <p:nvPr/>
        </p:nvSpPr>
        <p:spPr>
          <a:xfrm>
            <a:off x="831497" y="5907586"/>
            <a:ext cx="995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3575A"/>
                </a:solidFill>
                <a:cs typeface="Calibri Light" panose="020F0302020204030204" pitchFamily="34" charset="0"/>
              </a:rPr>
              <a:t>Utilizando o Percentil 90 para verificar o tempo de resposta das requisições é possivel notar que durante a maior parte do teste, o tempo de resposta ficou abaixo de 2 segundos, com alguns picos acima.</a:t>
            </a:r>
            <a:endParaRPr lang="pt-BR" sz="1600" dirty="0">
              <a:solidFill>
                <a:srgbClr val="62398D"/>
              </a:solidFill>
              <a:cs typeface="Calibri Light" panose="020F03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94C80C-BDD2-405F-8D44-10E09D73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58" y="1215911"/>
            <a:ext cx="7319479" cy="4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3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159303" y="386096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Transações por Segundo</a:t>
            </a:r>
            <a:endParaRPr lang="en-BR" sz="3600" b="1" dirty="0">
              <a:solidFill>
                <a:srgbClr val="62398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C30C2-704B-9D4A-AFAF-A42FE904421D}"/>
              </a:ext>
            </a:extLst>
          </p:cNvPr>
          <p:cNvSpPr txBox="1"/>
          <p:nvPr/>
        </p:nvSpPr>
        <p:spPr>
          <a:xfrm>
            <a:off x="1120421" y="1104978"/>
            <a:ext cx="995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3575A"/>
                </a:solidFill>
                <a:cs typeface="Calibri Light" panose="020F0302020204030204" pitchFamily="34" charset="0"/>
              </a:rPr>
              <a:t>Todas as requisições realizadas tiveram os números de transações muito próximos, sendo a maior parte do tempo todas acima de 60 transações por segundo.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93EDD-BB9C-47F2-9B94-781B53E8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85" y="1970310"/>
            <a:ext cx="7424028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1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271063" y="2237400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Teste de Pico</a:t>
            </a:r>
            <a:endParaRPr lang="en-BR" sz="3600" b="1" dirty="0">
              <a:solidFill>
                <a:srgbClr val="6239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8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159303" y="386096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Cenário de Teste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C30C2-704B-9D4A-AFAF-A42FE904421D}"/>
              </a:ext>
            </a:extLst>
          </p:cNvPr>
          <p:cNvSpPr txBox="1"/>
          <p:nvPr/>
        </p:nvSpPr>
        <p:spPr>
          <a:xfrm>
            <a:off x="802226" y="1091872"/>
            <a:ext cx="1058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3575A"/>
                </a:solidFill>
                <a:cs typeface="Calibri Light" panose="020F0302020204030204" pitchFamily="34" charset="0"/>
              </a:rPr>
              <a:t>A transação do cenário de compra foi de 240.97 transações por segundo. Foram realizadas um total de 445358 requisições e um total de 335 erros, sendo que 318 erros foram </a:t>
            </a:r>
            <a:r>
              <a:rPr lang="pt-BR" sz="1600" i="1" dirty="0">
                <a:solidFill>
                  <a:srgbClr val="53575A"/>
                </a:solidFill>
                <a:cs typeface="Calibri Light" panose="020F0302020204030204" pitchFamily="34" charset="0"/>
              </a:rPr>
              <a:t>“429/Too </a:t>
            </a:r>
            <a:r>
              <a:rPr lang="pt-BR" sz="1600" i="1" dirty="0" err="1">
                <a:solidFill>
                  <a:srgbClr val="53575A"/>
                </a:solidFill>
                <a:cs typeface="Calibri Light" panose="020F0302020204030204" pitchFamily="34" charset="0"/>
              </a:rPr>
              <a:t>Many</a:t>
            </a:r>
            <a:r>
              <a:rPr lang="pt-BR" sz="1600" i="1" dirty="0">
                <a:solidFill>
                  <a:srgbClr val="53575A"/>
                </a:solidFill>
                <a:cs typeface="Calibri Light" panose="020F0302020204030204" pitchFamily="34" charset="0"/>
              </a:rPr>
              <a:t> </a:t>
            </a:r>
            <a:r>
              <a:rPr lang="pt-BR" sz="1600" i="1" dirty="0" err="1">
                <a:solidFill>
                  <a:srgbClr val="53575A"/>
                </a:solidFill>
                <a:cs typeface="Calibri Light" panose="020F0302020204030204" pitchFamily="34" charset="0"/>
              </a:rPr>
              <a:t>Requests</a:t>
            </a:r>
            <a:r>
              <a:rPr lang="pt-BR" sz="1600" i="1" dirty="0">
                <a:solidFill>
                  <a:srgbClr val="53575A"/>
                </a:solidFill>
                <a:cs typeface="Calibri Light" panose="020F0302020204030204" pitchFamily="34" charset="0"/>
              </a:rPr>
              <a:t>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F6012A-B5E9-4306-97BA-CA8950E3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27" y="2340399"/>
            <a:ext cx="10587545" cy="245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3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793C777F4632B4698DDA192EC1B2B12" ma:contentTypeVersion="15" ma:contentTypeDescription="Crie um novo documento." ma:contentTypeScope="" ma:versionID="3276e841b47d1d24385c2dafbbf509f0">
  <xsd:schema xmlns:xsd="http://www.w3.org/2001/XMLSchema" xmlns:xs="http://www.w3.org/2001/XMLSchema" xmlns:p="http://schemas.microsoft.com/office/2006/metadata/properties" xmlns:ns2="3fa9a672-7c85-42c0-9980-d9718dd9ccf9" xmlns:ns3="37ce4f38-8a38-407b-b924-8146bfaee27a" targetNamespace="http://schemas.microsoft.com/office/2006/metadata/properties" ma:root="true" ma:fieldsID="2a76d3a51f4b7f0c70a52434149cd652" ns2:_="" ns3:_="">
    <xsd:import namespace="3fa9a672-7c85-42c0-9980-d9718dd9ccf9"/>
    <xsd:import namespace="37ce4f38-8a38-407b-b924-8146bfaee2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a9a672-7c85-42c0-9980-d9718dd9cc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Marcações de imagem" ma:readOnly="false" ma:fieldId="{5cf76f15-5ced-4ddc-b409-7134ff3c332f}" ma:taxonomyMulti="true" ma:sspId="8cdbfbeb-f42a-4a1e-a61f-5b561c505d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e4f38-8a38-407b-b924-8146bfaee27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8299bad8-aa57-4ed4-8b86-e3cab556b042}" ma:internalName="TaxCatchAll" ma:showField="CatchAllData" ma:web="37ce4f38-8a38-407b-b924-8146bfaee2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7ce4f38-8a38-407b-b924-8146bfaee27a">
      <UserInfo>
        <DisplayName>Naiane Souza da Silva</DisplayName>
        <AccountId>301</AccountId>
        <AccountType/>
      </UserInfo>
    </SharedWithUsers>
    <TaxCatchAll xmlns="37ce4f38-8a38-407b-b924-8146bfaee27a" xsi:nil="true"/>
    <lcf76f155ced4ddcb4097134ff3c332f xmlns="3fa9a672-7c85-42c0-9980-d9718dd9ccf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3F10A00-8432-4FA0-BCBC-DE89CCBBB1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a9a672-7c85-42c0-9980-d9718dd9ccf9"/>
    <ds:schemaRef ds:uri="37ce4f38-8a38-407b-b924-8146bfaee2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1D7A0B-7ED4-4AC7-A01F-83AA3B6B80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1DBA21-03BD-4751-9546-3CD1B7F055E3}">
  <ds:schemaRefs>
    <ds:schemaRef ds:uri="http://schemas.microsoft.com/office/2006/metadata/properties"/>
    <ds:schemaRef ds:uri="http://schemas.microsoft.com/office/infopath/2007/PartnerControls"/>
    <ds:schemaRef ds:uri="37ce4f38-8a38-407b-b924-8146bfaee27a"/>
    <ds:schemaRef ds:uri="3fa9a672-7c85-42c0-9980-d9718dd9ccf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402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Marques</dc:creator>
  <cp:lastModifiedBy>Rafael Neres da Costa</cp:lastModifiedBy>
  <cp:revision>16</cp:revision>
  <dcterms:created xsi:type="dcterms:W3CDTF">2021-10-07T20:02:55Z</dcterms:created>
  <dcterms:modified xsi:type="dcterms:W3CDTF">2024-09-25T19:31:13Z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0x010100C793C777F4632B4698DDA192EC1B2B12</vt:lpwstr>
  </property>
</Properties>
</file>