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3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5" autoAdjust="0"/>
    <p:restoredTop sz="90722" autoAdjust="0"/>
  </p:normalViewPr>
  <p:slideViewPr>
    <p:cSldViewPr snapToObjects="1">
      <p:cViewPr varScale="1">
        <p:scale>
          <a:sx n="86" d="100"/>
          <a:sy n="86" d="100"/>
        </p:scale>
        <p:origin x="9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34436-B583-4C13-90AE-3AC62AE9B0EB}" type="datetimeFigureOut">
              <a:rPr lang="ko-KR" altLang="en-US" smtClean="0"/>
              <a:t>2016-05-27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26FBB-552D-4DD0-AB0D-D64CE9B1065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251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/>
              <a:t>이 책이 알려주는 내용</a:t>
            </a:r>
            <a:endParaRPr lang="en-US" altLang="ko-KR" b="1" dirty="0" smtClean="0"/>
          </a:p>
          <a:p>
            <a:r>
              <a:rPr lang="ko-KR" altLang="en-US" dirty="0" smtClean="0"/>
              <a:t>데이터 읽기와 정리</a:t>
            </a:r>
            <a:endParaRPr lang="en-US" altLang="ko-KR" dirty="0" smtClean="0"/>
          </a:p>
          <a:p>
            <a:r>
              <a:rPr lang="ko-KR" altLang="en-US" dirty="0" smtClean="0"/>
              <a:t>입력 데이터의 탐구와 이해</a:t>
            </a:r>
            <a:endParaRPr lang="en-US" altLang="ko-KR" dirty="0" smtClean="0"/>
          </a:p>
          <a:p>
            <a:r>
              <a:rPr lang="ko-KR" altLang="en-US" dirty="0" smtClean="0"/>
              <a:t>기계 학습 알고리즘을 위해 어떻게 최적으로 데이터를 나타낼지에 대한 분석</a:t>
            </a:r>
            <a:endParaRPr lang="en-US" altLang="ko-KR" dirty="0" smtClean="0"/>
          </a:p>
          <a:p>
            <a:r>
              <a:rPr lang="ko-KR" altLang="en-US" dirty="0" smtClean="0"/>
              <a:t>적절한 모델과 학습 알고리즘 선택</a:t>
            </a:r>
            <a:endParaRPr lang="en-US" altLang="ko-KR" dirty="0" smtClean="0"/>
          </a:p>
          <a:p>
            <a:r>
              <a:rPr lang="ko-KR" altLang="en-US" dirty="0" smtClean="0"/>
              <a:t>수행 정확도 측정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26FBB-552D-4DD0-AB0D-D64CE9B1065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955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2016-05-27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2016-05-27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2016-05-27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2016-05-27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2016-05-27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2016-05-27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2016-05-27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2016-05-27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2016-05-27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2016-05-27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2016-05-27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2016-05-27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734839"/>
            <a:ext cx="8640960" cy="1758057"/>
          </a:xfrm>
        </p:spPr>
        <p:txBody>
          <a:bodyPr>
            <a:noAutofit/>
          </a:bodyPr>
          <a:lstStyle/>
          <a:p>
            <a:r>
              <a:rPr lang="en-US" altLang="ko-KR" sz="5000" dirty="0" smtClean="0">
                <a:latin typeface="Adobe Heiti Std R" pitchFamily="34" charset="-128"/>
                <a:ea typeface="Adobe Heiti Std R" pitchFamily="34" charset="-128"/>
              </a:rPr>
              <a:t>Getting Started with Python Machine Learning</a:t>
            </a:r>
            <a:endParaRPr lang="ko-KR" altLang="en-US" sz="5000" dirty="0">
              <a:latin typeface="Adobe Heiti Std R" pitchFamily="34" charset="-128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941168"/>
            <a:ext cx="6400800" cy="648072"/>
          </a:xfrm>
        </p:spPr>
        <p:txBody>
          <a:bodyPr anchor="ctr">
            <a:normAutofit/>
          </a:bodyPr>
          <a:lstStyle/>
          <a:p>
            <a:r>
              <a:rPr lang="en-US" altLang="ko-KR" sz="3000" b="1" dirty="0" smtClean="0">
                <a:solidFill>
                  <a:schemeClr val="tx1"/>
                </a:solidFill>
              </a:rPr>
              <a:t>Jingu Sim</a:t>
            </a:r>
            <a:endParaRPr lang="ko-KR" altLang="en-US" sz="30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6361583"/>
            <a:ext cx="8605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smtClean="0"/>
              <a:t>Based on “Building </a:t>
            </a:r>
            <a:r>
              <a:rPr lang="en-US" altLang="ko-KR" sz="1200" dirty="0"/>
              <a:t>Machine Learning Systems with Python, 2nd Edition”</a:t>
            </a:r>
          </a:p>
        </p:txBody>
      </p:sp>
    </p:spTree>
    <p:extLst>
      <p:ext uri="{BB962C8B-B14F-4D97-AF65-F5344CB8AC3E}">
        <p14:creationId xmlns:p14="http://schemas.microsoft.com/office/powerpoint/2010/main" val="46260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Our first(tiny) application</a:t>
            </a:r>
            <a:br>
              <a:rPr lang="en-US" altLang="ko-KR" dirty="0" smtClean="0"/>
            </a:br>
            <a:r>
              <a:rPr lang="en-US" altLang="ko-KR" dirty="0" smtClean="0"/>
              <a:t>of machine learning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44824"/>
            <a:ext cx="8229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Reading in the data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005064"/>
            <a:ext cx="764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Choosing the right model and learning algorithm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924944"/>
            <a:ext cx="764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Preprocessing and cleaning the data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5085184"/>
            <a:ext cx="764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Before building our first model</a:t>
            </a:r>
            <a:endParaRPr lang="ko-KR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684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Our first(tiny) application</a:t>
            </a:r>
            <a:br>
              <a:rPr lang="en-US" altLang="ko-KR" dirty="0" smtClean="0"/>
            </a:br>
            <a:r>
              <a:rPr lang="en-US" altLang="ko-KR" dirty="0" smtClean="0"/>
              <a:t>of machine learning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0007" y="1844824"/>
            <a:ext cx="764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Starting with a simple straight line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0007" y="2695158"/>
            <a:ext cx="764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Towards some advanced stuff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007" y="3545492"/>
            <a:ext cx="7643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Stepping back to go forward – another look at our data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007" y="4765158"/>
            <a:ext cx="764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Training and testing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0007" y="5615490"/>
            <a:ext cx="764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Answering our initial question</a:t>
            </a:r>
            <a:endParaRPr lang="ko-KR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911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Summary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556792"/>
            <a:ext cx="814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Understanding </a:t>
            </a:r>
            <a:r>
              <a:rPr lang="en-US" altLang="ko-KR" sz="2400"/>
              <a:t>and refining </a:t>
            </a:r>
            <a:r>
              <a:rPr lang="en-US" altLang="ko-KR" sz="2400"/>
              <a:t>the </a:t>
            </a:r>
            <a:r>
              <a:rPr lang="en-US" altLang="ko-KR" sz="2400" smtClean="0"/>
              <a:t>data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3144596"/>
            <a:ext cx="814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The correct </a:t>
            </a:r>
            <a:r>
              <a:rPr lang="en-US" altLang="ko-KR" sz="2400"/>
              <a:t>experiment </a:t>
            </a:r>
            <a:r>
              <a:rPr lang="en-US" altLang="ko-KR" sz="2400" smtClean="0"/>
              <a:t>setup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2350694"/>
            <a:ext cx="814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+mn-ea"/>
              </a:rPr>
              <a:t>Switching </a:t>
            </a:r>
            <a:r>
              <a:rPr lang="en-US" altLang="ko-KR" sz="2400">
                <a:latin typeface="+mn-ea"/>
              </a:rPr>
              <a:t>your mental focus from algorithms to data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3938498"/>
            <a:ext cx="8147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The use of polynomial fitting is not the coolest </a:t>
            </a:r>
            <a:r>
              <a:rPr lang="en-US" altLang="ko-KR" sz="2400"/>
              <a:t>thing </a:t>
            </a:r>
            <a:r>
              <a:rPr lang="en-US" altLang="ko-KR" sz="2400" smtClean="0"/>
              <a:t>in </a:t>
            </a:r>
            <a:r>
              <a:rPr lang="en-US" altLang="ko-KR" sz="2400"/>
              <a:t>the </a:t>
            </a:r>
            <a:r>
              <a:rPr lang="en-US" altLang="ko-KR" sz="2400" smtClean="0"/>
              <a:t>machine learning </a:t>
            </a:r>
            <a:r>
              <a:rPr lang="en-US" altLang="ko-KR" sz="2400"/>
              <a:t>world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5101733"/>
            <a:ext cx="8147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We have chosen it to not distract you by the coolness of some shiny algorithm</a:t>
            </a:r>
            <a:endParaRPr lang="ko-KR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238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Machine Learning</a:t>
            </a:r>
            <a:endParaRPr lang="ko-KR" altLang="en-US" dirty="0"/>
          </a:p>
        </p:txBody>
      </p:sp>
      <p:pic>
        <p:nvPicPr>
          <p:cNvPr id="2050" name="Picture 2" descr="http://news.uic.edu/files/2015/07/15893429463_e4172f3629_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224" y="1666900"/>
            <a:ext cx="6597036" cy="435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687364" y="2964785"/>
            <a:ext cx="1789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b="1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endParaRPr lang="ko-KR" altLang="en-US" sz="3400" b="1" dirty="0" smtClean="0">
              <a:latin typeface="Microsoft YaHei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3440" y="2689756"/>
            <a:ext cx="22363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b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lang="ko-KR" altLang="en-US" sz="3400" b="1" dirty="0" smtClean="0">
              <a:latin typeface="Microsoft YaHei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65688" y="2966629"/>
            <a:ext cx="178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SciPy</a:t>
            </a:r>
            <a:endParaRPr lang="ko-KR" altLang="en-US" sz="3200" b="1" dirty="0" smtClean="0">
              <a:latin typeface="Microsoft YaHei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7528" y="2209056"/>
            <a:ext cx="178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matplotlib</a:t>
            </a:r>
            <a:endParaRPr lang="ko-KR" altLang="en-US" sz="2000" b="1" dirty="0" smtClean="0">
              <a:latin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658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What the book will teach you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6792"/>
            <a:ext cx="8229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+mn-ea"/>
              </a:rPr>
              <a:t>Reading in the data cleaning 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198" y="2323020"/>
            <a:ext cx="8229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+mn-ea"/>
              </a:rPr>
              <a:t>Exploring and understanding the input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198" y="3104300"/>
            <a:ext cx="8229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+mn-ea"/>
              </a:rPr>
              <a:t>Analyzing how best to present the data to the learning algorithm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198" y="4254912"/>
            <a:ext cx="8229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+mn-ea"/>
              </a:rPr>
              <a:t>Choosing the right model and learning algorithm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198" y="5036192"/>
            <a:ext cx="8229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+mn-ea"/>
              </a:rPr>
              <a:t>Measuring the performance correctly</a:t>
            </a:r>
          </a:p>
        </p:txBody>
      </p:sp>
    </p:spTree>
    <p:extLst>
      <p:ext uri="{BB962C8B-B14F-4D97-AF65-F5344CB8AC3E}">
        <p14:creationId xmlns:p14="http://schemas.microsoft.com/office/powerpoint/2010/main" val="234334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Introduction to Python..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556792"/>
            <a:ext cx="8229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latin typeface="+mn-ea"/>
              </a:rPr>
              <a:t>Python</a:t>
            </a:r>
            <a:r>
              <a:rPr lang="en-US" altLang="ko-KR" sz="2400" smtClean="0">
                <a:latin typeface="+mn-ea"/>
              </a:rPr>
              <a:t> is very easy to off-load number crunching tasks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199" y="2294680"/>
            <a:ext cx="7643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latin typeface="+mn-ea"/>
              </a:rPr>
              <a:t>Numpy</a:t>
            </a:r>
            <a:r>
              <a:rPr lang="en-US" altLang="ko-KR" sz="2400" smtClean="0">
                <a:latin typeface="+mn-ea"/>
              </a:rPr>
              <a:t> provides the support of highly optimized multidimensional arrays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199" y="3401900"/>
            <a:ext cx="7643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latin typeface="+mn-ea"/>
              </a:rPr>
              <a:t>SciPy</a:t>
            </a:r>
            <a:r>
              <a:rPr lang="en-US" altLang="ko-KR" sz="2400" smtClean="0">
                <a:latin typeface="+mn-ea"/>
              </a:rPr>
              <a:t> uses those arrays to provide a set of fast numerical recipes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199" y="4509120"/>
            <a:ext cx="7643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latin typeface="+mn-ea"/>
              </a:rPr>
              <a:t>matplotlib</a:t>
            </a:r>
            <a:r>
              <a:rPr lang="en-US" altLang="ko-KR" sz="2400" smtClean="0">
                <a:latin typeface="+mn-ea"/>
              </a:rPr>
              <a:t> provides feature-rich library to plot high-quality graphs</a:t>
            </a:r>
            <a:endParaRPr lang="ko-KR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720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Installing Python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556792"/>
            <a:ext cx="8229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http://scipy.org/install.html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418330"/>
            <a:ext cx="764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https://</a:t>
            </a:r>
            <a:r>
              <a:rPr lang="en-US" altLang="ko-KR" sz="2400" dirty="0" smtClean="0">
                <a:latin typeface="+mn-ea"/>
              </a:rPr>
              <a:t>www.continuum.io/downloads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487561"/>
            <a:ext cx="764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http://matplotlib.org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3995772"/>
            <a:ext cx="764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Anaconda</a:t>
            </a:r>
            <a:r>
              <a:rPr lang="en-US" altLang="ko-KR" dirty="0" smtClean="0">
                <a:latin typeface="+mn-ea"/>
              </a:rPr>
              <a:t> is already fully Python 3 compatible</a:t>
            </a:r>
            <a:endParaRPr lang="ko-KR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007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Autofit/>
          </a:bodyPr>
          <a:lstStyle/>
          <a:p>
            <a:r>
              <a:rPr lang="en-US" altLang="ko-KR" sz="4000" dirty="0" smtClean="0"/>
              <a:t>Efficient </a:t>
            </a:r>
            <a:r>
              <a:rPr lang="en-US" altLang="ko-KR" sz="4000" dirty="0" err="1" smtClean="0"/>
              <a:t>NumPy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>and Intelligent </a:t>
            </a:r>
            <a:r>
              <a:rPr lang="en-US" altLang="ko-KR" sz="4000" dirty="0" err="1" smtClean="0"/>
              <a:t>SciPy</a:t>
            </a:r>
            <a:endParaRPr lang="ko-KR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988840"/>
            <a:ext cx="8229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http://</a:t>
            </a:r>
            <a:r>
              <a:rPr lang="en-US" altLang="ko-KR" sz="2400" dirty="0" smtClean="0"/>
              <a:t>www.scipy.org/Tentative_NumPy_Tutorial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8" y="2937718"/>
            <a:ext cx="8229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http://</a:t>
            </a:r>
            <a:r>
              <a:rPr lang="en-US" altLang="ko-KR" sz="2400" dirty="0" smtClean="0"/>
              <a:t>scipy-lectures.github.com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198" y="3903439"/>
            <a:ext cx="8229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http://</a:t>
            </a:r>
            <a:r>
              <a:rPr lang="en-US" altLang="ko-KR" sz="2400" dirty="0" smtClean="0"/>
              <a:t>docs.scipy.org/doc/scipy/reference/tutorial</a:t>
            </a:r>
            <a:endParaRPr lang="ko-KR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504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Learning </a:t>
            </a:r>
            <a:r>
              <a:rPr lang="en-US" altLang="ko-KR" dirty="0" err="1" smtClean="0"/>
              <a:t>NumPy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556792"/>
            <a:ext cx="8229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Indexing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418330"/>
            <a:ext cx="764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Comparing the runtime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487561"/>
            <a:ext cx="764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Handling </a:t>
            </a:r>
            <a:r>
              <a:rPr lang="en-US" altLang="ko-KR" sz="2400" dirty="0" err="1" smtClean="0">
                <a:latin typeface="+mn-ea"/>
              </a:rPr>
              <a:t>nonexisting</a:t>
            </a:r>
            <a:r>
              <a:rPr lang="en-US" altLang="ko-KR" sz="2400" dirty="0" smtClean="0">
                <a:latin typeface="+mn-ea"/>
              </a:rPr>
              <a:t> values</a:t>
            </a:r>
            <a:endParaRPr lang="ko-KR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460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Learning </a:t>
            </a:r>
            <a:r>
              <a:rPr lang="en-US" altLang="ko-KR" dirty="0" err="1" smtClean="0"/>
              <a:t>SciPy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556792"/>
            <a:ext cx="82296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+mn-ea"/>
              </a:rPr>
              <a:t>매트릭스 처리 </a:t>
            </a:r>
            <a:r>
              <a:rPr lang="en-US" altLang="ko-KR" sz="2400" dirty="0" smtClean="0">
                <a:latin typeface="+mn-ea"/>
              </a:rPr>
              <a:t>(matrix manipulation)</a:t>
            </a:r>
          </a:p>
          <a:p>
            <a:r>
              <a:rPr lang="ko-KR" altLang="en-US" sz="2400" dirty="0" smtClean="0">
                <a:latin typeface="+mn-ea"/>
              </a:rPr>
              <a:t>선형대수 </a:t>
            </a:r>
            <a:r>
              <a:rPr lang="en-US" altLang="ko-KR" sz="2400" dirty="0" smtClean="0">
                <a:latin typeface="+mn-ea"/>
              </a:rPr>
              <a:t>(linear algebra)</a:t>
            </a:r>
          </a:p>
          <a:p>
            <a:r>
              <a:rPr lang="ko-KR" altLang="en-US" sz="2400" dirty="0" smtClean="0">
                <a:latin typeface="+mn-ea"/>
              </a:rPr>
              <a:t>최적화 </a:t>
            </a:r>
            <a:r>
              <a:rPr lang="en-US" altLang="ko-KR" sz="2400" dirty="0" smtClean="0">
                <a:latin typeface="+mn-ea"/>
              </a:rPr>
              <a:t>(optimization)</a:t>
            </a:r>
          </a:p>
          <a:p>
            <a:r>
              <a:rPr lang="ko-KR" altLang="en-US" sz="2400" dirty="0" smtClean="0">
                <a:latin typeface="+mn-ea"/>
              </a:rPr>
              <a:t>군집화 </a:t>
            </a:r>
            <a:r>
              <a:rPr lang="en-US" altLang="ko-KR" sz="2400" dirty="0" smtClean="0">
                <a:latin typeface="+mn-ea"/>
              </a:rPr>
              <a:t>(clustering)</a:t>
            </a:r>
          </a:p>
          <a:p>
            <a:r>
              <a:rPr lang="ko-KR" altLang="en-US" sz="2400" dirty="0" smtClean="0">
                <a:latin typeface="+mn-ea"/>
              </a:rPr>
              <a:t>공간 연산 </a:t>
            </a:r>
            <a:r>
              <a:rPr lang="en-US" altLang="ko-KR" sz="2400" dirty="0" smtClean="0">
                <a:latin typeface="+mn-ea"/>
              </a:rPr>
              <a:t>(spatial operations)</a:t>
            </a:r>
          </a:p>
          <a:p>
            <a:r>
              <a:rPr lang="ko-KR" altLang="en-US" sz="2400" dirty="0" smtClean="0">
                <a:latin typeface="+mn-ea"/>
              </a:rPr>
              <a:t>고속 </a:t>
            </a:r>
            <a:r>
              <a:rPr lang="ko-KR" altLang="en-US" sz="2400" dirty="0" err="1" smtClean="0">
                <a:latin typeface="+mn-ea"/>
              </a:rPr>
              <a:t>푸리에</a:t>
            </a:r>
            <a:r>
              <a:rPr lang="ko-KR" altLang="en-US" sz="2400" smtClean="0">
                <a:latin typeface="+mn-ea"/>
              </a:rPr>
              <a:t> 변환 </a:t>
            </a:r>
            <a:r>
              <a:rPr lang="en-US" altLang="ko-KR" sz="2400" dirty="0" smtClean="0">
                <a:latin typeface="+mn-ea"/>
              </a:rPr>
              <a:t>(fast Fourier transform)</a:t>
            </a:r>
          </a:p>
        </p:txBody>
      </p:sp>
    </p:spTree>
    <p:extLst>
      <p:ext uri="{BB962C8B-B14F-4D97-AF65-F5344CB8AC3E}">
        <p14:creationId xmlns:p14="http://schemas.microsoft.com/office/powerpoint/2010/main" val="287889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Learning </a:t>
            </a:r>
            <a:r>
              <a:rPr lang="en-US" altLang="ko-KR" dirty="0" err="1" smtClean="0"/>
              <a:t>SciPy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8615" y="785970"/>
            <a:ext cx="7365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The diverse algorithms are grouped into the following toolboxes: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840245"/>
              </p:ext>
            </p:extLst>
          </p:nvPr>
        </p:nvGraphicFramePr>
        <p:xfrm>
          <a:off x="910225" y="1167276"/>
          <a:ext cx="7334183" cy="55036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1575"/>
                <a:gridCol w="5472608"/>
              </a:tblGrid>
              <a:tr h="310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SciPy</a:t>
                      </a:r>
                      <a:r>
                        <a:rPr lang="en-US" altLang="ko-KR" sz="1200" dirty="0" smtClean="0"/>
                        <a:t> packages           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Functionalities</a:t>
                      </a:r>
                      <a:endParaRPr lang="ko-KR" altLang="en-US" sz="1200"/>
                    </a:p>
                  </a:txBody>
                  <a:tcPr anchor="ctr"/>
                </a:tc>
              </a:tr>
              <a:tr h="447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cluster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계층적 군집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cluster.hierachy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200" smtClean="0"/>
                        <a:t>벡터 양자화 </a:t>
                      </a:r>
                      <a:r>
                        <a:rPr lang="en-US" altLang="ko-KR" sz="1200" dirty="0" smtClean="0"/>
                        <a:t>/ K</a:t>
                      </a:r>
                      <a:r>
                        <a:rPr lang="ko-KR" altLang="en-US" sz="1200" smtClean="0"/>
                        <a:t>평균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cluster.vq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47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constants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물리와 수학 상수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일반적인 </a:t>
                      </a:r>
                      <a:r>
                        <a:rPr lang="ko-KR" altLang="en-US" sz="1200" dirty="0" err="1" smtClean="0"/>
                        <a:t>기버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10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fftpack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이산 </a:t>
                      </a:r>
                      <a:r>
                        <a:rPr lang="ko-KR" altLang="en-US" sz="1200" dirty="0" err="1" smtClean="0"/>
                        <a:t>푸리에</a:t>
                      </a:r>
                      <a:r>
                        <a:rPr lang="ko-KR" altLang="en-US" sz="1200" dirty="0" smtClean="0"/>
                        <a:t> 변환 함수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10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integrate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적분 함수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10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interpolate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보간법</a:t>
                      </a:r>
                      <a:r>
                        <a:rPr lang="en-US" altLang="ko-KR" sz="1200" dirty="0" smtClean="0"/>
                        <a:t>(2</a:t>
                      </a:r>
                      <a:r>
                        <a:rPr lang="ko-KR" altLang="en-US" sz="1200" smtClean="0"/>
                        <a:t>차</a:t>
                      </a:r>
                      <a:r>
                        <a:rPr lang="en-US" altLang="ko-KR" sz="1200" dirty="0" smtClean="0"/>
                        <a:t>, 3</a:t>
                      </a:r>
                      <a:r>
                        <a:rPr lang="ko-KR" altLang="en-US" sz="1200" smtClean="0"/>
                        <a:t>차 등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10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io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데이터 입출력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10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linalg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최적화된 </a:t>
                      </a:r>
                      <a:r>
                        <a:rPr lang="en-US" altLang="ko-KR" sz="1200" dirty="0" smtClean="0"/>
                        <a:t>BLAS</a:t>
                      </a:r>
                      <a:r>
                        <a:rPr lang="ko-KR" altLang="en-US" sz="1200" smtClean="0"/>
                        <a:t>와 </a:t>
                      </a:r>
                      <a:r>
                        <a:rPr lang="en-US" altLang="ko-KR" sz="1200" dirty="0" smtClean="0"/>
                        <a:t>LAPACK </a:t>
                      </a:r>
                      <a:r>
                        <a:rPr lang="ko-KR" altLang="en-US" sz="1200" smtClean="0"/>
                        <a:t>라이브러리를 사용한 선형 대수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68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maxentropy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최대 엔트로피 모델에 적합화를 위한 함수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684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ndimages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</a:t>
                      </a:r>
                      <a:r>
                        <a:rPr lang="ko-KR" altLang="en-US" sz="1200" smtClean="0"/>
                        <a:t>차원 이미지 패키지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10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odr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직교 거리 회귀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10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optimize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최적화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10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signal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신호 처리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10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sparse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희소 매트릭스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10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spatial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공간 데이터 및 알고리즘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10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special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/>
                        <a:t>베셀</a:t>
                      </a:r>
                      <a:r>
                        <a:rPr lang="en-US" altLang="ko-KR" sz="1200" dirty="0" smtClean="0"/>
                        <a:t>(Bessel), </a:t>
                      </a:r>
                      <a:r>
                        <a:rPr lang="ko-KR" altLang="en-US" sz="1200" smtClean="0"/>
                        <a:t>야코비</a:t>
                      </a:r>
                      <a:r>
                        <a:rPr lang="en-US" altLang="ko-KR" sz="1200" dirty="0" smtClean="0"/>
                        <a:t>(Jacobian) </a:t>
                      </a:r>
                      <a:r>
                        <a:rPr lang="ko-KR" altLang="en-US" sz="1200" smtClean="0"/>
                        <a:t>같은 특별한 수학 함수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10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stats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통계 </a:t>
                      </a:r>
                      <a:r>
                        <a:rPr lang="ko-KR" altLang="en-US" sz="1200" dirty="0" err="1" smtClean="0"/>
                        <a:t>툴킷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94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 Rounded MT Bold"/>
        <a:ea typeface="맑은 고딕"/>
        <a:cs typeface=""/>
      </a:majorFont>
      <a:minorFont>
        <a:latin typeface="Microsoft JhengHe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sz="2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649</TotalTime>
  <Words>428</Words>
  <Application>Microsoft Office PowerPoint</Application>
  <PresentationFormat>화면 슬라이드 쇼(4:3)</PresentationFormat>
  <Paragraphs>101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Adobe Heiti Std R</vt:lpstr>
      <vt:lpstr>Microsoft JhengHei</vt:lpstr>
      <vt:lpstr>Microsoft YaHei</vt:lpstr>
      <vt:lpstr>맑은 고딕</vt:lpstr>
      <vt:lpstr>Arial</vt:lpstr>
      <vt:lpstr>Arial Rounded MT Bold</vt:lpstr>
      <vt:lpstr>Office 테마</vt:lpstr>
      <vt:lpstr>Getting Started with Python Machine Learning</vt:lpstr>
      <vt:lpstr>Python Machine Learning</vt:lpstr>
      <vt:lpstr>What the book will teach you</vt:lpstr>
      <vt:lpstr>Introduction to Python..</vt:lpstr>
      <vt:lpstr>Installing Python</vt:lpstr>
      <vt:lpstr>Efficient NumPy and Intelligent SciPy</vt:lpstr>
      <vt:lpstr>Learning NumPy</vt:lpstr>
      <vt:lpstr>Learning SciPy</vt:lpstr>
      <vt:lpstr>Learning SciPy</vt:lpstr>
      <vt:lpstr>Our first(tiny) application of machine learning</vt:lpstr>
      <vt:lpstr>Our first(tiny) application of machine learning</vt:lpstr>
      <vt:lpstr>Summary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Tools</dc:title>
  <dc:creator>Microsoft Corporation</dc:creator>
  <cp:lastModifiedBy>ROOT</cp:lastModifiedBy>
  <cp:revision>81</cp:revision>
  <dcterms:created xsi:type="dcterms:W3CDTF">2006-10-05T04:04:58Z</dcterms:created>
  <dcterms:modified xsi:type="dcterms:W3CDTF">2016-05-26T16:15:41Z</dcterms:modified>
</cp:coreProperties>
</file>