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6"/>
  </p:notesMasterIdLst>
  <p:sldIdLst>
    <p:sldId id="357" r:id="rId2"/>
    <p:sldId id="358" r:id="rId3"/>
    <p:sldId id="343" r:id="rId4"/>
    <p:sldId id="344" r:id="rId5"/>
    <p:sldId id="346" r:id="rId6"/>
    <p:sldId id="347" r:id="rId7"/>
    <p:sldId id="349" r:id="rId8"/>
    <p:sldId id="350" r:id="rId9"/>
    <p:sldId id="351" r:id="rId10"/>
    <p:sldId id="352" r:id="rId11"/>
    <p:sldId id="353" r:id="rId12"/>
    <p:sldId id="359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54" r:id="rId30"/>
    <p:sldId id="360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64" r:id="rId52"/>
    <p:sldId id="325" r:id="rId53"/>
    <p:sldId id="361" r:id="rId54"/>
    <p:sldId id="258" r:id="rId55"/>
    <p:sldId id="286" r:id="rId56"/>
    <p:sldId id="289" r:id="rId57"/>
    <p:sldId id="290" r:id="rId58"/>
    <p:sldId id="287" r:id="rId59"/>
    <p:sldId id="288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300" r:id="rId69"/>
    <p:sldId id="301" r:id="rId70"/>
    <p:sldId id="302" r:id="rId71"/>
    <p:sldId id="303" r:id="rId72"/>
    <p:sldId id="304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397" r:id="rId85"/>
    <p:sldId id="398" r:id="rId86"/>
    <p:sldId id="399" r:id="rId87"/>
    <p:sldId id="400" r:id="rId88"/>
    <p:sldId id="401" r:id="rId89"/>
    <p:sldId id="362" r:id="rId90"/>
    <p:sldId id="363" r:id="rId91"/>
    <p:sldId id="365" r:id="rId92"/>
    <p:sldId id="366" r:id="rId93"/>
    <p:sldId id="367" r:id="rId94"/>
    <p:sldId id="368" r:id="rId95"/>
    <p:sldId id="369" r:id="rId96"/>
    <p:sldId id="370" r:id="rId97"/>
    <p:sldId id="380" r:id="rId98"/>
    <p:sldId id="382" r:id="rId99"/>
    <p:sldId id="384" r:id="rId100"/>
    <p:sldId id="385" r:id="rId101"/>
    <p:sldId id="375" r:id="rId102"/>
    <p:sldId id="376" r:id="rId103"/>
    <p:sldId id="383" r:id="rId104"/>
    <p:sldId id="378" r:id="rId105"/>
  </p:sldIdLst>
  <p:sldSz cx="9144000" cy="6858000" type="screen4x3"/>
  <p:notesSz cx="6805613" cy="9939338"/>
  <p:embeddedFontLst>
    <p:embeddedFont>
      <p:font typeface="나눔명조" panose="02020603020101020101" charset="-127"/>
      <p:regular r:id="rId107"/>
      <p:bold r:id="rId108"/>
    </p:embeddedFont>
    <p:embeddedFont>
      <p:font typeface="나눔고딕 ExtraBold" panose="020D0904000000000000" charset="-127"/>
      <p:bold r:id="rId109"/>
    </p:embeddedFont>
    <p:embeddedFont>
      <p:font typeface="나눔고딕" panose="020D0604000000000000" charset="-127"/>
      <p:regular r:id="rId110"/>
      <p:bold r:id="rId111"/>
    </p:embeddedFont>
    <p:embeddedFont>
      <p:font typeface="나눔스퀘어 Bold" panose="020B0600000101010101" pitchFamily="50" charset="-127"/>
      <p:bold r:id="rId112"/>
    </p:embeddedFont>
    <p:embeddedFont>
      <p:font typeface="맑은 고딕" panose="020B0503020000020004" pitchFamily="50" charset="-127"/>
      <p:regular r:id="rId113"/>
      <p:bold r:id="rId114"/>
    </p:embeddedFont>
    <p:embeddedFont>
      <p:font typeface="나눔고딕" panose="020D0604000000000000" charset="-127"/>
      <p:regular r:id="rId110"/>
      <p:bold r:id="rId1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940" autoAdjust="0"/>
  </p:normalViewPr>
  <p:slideViewPr>
    <p:cSldViewPr>
      <p:cViewPr varScale="1">
        <p:scale>
          <a:sx n="108" d="100"/>
          <a:sy n="108" d="100"/>
        </p:scale>
        <p:origin x="163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6.fntdata"/><Relationship Id="rId16" Type="http://schemas.openxmlformats.org/officeDocument/2006/relationships/slide" Target="slides/slide15.xml"/><Relationship Id="rId107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font" Target="fonts/font4.fntdata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7.fntdata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font" Target="fonts/font2.fntdata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14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3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695AE-371F-4519-B5FD-D58CF0CD863E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4519E66-49A9-4960-9C1B-A437FF0BE64C}">
      <dgm:prSet phldrT="[텍스트]" custT="1"/>
      <dgm:spPr>
        <a:solidFill>
          <a:schemeClr val="accent6">
            <a:lumMod val="75000"/>
          </a:schemeClr>
        </a:solidFill>
        <a:ln w="76200">
          <a:solidFill>
            <a:schemeClr val="bg1"/>
          </a:solidFill>
          <a:miter lim="800000"/>
        </a:ln>
      </dgm:spPr>
      <dgm:t>
        <a:bodyPr anchor="t"/>
        <a:lstStyle/>
        <a:p>
          <a:pPr algn="ctr" latinLnBrk="1">
            <a:lnSpc>
              <a:spcPct val="300000"/>
            </a:lnSpc>
          </a:pPr>
          <a:r>
            <a:rPr lang="en-US" altLang="ko-KR" sz="1200" b="1" dirty="0">
              <a:latin typeface="나눔고딕" pitchFamily="50" charset="-127"/>
              <a:ea typeface="나눔고딕" pitchFamily="50" charset="-127"/>
            </a:rPr>
            <a:t>Hello World</a:t>
          </a:r>
          <a:r>
            <a:rPr lang="ko-KR" altLang="en-US" sz="1200" b="1" dirty="0">
              <a:latin typeface="나눔고딕" pitchFamily="50" charset="-127"/>
              <a:ea typeface="나눔고딕" pitchFamily="50" charset="-127"/>
            </a:rPr>
            <a:t>를 자바와 </a:t>
          </a:r>
          <a:r>
            <a:rPr lang="ko-KR" altLang="en-US" sz="1200" b="1" dirty="0" err="1">
              <a:latin typeface="나눔고딕" pitchFamily="50" charset="-127"/>
              <a:ea typeface="나눔고딕" pitchFamily="50" charset="-127"/>
            </a:rPr>
            <a:t>파이썬으로</a:t>
          </a:r>
          <a:r>
            <a:rPr lang="ko-KR" altLang="en-US" sz="1200" b="1" dirty="0">
              <a:latin typeface="나눔고딕" pitchFamily="50" charset="-127"/>
              <a:ea typeface="나눔고딕" pitchFamily="50" charset="-127"/>
            </a:rPr>
            <a:t> 각각 출력 해보면</a:t>
          </a:r>
          <a:r>
            <a:rPr lang="en-US" altLang="ko-KR" sz="1200" b="1" dirty="0">
              <a:latin typeface="나눔고딕" pitchFamily="50" charset="-127"/>
              <a:ea typeface="나눔고딕" pitchFamily="50" charset="-127"/>
            </a:rPr>
            <a:t>?</a:t>
          </a:r>
        </a:p>
      </dgm:t>
    </dgm:pt>
    <dgm:pt modelId="{6C6E28FD-DB3B-4318-8383-B6B9602D4E8D}" type="parTrans" cxnId="{67EC7091-801C-4403-B9B8-6B3C3C95C938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8D9AA912-4EFA-435A-8CDD-BDB7ED1DECB0}" type="sibTrans" cxnId="{67EC7091-801C-4403-B9B8-6B3C3C95C938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4FCB7455-2EFE-4FE2-B774-1C4D82FEAA80}">
      <dgm:prSet phldrT="[텍스트]" custT="1"/>
      <dgm:spPr>
        <a:solidFill>
          <a:schemeClr val="accent3">
            <a:lumMod val="75000"/>
          </a:schemeClr>
        </a:solidFill>
        <a:ln w="76200">
          <a:solidFill>
            <a:schemeClr val="bg1"/>
          </a:solidFill>
          <a:miter lim="800000"/>
        </a:ln>
      </dgm:spPr>
      <dgm:t>
        <a:bodyPr anchor="t"/>
        <a:lstStyle/>
        <a:p>
          <a:pPr algn="l" latinLnBrk="1">
            <a:lnSpc>
              <a:spcPct val="100000"/>
            </a:lnSpc>
          </a:pPr>
          <a:r>
            <a:rPr lang="ko-KR" altLang="en-US" sz="900" b="1" dirty="0">
              <a:latin typeface="나눔고딕" pitchFamily="50" charset="-127"/>
              <a:ea typeface="나눔고딕" pitchFamily="50" charset="-127"/>
            </a:rPr>
            <a:t> </a:t>
          </a:r>
          <a:r>
            <a:rPr lang="en-US" altLang="ko-KR" sz="900" b="1" dirty="0">
              <a:latin typeface="나눔고딕" pitchFamily="50" charset="-127"/>
              <a:ea typeface="나눔고딕" pitchFamily="50" charset="-127"/>
            </a:rPr>
            <a:t>Java</a:t>
          </a:r>
          <a:r>
            <a:rPr lang="ko-KR" altLang="en-US" sz="900" b="1" dirty="0">
              <a:latin typeface="나눔고딕" pitchFamily="50" charset="-127"/>
              <a:ea typeface="나눔고딕" pitchFamily="50" charset="-127"/>
            </a:rPr>
            <a:t>에서 </a:t>
          </a:r>
          <a:r>
            <a:rPr lang="en-US" altLang="ko-KR" sz="900" b="1" dirty="0">
              <a:latin typeface="나눔고딕" pitchFamily="50" charset="-127"/>
              <a:ea typeface="나눔고딕" pitchFamily="50" charset="-127"/>
            </a:rPr>
            <a:t>Hello World</a:t>
          </a:r>
          <a:r>
            <a:rPr lang="ko-KR" altLang="en-US" sz="900" b="1" dirty="0">
              <a:latin typeface="나눔고딕" pitchFamily="50" charset="-127"/>
              <a:ea typeface="나눔고딕" pitchFamily="50" charset="-127"/>
            </a:rPr>
            <a:t>를 출력 하기</a:t>
          </a:r>
          <a:endParaRPr lang="en-US" altLang="ko-KR" sz="900" b="1" dirty="0">
            <a:latin typeface="나눔고딕" pitchFamily="50" charset="-127"/>
            <a:ea typeface="나눔고딕" pitchFamily="50" charset="-127"/>
          </a:endParaRPr>
        </a:p>
        <a:p>
          <a:pPr algn="l" latinLnBrk="1">
            <a:lnSpc>
              <a:spcPct val="90000"/>
            </a:lnSpc>
          </a:pPr>
          <a:r>
            <a:rPr lang="en-US" altLang="ko-KR" sz="900" b="1" dirty="0">
              <a:latin typeface="나눔고딕" pitchFamily="50" charset="-127"/>
              <a:ea typeface="나눔고딕" pitchFamily="50" charset="-127"/>
            </a:rPr>
            <a:t>* HelloWorld.java</a:t>
          </a:r>
        </a:p>
        <a:p>
          <a:pPr algn="l" latinLnBrk="1">
            <a:lnSpc>
              <a:spcPct val="90000"/>
            </a:lnSpc>
          </a:pPr>
          <a:r>
            <a:rPr lang="en-US" altLang="ko-KR" sz="900" b="1" dirty="0">
              <a:latin typeface="나눔고딕" pitchFamily="50" charset="-127"/>
              <a:ea typeface="나눔고딕" pitchFamily="50" charset="-127"/>
            </a:rPr>
            <a:t>  </a:t>
          </a:r>
          <a:r>
            <a:rPr lang="en-US" altLang="ko-KR" sz="9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public class </a:t>
          </a:r>
          <a:r>
            <a:rPr lang="en-US" altLang="ko-KR" sz="900" b="1" dirty="0" err="1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HelloWorld</a:t>
          </a:r>
          <a:r>
            <a:rPr lang="en-US" altLang="ko-KR" sz="9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{</a:t>
          </a:r>
        </a:p>
        <a:p>
          <a:pPr algn="l" latinLnBrk="1">
            <a:lnSpc>
              <a:spcPct val="90000"/>
            </a:lnSpc>
          </a:pPr>
          <a:r>
            <a:rPr lang="en-US" altLang="ko-KR" sz="9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   public static void main(String[] </a:t>
          </a:r>
          <a:r>
            <a:rPr lang="en-US" altLang="ko-KR" sz="900" b="1" dirty="0" err="1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args</a:t>
          </a:r>
          <a:r>
            <a:rPr lang="en-US" altLang="ko-KR" sz="9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){</a:t>
          </a:r>
        </a:p>
        <a:p>
          <a:pPr algn="l" latinLnBrk="1">
            <a:lnSpc>
              <a:spcPct val="90000"/>
            </a:lnSpc>
          </a:pPr>
          <a:r>
            <a:rPr lang="en-US" altLang="ko-KR" sz="9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	    String </a:t>
          </a:r>
          <a:r>
            <a:rPr lang="en-US" altLang="ko-KR" sz="900" b="1" dirty="0" err="1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sayHello</a:t>
          </a:r>
          <a:r>
            <a:rPr lang="en-US" altLang="ko-KR" sz="9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= “Hello World!”;</a:t>
          </a:r>
        </a:p>
        <a:p>
          <a:pPr algn="l" latinLnBrk="1">
            <a:lnSpc>
              <a:spcPct val="90000"/>
            </a:lnSpc>
          </a:pPr>
          <a:r>
            <a:rPr lang="en-US" altLang="ko-KR" sz="9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 	    </a:t>
          </a:r>
          <a:r>
            <a:rPr lang="en-US" altLang="ko-KR" sz="900" b="1" dirty="0" err="1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System.out.println</a:t>
          </a:r>
          <a:r>
            <a:rPr lang="en-US" altLang="ko-KR" sz="9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(</a:t>
          </a:r>
          <a:r>
            <a:rPr lang="en-US" altLang="ko-KR" sz="900" b="1" dirty="0" err="1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sayHello</a:t>
          </a:r>
          <a:r>
            <a:rPr lang="en-US" altLang="ko-KR" sz="9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);</a:t>
          </a:r>
        </a:p>
        <a:p>
          <a:pPr algn="l" latinLnBrk="1">
            <a:lnSpc>
              <a:spcPct val="90000"/>
            </a:lnSpc>
          </a:pPr>
          <a:r>
            <a:rPr lang="en-US" altLang="ko-KR" sz="9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   }</a:t>
          </a:r>
        </a:p>
        <a:p>
          <a:pPr algn="l" latinLnBrk="1">
            <a:lnSpc>
              <a:spcPct val="90000"/>
            </a:lnSpc>
          </a:pPr>
          <a:r>
            <a:rPr lang="en-US" altLang="ko-KR" sz="9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 }</a:t>
          </a:r>
          <a:endParaRPr lang="ko-KR" altLang="en-US" sz="900" b="1" dirty="0">
            <a:solidFill>
              <a:schemeClr val="accent4">
                <a:lumMod val="40000"/>
                <a:lumOff val="60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D86990F-1E26-40A8-9E07-E866FB4DE513}" type="parTrans" cxnId="{228AF831-0E9A-4075-9793-9DADC9232ADD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74D61BCC-4F81-4181-B1B1-9036281563F7}" type="sibTrans" cxnId="{228AF831-0E9A-4075-9793-9DADC9232ADD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230913B1-4E3F-4D41-9ADA-EBECC5B0D28F}">
      <dgm:prSet phldrT="[텍스트]" custT="1"/>
      <dgm:spPr>
        <a:solidFill>
          <a:schemeClr val="accent3">
            <a:lumMod val="75000"/>
          </a:schemeClr>
        </a:solidFill>
        <a:ln w="76200">
          <a:solidFill>
            <a:schemeClr val="bg1"/>
          </a:solidFill>
          <a:miter lim="800000"/>
        </a:ln>
      </dgm:spPr>
      <dgm:t>
        <a:bodyPr anchor="t"/>
        <a:lstStyle/>
        <a:p>
          <a:pPr algn="l" latinLnBrk="1">
            <a:lnSpc>
              <a:spcPct val="100000"/>
            </a:lnSpc>
          </a:pPr>
          <a:r>
            <a:rPr lang="ko-KR" altLang="en-US" sz="1200" b="1" dirty="0">
              <a:latin typeface="나눔고딕" pitchFamily="50" charset="-127"/>
              <a:ea typeface="나눔고딕" pitchFamily="50" charset="-127"/>
            </a:rPr>
            <a:t> </a:t>
          </a:r>
          <a:r>
            <a:rPr lang="en-US" altLang="ko-KR" sz="1200" b="1" dirty="0">
              <a:latin typeface="나눔고딕" pitchFamily="50" charset="-127"/>
              <a:ea typeface="나눔고딕" pitchFamily="50" charset="-127"/>
            </a:rPr>
            <a:t>Python</a:t>
          </a:r>
          <a:r>
            <a:rPr lang="ko-KR" altLang="en-US" sz="1200" b="1" dirty="0">
              <a:latin typeface="나눔고딕" pitchFamily="50" charset="-127"/>
              <a:ea typeface="나눔고딕" pitchFamily="50" charset="-127"/>
            </a:rPr>
            <a:t>에서 </a:t>
          </a:r>
          <a:r>
            <a:rPr lang="en-US" altLang="ko-KR" sz="1200" b="1" dirty="0">
              <a:latin typeface="나눔고딕" pitchFamily="50" charset="-127"/>
              <a:ea typeface="나눔고딕" pitchFamily="50" charset="-127"/>
            </a:rPr>
            <a:t>Hello World</a:t>
          </a:r>
          <a:r>
            <a:rPr lang="ko-KR" altLang="en-US" sz="1200" b="1" dirty="0">
              <a:latin typeface="나눔고딕" pitchFamily="50" charset="-127"/>
              <a:ea typeface="나눔고딕" pitchFamily="50" charset="-127"/>
            </a:rPr>
            <a:t>를 출력 하기</a:t>
          </a:r>
          <a:endParaRPr lang="en-US" altLang="ko-KR" sz="1200" b="1" dirty="0">
            <a:latin typeface="나눔고딕" pitchFamily="50" charset="-127"/>
            <a:ea typeface="나눔고딕" pitchFamily="50" charset="-127"/>
          </a:endParaRPr>
        </a:p>
        <a:p>
          <a:pPr algn="l" latinLnBrk="1">
            <a:lnSpc>
              <a:spcPct val="100000"/>
            </a:lnSpc>
          </a:pPr>
          <a:r>
            <a:rPr lang="en-US" altLang="ko-KR" sz="1200" b="1" dirty="0">
              <a:latin typeface="나눔고딕" pitchFamily="50" charset="-127"/>
              <a:ea typeface="나눔고딕" pitchFamily="50" charset="-127"/>
            </a:rPr>
            <a:t>* HelloWorld.py</a:t>
          </a:r>
        </a:p>
        <a:p>
          <a:pPr algn="l" latinLnBrk="1">
            <a:lnSpc>
              <a:spcPct val="90000"/>
            </a:lnSpc>
          </a:pPr>
          <a:r>
            <a:rPr lang="en-US" altLang="ko-KR" sz="12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 </a:t>
          </a:r>
          <a:r>
            <a:rPr lang="en-US" altLang="ko-KR" sz="1200" b="1" dirty="0" err="1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sayHello</a:t>
          </a:r>
          <a:r>
            <a:rPr lang="en-US" altLang="ko-KR" sz="12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= ‘Hello World!’</a:t>
          </a:r>
        </a:p>
        <a:p>
          <a:pPr algn="l" latinLnBrk="1">
            <a:lnSpc>
              <a:spcPct val="90000"/>
            </a:lnSpc>
          </a:pPr>
          <a:r>
            <a:rPr lang="en-US" altLang="ko-KR" sz="12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 print(</a:t>
          </a:r>
          <a:r>
            <a:rPr lang="en-US" altLang="ko-KR" sz="1200" b="1" dirty="0" err="1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sayHello</a:t>
          </a:r>
          <a:r>
            <a:rPr lang="en-US" altLang="ko-KR" sz="1200" b="1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);</a:t>
          </a:r>
          <a:endParaRPr lang="ko-KR" altLang="en-US" sz="1200" b="1" dirty="0">
            <a:solidFill>
              <a:schemeClr val="accent4">
                <a:lumMod val="40000"/>
                <a:lumOff val="60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C679A234-37FE-438E-A06B-569E956746F3}" type="parTrans" cxnId="{D4C16FC6-350A-4536-8A95-4227D4D0CF85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4AB04784-00DC-4336-9880-D820EE0E6285}" type="sibTrans" cxnId="{D4C16FC6-350A-4536-8A95-4227D4D0CF85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4FD2D900-1B03-4D0D-8BD5-60B932EBF5F4}">
      <dgm:prSet phldrT="[텍스트]" phldr="1"/>
      <dgm:spPr/>
      <dgm:t>
        <a:bodyPr/>
        <a:lstStyle/>
        <a:p>
          <a:pPr algn="l" latinLnBrk="1"/>
          <a:endParaRPr lang="ko-KR" altLang="en-US" sz="1200" b="1" dirty="0">
            <a:latin typeface="나눔고딕" pitchFamily="50" charset="-127"/>
            <a:ea typeface="나눔고딕" pitchFamily="50" charset="-127"/>
          </a:endParaRPr>
        </a:p>
      </dgm:t>
    </dgm:pt>
    <dgm:pt modelId="{68A34230-6139-4006-8EE6-36BC136C1341}" type="sibTrans" cxnId="{CA8CFD4C-8956-4EBC-ADE7-508BAF9D28F0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4D2B419B-AF7B-4845-8AB6-B91BD3C9DDA4}" type="parTrans" cxnId="{CA8CFD4C-8956-4EBC-ADE7-508BAF9D28F0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DD9C2D13-8E4D-4B3E-B950-7D53BBF5D75C}">
      <dgm:prSet phldrT="[텍스트]" phldr="1"/>
      <dgm:spPr/>
      <dgm:t>
        <a:bodyPr/>
        <a:lstStyle/>
        <a:p>
          <a:pPr algn="l" latinLnBrk="1"/>
          <a:endParaRPr lang="ko-KR" altLang="en-US" sz="1200" b="1" dirty="0">
            <a:latin typeface="나눔고딕" pitchFamily="50" charset="-127"/>
            <a:ea typeface="나눔고딕" pitchFamily="50" charset="-127"/>
          </a:endParaRPr>
        </a:p>
      </dgm:t>
    </dgm:pt>
    <dgm:pt modelId="{0CB3D2F6-2B63-4B00-A9C3-9713C15E9BA3}" type="sibTrans" cxnId="{4AD6BF75-3D1C-40EA-ADF6-A2C67FFCB54C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0D2A8C08-6225-4B56-AB7D-35E8F6517D20}" type="parTrans" cxnId="{4AD6BF75-3D1C-40EA-ADF6-A2C67FFCB54C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D7EC1418-1BF7-4460-AF3C-0B34F27ECCF8}">
      <dgm:prSet phldrT="[텍스트]" phldr="1"/>
      <dgm:spPr/>
      <dgm:t>
        <a:bodyPr/>
        <a:lstStyle/>
        <a:p>
          <a:pPr algn="l" latinLnBrk="1"/>
          <a:endParaRPr lang="ko-KR" altLang="en-US" sz="1200" b="1" dirty="0">
            <a:latin typeface="나눔고딕" pitchFamily="50" charset="-127"/>
            <a:ea typeface="나눔고딕" pitchFamily="50" charset="-127"/>
          </a:endParaRPr>
        </a:p>
      </dgm:t>
    </dgm:pt>
    <dgm:pt modelId="{C17BB20C-6F1D-4F97-BE21-A1AFD02E0942}" type="sibTrans" cxnId="{E95C76BC-E3D2-42C3-9256-9FA3FF105592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04D698AF-AF30-436C-A740-4929191FEEA7}" type="parTrans" cxnId="{E95C76BC-E3D2-42C3-9256-9FA3FF105592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202F6DBA-D640-4AE7-866F-E475138CB95D}">
      <dgm:prSet phldrT="[텍스트]" phldr="1"/>
      <dgm:spPr/>
      <dgm:t>
        <a:bodyPr/>
        <a:lstStyle/>
        <a:p>
          <a:pPr algn="l" latinLnBrk="1"/>
          <a:endParaRPr lang="ko-KR" altLang="en-US" sz="1200" b="1" dirty="0">
            <a:latin typeface="나눔고딕" pitchFamily="50" charset="-127"/>
            <a:ea typeface="나눔고딕" pitchFamily="50" charset="-127"/>
          </a:endParaRPr>
        </a:p>
      </dgm:t>
    </dgm:pt>
    <dgm:pt modelId="{57183B34-60DC-45FE-B29D-A6CC35A4EC76}" type="sibTrans" cxnId="{DFF605CD-1D00-49F3-9972-84377BEB25DF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CC839414-4055-411D-AB6B-9350E8F87748}" type="parTrans" cxnId="{DFF605CD-1D00-49F3-9972-84377BEB25DF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E86A2942-5842-4821-A6C9-B958024C05E7}">
      <dgm:prSet phldrT="[텍스트]" phldr="1"/>
      <dgm:spPr/>
      <dgm:t>
        <a:bodyPr/>
        <a:lstStyle/>
        <a:p>
          <a:pPr algn="l" latinLnBrk="1"/>
          <a:endParaRPr lang="ko-KR" altLang="en-US" sz="1200" b="1" dirty="0">
            <a:latin typeface="나눔고딕" pitchFamily="50" charset="-127"/>
            <a:ea typeface="나눔고딕" pitchFamily="50" charset="-127"/>
          </a:endParaRPr>
        </a:p>
      </dgm:t>
    </dgm:pt>
    <dgm:pt modelId="{761E5B2B-2DF6-4482-9421-7E10F2B24B53}" type="sibTrans" cxnId="{A67FEECB-8569-4249-82E5-901FECA8327A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D084F7C9-6E35-4DC9-8005-7BFE3194B2FC}" type="parTrans" cxnId="{A67FEECB-8569-4249-82E5-901FECA8327A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84ED1EF8-C6D9-43AC-A5A9-5AE97740C7C6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E2E5A1C3-2E74-4B78-945C-707C1FBDD2E8}" type="sibTrans" cxnId="{E380831C-9F1A-4A34-8E19-7295C29BA040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5C6EB219-C5C5-4963-BCEF-FC40D8A01CDB}" type="parTrans" cxnId="{E380831C-9F1A-4A34-8E19-7295C29BA040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6C7EBB98-6E15-4DE5-9FF0-669B9D856B24}" type="pres">
      <dgm:prSet presAssocID="{124695AE-371F-4519-B5FD-D58CF0CD863E}" presName="composite" presStyleCnt="0">
        <dgm:presLayoutVars>
          <dgm:chMax val="1"/>
          <dgm:dir/>
          <dgm:resizeHandles val="exact"/>
        </dgm:presLayoutVars>
      </dgm:prSet>
      <dgm:spPr/>
    </dgm:pt>
    <dgm:pt modelId="{DDB0F051-EAED-4334-B950-F82A9F82CCBF}" type="pres">
      <dgm:prSet presAssocID="{14519E66-49A9-4960-9C1B-A437FF0BE64C}" presName="roof" presStyleLbl="dkBgShp" presStyleIdx="0" presStyleCnt="2" custScaleY="98158"/>
      <dgm:spPr/>
    </dgm:pt>
    <dgm:pt modelId="{09A37080-BC38-4CE4-A358-AC43C47C177F}" type="pres">
      <dgm:prSet presAssocID="{14519E66-49A9-4960-9C1B-A437FF0BE64C}" presName="pillars" presStyleCnt="0"/>
      <dgm:spPr/>
    </dgm:pt>
    <dgm:pt modelId="{61C320C7-6077-4C67-8039-F176CD3718BA}" type="pres">
      <dgm:prSet presAssocID="{14519E66-49A9-4960-9C1B-A437FF0BE64C}" presName="pillar1" presStyleLbl="node1" presStyleIdx="0" presStyleCnt="2" custScaleY="89293" custLinFactNeighborY="-7742">
        <dgm:presLayoutVars>
          <dgm:bulletEnabled val="1"/>
        </dgm:presLayoutVars>
      </dgm:prSet>
      <dgm:spPr/>
    </dgm:pt>
    <dgm:pt modelId="{45CEC3A8-C591-4165-AB8E-6A8C1288A0C9}" type="pres">
      <dgm:prSet presAssocID="{230913B1-4E3F-4D41-9ADA-EBECC5B0D28F}" presName="pillarX" presStyleLbl="node1" presStyleIdx="1" presStyleCnt="2" custScaleY="89293" custLinFactNeighborY="-7742">
        <dgm:presLayoutVars>
          <dgm:bulletEnabled val="1"/>
        </dgm:presLayoutVars>
      </dgm:prSet>
      <dgm:spPr/>
    </dgm:pt>
    <dgm:pt modelId="{3A249158-42D5-470A-93F6-939B3FBCAEB8}" type="pres">
      <dgm:prSet presAssocID="{14519E66-49A9-4960-9C1B-A437FF0BE64C}" presName="base" presStyleLbl="dkBgShp" presStyleIdx="1" presStyleCnt="2" custFlipVert="0" custScaleY="282351" custLinFactNeighborY="-47350"/>
      <dgm:spPr>
        <a:solidFill>
          <a:schemeClr val="accent4">
            <a:lumMod val="75000"/>
          </a:schemeClr>
        </a:solidFill>
        <a:ln w="76200">
          <a:solidFill>
            <a:schemeClr val="bg1"/>
          </a:solidFill>
          <a:miter lim="800000"/>
        </a:ln>
      </dgm:spPr>
    </dgm:pt>
  </dgm:ptLst>
  <dgm:cxnLst>
    <dgm:cxn modelId="{E380831C-9F1A-4A34-8E19-7295C29BA040}" srcId="{124695AE-371F-4519-B5FD-D58CF0CD863E}" destId="{84ED1EF8-C6D9-43AC-A5A9-5AE97740C7C6}" srcOrd="1" destOrd="0" parTransId="{5C6EB219-C5C5-4963-BCEF-FC40D8A01CDB}" sibTransId="{E2E5A1C3-2E74-4B78-945C-707C1FBDD2E8}"/>
    <dgm:cxn modelId="{FBF6AF20-22F8-4AF4-BD80-9F7040D5F690}" type="presOf" srcId="{124695AE-371F-4519-B5FD-D58CF0CD863E}" destId="{6C7EBB98-6E15-4DE5-9FF0-669B9D856B24}" srcOrd="0" destOrd="0" presId="urn:microsoft.com/office/officeart/2005/8/layout/hList3"/>
    <dgm:cxn modelId="{228AF831-0E9A-4075-9793-9DADC9232ADD}" srcId="{14519E66-49A9-4960-9C1B-A437FF0BE64C}" destId="{4FCB7455-2EFE-4FE2-B774-1C4D82FEAA80}" srcOrd="0" destOrd="0" parTransId="{AD86990F-1E26-40A8-9E07-E866FB4DE513}" sibTransId="{74D61BCC-4F81-4181-B1B1-9036281563F7}"/>
    <dgm:cxn modelId="{0276E34B-E799-45B8-B25E-D7CB966A9679}" type="presOf" srcId="{230913B1-4E3F-4D41-9ADA-EBECC5B0D28F}" destId="{45CEC3A8-C591-4165-AB8E-6A8C1288A0C9}" srcOrd="0" destOrd="0" presId="urn:microsoft.com/office/officeart/2005/8/layout/hList3"/>
    <dgm:cxn modelId="{CA8CFD4C-8956-4EBC-ADE7-508BAF9D28F0}" srcId="{E86A2942-5842-4821-A6C9-B958024C05E7}" destId="{4FD2D900-1B03-4D0D-8BD5-60B932EBF5F4}" srcOrd="0" destOrd="0" parTransId="{4D2B419B-AF7B-4845-8AB6-B91BD3C9DDA4}" sibTransId="{68A34230-6139-4006-8EE6-36BC136C1341}"/>
    <dgm:cxn modelId="{4AD6BF75-3D1C-40EA-ADF6-A2C67FFCB54C}" srcId="{E86A2942-5842-4821-A6C9-B958024C05E7}" destId="{DD9C2D13-8E4D-4B3E-B950-7D53BBF5D75C}" srcOrd="1" destOrd="0" parTransId="{0D2A8C08-6225-4B56-AB7D-35E8F6517D20}" sibTransId="{0CB3D2F6-2B63-4B00-A9C3-9713C15E9BA3}"/>
    <dgm:cxn modelId="{E74A1E79-D0A0-4EBB-B374-4726D5DE588A}" type="presOf" srcId="{14519E66-49A9-4960-9C1B-A437FF0BE64C}" destId="{DDB0F051-EAED-4334-B950-F82A9F82CCBF}" srcOrd="0" destOrd="0" presId="urn:microsoft.com/office/officeart/2005/8/layout/hList3"/>
    <dgm:cxn modelId="{67EC7091-801C-4403-B9B8-6B3C3C95C938}" srcId="{124695AE-371F-4519-B5FD-D58CF0CD863E}" destId="{14519E66-49A9-4960-9C1B-A437FF0BE64C}" srcOrd="0" destOrd="0" parTransId="{6C6E28FD-DB3B-4318-8383-B6B9602D4E8D}" sibTransId="{8D9AA912-4EFA-435A-8CDD-BDB7ED1DECB0}"/>
    <dgm:cxn modelId="{BA1B00B3-D4C8-4106-A22B-F6F250ECE88E}" type="presOf" srcId="{4FCB7455-2EFE-4FE2-B774-1C4D82FEAA80}" destId="{61C320C7-6077-4C67-8039-F176CD3718BA}" srcOrd="0" destOrd="0" presId="urn:microsoft.com/office/officeart/2005/8/layout/hList3"/>
    <dgm:cxn modelId="{E95C76BC-E3D2-42C3-9256-9FA3FF105592}" srcId="{84ED1EF8-C6D9-43AC-A5A9-5AE97740C7C6}" destId="{D7EC1418-1BF7-4460-AF3C-0B34F27ECCF8}" srcOrd="0" destOrd="0" parTransId="{04D698AF-AF30-436C-A740-4929191FEEA7}" sibTransId="{C17BB20C-6F1D-4F97-BE21-A1AFD02E0942}"/>
    <dgm:cxn modelId="{D4C16FC6-350A-4536-8A95-4227D4D0CF85}" srcId="{14519E66-49A9-4960-9C1B-A437FF0BE64C}" destId="{230913B1-4E3F-4D41-9ADA-EBECC5B0D28F}" srcOrd="1" destOrd="0" parTransId="{C679A234-37FE-438E-A06B-569E956746F3}" sibTransId="{4AB04784-00DC-4336-9880-D820EE0E6285}"/>
    <dgm:cxn modelId="{A67FEECB-8569-4249-82E5-901FECA8327A}" srcId="{124695AE-371F-4519-B5FD-D58CF0CD863E}" destId="{E86A2942-5842-4821-A6C9-B958024C05E7}" srcOrd="2" destOrd="0" parTransId="{D084F7C9-6E35-4DC9-8005-7BFE3194B2FC}" sibTransId="{761E5B2B-2DF6-4482-9421-7E10F2B24B53}"/>
    <dgm:cxn modelId="{DFF605CD-1D00-49F3-9972-84377BEB25DF}" srcId="{84ED1EF8-C6D9-43AC-A5A9-5AE97740C7C6}" destId="{202F6DBA-D640-4AE7-866F-E475138CB95D}" srcOrd="1" destOrd="0" parTransId="{CC839414-4055-411D-AB6B-9350E8F87748}" sibTransId="{57183B34-60DC-45FE-B29D-A6CC35A4EC76}"/>
    <dgm:cxn modelId="{96046DE2-60C0-42DB-806A-7D59C5E5579A}" type="presParOf" srcId="{6C7EBB98-6E15-4DE5-9FF0-669B9D856B24}" destId="{DDB0F051-EAED-4334-B950-F82A9F82CCBF}" srcOrd="0" destOrd="0" presId="urn:microsoft.com/office/officeart/2005/8/layout/hList3"/>
    <dgm:cxn modelId="{AC3C9AF2-6E9C-4A0B-8DE1-F507B54896AF}" type="presParOf" srcId="{6C7EBB98-6E15-4DE5-9FF0-669B9D856B24}" destId="{09A37080-BC38-4CE4-A358-AC43C47C177F}" srcOrd="1" destOrd="0" presId="urn:microsoft.com/office/officeart/2005/8/layout/hList3"/>
    <dgm:cxn modelId="{C843F49F-3266-4FCC-BAFD-26EA8F8C2B6D}" type="presParOf" srcId="{09A37080-BC38-4CE4-A358-AC43C47C177F}" destId="{61C320C7-6077-4C67-8039-F176CD3718BA}" srcOrd="0" destOrd="0" presId="urn:microsoft.com/office/officeart/2005/8/layout/hList3"/>
    <dgm:cxn modelId="{B539BA04-EDBB-49DB-9795-517E26EA97F6}" type="presParOf" srcId="{09A37080-BC38-4CE4-A358-AC43C47C177F}" destId="{45CEC3A8-C591-4165-AB8E-6A8C1288A0C9}" srcOrd="1" destOrd="0" presId="urn:microsoft.com/office/officeart/2005/8/layout/hList3"/>
    <dgm:cxn modelId="{35D771FD-6DF2-4F75-83E9-66F0CB0553BA}" type="presParOf" srcId="{6C7EBB98-6E15-4DE5-9FF0-669B9D856B24}" destId="{3A249158-42D5-470A-93F6-939B3FBCAEB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0F051-EAED-4334-B950-F82A9F82CCBF}">
      <dsp:nvSpPr>
        <dsp:cNvPr id="0" name=""/>
        <dsp:cNvSpPr/>
      </dsp:nvSpPr>
      <dsp:spPr>
        <a:xfrm>
          <a:off x="0" y="-104288"/>
          <a:ext cx="8424936" cy="1005901"/>
        </a:xfrm>
        <a:prstGeom prst="rect">
          <a:avLst/>
        </a:prstGeom>
        <a:solidFill>
          <a:schemeClr val="accent6">
            <a:lumMod val="75000"/>
          </a:schemeClr>
        </a:solidFill>
        <a:ln w="76200">
          <a:solidFill>
            <a:schemeClr val="bg1"/>
          </a:solidFill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 latinLnBrk="1">
            <a:lnSpc>
              <a:spcPct val="3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latin typeface="나눔고딕" pitchFamily="50" charset="-127"/>
              <a:ea typeface="나눔고딕" pitchFamily="50" charset="-127"/>
            </a:rPr>
            <a:t>Hello World</a:t>
          </a:r>
          <a:r>
            <a:rPr lang="ko-KR" altLang="en-US" sz="1200" b="1" kern="1200" dirty="0">
              <a:latin typeface="나눔고딕" pitchFamily="50" charset="-127"/>
              <a:ea typeface="나눔고딕" pitchFamily="50" charset="-127"/>
            </a:rPr>
            <a:t>를 자바와 </a:t>
          </a:r>
          <a:r>
            <a:rPr lang="ko-KR" altLang="en-US" sz="1200" b="1" kern="1200" dirty="0" err="1">
              <a:latin typeface="나눔고딕" pitchFamily="50" charset="-127"/>
              <a:ea typeface="나눔고딕" pitchFamily="50" charset="-127"/>
            </a:rPr>
            <a:t>파이썬으로</a:t>
          </a:r>
          <a:r>
            <a:rPr lang="ko-KR" altLang="en-US" sz="1200" b="1" kern="1200" dirty="0">
              <a:latin typeface="나눔고딕" pitchFamily="50" charset="-127"/>
              <a:ea typeface="나눔고딕" pitchFamily="50" charset="-127"/>
            </a:rPr>
            <a:t> 각각 출력 해보면</a:t>
          </a:r>
          <a:r>
            <a:rPr lang="en-US" altLang="ko-KR" sz="1200" b="1" kern="1200" dirty="0">
              <a:latin typeface="나눔고딕" pitchFamily="50" charset="-127"/>
              <a:ea typeface="나눔고딕" pitchFamily="50" charset="-127"/>
            </a:rPr>
            <a:t>?</a:t>
          </a:r>
        </a:p>
      </dsp:txBody>
      <dsp:txXfrm>
        <a:off x="0" y="-104288"/>
        <a:ext cx="8424936" cy="1005901"/>
      </dsp:txXfrm>
    </dsp:sp>
    <dsp:sp modelId="{61C320C7-6077-4C67-8039-F176CD3718BA}">
      <dsp:nvSpPr>
        <dsp:cNvPr id="0" name=""/>
        <dsp:cNvSpPr/>
      </dsp:nvSpPr>
      <dsp:spPr>
        <a:xfrm>
          <a:off x="0" y="859650"/>
          <a:ext cx="4212467" cy="1921616"/>
        </a:xfrm>
        <a:prstGeom prst="rect">
          <a:avLst/>
        </a:prstGeom>
        <a:solidFill>
          <a:schemeClr val="accent3">
            <a:lumMod val="75000"/>
          </a:schemeClr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latin typeface="나눔고딕" pitchFamily="50" charset="-127"/>
              <a:ea typeface="나눔고딕" pitchFamily="50" charset="-127"/>
            </a:rPr>
            <a:t> </a:t>
          </a:r>
          <a:r>
            <a:rPr lang="en-US" altLang="ko-KR" sz="900" b="1" kern="1200" dirty="0">
              <a:latin typeface="나눔고딕" pitchFamily="50" charset="-127"/>
              <a:ea typeface="나눔고딕" pitchFamily="50" charset="-127"/>
            </a:rPr>
            <a:t>Java</a:t>
          </a:r>
          <a:r>
            <a:rPr lang="ko-KR" altLang="en-US" sz="900" b="1" kern="1200" dirty="0">
              <a:latin typeface="나눔고딕" pitchFamily="50" charset="-127"/>
              <a:ea typeface="나눔고딕" pitchFamily="50" charset="-127"/>
            </a:rPr>
            <a:t>에서 </a:t>
          </a:r>
          <a:r>
            <a:rPr lang="en-US" altLang="ko-KR" sz="900" b="1" kern="1200" dirty="0">
              <a:latin typeface="나눔고딕" pitchFamily="50" charset="-127"/>
              <a:ea typeface="나눔고딕" pitchFamily="50" charset="-127"/>
            </a:rPr>
            <a:t>Hello World</a:t>
          </a:r>
          <a:r>
            <a:rPr lang="ko-KR" altLang="en-US" sz="900" b="1" kern="1200" dirty="0">
              <a:latin typeface="나눔고딕" pitchFamily="50" charset="-127"/>
              <a:ea typeface="나눔고딕" pitchFamily="50" charset="-127"/>
            </a:rPr>
            <a:t>를 출력 하기</a:t>
          </a:r>
          <a:endParaRPr lang="en-US" altLang="ko-KR" sz="900" b="1" kern="1200" dirty="0">
            <a:latin typeface="나눔고딕" pitchFamily="50" charset="-127"/>
            <a:ea typeface="나눔고딕" pitchFamily="50" charset="-127"/>
          </a:endParaRPr>
        </a:p>
        <a:p>
          <a:pPr marL="0" lvl="0" indent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b="1" kern="1200" dirty="0">
              <a:latin typeface="나눔고딕" pitchFamily="50" charset="-127"/>
              <a:ea typeface="나눔고딕" pitchFamily="50" charset="-127"/>
            </a:rPr>
            <a:t>* HelloWorld.java</a:t>
          </a:r>
        </a:p>
        <a:p>
          <a:pPr marL="0" lvl="0" indent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b="1" kern="1200" dirty="0">
              <a:latin typeface="나눔고딕" pitchFamily="50" charset="-127"/>
              <a:ea typeface="나눔고딕" pitchFamily="50" charset="-127"/>
            </a:rPr>
            <a:t>  </a:t>
          </a:r>
          <a:r>
            <a:rPr lang="en-US" altLang="ko-KR" sz="9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public class </a:t>
          </a:r>
          <a:r>
            <a:rPr lang="en-US" altLang="ko-KR" sz="900" b="1" kern="1200" dirty="0" err="1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HelloWorld</a:t>
          </a:r>
          <a:r>
            <a:rPr lang="en-US" altLang="ko-KR" sz="9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{</a:t>
          </a:r>
        </a:p>
        <a:p>
          <a:pPr marL="0" lvl="0" indent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   public static void main(String[] </a:t>
          </a:r>
          <a:r>
            <a:rPr lang="en-US" altLang="ko-KR" sz="900" b="1" kern="1200" dirty="0" err="1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args</a:t>
          </a:r>
          <a:r>
            <a:rPr lang="en-US" altLang="ko-KR" sz="9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){</a:t>
          </a:r>
        </a:p>
        <a:p>
          <a:pPr marL="0" lvl="0" indent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	    String </a:t>
          </a:r>
          <a:r>
            <a:rPr lang="en-US" altLang="ko-KR" sz="900" b="1" kern="1200" dirty="0" err="1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sayHello</a:t>
          </a:r>
          <a:r>
            <a:rPr lang="en-US" altLang="ko-KR" sz="9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= “Hello World!”;</a:t>
          </a:r>
        </a:p>
        <a:p>
          <a:pPr marL="0" lvl="0" indent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 	    </a:t>
          </a:r>
          <a:r>
            <a:rPr lang="en-US" altLang="ko-KR" sz="900" b="1" kern="1200" dirty="0" err="1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System.out.println</a:t>
          </a:r>
          <a:r>
            <a:rPr lang="en-US" altLang="ko-KR" sz="9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(</a:t>
          </a:r>
          <a:r>
            <a:rPr lang="en-US" altLang="ko-KR" sz="900" b="1" kern="1200" dirty="0" err="1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sayHello</a:t>
          </a:r>
          <a:r>
            <a:rPr lang="en-US" altLang="ko-KR" sz="9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);</a:t>
          </a:r>
        </a:p>
        <a:p>
          <a:pPr marL="0" lvl="0" indent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   }</a:t>
          </a:r>
        </a:p>
        <a:p>
          <a:pPr marL="0" lvl="0" indent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 }</a:t>
          </a:r>
          <a:endParaRPr lang="ko-KR" altLang="en-US" sz="900" b="1" kern="1200" dirty="0">
            <a:solidFill>
              <a:schemeClr val="accent4">
                <a:lumMod val="40000"/>
                <a:lumOff val="60000"/>
              </a:schemeClr>
            </a:solidFill>
            <a:latin typeface="나눔고딕" pitchFamily="50" charset="-127"/>
            <a:ea typeface="나눔고딕" pitchFamily="50" charset="-127"/>
          </a:endParaRPr>
        </a:p>
      </dsp:txBody>
      <dsp:txXfrm>
        <a:off x="0" y="859650"/>
        <a:ext cx="4212467" cy="1921616"/>
      </dsp:txXfrm>
    </dsp:sp>
    <dsp:sp modelId="{45CEC3A8-C591-4165-AB8E-6A8C1288A0C9}">
      <dsp:nvSpPr>
        <dsp:cNvPr id="0" name=""/>
        <dsp:cNvSpPr/>
      </dsp:nvSpPr>
      <dsp:spPr>
        <a:xfrm>
          <a:off x="4212468" y="859650"/>
          <a:ext cx="4212467" cy="1921616"/>
        </a:xfrm>
        <a:prstGeom prst="rect">
          <a:avLst/>
        </a:prstGeom>
        <a:solidFill>
          <a:schemeClr val="accent3">
            <a:lumMod val="75000"/>
          </a:schemeClr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latin typeface="나눔고딕" pitchFamily="50" charset="-127"/>
              <a:ea typeface="나눔고딕" pitchFamily="50" charset="-127"/>
            </a:rPr>
            <a:t> </a:t>
          </a:r>
          <a:r>
            <a:rPr lang="en-US" altLang="ko-KR" sz="1200" b="1" kern="1200" dirty="0">
              <a:latin typeface="나눔고딕" pitchFamily="50" charset="-127"/>
              <a:ea typeface="나눔고딕" pitchFamily="50" charset="-127"/>
            </a:rPr>
            <a:t>Python</a:t>
          </a:r>
          <a:r>
            <a:rPr lang="ko-KR" altLang="en-US" sz="1200" b="1" kern="1200" dirty="0">
              <a:latin typeface="나눔고딕" pitchFamily="50" charset="-127"/>
              <a:ea typeface="나눔고딕" pitchFamily="50" charset="-127"/>
            </a:rPr>
            <a:t>에서 </a:t>
          </a:r>
          <a:r>
            <a:rPr lang="en-US" altLang="ko-KR" sz="1200" b="1" kern="1200" dirty="0">
              <a:latin typeface="나눔고딕" pitchFamily="50" charset="-127"/>
              <a:ea typeface="나눔고딕" pitchFamily="50" charset="-127"/>
            </a:rPr>
            <a:t>Hello World</a:t>
          </a:r>
          <a:r>
            <a:rPr lang="ko-KR" altLang="en-US" sz="1200" b="1" kern="1200" dirty="0">
              <a:latin typeface="나눔고딕" pitchFamily="50" charset="-127"/>
              <a:ea typeface="나눔고딕" pitchFamily="50" charset="-127"/>
            </a:rPr>
            <a:t>를 출력 하기</a:t>
          </a:r>
          <a:endParaRPr lang="en-US" altLang="ko-KR" sz="1200" b="1" kern="1200" dirty="0">
            <a:latin typeface="나눔고딕" pitchFamily="50" charset="-127"/>
            <a:ea typeface="나눔고딕" pitchFamily="50" charset="-127"/>
          </a:endParaRPr>
        </a:p>
        <a:p>
          <a:pPr marL="0" lvl="0" indent="0" algn="l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latin typeface="나눔고딕" pitchFamily="50" charset="-127"/>
              <a:ea typeface="나눔고딕" pitchFamily="50" charset="-127"/>
            </a:rPr>
            <a:t>* HelloWorld.py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 </a:t>
          </a:r>
          <a:r>
            <a:rPr lang="en-US" altLang="ko-KR" sz="1200" b="1" kern="1200" dirty="0" err="1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sayHello</a:t>
          </a:r>
          <a:r>
            <a:rPr lang="en-US" altLang="ko-KR" sz="12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= ‘Hello World!’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  print(</a:t>
          </a:r>
          <a:r>
            <a:rPr lang="en-US" altLang="ko-KR" sz="1200" b="1" kern="1200" dirty="0" err="1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sayHello</a:t>
          </a:r>
          <a:r>
            <a:rPr lang="en-US" altLang="ko-KR" sz="1200" b="1" kern="1200" dirty="0">
              <a:solidFill>
                <a:schemeClr val="accent4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rPr>
            <a:t>);</a:t>
          </a:r>
          <a:endParaRPr lang="ko-KR" altLang="en-US" sz="1200" b="1" kern="1200" dirty="0">
            <a:solidFill>
              <a:schemeClr val="accent4">
                <a:lumMod val="40000"/>
                <a:lumOff val="60000"/>
              </a:schemeClr>
            </a:solidFill>
            <a:latin typeface="나눔고딕" pitchFamily="50" charset="-127"/>
            <a:ea typeface="나눔고딕" pitchFamily="50" charset="-127"/>
          </a:endParaRPr>
        </a:p>
      </dsp:txBody>
      <dsp:txXfrm>
        <a:off x="4212468" y="859650"/>
        <a:ext cx="4212467" cy="1921616"/>
      </dsp:txXfrm>
    </dsp:sp>
    <dsp:sp modelId="{3A249158-42D5-470A-93F6-939B3FBCAEB8}">
      <dsp:nvSpPr>
        <dsp:cNvPr id="0" name=""/>
        <dsp:cNvSpPr/>
      </dsp:nvSpPr>
      <dsp:spPr>
        <a:xfrm>
          <a:off x="0" y="2731851"/>
          <a:ext cx="8424936" cy="675143"/>
        </a:xfrm>
        <a:prstGeom prst="rect">
          <a:avLst/>
        </a:prstGeom>
        <a:solidFill>
          <a:schemeClr val="accent4">
            <a:lumMod val="75000"/>
          </a:schemeClr>
        </a:solidFill>
        <a:ln w="76200">
          <a:solidFill>
            <a:schemeClr val="bg1"/>
          </a:solidFill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0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86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27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24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22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59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3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62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6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4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4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7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0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25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8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1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8F56-B5BA-3B4F-B924-46800B42D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Python Start</a:t>
            </a:r>
            <a:endParaRPr kumimoji="1"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77C9531-5425-2A41-8CC7-D49BC8ED8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소민호</a:t>
            </a:r>
          </a:p>
        </p:txBody>
      </p:sp>
    </p:spTree>
    <p:extLst>
      <p:ext uri="{BB962C8B-B14F-4D97-AF65-F5344CB8AC3E}">
        <p14:creationId xmlns:p14="http://schemas.microsoft.com/office/powerpoint/2010/main" val="76819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r>
              <a:rPr lang="en-US" altLang="ko-KR" sz="2000" spc="-100" dirty="0" err="1">
                <a:latin typeface="나눔고딕 ExtraBold" pitchFamily="50" charset="-127"/>
                <a:ea typeface="나눔고딕 ExtraBold" pitchFamily="50" charset="-127"/>
              </a:rPr>
              <a:t>py</a:t>
            </a:r>
            <a: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spc="-100" dirty="0">
                <a:latin typeface="나눔고딕 ExtraBold" pitchFamily="50" charset="-127"/>
                <a:ea typeface="나눔고딕 ExtraBold" pitchFamily="50" charset="-127"/>
              </a:rPr>
              <a:t>파일을 작성 해 볼까요</a:t>
            </a:r>
            <a: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  <a:t>? </a:t>
            </a:r>
            <a:r>
              <a:rPr lang="ko-KR" altLang="en-US" sz="2000" spc="-100" dirty="0">
                <a:latin typeface="나눔고딕 ExtraBold" pitchFamily="50" charset="-127"/>
                <a:ea typeface="나눔고딕 ExtraBold" pitchFamily="50" charset="-127"/>
              </a:rPr>
              <a:t>앞으로 작성할 예제들을 저장 하는 방법입니다</a:t>
            </a:r>
            <a: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2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842493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먼저 예제를 작성할 폴더 </a:t>
            </a:r>
            <a:r>
              <a:rPr lang="ko-KR" alt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부터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만들어 보겠습니다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원하는 위치에 폴더부터 만들어 주시면 됩니다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여기서는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D:\pythonexample\chap01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작성 하지만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어디에 만드셔도 별 상관은 없습니다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최대한 접근하기 쉬운 위치에 만들어 주세요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인터프리터가 아닌 일반 명령 </a:t>
            </a:r>
            <a:r>
              <a:rPr lang="ko-KR" alt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프롬포트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에서 실행합니다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95536" y="4365104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메모장이 실행되면 다음 코드를 입력 해주세요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코드 앞쪽에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붙으면 주석입니다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저장 할 때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chap01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폴더에 저장 하는 것을 잊지 마세요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8424936" cy="151216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C:\Users\mhso &gt;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D:\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lang="en-US" altLang="ko-KR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현재 위치에서 </a:t>
            </a:r>
            <a:r>
              <a:rPr lang="en-US" altLang="ko-KR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D </a:t>
            </a:r>
            <a:r>
              <a:rPr lang="ko-KR" altLang="en-US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드라이브로 이동</a:t>
            </a:r>
            <a:endParaRPr lang="en-US" altLang="ko-KR" sz="800" i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D:\&gt; </a:t>
            </a:r>
            <a:r>
              <a:rPr lang="en-US" altLang="ko-KR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mkdir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pythonexample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en-US" altLang="ko-KR" sz="8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en-US" altLang="ko-KR" sz="800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pythonexample</a:t>
            </a:r>
            <a:r>
              <a:rPr lang="en-US" altLang="ko-KR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ko-KR" altLang="en-US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폴더 만들기</a:t>
            </a:r>
            <a:endParaRPr lang="en-US" altLang="ko-KR" sz="800" i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D:\&gt;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cd </a:t>
            </a:r>
            <a:r>
              <a:rPr lang="en-US" altLang="ko-KR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pythonexample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en-US" altLang="ko-KR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D:\</a:t>
            </a:r>
            <a:r>
              <a:rPr lang="ko-KR" altLang="en-US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의 </a:t>
            </a:r>
            <a:r>
              <a:rPr lang="en-US" altLang="ko-KR" sz="800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pythonexample</a:t>
            </a:r>
            <a:r>
              <a:rPr lang="en-US" altLang="ko-KR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ko-KR" altLang="en-US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폴더로 이동하기</a:t>
            </a:r>
            <a:endParaRPr lang="en-US" altLang="ko-KR" sz="800" i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D:\pythonexample&gt; </a:t>
            </a:r>
            <a:r>
              <a:rPr lang="en-US" altLang="ko-KR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mkdir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chap01 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</a:t>
            </a:r>
            <a:r>
              <a:rPr lang="en-US" altLang="ko-KR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chap01 </a:t>
            </a:r>
            <a:r>
              <a:rPr lang="ko-KR" altLang="en-US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폴더 만들기</a:t>
            </a:r>
            <a:endParaRPr lang="en-US" altLang="ko-KR" sz="800" i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D:\pythonexample&gt;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cd chap01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       </a:t>
            </a:r>
            <a:r>
              <a:rPr lang="en-US" altLang="ko-KR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chap01 </a:t>
            </a:r>
            <a:r>
              <a:rPr lang="ko-KR" altLang="en-US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폴더로 이동하기</a:t>
            </a:r>
            <a:endParaRPr lang="en-US" altLang="ko-KR" sz="800" i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D:\pythonexample\chap01&gt; 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notepad.exe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8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  </a:t>
            </a:r>
            <a:r>
              <a:rPr lang="ko-KR" altLang="en-US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메모장 실행하기</a:t>
            </a:r>
            <a:endParaRPr lang="en-US" altLang="ko-KR" sz="800" i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323528" y="4689140"/>
            <a:ext cx="8424936" cy="66607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#Hello.py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sayHello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‘Hello Python’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print(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sayHello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5536" y="5373216"/>
            <a:ext cx="5976664" cy="57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저장 할 때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반드시 파일 형식을 모든 파일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(*.*)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바꿔 주고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Hello.py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파일 이름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지정하여 저장 해주세요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만약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한글이 코드에 존재 하면 </a:t>
            </a:r>
            <a:r>
              <a:rPr lang="ko-KR" alt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인코딩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방식도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UTF-8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지정 해야 합니다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461683"/>
            <a:ext cx="1944216" cy="487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949277"/>
            <a:ext cx="3528392" cy="3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674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메타문자 활용하기</a:t>
            </a:r>
            <a:br>
              <a:rPr lang="en-US" altLang="ko-KR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1400" spc="-100" dirty="0">
                <a:latin typeface="나눔고딕 ExtraBold" pitchFamily="50" charset="-127"/>
                <a:ea typeface="나눔고딕 ExtraBold" pitchFamily="50" charset="-127"/>
              </a:rPr>
              <a:t>횟수를 지정 할 수 있는  </a:t>
            </a:r>
            <a:r>
              <a:rPr lang="en-US" altLang="ko-KR" sz="1400" spc="-100" dirty="0">
                <a:latin typeface="나눔고딕 ExtraBold" pitchFamily="50" charset="-127"/>
                <a:ea typeface="나눔고딕 ExtraBold" pitchFamily="50" charset="-127"/>
              </a:rPr>
              <a:t>{m, n } </a:t>
            </a:r>
            <a:r>
              <a:rPr lang="en-US" altLang="ko-KR" sz="1400" spc="-100" dirty="0">
                <a:latin typeface="나눔고딕 ExtraBold" pitchFamily="50" charset="-127"/>
                <a:ea typeface="나눔고딕 ExtraBold" pitchFamily="50" charset="-127"/>
                <a:sym typeface="Wingdings" panose="05000000000000000000" pitchFamily="2" charset="2"/>
              </a:rPr>
              <a:t> m</a:t>
            </a:r>
            <a:r>
              <a:rPr lang="ko-KR" altLang="en-US" sz="1400" spc="-100" dirty="0">
                <a:latin typeface="나눔고딕 ExtraBold" pitchFamily="50" charset="-127"/>
                <a:ea typeface="나눔고딕 ExtraBold" pitchFamily="50" charset="-127"/>
                <a:sym typeface="Wingdings" panose="05000000000000000000" pitchFamily="2" charset="2"/>
              </a:rPr>
              <a:t>번 </a:t>
            </a:r>
            <a:r>
              <a:rPr lang="en-US" altLang="ko-KR" sz="1400" spc="-100" dirty="0">
                <a:latin typeface="나눔고딕 ExtraBold" pitchFamily="50" charset="-127"/>
                <a:ea typeface="나눔고딕 ExtraBold" pitchFamily="50" charset="-127"/>
                <a:sym typeface="Wingdings" panose="05000000000000000000" pitchFamily="2" charset="2"/>
              </a:rPr>
              <a:t>~ n</a:t>
            </a:r>
            <a:r>
              <a:rPr lang="ko-KR" altLang="en-US" sz="1400" spc="-100" dirty="0">
                <a:latin typeface="나눔고딕 ExtraBold" pitchFamily="50" charset="-127"/>
                <a:ea typeface="나눔고딕 ExtraBold" pitchFamily="50" charset="-127"/>
                <a:sym typeface="Wingdings" panose="05000000000000000000" pitchFamily="2" charset="2"/>
              </a:rPr>
              <a:t>번 반복 시</a:t>
            </a:r>
            <a:endParaRPr lang="en-US" altLang="ko-KR" sz="18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34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반복 횟수 패턴을 지정 해 줄 수도 있습니다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97210B-51A0-0C49-9550-2F656D0BFB84}"/>
              </a:ext>
            </a:extLst>
          </p:cNvPr>
          <p:cNvSpPr txBox="1">
            <a:spLocks/>
          </p:cNvSpPr>
          <p:nvPr/>
        </p:nvSpPr>
        <p:spPr>
          <a:xfrm>
            <a:off x="642910" y="2348880"/>
            <a:ext cx="7858180" cy="18002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('a{2,4}', 'cat')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[]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('a{2,4}', 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caat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['aa']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('a{2,4}', 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caaat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aaa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('a{2,4}', 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caaaat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aaaa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('a{2,4}', 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caaaaat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aaaa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5227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메타문자 활용하기</a:t>
            </a:r>
            <a:b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이거 아님 저거 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OR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|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메타문자</a:t>
            </a:r>
            <a:endParaRPr lang="en-US" altLang="ko-KR" sz="25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635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메타문자 </a:t>
            </a:r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|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입니다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보통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OR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조건을 구현 하기 위해 많이 사용하는데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정규식에서도 마찬가지 입니다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 방법을 바로 보시죠 </a:t>
            </a: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97210B-51A0-0C49-9550-2F656D0BFB84}"/>
              </a:ext>
            </a:extLst>
          </p:cNvPr>
          <p:cNvSpPr txBox="1">
            <a:spLocks/>
          </p:cNvSpPr>
          <p:nvPr/>
        </p:nvSpPr>
        <p:spPr>
          <a:xfrm>
            <a:off x="642910" y="2492896"/>
            <a:ext cx="7858180" cy="21602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import re</a:t>
            </a: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source ='''Oh her eyes her eyes</a:t>
            </a: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Make the stars look like they're not shining</a:t>
            </a: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Her hair her hair</a:t>
            </a: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Falls perfectly without her trying'''</a:t>
            </a: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 =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r>
              <a:rPr lang="en-US" altLang="ko-KR" sz="12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eyes|hair</a:t>
            </a:r>
            <a:r>
              <a:rPr lang="en-US" altLang="ko-KR" sz="12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source) # eyes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혹은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hair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매칭 시킵니다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</a:t>
            </a:r>
          </a:p>
          <a:p>
            <a:pPr marL="228600" indent="-228600"/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['eyes', 'eyes', 'hair', 'hair']</a:t>
            </a: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 =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en-US" altLang="ko-KR" sz="12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e\w+|h\w+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source)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 e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시작하는 알파벳으로 이루어져 있거나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시작하는 알파벳으로 이루어진 단어</a:t>
            </a:r>
            <a:endParaRPr lang="en-US" altLang="ko-KR" sz="1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</a:t>
            </a:r>
          </a:p>
          <a:p>
            <a:pPr marL="228600" indent="-228600"/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['her', 'eyes', 'her', 'eyes', 'he', 'hey', '</a:t>
            </a:r>
            <a:r>
              <a:rPr lang="en-US" altLang="ko-KR" sz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hining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en-US" altLang="ko-KR" sz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er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'hair', 'her', 'hair', '</a:t>
            </a:r>
            <a:r>
              <a:rPr lang="en-US" altLang="ko-KR" sz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erfectly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en-US" altLang="ko-KR" sz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hout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'her']</a:t>
            </a:r>
          </a:p>
          <a:p>
            <a:pPr marL="228600" indent="-228600"/>
            <a:endParaRPr lang="en-US" altLang="ko-KR" sz="12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6724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메타문자 활용하기</a:t>
            </a:r>
            <a:br>
              <a:rPr lang="en-US" altLang="ko-KR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ko-KR" altLang="en-US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특정 패턴으로 시작하는 매칭</a:t>
            </a:r>
            <a:r>
              <a:rPr lang="en-US" altLang="ko-KR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ko-KR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^</a:t>
            </a:r>
            <a:r>
              <a:rPr lang="ko-KR" altLang="en-US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ko-KR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br>
              <a:rPr lang="en-US" altLang="ko-KR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ko-KR" altLang="en-US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특정 패턴으로 끝나는 매칭 </a:t>
            </a:r>
            <a:r>
              <a:rPr lang="en-US" altLang="ko-KR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$</a:t>
            </a:r>
            <a:r>
              <a:rPr lang="ko-KR" altLang="en-US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18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635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이번엔 시작 패턴을 지정하여 확인 해 보는 방법입니다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시작 패턴을 지정 할 때는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^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 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추가적으로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정규식에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re.MULTILINE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옵션을 부여하면 모든 라인에 대해 각각 검사합니다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97210B-51A0-0C49-9550-2F656D0BFB84}"/>
              </a:ext>
            </a:extLst>
          </p:cNvPr>
          <p:cNvSpPr txBox="1">
            <a:spLocks/>
          </p:cNvSpPr>
          <p:nvPr/>
        </p:nvSpPr>
        <p:spPr>
          <a:xfrm>
            <a:off x="642910" y="2708920"/>
            <a:ext cx="7858180" cy="24482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endParaRPr lang="en-US" altLang="ko-KR" sz="12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('^Oh.+', source)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전체 문자열에서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Oh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시작하고 이후에 공백 문자를 포함한 문자열이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이상 나오는지 검사하기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['Oh her eyes her eyes’]</a:t>
            </a:r>
          </a:p>
          <a:p>
            <a:pPr marL="228600" indent="-228600"/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('^.+t.+', source, </a:t>
            </a:r>
            <a:r>
              <a:rPr lang="en-US" altLang="ko-KR" sz="12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re.MULTILINE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각 라인별 검사하기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 때 중간에 문자열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껴있는지 검사한다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["Make the stars look like they're not shining", 'Falls perfectly without her trying’]</a:t>
            </a:r>
          </a:p>
          <a:p>
            <a:pPr marL="228600" indent="-228600"/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('\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w+ing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$', source,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re.MULTILINE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#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ing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끝나는 문자 패턴 검사하기</a:t>
            </a:r>
            <a:endParaRPr lang="en-US" altLang="ko-KR" sz="12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['shining', 'trying’]</a:t>
            </a:r>
          </a:p>
          <a:p>
            <a:pPr marL="228600" indent="-228600"/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ctr"/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끝이 </a:t>
            </a:r>
            <a:r>
              <a:rPr lang="en-US" altLang="ko-KR" sz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ly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끝나는 문자열을 추출 하려면 어떻게 해야 할까요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/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4814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특수 문자 패턴 살펴보기</a:t>
            </a:r>
            <a:endParaRPr lang="en-US" altLang="ko-KR" sz="25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DBEFCD0-E085-1B4A-9033-6751055BB9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84040" y="2824664"/>
          <a:ext cx="4992216" cy="19724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265022375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3292674868"/>
                    </a:ext>
                  </a:extLst>
                </a:gridCol>
              </a:tblGrid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패턴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32215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\d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숫자만 일치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94224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\D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숫자가 아닌 것만 일치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514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\w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문자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숫자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언더바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만 일치됩니다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81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\W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문자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숫자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언더바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를 제외한 문자만 일치됩니다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02293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\s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공백문자만 일치 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(‘\r’,’\t’,’  ‘, ’\n’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91244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\S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공백문자가 아닌 것만 매칭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46905"/>
                  </a:ext>
                </a:extLst>
              </a:tr>
            </a:tbl>
          </a:graphicData>
        </a:graphic>
      </p:graphicFrame>
      <p:sp>
        <p:nvSpPr>
          <p:cNvPr id="10" name="부제목 2">
            <a:extLst>
              <a:ext uri="{FF2B5EF4-FFF2-40B4-BE49-F238E27FC236}">
                <a16:creationId xmlns:a16="http://schemas.microsoft.com/office/drawing/2014/main" id="{48FBD446-5A1F-0146-84D2-958BBAD177CA}"/>
              </a:ext>
            </a:extLst>
          </p:cNvPr>
          <p:cNvSpPr txBox="1">
            <a:spLocks/>
          </p:cNvSpPr>
          <p:nvPr/>
        </p:nvSpPr>
        <p:spPr>
          <a:xfrm>
            <a:off x="467544" y="2320608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 표는 정규식에서 사용 할 수 있는 특수 문자들 입니다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 특수 문자를 이용해서 원하는 패턴을 손쉽게 지정 가능 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77141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string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모듈에서 </a:t>
            </a:r>
            <a:r>
              <a:rPr lang="ko-KR" altLang="en-US" sz="3000" spc="-100" dirty="0" err="1">
                <a:latin typeface="나눔고딕 ExtraBold" pitchFamily="50" charset="-127"/>
                <a:ea typeface="나눔고딕 ExtraBold" pitchFamily="50" charset="-127"/>
              </a:rPr>
              <a:t>정규식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테스트 하기</a:t>
            </a:r>
            <a:endParaRPr lang="en-US" altLang="ko-KR" sz="25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34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string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모듈에서는 우리가 간단히 테스트 해볼 수 있는 문자열 상수가 미리 정의 되어 있습니다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각각 특수기호 사용을 유의깊게 보세요</a:t>
            </a: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97210B-51A0-0C49-9550-2F656D0BFB84}"/>
              </a:ext>
            </a:extLst>
          </p:cNvPr>
          <p:cNvSpPr txBox="1">
            <a:spLocks/>
          </p:cNvSpPr>
          <p:nvPr/>
        </p:nvSpPr>
        <p:spPr>
          <a:xfrm>
            <a:off x="642910" y="2204864"/>
            <a:ext cx="7858180" cy="28803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import re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import string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printable =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string.printable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printable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'0123456789abcdefghijklmnopqrstuvwxyzABCDEFGHIJKLMNOPQRSTUVWXYZ!"#$%&amp;\'()*+,-./:;&lt;=&gt;?@[\\]^_`{|}~ \t\n\r\x0b\x0c’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('\d', printable)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printable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숫자만 찾기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['0', '1', '2', '3', '4', '5', '6', '7', '8', '9']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('\w', printable)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printable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숫자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문자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언더바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찾기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['0', '1', '2', '3', '4', '5', '6', '7', '8', '9', 'a', 'b', 'c', 'd', 'e', 'f', 'g', 'h', '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'j', 'k', 'l', 'm', 'n', 'o', 'p', 'q', 'r', 's', 't', 'u', 'v', 'w', 'x', 'y', 'z', 'A', 'B', 'C', 'D', 'E', 'F', 'G', 'H', 'I', 'J', 'K', 'L', 'M', 'N', 'O', 'P', 'Q', 'R', 'S', 'T', 'U', 'V', 'W', 'X', 'Y', 'Z', '_']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('\s', printable)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printable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공백문자만 찾아내기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 ', '\t', '\n', '\r', '\x0b', '\x0c']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('\W', printable)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 printable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숫자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문자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언더 바 가 아닌 특수문자만 찾기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['!', '"', '#', '$', '%', '&amp;', "'", '(', ')', '*', '+', ',', '-', '.', '/', ':', ';', '&lt;', '=', '&gt;', '?', '@', '[', '\\', ']', '^', '`', '{', '|', '}', '~', ' ', '\t', '\n', '\r', '\x0b', '\x0c’]</a:t>
            </a:r>
          </a:p>
          <a:p>
            <a:pPr marL="228600" indent="-228600"/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 </a:t>
            </a: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원하는 노래 가사에서 각각 위의 특수문자로 테스트 해보세요</a:t>
            </a:r>
            <a:endParaRPr lang="en-US" altLang="ko-KR" sz="13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07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이제 인터프리터에서 </a:t>
            </a:r>
            <a:r>
              <a:rPr lang="en-US" altLang="ko-KR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r>
              <a:rPr lang="en-US" altLang="ko-KR" sz="2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py</a:t>
            </a:r>
            <a:r>
              <a:rPr lang="ko-KR" altLang="en-US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를 실행 해 보시죠</a:t>
            </a:r>
            <a:endParaRPr lang="en-US" altLang="ko-KR" sz="2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842493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앞서 만든 폴더에 </a:t>
            </a:r>
            <a:r>
              <a:rPr lang="en-US" altLang="ko-KR" sz="10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Hello.py 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파일이 잘 만들어 졌나요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                               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아이콘 이 보이시면 제대로 저장 된 겁니다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95536" y="2996952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다시 명령 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프롬포트에서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py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파일을 실행 해 보겠습니다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5536" y="4581128"/>
            <a:ext cx="828092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잘 실행 되시나요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000188"/>
            <a:ext cx="828791" cy="1057423"/>
          </a:xfrm>
          <a:prstGeom prst="rect">
            <a:avLst/>
          </a:prstGeom>
        </p:spPr>
      </p:pic>
      <p:sp>
        <p:nvSpPr>
          <p:cNvPr id="16" name="부제목 2"/>
          <p:cNvSpPr txBox="1">
            <a:spLocks/>
          </p:cNvSpPr>
          <p:nvPr/>
        </p:nvSpPr>
        <p:spPr>
          <a:xfrm>
            <a:off x="323528" y="3356992"/>
            <a:ext cx="8424936" cy="7920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D:\pythonexample\chap01&gt;  python   Hello.py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Hello Python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D:\pythonexample\chap01&gt;</a:t>
            </a:r>
            <a:endParaRPr lang="en-US" altLang="ko-KR" sz="1000" spc="-20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19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8F56-B5BA-3B4F-B924-46800B42D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02.</a:t>
            </a:r>
            <a:r>
              <a:rPr kumimoji="1" lang="ko-KR" altLang="en-US" dirty="0"/>
              <a:t> 파이썬의 데이터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B90A61-6E08-E34A-879D-47C6F3821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900" dirty="0"/>
              <a:t>파이썬을 활용하자</a:t>
            </a:r>
            <a:endParaRPr kumimoji="1" lang="en-US" altLang="ko-KR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간단히 사용하는 기본 자료형</a:t>
            </a:r>
            <a:endParaRPr kumimoji="1" lang="en-US" altLang="ko-KR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파이썬에서 문자열 다루기</a:t>
            </a:r>
          </a:p>
        </p:txBody>
      </p:sp>
    </p:spTree>
    <p:extLst>
      <p:ext uri="{BB962C8B-B14F-4D97-AF65-F5344CB8AC3E}">
        <p14:creationId xmlns:p14="http://schemas.microsoft.com/office/powerpoint/2010/main" val="119647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91276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프로그램에 필요한 재료들을 모아봅시다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676875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요리 할 때 제일 먼저 무엇을 하시나요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보통은 요리에 필요한 재료부터 준비합니다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① 돼지고기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양념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각종 채소를 각각 그릇에 담아 놓자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②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이름과 나이를 각각 변수에 담아놓고 이 사람의 정보를 담아 놓자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재료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건 무엇일까요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624" y="3933056"/>
            <a:ext cx="5223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요리를 할 때 필요한 재료들을 각각 그릇에 담아 놓듯이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프로그램에 필요한 재료들을 각각 담아 놓아야 합니다</a:t>
            </a:r>
            <a:r>
              <a:rPr lang="en-US" altLang="ko-KR" sz="1000" kern="12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i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재료들의 종류를 </a:t>
            </a:r>
            <a:r>
              <a:rPr lang="ko-KR" altLang="en-US" sz="1000" b="1" i="1" kern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</a:t>
            </a:r>
            <a:r>
              <a:rPr lang="en-US" altLang="ko-KR" sz="1000" i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i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재료 자체는 </a:t>
            </a:r>
            <a:r>
              <a:rPr lang="ko-KR" altLang="en-US" sz="1000" b="1" i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1000" b="1" i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i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en-US" altLang="ko-KR" sz="1000" b="1" i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i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재료들을 저장할 그릇은 </a:t>
            </a:r>
            <a:r>
              <a:rPr lang="ko-KR" altLang="en-US" sz="1000" b="1" i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</a:t>
            </a:r>
            <a:endParaRPr lang="en-US" altLang="ko-KR" sz="1000" b="1" i="1" kern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할 수 있겠네요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95536" y="5661248"/>
            <a:ext cx="835292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요리 할 때 재료를 먼저 담아 놓는 것처럼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프로그램을 만들 때도 재료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먼저 생각합시다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050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560840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그렇다면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3000" spc="-100" dirty="0" err="1">
                <a:latin typeface="나눔고딕 ExtraBold" pitchFamily="50" charset="-127"/>
                <a:ea typeface="나눔고딕 ExtraBold" pitchFamily="50" charset="-127"/>
              </a:rPr>
              <a:t>파이썬에서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사용 할 수 있는 재료는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95536" y="2665553"/>
            <a:ext cx="6768752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기본적으로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파이썬은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다음과 같은 데이터 타입을 제공하고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① </a:t>
            </a: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부울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1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bool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True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혹은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False (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논리 </a:t>
            </a: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②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정수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1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   -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1,-2, 0, 3, 100,200,300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같은 수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③ 실수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(float)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   3.14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같은 소수점이 있는 수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또는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1.0e3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같은 지수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④ 문자열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en-US" altLang="ko-KR" sz="11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str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   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   ‘Hello World!’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같은 문자들의 나열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파이썬의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데이터 타입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4509120"/>
            <a:ext cx="8424936" cy="151216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type(True)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&lt;class '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bool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type(10)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&lt;class '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type(3.14)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&lt;class 'float'&gt;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type(‘Hello Python!')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&lt;class '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'&gt;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251520" y="4203562"/>
            <a:ext cx="8352928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인터프리터에서 확인해 보시죠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 코드는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type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이라는 기능을 사용하는 코드입니다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(function -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대해서는 다음에 자세히 이야기 해보겠습니다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6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560840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파이썬의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변수와 이름과 객체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95536" y="2665553"/>
            <a:ext cx="6768752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파이썬의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모든 것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자료구조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들은 전부다 객체로 구현 되어 있습니다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파이썬에서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활용 할 수 있는 모든 것들은 객체로 되어 있습니다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7582" y="3029758"/>
            <a:ext cx="66487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객체란 무엇일까요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kern="12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객체란 </a:t>
            </a:r>
            <a:r>
              <a:rPr lang="ko-KR" altLang="en-US" sz="1000" b="1" kern="12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실제 사용 할 수 있는 것</a:t>
            </a:r>
            <a:endParaRPr lang="en-US" altLang="ko-KR" sz="1000" b="1" kern="12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데이터와 기능을 갖는 것</a:t>
            </a:r>
            <a:endParaRPr lang="en-US" altLang="ko-KR" sz="10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프로그램에서 실제 사용 할 수 있는 </a:t>
            </a:r>
            <a:r>
              <a:rPr lang="ko-KR" altLang="en-US" sz="1000" b="1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부품</a:t>
            </a:r>
            <a:endParaRPr lang="en-US" altLang="ko-KR" sz="1000" b="1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1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등등</a:t>
            </a:r>
            <a:r>
              <a:rPr lang="en-US" altLang="ko-KR" sz="11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sz="11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많은 정의가 있습니다</a:t>
            </a:r>
            <a:endParaRPr lang="en-US" altLang="ko-KR" sz="11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일단은 단순히 값을 담아 놓은 박스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(Box)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이해 하겠습니다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 defTabSz="914400" rtl="0" eaLnBrk="1" latinLnBrk="1" hangingPunct="1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박스에는 우리가 </a:t>
            </a: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인식 할 수 있는 이름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붙어야 하는데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이것을 </a:t>
            </a: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 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합니다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오른쪽 코드는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10(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정수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들어있는 박스에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이름을 붙이는 코드 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 defTabSz="914400" rtl="0" eaLnBrk="1" latinLnBrk="1" hangingPunct="1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400" rtl="0" eaLnBrk="1" latinLnBrk="1" hangingPunct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변수를 만드는 과정을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선언</a:t>
            </a:r>
            <a:endParaRPr lang="en-US" altLang="ko-KR" sz="1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400" rtl="0" eaLnBrk="1" latinLnBrk="1" hangingPunct="1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들어있는 객체를 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이름을 붙이는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= ) 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과정을 </a:t>
            </a: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할당</a:t>
            </a:r>
            <a:endParaRPr lang="en-US" altLang="ko-KR" sz="1000" b="1" kern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400" rtl="0" eaLnBrk="1" latinLnBrk="1" hangingPunct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변수가 선언되어서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들어있는 객체가 할당된 것을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참조한다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표현합니다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ctr" defTabSz="914400" rtl="0" eaLnBrk="1" latinLnBrk="1" hangingPunct="1">
              <a:lnSpc>
                <a:spcPct val="150000"/>
              </a:lnSpc>
            </a:pPr>
            <a:r>
              <a:rPr lang="ko-KR" altLang="en-US" sz="10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언제나 변수는 왼쪽에</a:t>
            </a:r>
            <a:r>
              <a:rPr lang="en-US" altLang="ko-KR" sz="10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데이터는 오른쪽에 위치하며 할당 시에는 </a:t>
            </a:r>
            <a:r>
              <a:rPr lang="en-US" altLang="ko-KR" sz="10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10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기호를 사용합니다</a:t>
            </a:r>
            <a:r>
              <a:rPr lang="en-US" altLang="ko-KR" sz="10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i="1" kern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정육면체 2"/>
          <p:cNvSpPr/>
          <p:nvPr/>
        </p:nvSpPr>
        <p:spPr>
          <a:xfrm>
            <a:off x="7254298" y="4293096"/>
            <a:ext cx="1134126" cy="108012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" name="아래쪽 리본 3"/>
          <p:cNvSpPr/>
          <p:nvPr/>
        </p:nvSpPr>
        <p:spPr>
          <a:xfrm>
            <a:off x="7304927" y="4581128"/>
            <a:ext cx="738082" cy="216024"/>
          </a:xfrm>
          <a:prstGeom prst="ribbon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400" dirty="0"/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508104" y="4581128"/>
            <a:ext cx="1523182" cy="6480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a = 10 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 선언과 할당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print(a) # a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참조 값 출력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6912377" y="3501008"/>
            <a:ext cx="1523182" cy="6480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이제 변수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정수를 담아 놓은 박스를 지정 해 놓았기 때문에 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자료형이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48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560840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덧뺄곱나</a:t>
            </a:r>
            <a:r>
              <a:rPr lang="ko-KR" altLang="en-US" sz="3000" spc="-100" dirty="0" err="1">
                <a:latin typeface="나눔고딕 ExtraBold" pitchFamily="50" charset="-127"/>
                <a:ea typeface="나눔고딕 ExtraBold" pitchFamily="50" charset="-127"/>
              </a:rPr>
              <a:t>를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해보자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숫자 </a:t>
            </a:r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자료형과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연산자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95536" y="2665552"/>
            <a:ext cx="8280920" cy="2563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파이썬에는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기본적으로 정수와 실수를 다룰 수 있는 </a:t>
            </a: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자료형인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float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제공합니다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각종 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연산자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이용해 계산 할 수 있습니다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인터프리터에서 각각 테스트 해보세요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기호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의미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	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예시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	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결과</a:t>
            </a: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+ 	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더하기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	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5 + 5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	10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-	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빼기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	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10 – 5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	5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*	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곱하기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	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10*5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	50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/	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나누기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	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10 / 3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	3.3333333...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//	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몫 구하기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	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10 // 3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	3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**	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지수계산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	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3**4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	81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파이썬은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정수와 실수를 다룰 수 있는 </a:t>
            </a: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자료형를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제공합니다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333711" y="530120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더하기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빼기 등등 어떠한 연산을 하기 위해 사용하는 기호를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연산자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합니다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연산자에는 우선순위가 있으며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우선순위가 높은 연산자가 먼저 작동합니다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다음을 인터프리터에서 실행 해 보세요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 2 + 2 * 2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( 2 + 2 ) * 2</a:t>
            </a:r>
          </a:p>
        </p:txBody>
      </p:sp>
    </p:spTree>
    <p:extLst>
      <p:ext uri="{BB962C8B-B14F-4D97-AF65-F5344CB8AC3E}">
        <p14:creationId xmlns:p14="http://schemas.microsoft.com/office/powerpoint/2010/main" val="3200374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원하는 </a:t>
            </a:r>
            <a:r>
              <a:rPr lang="ko-KR" altLang="en-US" sz="28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자료형으로</a:t>
            </a:r>
            <a:r>
              <a:rPr lang="ko-KR" altLang="en-US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바꿔주는 형 변환</a:t>
            </a:r>
            <a:r>
              <a:rPr lang="en-US" altLang="ko-KR" sz="2800" spc="-100" dirty="0">
                <a:latin typeface="나눔고딕 ExtraBold" pitchFamily="50" charset="-127"/>
                <a:ea typeface="나눔고딕 ExtraBold" pitchFamily="50" charset="-127"/>
              </a:rPr>
              <a:t>( Type Casting )</a:t>
            </a:r>
            <a:endParaRPr lang="en-US" altLang="ko-KR" sz="28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95536" y="2773564"/>
            <a:ext cx="2952328" cy="40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예를 들어 실수를 정수로 바꾸고 싶다던가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우리는 </a:t>
            </a: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파이썬을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사용하면서 여러 가지 </a:t>
            </a: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자료형으로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되어 있는 데이터를 입맛에 맞게 바꿀 수 있습니다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932040" y="2665552"/>
            <a:ext cx="3744416" cy="6194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1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(10.5)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491880" y="2975268"/>
            <a:ext cx="1224136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/>
        </p:nvSpPr>
        <p:spPr>
          <a:xfrm>
            <a:off x="395536" y="3731352"/>
            <a:ext cx="3024336" cy="40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논리값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1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bool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값을 정수로 바꿔보고 싶다던가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932040" y="3542414"/>
            <a:ext cx="3744416" cy="78128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(True)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(False)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491880" y="3933056"/>
            <a:ext cx="1224136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2"/>
          <p:cNvSpPr txBox="1">
            <a:spLocks/>
          </p:cNvSpPr>
          <p:nvPr/>
        </p:nvSpPr>
        <p:spPr>
          <a:xfrm>
            <a:off x="395536" y="4653136"/>
            <a:ext cx="2952328" cy="40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심지어 문자열 형태의 숫자도 가능합니다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4932040" y="4545124"/>
            <a:ext cx="3744416" cy="6194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a = </a:t>
            </a:r>
            <a:r>
              <a:rPr lang="en-US" altLang="ko-KR" sz="8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 ‘10’  ) #</a:t>
            </a: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변환 하고 나서 변수에 집어 넣을 수도 있어요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print(a)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491880" y="4854840"/>
            <a:ext cx="1224136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/>
          <p:cNvSpPr txBox="1">
            <a:spLocks/>
          </p:cNvSpPr>
          <p:nvPr/>
        </p:nvSpPr>
        <p:spPr>
          <a:xfrm>
            <a:off x="385881" y="5376898"/>
            <a:ext cx="2952328" cy="612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하지만 문자열의 경우 변환 하고자 하는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자료형이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아니면 오류가 납니다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4922385" y="5373216"/>
            <a:ext cx="3744416" cy="6194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a = </a:t>
            </a:r>
            <a:r>
              <a:rPr lang="en-US" altLang="ko-KR" sz="8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 ‘10.5’  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File "&lt;</a:t>
            </a:r>
            <a:r>
              <a:rPr lang="en-US" altLang="ko-KR" sz="800" b="1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stdin</a:t>
            </a:r>
            <a:r>
              <a:rPr lang="en-US" altLang="ko-KR" sz="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&gt;", line 1, in &lt;module&gt;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ValueError</a:t>
            </a:r>
            <a:r>
              <a:rPr lang="en-US" altLang="ko-KR" sz="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invalid literal for </a:t>
            </a:r>
            <a:r>
              <a:rPr lang="en-US" altLang="ko-KR" sz="800" b="1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() with base 10: '10.5'</a:t>
            </a:r>
            <a:endParaRPr lang="en-US" altLang="ko-KR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482225" y="5682932"/>
            <a:ext cx="1224136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1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2800" spc="-100" dirty="0">
                <a:latin typeface="나눔고딕 ExtraBold" pitchFamily="50" charset="-127"/>
                <a:ea typeface="나눔고딕 ExtraBold" pitchFamily="50" charset="-127"/>
              </a:rPr>
              <a:t>Say Something… </a:t>
            </a:r>
            <a:r>
              <a:rPr lang="ko-KR" altLang="en-US" sz="2800" spc="-100" dirty="0">
                <a:latin typeface="나눔고딕 ExtraBold" pitchFamily="50" charset="-127"/>
                <a:ea typeface="나눔고딕 ExtraBold" pitchFamily="50" charset="-127"/>
              </a:rPr>
              <a:t>문자열은 왜 쓸까</a:t>
            </a:r>
            <a:endParaRPr lang="en-US" altLang="ko-KR" sz="28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323528" y="2348880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프로그래머는 숫자로 이야기 하는 사람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755576" y="2638696"/>
            <a:ext cx="7992888" cy="1294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물론 수학적으로 계산 식을 세우고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컴퓨터에 데이터를 적절하게 입력해서 원하는 값을 얻어내고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처리 하는 것은 프로그래머의 역할 입니다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자료구조와 알고리즘 등 최대한 효율적으로 컴퓨터에게 일을 시키기 위해서는 </a:t>
            </a:r>
            <a:r>
              <a:rPr lang="ko-KR" altLang="en-US" sz="1000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수학이 필수적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이죠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0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하지만 이렇게 얻어낸 값을 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의미 있는 </a:t>
            </a:r>
            <a:r>
              <a:rPr lang="ko-KR" altLang="en-US" sz="11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컨텐츠</a:t>
            </a:r>
            <a:r>
              <a:rPr lang="ko-KR" altLang="en-US" sz="10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로써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활용 할 수 있게 해주는 것 또한 프로그래머의 역할입니다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대부분의 프로그래머는 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의미 있는 </a:t>
            </a:r>
            <a:r>
              <a:rPr lang="ko-KR" altLang="en-US" sz="11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컨텐츠</a:t>
            </a:r>
            <a:r>
              <a:rPr lang="ko-KR" altLang="en-US" sz="10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사용자에게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보여주기 위해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자료로써 활용 하기 위해 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많은 씨름을 합니다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395536" y="4581128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ㄱ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ㄴ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ㄷ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ㄹ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A, B, C, D … “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안녕하세요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!”, “Greeting~”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문자와 문자열의 차이점은 뭘까요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755576" y="4883643"/>
            <a:ext cx="79928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문자열이란 단순하게 문자들을 순서대로 나열 한 것을 문자열 이라고 합니다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그냥 문자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이지만 이러한 문자들을 나열하면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됩니다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에서는 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문자는 지원하지 않고 문자열만 지원 합니다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889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따옴표를 활용하여 문자열을 만들자</a:t>
            </a:r>
            <a:endParaRPr lang="en-US" altLang="ko-KR" sz="28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88840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 여러 번 봤지만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문자열에는 따옴표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aka.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인용부호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붙습니다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755576" y="2276872"/>
            <a:ext cx="799288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큰따옴표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“ Hello ” )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 작은 따옴표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‘ Hello ’ )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그리고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개의 따옴표를 연속해서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‘‘‘ Hello ’’’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“““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 ””” )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사용합니다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323528" y="2564904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문자열을 표현하는 방식이 생각보다 많죠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755576" y="2852936"/>
            <a:ext cx="7992888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문자열을 최대한 쉽게 다루기 위함 입니다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 기본적인 문자열을 만들어 보겠습니다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0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3140968"/>
            <a:ext cx="8424936" cy="122413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sayHello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‘ Hello ’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sayHello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sayGoodBye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“ Good Bye ”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sayGoodBye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Good Bye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401870" y="4365104"/>
            <a:ext cx="2268252" cy="216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따옴표를 사용한 아주 간단한 문자열 만들어보기</a:t>
            </a:r>
            <a:endParaRPr lang="en-US" altLang="ko-KR" sz="8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755576" y="4653136"/>
            <a:ext cx="7992888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 안쪽에 작은 따옴표를 넣고 싶으면 다음과 같이 하면 됩니다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322391" y="4941168"/>
            <a:ext cx="8424936" cy="6480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introMessage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"Hi! My name is 'Minho'"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introMessage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Hi! My name is 'Minho'</a:t>
            </a: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755576" y="5589240"/>
            <a:ext cx="7992888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큰 따옴표는 어떻게 넣을까요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작은 따옴표 안쪽에 큰 따옴표를 넣게 되면 표현 됩니다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 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 Hi! My name is “Minho” ’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입력 하고 실행 해보세요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따옴표의 종류가 많은 이유가 보이시나요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735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8F56-B5BA-3B4F-B924-46800B42D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01.</a:t>
            </a:r>
            <a:r>
              <a:rPr kumimoji="1" lang="ko-KR" altLang="en-US" dirty="0"/>
              <a:t> 파이썬 알아보기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B90A61-6E08-E34A-879D-47C6F3821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기초부터 차근차근</a:t>
            </a:r>
            <a:endParaRPr kumimoji="1" lang="en-US" altLang="ko-K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파이썬 설치하기</a:t>
            </a:r>
            <a:endParaRPr kumimoji="1" lang="en-US" altLang="ko-KR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다른언어와 파이썬의 차이점</a:t>
            </a:r>
          </a:p>
        </p:txBody>
      </p:sp>
    </p:spTree>
    <p:extLst>
      <p:ext uri="{BB962C8B-B14F-4D97-AF65-F5344CB8AC3E}">
        <p14:creationId xmlns:p14="http://schemas.microsoft.com/office/powerpoint/2010/main" val="412500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여러 라인을 한꺼번에 표현하기</a:t>
            </a:r>
            <a:endParaRPr lang="en-US" altLang="ko-KR" sz="28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16832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개행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 줄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표현하기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755576" y="2132856"/>
            <a:ext cx="799288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문자열을 여러 줄로 표현 하고 싶을 때도 있을 겁니다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이럴 때는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개행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문자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(\n)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활용 할 수도 있습니다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2420888"/>
            <a:ext cx="8424936" cy="6480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 print('Hello\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nWorld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World</a:t>
            </a: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3140968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긴 문자열을 </a:t>
            </a: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개행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문자를 사용해서 코드를 짜면 어떻게 될까요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진짜 복잡해 보입니다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323528" y="3501008"/>
            <a:ext cx="8424936" cy="100811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 print(‘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Bewhy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– Forever\n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래퍼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딱지를 떼는 중 이젠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MC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\n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폼 잡고 걸어가고 싶어 예술가의 길로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\n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확실히 단단해져 버린 내 신념과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Ego')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Bewhy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– Forever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래퍼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딱지를 떼는 중 이젠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MC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폼 잡고 걸어가고 싶어 예술가의 길로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확실히 단단해져 버린 내 신념과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Ego</a:t>
            </a: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4581128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이럴 때 따옴표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개를 연속으로 사용하면 </a:t>
            </a: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개행이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쉽게 됩니다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323528" y="4941168"/>
            <a:ext cx="8424936" cy="86409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print('''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Bewhy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- Forever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래퍼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딱지를 떼는 중 이젠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MC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폼 잡고 걸어가고 싶어 예술가의 길로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확실히 단단해져 버린 내 신념과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Ego''')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39552" y="5733256"/>
            <a:ext cx="799288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결과를 확인 해 보면 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\n</a:t>
            </a:r>
            <a:r>
              <a:rPr lang="ko-KR" altLang="en-US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쓴 코드와 동일하게 작동하지만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코드는 훨씬 더 깔끔하게 되는 것을 확인 할 수 있습니다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줄 앞의 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  <a:r>
              <a:rPr lang="ko-KR" altLang="en-US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아직 입력 중이라는 뜻입니다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'''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사용하면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개행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문자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\n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엔터를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입력해서 넘어간 곳마다 자동으로 들어갑니다</a:t>
            </a:r>
            <a:endParaRPr lang="en-US" altLang="ko-KR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462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문자열에 특정한 효과주기</a:t>
            </a:r>
            <a:r>
              <a:rPr lang="en-US" altLang="ko-KR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! </a:t>
            </a:r>
            <a:r>
              <a:rPr lang="ko-KR" altLang="en-US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이스케이프 문자</a:t>
            </a:r>
            <a:endParaRPr lang="en-US" altLang="ko-KR" sz="28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16832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\ (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 슬래시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문자를 이용해 문자열에 특정 효과를 줄 수 있습니다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755576" y="2420888"/>
            <a:ext cx="799288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이전에 살펴 보았던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개행문자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\n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 이스케이프 문자 입니다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문자열에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\n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있으면 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문자열을 </a:t>
            </a:r>
            <a:r>
              <a:rPr lang="ko-KR" altLang="en-US" sz="10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개행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시킵니다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2708920"/>
            <a:ext cx="8424936" cy="6480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 print('Hello\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nWorld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World</a:t>
            </a: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755576" y="3645024"/>
            <a:ext cx="799288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\t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tab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문자로써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tab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입력 한 효과를 냅니다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323528" y="3933056"/>
            <a:ext cx="8424936" cy="86409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print('\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tHelloWorld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HelloWorld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print('Hello\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tWorld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   World</a:t>
            </a: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755576" y="5157192"/>
            <a:ext cx="799288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\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이용해서 따옴표들을 따로 표시 할 수도 있습니다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528" y="5445224"/>
            <a:ext cx="8424936" cy="50405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bewhy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\"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어나더어나더레벨얍얍얍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\"')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bewhy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＂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어나더어나더레벨얍얍얍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3180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문자열 합치기</a:t>
            </a:r>
            <a:r>
              <a:rPr lang="en-US" altLang="ko-KR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복제하기</a:t>
            </a:r>
            <a:r>
              <a:rPr lang="en-US" altLang="ko-KR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800" spc="-100" dirty="0">
                <a:latin typeface="나눔고딕 ExtraBold" pitchFamily="50" charset="-127"/>
                <a:ea typeface="나눔고딕 ExtraBold" pitchFamily="50" charset="-127"/>
              </a:rPr>
              <a:t>문자 추출하기</a:t>
            </a:r>
            <a:endParaRPr lang="en-US" altLang="ko-KR" sz="28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16832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기호 는 문자열과 문자열을 이어주는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(append)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역할을 합니다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2276872"/>
            <a:ext cx="8424936" cy="6480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str1 = ‘Hello’ + ‘ World’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print(str1)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 World</a:t>
            </a: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323528" y="3429000"/>
            <a:ext cx="8424936" cy="6480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str1 = ‘Hello’ * 2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print(str1)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HelloHello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528" y="4725144"/>
            <a:ext cx="2160240" cy="100811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str2 = 'Hello'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print(str2[1])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print(str2[-1])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</a:t>
            </a: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323528" y="3068960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기호 는 문자열을 특정 횟수 만큼 복제 합니다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323528" y="4365104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* [ </a:t>
            </a:r>
            <a:r>
              <a:rPr lang="en-US" altLang="ko-KR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]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기호는 </a:t>
            </a:r>
            <a:r>
              <a:rPr lang="en-US" altLang="ko-KR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번째 문자를 하나 추출 할 수 있습니다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때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오프셋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(offset)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이라고 합니다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2699792" y="4725144"/>
            <a:ext cx="6048672" cy="100811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[1]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이면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아니고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아닌가요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생각을 가지 실 수도 있겠지만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 안의 문자들은 각각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순서를 갖습니다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8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순서가 바로 오프셋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되는데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가장 왼쪽의 오프셋은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시작하고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가장 오른쪽의 오프셋은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따라서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str2[1]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두 번째 문자인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추출 하란 이야기가 되고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str2[-1]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제일 오른쪽에 있는 문자인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추출 하라는 이야기가 됩니다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그렇다면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[-3]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몇일까요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635896" y="5723110"/>
            <a:ext cx="1872208" cy="860291"/>
            <a:chOff x="3779912" y="5733256"/>
            <a:chExt cx="1872208" cy="860291"/>
          </a:xfrm>
        </p:grpSpPr>
        <p:sp>
          <p:nvSpPr>
            <p:cNvPr id="3" name="정육면체 2"/>
            <p:cNvSpPr/>
            <p:nvPr/>
          </p:nvSpPr>
          <p:spPr>
            <a:xfrm>
              <a:off x="3794293" y="5973236"/>
              <a:ext cx="360040" cy="36004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29" name="정육면체 28"/>
            <p:cNvSpPr/>
            <p:nvPr/>
          </p:nvSpPr>
          <p:spPr>
            <a:xfrm>
              <a:off x="4154333" y="5973236"/>
              <a:ext cx="360040" cy="36004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30" name="정육면체 29"/>
            <p:cNvSpPr/>
            <p:nvPr/>
          </p:nvSpPr>
          <p:spPr>
            <a:xfrm>
              <a:off x="4514373" y="5973236"/>
              <a:ext cx="360040" cy="36004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31" name="정육면체 30"/>
            <p:cNvSpPr/>
            <p:nvPr/>
          </p:nvSpPr>
          <p:spPr>
            <a:xfrm>
              <a:off x="4874413" y="5973236"/>
              <a:ext cx="360040" cy="36004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32" name="정육면체 31"/>
            <p:cNvSpPr/>
            <p:nvPr/>
          </p:nvSpPr>
          <p:spPr>
            <a:xfrm>
              <a:off x="5234453" y="5973236"/>
              <a:ext cx="360040" cy="36004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851919" y="5733256"/>
              <a:ext cx="180020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</a:pPr>
              <a:r>
                <a:rPr lang="en-US" altLang="ko-KR" sz="800" dirty="0"/>
                <a:t> 0	     1          2           3          4</a:t>
              </a:r>
              <a:endParaRPr lang="ko-KR" altLang="en-US" sz="8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79912" y="6316548"/>
              <a:ext cx="180020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</a:pPr>
              <a:r>
                <a:rPr lang="en-US" altLang="ko-KR" sz="800" dirty="0"/>
                <a:t>-5	    -4         -3         -2         -1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0097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spc="-100" dirty="0">
                <a:latin typeface="나눔고딕 ExtraBold" pitchFamily="50" charset="-127"/>
                <a:ea typeface="나눔고딕 ExtraBold" pitchFamily="50" charset="-127"/>
              </a:rPr>
              <a:t>원하는 부분에 있는 문자열만 추출하는 </a:t>
            </a:r>
            <a:r>
              <a:rPr lang="en-US" altLang="ko-KR" sz="2800" spc="-100" dirty="0">
                <a:latin typeface="나눔고딕 ExtraBold" pitchFamily="50" charset="-127"/>
                <a:ea typeface="나눔고딕 ExtraBold" pitchFamily="50" charset="-127"/>
              </a:rPr>
              <a:t>slice </a:t>
            </a:r>
            <a:r>
              <a:rPr lang="ko-KR" altLang="en-US" sz="2800" spc="-100" dirty="0">
                <a:latin typeface="나눔고딕 ExtraBold" pitchFamily="50" charset="-127"/>
                <a:ea typeface="나눔고딕 ExtraBold" pitchFamily="50" charset="-127"/>
              </a:rPr>
              <a:t>기법 </a:t>
            </a:r>
            <a: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  <a:t>[ </a:t>
            </a:r>
            <a:r>
              <a:rPr lang="en-US" altLang="ko-KR" sz="2000" i="1" spc="-100" dirty="0">
                <a:latin typeface="나눔고딕 ExtraBold" pitchFamily="50" charset="-127"/>
                <a:ea typeface="나눔고딕 ExtraBold" pitchFamily="50" charset="-127"/>
              </a:rPr>
              <a:t>start</a:t>
            </a:r>
            <a: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  <a:t> : </a:t>
            </a:r>
            <a:r>
              <a:rPr lang="en-US" altLang="ko-KR" sz="2000" i="1" spc="-100" dirty="0">
                <a:latin typeface="나눔고딕 ExtraBold" pitchFamily="50" charset="-127"/>
                <a:ea typeface="나눔고딕 ExtraBold" pitchFamily="50" charset="-127"/>
              </a:rPr>
              <a:t>end</a:t>
            </a:r>
            <a: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  <a:t> : </a:t>
            </a:r>
            <a:r>
              <a:rPr lang="en-US" altLang="ko-KR" sz="2000" i="1" spc="-100" dirty="0">
                <a:latin typeface="나눔고딕 ExtraBold" pitchFamily="50" charset="-127"/>
                <a:ea typeface="나눔고딕 ExtraBold" pitchFamily="50" charset="-127"/>
              </a:rPr>
              <a:t>step</a:t>
            </a:r>
            <a: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  <a:t> ] </a:t>
            </a:r>
            <a: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  <a:sym typeface="Wingdings" pitchFamily="2" charset="2"/>
              </a:rPr>
              <a:t></a:t>
            </a:r>
            <a:r>
              <a:rPr lang="en-US" altLang="ko-KR" sz="2800" spc="-100" dirty="0">
                <a:latin typeface="나눔고딕 ExtraBold" pitchFamily="50" charset="-127"/>
                <a:ea typeface="나눔고딕 ExtraBold" pitchFamily="50" charset="-127"/>
                <a:sym typeface="Wingdings" pitchFamily="2" charset="2"/>
              </a:rPr>
              <a:t> </a:t>
            </a:r>
            <a:r>
              <a:rPr lang="en-US" altLang="ko-KR" sz="1400" b="0" spc="-100" dirty="0">
                <a:latin typeface="나눔고딕 ExtraBold" pitchFamily="50" charset="-127"/>
                <a:ea typeface="나눔고딕 ExtraBold" pitchFamily="50" charset="-127"/>
                <a:sym typeface="Wingdings" pitchFamily="2" charset="2"/>
              </a:rPr>
              <a:t>[ </a:t>
            </a:r>
            <a:r>
              <a:rPr lang="ko-KR" altLang="en-US" sz="1400" b="0" spc="-100" dirty="0">
                <a:latin typeface="나눔고딕 ExtraBold" pitchFamily="50" charset="-127"/>
                <a:ea typeface="나눔고딕 ExtraBold" pitchFamily="50" charset="-127"/>
                <a:sym typeface="Wingdings" pitchFamily="2" charset="2"/>
              </a:rPr>
              <a:t>여기부터 </a:t>
            </a:r>
            <a:r>
              <a:rPr lang="en-US" altLang="ko-KR" sz="1400" b="0" spc="-100" dirty="0">
                <a:latin typeface="나눔고딕 ExtraBold" pitchFamily="50" charset="-127"/>
                <a:ea typeface="나눔고딕 ExtraBold" pitchFamily="50" charset="-127"/>
                <a:sym typeface="Wingdings" pitchFamily="2" charset="2"/>
              </a:rPr>
              <a:t>: </a:t>
            </a:r>
            <a:r>
              <a:rPr lang="ko-KR" altLang="en-US" sz="1400" b="0" spc="-100" dirty="0">
                <a:latin typeface="나눔고딕 ExtraBold" pitchFamily="50" charset="-127"/>
                <a:ea typeface="나눔고딕 ExtraBold" pitchFamily="50" charset="-127"/>
                <a:sym typeface="Wingdings" pitchFamily="2" charset="2"/>
              </a:rPr>
              <a:t>여기까지 </a:t>
            </a:r>
            <a:r>
              <a:rPr lang="en-US" altLang="ko-KR" sz="1400" b="0" spc="-100" dirty="0">
                <a:latin typeface="나눔고딕 ExtraBold" pitchFamily="50" charset="-127"/>
                <a:ea typeface="나눔고딕 ExtraBold" pitchFamily="50" charset="-127"/>
                <a:sym typeface="Wingdings" pitchFamily="2" charset="2"/>
              </a:rPr>
              <a:t>: </a:t>
            </a:r>
            <a:r>
              <a:rPr lang="ko-KR" altLang="en-US" sz="1400" b="0" spc="-100" dirty="0">
                <a:latin typeface="나눔고딕 ExtraBold" pitchFamily="50" charset="-127"/>
                <a:ea typeface="나눔고딕 ExtraBold" pitchFamily="50" charset="-127"/>
                <a:sym typeface="Wingdings" pitchFamily="2" charset="2"/>
              </a:rPr>
              <a:t>건너뛰면서 </a:t>
            </a:r>
            <a:r>
              <a:rPr lang="en-US" altLang="ko-KR" sz="1400" b="0" spc="-100" dirty="0">
                <a:latin typeface="나눔고딕 ExtraBold" pitchFamily="50" charset="-127"/>
                <a:ea typeface="나눔고딕 ExtraBold" pitchFamily="50" charset="-127"/>
                <a:sym typeface="Wingdings" pitchFamily="2" charset="2"/>
              </a:rPr>
              <a:t>]</a:t>
            </a:r>
            <a:endParaRPr lang="en-US" altLang="ko-KR" sz="2800" b="0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16832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slice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자르다 라는 뜻입니다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지정한 숫자</a:t>
            </a:r>
            <a:r>
              <a:rPr lang="en-US" altLang="ko-KR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오프셋</a:t>
            </a:r>
            <a:r>
              <a:rPr lang="en-US" altLang="ko-KR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만큼 잘라 낸다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라고 생각하면 편합니다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문법 부터 보시죠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467544" y="2204864"/>
            <a:ext cx="79928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문자열에 사용 할 수 있는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기호는 오프셋을 사용해서 특정 위치에 있는 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추출 하겠다는 이야기 입니다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우리는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슬라이스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기법을 이용해서 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추출할 범위를 지정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할 수 있습니다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 예제는 처음부터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 오프셋 이전까지의 문자열을 추출합니다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2780928"/>
            <a:ext cx="8424936" cy="6480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확실한 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어나더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어나더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레벨 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얍얍얍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[:3] 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확실한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051720" y="3573016"/>
            <a:ext cx="4968552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: ]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처음 부터 끝까지 추출하기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원본 문자열의 형태 그대로를 사용하는 것과 같습니다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[ </a:t>
            </a:r>
            <a:r>
              <a:rPr lang="en-US" altLang="ko-KR" sz="1000" b="1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start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: ]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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start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로 지정한 곳부터 전체 문자를 추출합니다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[ : </a:t>
            </a:r>
            <a:r>
              <a:rPr lang="en-US" altLang="ko-KR" sz="1000" b="1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end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]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 0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번 오프셋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문자열의 처음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부터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end – 1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까지 추출합니다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[ </a:t>
            </a:r>
            <a:r>
              <a:rPr lang="en-US" altLang="ko-KR" sz="1000" b="1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start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: </a:t>
            </a:r>
            <a:r>
              <a:rPr lang="en-US" altLang="ko-KR" sz="1000" b="1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end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]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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start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부터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end – 1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까지 추출합니다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[ </a:t>
            </a:r>
            <a:r>
              <a:rPr lang="en-US" altLang="ko-KR" sz="1000" b="1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start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: </a:t>
            </a:r>
            <a:r>
              <a:rPr lang="en-US" altLang="ko-KR" sz="1000" b="1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end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: </a:t>
            </a:r>
            <a:r>
              <a:rPr lang="en-US" altLang="ko-KR" sz="1000" b="1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step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]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start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부터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end -1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까지 추출하는데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step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마다 출력합니다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10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4941168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각각의 값은 생략 될 수 있으며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생략 될 경우 다음과 같습니다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467544" y="5229200"/>
            <a:ext cx="424847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각각의 오프셋 값은 생략 될 수 있으며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생략 될 시 갖는 값은 다음과 같습니다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start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값이 없으면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start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기본값은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end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값이 없으면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end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기본값은 문자열의 총 길이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len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step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값이 없으면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step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기본값은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자동 지정 됩니다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584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0" spc="-100" dirty="0">
                <a:latin typeface="나눔고딕 ExtraBold" pitchFamily="50" charset="-127"/>
                <a:ea typeface="나눔고딕 ExtraBold" pitchFamily="50" charset="-127"/>
              </a:rPr>
              <a:t>뭔가 많죠</a:t>
            </a:r>
            <a:r>
              <a:rPr lang="en-US" altLang="ko-KR" sz="2800" b="0" spc="-100" dirty="0">
                <a:latin typeface="나눔고딕 ExtraBold" pitchFamily="50" charset="-127"/>
                <a:ea typeface="나눔고딕 ExtraBold" pitchFamily="50" charset="-127"/>
              </a:rPr>
              <a:t>? </a:t>
            </a:r>
            <a:r>
              <a:rPr lang="ko-KR" altLang="en-US" sz="2800" b="0" spc="-100" dirty="0">
                <a:latin typeface="나눔고딕 ExtraBold" pitchFamily="50" charset="-127"/>
                <a:ea typeface="나눔고딕 ExtraBold" pitchFamily="50" charset="-127"/>
              </a:rPr>
              <a:t>예제로 확인 해 볼게요</a:t>
            </a:r>
            <a:r>
              <a:rPr lang="en-US" altLang="ko-KR" sz="2800" b="0" spc="-100" dirty="0">
                <a:latin typeface="나눔고딕 ExtraBold" pitchFamily="50" charset="-127"/>
                <a:ea typeface="나눔고딕 ExtraBold" pitchFamily="50" charset="-127"/>
              </a:rPr>
              <a:t>!</a:t>
            </a:r>
            <a:endParaRPr lang="en-US" altLang="ko-KR" sz="2800" b="0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16832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start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있는 경우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en-US" altLang="ko-KR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start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: : ]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en-US" altLang="ko-KR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start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: ]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2276872"/>
            <a:ext cx="8424936" cy="68407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'Well you done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done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me and you bet I felt it'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[5:]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'you done 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done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me and you bet I felt it'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66855" y="2996952"/>
            <a:ext cx="2538282" cy="216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오프셋 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 부터 출력 하기 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‘Well ’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다음부터 출력합니다</a:t>
            </a:r>
            <a:endParaRPr lang="en-US" altLang="ko-KR" sz="8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323528" y="3284984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end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있는 경우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: </a:t>
            </a:r>
            <a:r>
              <a:rPr lang="en-US" altLang="ko-KR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end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]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: </a:t>
            </a:r>
            <a:r>
              <a:rPr lang="en-US" altLang="ko-KR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end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: ]</a:t>
            </a: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323528" y="3645024"/>
            <a:ext cx="8424936" cy="50405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: 4]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'Well'</a:t>
            </a: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091335" y="4149080"/>
            <a:ext cx="2889321" cy="216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오프셋 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번까지 출력 하기 때문에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(end – 1) ‘Well’ 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나옵니다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4509120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step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있는 경우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: : </a:t>
            </a:r>
            <a:r>
              <a:rPr lang="en-US" altLang="ko-KR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step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]</a:t>
            </a: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323527" y="4869160"/>
            <a:ext cx="8424936" cy="61206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: : 4]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'W  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enedutf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‘ 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en-US" altLang="ko-KR" sz="1200" b="1" u="sng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ell</a:t>
            </a:r>
            <a:r>
              <a:rPr lang="en-US" altLang="ko-KR" sz="1200" b="1" u="sng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you</a:t>
            </a:r>
            <a:r>
              <a:rPr lang="en-US" altLang="ko-KR" sz="1200" b="1" u="sng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don</a:t>
            </a:r>
            <a:r>
              <a:rPr lang="en-US" altLang="ko-KR" sz="1200" b="1" u="sng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en-US" altLang="ko-KR" sz="12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</a:t>
            </a:r>
            <a:r>
              <a:rPr lang="en-US" altLang="ko-KR" sz="1200" b="1" u="sng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n</a:t>
            </a:r>
            <a:r>
              <a:rPr lang="en-US" altLang="ko-KR" sz="1200" b="1" spc="-20" dirty="0" err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en-US" altLang="ko-KR" sz="12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m</a:t>
            </a:r>
            <a:r>
              <a:rPr lang="en-US" altLang="ko-KR" sz="1200" b="1" u="sng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an</a:t>
            </a:r>
            <a:r>
              <a:rPr lang="en-US" altLang="ko-KR" sz="1200" b="1" u="sng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yo</a:t>
            </a:r>
            <a:r>
              <a:rPr lang="en-US" altLang="ko-KR" sz="1200" b="1" u="sng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be</a:t>
            </a:r>
            <a:r>
              <a:rPr lang="en-US" altLang="ko-KR" sz="1200" b="1" u="sng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I </a:t>
            </a:r>
            <a:r>
              <a:rPr lang="en-US" altLang="ko-KR" sz="1200" b="1" u="sng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elt</a:t>
            </a:r>
            <a:r>
              <a:rPr lang="en-US" altLang="ko-KR" sz="1200" b="1" u="sng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</a:t>
            </a: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3471626" y="5481228"/>
            <a:ext cx="2128738" cy="216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step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지정한 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 째 문자마다 출력합니다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014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0" spc="-100" dirty="0">
                <a:latin typeface="나눔고딕 ExtraBold" pitchFamily="50" charset="-127"/>
                <a:ea typeface="나눔고딕 ExtraBold" pitchFamily="50" charset="-127"/>
              </a:rPr>
              <a:t>뭔가 많죠</a:t>
            </a:r>
            <a:r>
              <a:rPr lang="en-US" altLang="ko-KR" sz="2800" b="0" spc="-100" dirty="0">
                <a:latin typeface="나눔고딕 ExtraBold" pitchFamily="50" charset="-127"/>
                <a:ea typeface="나눔고딕 ExtraBold" pitchFamily="50" charset="-127"/>
              </a:rPr>
              <a:t>? </a:t>
            </a:r>
            <a:r>
              <a:rPr lang="ko-KR" altLang="en-US" sz="2800" b="0" spc="-100" dirty="0">
                <a:latin typeface="나눔고딕 ExtraBold" pitchFamily="50" charset="-127"/>
                <a:ea typeface="나눔고딕 ExtraBold" pitchFamily="50" charset="-127"/>
              </a:rPr>
              <a:t>예제로 확인 해 볼게요</a:t>
            </a:r>
            <a:r>
              <a:rPr lang="en-US" altLang="ko-KR" sz="2800" b="0" spc="-100" dirty="0">
                <a:latin typeface="나눔고딕 ExtraBold" pitchFamily="50" charset="-127"/>
                <a:ea typeface="나눔고딕 ExtraBold" pitchFamily="50" charset="-127"/>
              </a:rPr>
              <a:t>!</a:t>
            </a:r>
            <a:endParaRPr lang="en-US" altLang="ko-KR" sz="2800" b="0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16832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start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end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같이 사용해 보기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2276872"/>
            <a:ext cx="8424936" cy="68407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'Well you done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done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me and you bet I felt it'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[5:8]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‘you'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438289" y="2996952"/>
            <a:ext cx="3033337" cy="216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오프셋 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 부터 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(8 – 1 )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까지 출력한 값이 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‘you’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가 출력 됩니다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323528" y="3284984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start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end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step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같이 사용해 보기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323528" y="3645024"/>
            <a:ext cx="8424936" cy="50405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[5:8:2]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yu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438289" y="4149080"/>
            <a:ext cx="4577009" cy="216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오프셋 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 부터 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( 8 – 1 )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까지 출력한 값인 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‘you’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에서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2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마다 출력 하기 때문에 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en-US" altLang="ko-KR" sz="8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yu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출력 됩니다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4509120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음수 오프셋을 사용하면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323527" y="4869160"/>
            <a:ext cx="8424936" cy="86409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:-5 :]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'Well you done 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done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me and you bet I 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fe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[-5:-1:]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lt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i'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438289" y="5733256"/>
            <a:ext cx="2128738" cy="216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오프셋 지정은 언제나 작은 값에서 큰 값으로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77894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0247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문자열에 사용 할 수 있는 각종 기능들</a:t>
            </a:r>
            <a:b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1800" spc="-1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1800" spc="-100" dirty="0">
                <a:latin typeface="나눔고딕 ExtraBold" pitchFamily="50" charset="-127"/>
                <a:ea typeface="나눔고딕 ExtraBold" pitchFamily="50" charset="-127"/>
              </a:rPr>
              <a:t>기능은 함수</a:t>
            </a:r>
            <a:r>
              <a:rPr lang="en-US" altLang="ko-KR" sz="1100" spc="-100" dirty="0">
                <a:latin typeface="나눔고딕 ExtraBold" pitchFamily="50" charset="-127"/>
                <a:ea typeface="나눔고딕 ExtraBold" pitchFamily="50" charset="-127"/>
              </a:rPr>
              <a:t>(function)</a:t>
            </a:r>
            <a:r>
              <a:rPr lang="ko-KR" altLang="en-US" sz="1800" spc="-100" dirty="0">
                <a:latin typeface="나눔고딕 ExtraBold" pitchFamily="50" charset="-127"/>
                <a:ea typeface="나눔고딕 ExtraBold" pitchFamily="50" charset="-127"/>
              </a:rPr>
              <a:t>라고 합니다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60848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특정한 작업을 수행 하기 위한 코드를 함수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(function)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합니다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파이썬은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문자열을 다루기 위한 여러 가지 함수들을 제공하고 있습니다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254565" y="2877765"/>
            <a:ext cx="4493899" cy="27577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/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4344443" y="2877765"/>
            <a:ext cx="4404021" cy="27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문자열을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seq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구분자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기준으로 쪼개서 리스트에 넣습니다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54565" y="2492896"/>
            <a:ext cx="4493899" cy="27577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/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4301221" y="2492896"/>
            <a:ext cx="4447242" cy="27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문자열의 길이를 세줍니다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254565" y="3265067"/>
            <a:ext cx="4493899" cy="27577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4344443" y="3265067"/>
            <a:ext cx="4404021" cy="27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split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정 반대로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리스트에 있는 문자열을 합칩니다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254565" y="3651152"/>
            <a:ext cx="4493899" cy="27577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/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4344443" y="3651152"/>
            <a:ext cx="3864753" cy="27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문자열이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word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시작하는지 검사합니다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.(True, False)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8604" y="2877765"/>
            <a:ext cx="2937181" cy="2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508482" y="2877765"/>
            <a:ext cx="3145730" cy="27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i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string</a:t>
            </a:r>
            <a:r>
              <a:rPr lang="en-US" altLang="ko-KR" sz="1000" b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.split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en-US" altLang="ko-KR" sz="1000" b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seq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8604" y="2492896"/>
            <a:ext cx="2937181" cy="2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517533" y="2492895"/>
            <a:ext cx="3145730" cy="27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len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en-US" altLang="ko-KR" sz="1000" b="1" i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string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18604" y="3265067"/>
            <a:ext cx="2937181" cy="2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08482" y="3265067"/>
            <a:ext cx="3145730" cy="27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i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string</a:t>
            </a:r>
            <a:r>
              <a:rPr lang="en-US" altLang="ko-KR" sz="1000" b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.join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en-US" altLang="ko-KR" sz="1000" b="1" i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list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18604" y="3651152"/>
            <a:ext cx="2937181" cy="2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508482" y="3651152"/>
            <a:ext cx="3864753" cy="27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i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string</a:t>
            </a:r>
            <a:r>
              <a:rPr lang="en-US" altLang="ko-KR" sz="1000" b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.startswith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en-US" altLang="ko-KR" sz="1000" b="1" i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word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)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610992" y="4190566"/>
            <a:ext cx="359512" cy="121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254565" y="4053895"/>
            <a:ext cx="4493899" cy="27577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/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4344443" y="4053895"/>
            <a:ext cx="3864753" cy="27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문자열이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word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끝나는지 검사합니다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.(True, False)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18604" y="4053895"/>
            <a:ext cx="2937181" cy="2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08482" y="4053895"/>
            <a:ext cx="3864753" cy="27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i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string</a:t>
            </a:r>
            <a:r>
              <a:rPr lang="en-US" altLang="ko-KR" sz="1000" b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.endswith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en-US" altLang="ko-KR" sz="1000" b="1" i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word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254565" y="4439980"/>
            <a:ext cx="4493899" cy="27577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/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4344443" y="4439981"/>
            <a:ext cx="4404021" cy="27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문자열에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word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있는 곳을 앞에서 부터 찾아서 해당 위치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오프셋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나타내 줍니다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18604" y="4439981"/>
            <a:ext cx="2937181" cy="2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부제목 2"/>
          <p:cNvSpPr txBox="1">
            <a:spLocks/>
          </p:cNvSpPr>
          <p:nvPr/>
        </p:nvSpPr>
        <p:spPr>
          <a:xfrm>
            <a:off x="508482" y="4439981"/>
            <a:ext cx="3864753" cy="27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i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string</a:t>
            </a:r>
            <a:r>
              <a:rPr lang="en-US" altLang="ko-KR" sz="1000" b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.find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en-US" altLang="ko-KR" sz="1000" b="1" i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word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)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59675" y="4833695"/>
            <a:ext cx="4493899" cy="27577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/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4344443" y="4814950"/>
            <a:ext cx="4404021" cy="27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문자열에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word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있는 곳을 뒤에서 부터 찾아서 해당 위치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오프셋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나타내 줍니다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970" y="4844489"/>
            <a:ext cx="2937181" cy="2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508482" y="4814950"/>
            <a:ext cx="3864753" cy="27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i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string</a:t>
            </a:r>
            <a:r>
              <a:rPr lang="en-US" altLang="ko-KR" sz="1000" b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.rfind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en-US" altLang="ko-KR" sz="1000" b="1" i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word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)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254565" y="5232069"/>
            <a:ext cx="4493899" cy="27577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/>
          </a:p>
        </p:txBody>
      </p:sp>
      <p:sp>
        <p:nvSpPr>
          <p:cNvPr id="57" name="부제목 2"/>
          <p:cNvSpPr txBox="1">
            <a:spLocks/>
          </p:cNvSpPr>
          <p:nvPr/>
        </p:nvSpPr>
        <p:spPr>
          <a:xfrm>
            <a:off x="4344443" y="5232069"/>
            <a:ext cx="4404021" cy="27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문자열에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word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몇 회 등장 했는지 나타내 줍니다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18604" y="5232069"/>
            <a:ext cx="2937181" cy="2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부제목 2"/>
          <p:cNvSpPr txBox="1">
            <a:spLocks/>
          </p:cNvSpPr>
          <p:nvPr/>
        </p:nvSpPr>
        <p:spPr>
          <a:xfrm>
            <a:off x="508482" y="5232069"/>
            <a:ext cx="3864753" cy="27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i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string</a:t>
            </a:r>
            <a:r>
              <a:rPr lang="en-US" altLang="ko-KR" sz="1000" b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.count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en-US" altLang="ko-KR" sz="1000" b="1" i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word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)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254565" y="5631363"/>
            <a:ext cx="4493899" cy="27577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/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4344443" y="5631363"/>
            <a:ext cx="4404021" cy="27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문자열이 모두 숫자로 이루어져 있는지 나타내 줍니다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18604" y="5631363"/>
            <a:ext cx="2937181" cy="2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부제목 2"/>
          <p:cNvSpPr txBox="1">
            <a:spLocks/>
          </p:cNvSpPr>
          <p:nvPr/>
        </p:nvSpPr>
        <p:spPr>
          <a:xfrm>
            <a:off x="508482" y="5631363"/>
            <a:ext cx="3864753" cy="27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i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string</a:t>
            </a:r>
            <a:r>
              <a:rPr lang="en-US" altLang="ko-KR" sz="1000" b="1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.isalnum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252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0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엄청 많지만</a:t>
            </a:r>
            <a:r>
              <a:rPr lang="en-US" altLang="ko-KR" sz="2800" b="0" spc="-100" dirty="0"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800" b="0" spc="-100" dirty="0">
                <a:latin typeface="나눔고딕 ExtraBold" pitchFamily="50" charset="-127"/>
                <a:ea typeface="나눔고딕 ExtraBold" pitchFamily="50" charset="-127"/>
              </a:rPr>
              <a:t>자주 쓰다 보면 익숙해 집니다</a:t>
            </a:r>
            <a:br>
              <a:rPr lang="en-US" altLang="ko-KR" sz="2800" b="0" spc="-100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2800" b="0" spc="-1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2800" b="0" spc="-100" dirty="0">
                <a:latin typeface="나눔고딕 ExtraBold" pitchFamily="50" charset="-127"/>
                <a:ea typeface="나눔고딕 ExtraBold" pitchFamily="50" charset="-127"/>
              </a:rPr>
              <a:t>연습을 많이 해야 해요</a:t>
            </a:r>
            <a:endParaRPr lang="en-US" altLang="ko-KR" sz="2800" b="0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16832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문자열을 다루기 위한 함수들이 정말 많습니다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외워서 사용한다기 보다 익숙해 질 수 있도록 많은 연습이 필요합니다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2708920"/>
            <a:ext cx="8424936" cy="367240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7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'''</a:t>
            </a:r>
            <a:r>
              <a:rPr lang="ko-KR" altLang="en-US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이러지도 못하는데 저러지도 못하네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그저 바라보며 </a:t>
            </a:r>
            <a:r>
              <a:rPr lang="en-US" altLang="ko-KR" sz="700" b="1" spc="-20" dirty="0" err="1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ba</a:t>
            </a:r>
            <a:r>
              <a:rPr lang="en-US" altLang="ko-KR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700" b="1" spc="-20" dirty="0" err="1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ba</a:t>
            </a:r>
            <a:r>
              <a:rPr lang="en-US" altLang="ko-KR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700" b="1" spc="-20" dirty="0" err="1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ba</a:t>
            </a:r>
            <a:r>
              <a:rPr lang="en-US" altLang="ko-KR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-baby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매일 상상만 해 이름과 함께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쓱 말을 놨네 </a:t>
            </a:r>
            <a:r>
              <a:rPr lang="en-US" altLang="ko-KR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baby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          …</a:t>
            </a:r>
            <a:r>
              <a:rPr lang="ko-KR" altLang="en-US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생략</a:t>
            </a:r>
            <a:r>
              <a:rPr lang="en-US" altLang="ko-KR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... I’m like TT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... Just like TT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700" b="1" spc="-2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... Tell me that you’d be my baby''‘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</a:t>
            </a:r>
            <a:r>
              <a:rPr lang="en-US" altLang="ko-KR" sz="7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str.count</a:t>
            </a: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('TT')     # ‘TT’</a:t>
            </a:r>
            <a:r>
              <a:rPr lang="ko-KR" altLang="en-US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등장한 횟수 세기</a:t>
            </a:r>
            <a:endParaRPr lang="en-US" altLang="ko-KR" sz="7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12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7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str.startswith</a:t>
            </a: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ko-KR" altLang="en-US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이러지도</a:t>
            </a: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     # ‘</a:t>
            </a:r>
            <a:r>
              <a:rPr lang="ko-KR" altLang="en-US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이러지도</a:t>
            </a: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시작하는지 검사하기</a:t>
            </a:r>
            <a:endParaRPr lang="en-US" altLang="ko-KR" sz="7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True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7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str.endswith</a:t>
            </a: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('your baby')     # ‘your baby’</a:t>
            </a:r>
            <a:r>
              <a:rPr lang="ko-KR" altLang="en-US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끝나는지 검사하기</a:t>
            </a:r>
            <a:endParaRPr lang="en-US" altLang="ko-KR" sz="7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False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7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str.endswith</a:t>
            </a: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('my baby')      #’my baby’</a:t>
            </a:r>
            <a:r>
              <a:rPr lang="ko-KR" altLang="en-US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끝나는지 검사하기</a:t>
            </a:r>
            <a:endParaRPr lang="en-US" altLang="ko-KR" sz="7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True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7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str.find</a:t>
            </a: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ko-KR" altLang="en-US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아직</a:t>
            </a: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     #’</a:t>
            </a:r>
            <a:r>
              <a:rPr lang="ko-KR" altLang="en-US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아직</a:t>
            </a: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처음 등장한 오프셋을 앞에서 부터 찾기</a:t>
            </a:r>
            <a:endParaRPr lang="en-US" altLang="ko-KR" sz="7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74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7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str.rfind</a:t>
            </a: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('Just like TT')    #’Just like TT’</a:t>
            </a:r>
            <a:r>
              <a:rPr lang="ko-KR" altLang="en-US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제일 마지막으로 등장한 오프셋 찾기</a:t>
            </a:r>
            <a:endParaRPr lang="en-US" altLang="ko-KR" sz="7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1118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7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len</a:t>
            </a: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7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  # </a:t>
            </a:r>
            <a:r>
              <a:rPr lang="en-US" altLang="ko-KR" sz="7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ko-KR" altLang="en-US" sz="7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전체 길이</a:t>
            </a:r>
            <a:endParaRPr lang="en-US" altLang="ko-KR" sz="7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1160</a:t>
            </a: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575556" y="2307540"/>
            <a:ext cx="7992888" cy="329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원하는 노래가사를 각종 함수를 이용해 실습해 봅시다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530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0" spc="-100" dirty="0">
                <a:latin typeface="나눔고딕 ExtraBold" pitchFamily="50" charset="-127"/>
                <a:ea typeface="나눔고딕 ExtraBold" pitchFamily="50" charset="-127"/>
              </a:rPr>
              <a:t>문자열 자르고 붙이기</a:t>
            </a:r>
            <a:r>
              <a:rPr lang="en-US" altLang="ko-KR" sz="2800" b="0" spc="-100" dirty="0">
                <a:latin typeface="나눔고딕 ExtraBold" pitchFamily="50" charset="-127"/>
                <a:ea typeface="나눔고딕 ExtraBold" pitchFamily="50" charset="-127"/>
              </a:rPr>
              <a:t>!</a:t>
            </a:r>
            <a:r>
              <a:rPr lang="ko-KR" altLang="en-US" sz="2800" b="0" spc="-1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b="0" spc="-100" dirty="0">
                <a:latin typeface="나눔고딕 ExtraBold" pitchFamily="50" charset="-127"/>
                <a:ea typeface="나눔고딕 ExtraBold" pitchFamily="50" charset="-127"/>
              </a:rPr>
              <a:t>split</a:t>
            </a:r>
            <a:r>
              <a:rPr lang="ko-KR" altLang="en-US" sz="2800" b="0" spc="-100" dirty="0">
                <a:latin typeface="나눔고딕 ExtraBold" pitchFamily="50" charset="-127"/>
                <a:ea typeface="나눔고딕 ExtraBold" pitchFamily="50" charset="-127"/>
              </a:rPr>
              <a:t>과 </a:t>
            </a:r>
            <a:r>
              <a:rPr lang="en-US" altLang="ko-KR" sz="2800" b="0" spc="-100" dirty="0">
                <a:latin typeface="나눔고딕 ExtraBold" pitchFamily="50" charset="-127"/>
                <a:ea typeface="나눔고딕 ExtraBold" pitchFamily="50" charset="-127"/>
              </a:rPr>
              <a:t>join!</a:t>
            </a:r>
            <a:endParaRPr lang="en-US" altLang="ko-KR" sz="2800" b="0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16832"/>
            <a:ext cx="8424936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split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join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split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문자열을 특정 기준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seq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)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기준으로 문자열을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잘라내서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만들어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주는 역할을 하고요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join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리스트로 되어 있는 문자열들을 특정 기준으로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하나의 문자열로 만들어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주는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합쳐 주는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역할을 합니다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리스트에 대한 이야기는 다음 장에서 자세히 진행 해 볼게요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3140968"/>
            <a:ext cx="8424936" cy="201622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'''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참 많은 시간이 흘러가고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넌 어떻게 사는지 참 궁금해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날 걱정하는 사람들에게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 잊었단 거짓말하는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내가 참 미운 날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'''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myList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str.split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('\n')     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 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개행문자를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기준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(sequence)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로 하여 문자열을 잘라냅니다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잘라낸 결과는 리스트로 반환됩니다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&gt;&gt;&gt; print(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myList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참 많은 시간이 흘러가고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넌 어떻게 사는지 참 궁금해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날 걱정하는 사람들에게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 잊었단 거짓말 하는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내가 참 미운 날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개행문자를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기준으로 잘려진 문자열이 리스트에 들어갑니다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&gt;&gt;&gt; '*'.join(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myList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     ‘*’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를 기준으로 리스트에 있는 내용을 하나의 문자열로 만들어 줍니다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참 많은 시간이 흘러가고*넌 어떻게 사는지 참 궁금해*날 걱정하는 사람들에게*다 잊었단 거짓말하는 *내가 참 미운 날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'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556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0" spc="-100" dirty="0">
                <a:latin typeface="나눔고딕 ExtraBold" pitchFamily="50" charset="-127"/>
                <a:ea typeface="나눔고딕 ExtraBold" pitchFamily="50" charset="-127"/>
              </a:rPr>
              <a:t>문자열을 효과적으로 다뤄 보겠습니다</a:t>
            </a:r>
            <a:r>
              <a:rPr lang="en-US" altLang="ko-KR" sz="2800" b="0" spc="-100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2800" b="0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16832"/>
            <a:ext cx="8424936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파이썬에는 보다시피 많은 문자열 함수가 존재합니다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일반적인 문자열 함수를 이용해서 어떻게 동작하는지 살펴볼게요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971600" y="2276872"/>
            <a:ext cx="3024336" cy="374441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like_it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 '''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이제 괜찮니 너무 힘들었잖아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 그 마무리가 고작 이별뿐인 건데 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우린 참 어려웠어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잘 지낸다고 전해 들었어 가끔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벌써 참 좋은 사람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만나 잘 지내고 있어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굳이 내게 전하더라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'’’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like_it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[:15]  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처음부터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15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번째 문자까지 출력 합니다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이제 괜찮니 너무 힘들었잖아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like_it.startswith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이제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True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like_it.endswith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전하더라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True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word = 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좋은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like_it.find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(word)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좋은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최초로 등장한 위치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70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like_it.rfind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우린＇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우린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마지막으로 등장한 위치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38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like_it.replace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이제 괜찮니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이젠 괜찮니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‘) #”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이제 괜찮니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이젠 괜찮니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변경하기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EBA889DF-3A14-844D-B92B-1503A1628CC8}"/>
              </a:ext>
            </a:extLst>
          </p:cNvPr>
          <p:cNvSpPr txBox="1">
            <a:spLocks/>
          </p:cNvSpPr>
          <p:nvPr/>
        </p:nvSpPr>
        <p:spPr>
          <a:xfrm>
            <a:off x="4860032" y="2276872"/>
            <a:ext cx="3024336" cy="374441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zico_artist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'We are we are we artist baby!!!!'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zico_artist.strip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('!’) #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양쪽의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문자열 삭제하기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'We are we are we artist baby'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zico_artist.capitalize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제일 앞문자를 대문자로 만들기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'We are we are we artist baby!!!!'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zico_artist.title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모든 단어의 첫 글자를 대문자로 만들기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'We Are We Are We Artist Baby!!!!'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zico_artist.upper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모든 글자들을 매누자로 만들기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'WE ARE WE ARE WE ARTIST BABY!!!!'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zico_artist.lower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모든 글자들을 소문자로 만들기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'we are we are we artist baby!!!!'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zico_artist.swapcase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모든 글자의 대 소문자 바꾸기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wE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ARE WE ARE WE ARTIST BABY!!!!'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zico_artist.center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(50)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지정한 공간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(50)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기준으로 가운데 정렬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         We are we are we artist baby!!!!         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zico_artist.ljust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(50)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지정한 공간 기준으로 왼쪽 정렬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'We are we are we artist baby!!!!                  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zico_artist.rjust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(50)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지장한 공간 기준으로 오른쪽 정렬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                  We are we are we artist baby!!!!' </a:t>
            </a:r>
          </a:p>
        </p:txBody>
      </p:sp>
    </p:spTree>
    <p:extLst>
      <p:ext uri="{BB962C8B-B14F-4D97-AF65-F5344CB8AC3E}">
        <p14:creationId xmlns:p14="http://schemas.microsoft.com/office/powerpoint/2010/main" val="115133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Python 3.x 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다운로드 및 설치하기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https://www.python.org/downloads/windows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접속 후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귀찮으면 그냥 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구글에서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python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검색을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..)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Download Python 3.6.4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클릭하기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23" y="2691517"/>
            <a:ext cx="4367535" cy="2575964"/>
          </a:xfrm>
          <a:prstGeom prst="rect">
            <a:avLst/>
          </a:prstGeom>
        </p:spPr>
      </p:pic>
      <p:sp>
        <p:nvSpPr>
          <p:cNvPr id="16" name="부제목 2"/>
          <p:cNvSpPr txBox="1">
            <a:spLocks/>
          </p:cNvSpPr>
          <p:nvPr/>
        </p:nvSpPr>
        <p:spPr>
          <a:xfrm>
            <a:off x="323528" y="5301208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다운로드 된 파일을 실행 해서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Next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눌러주면 돼요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528" y="5805264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설치가 잘 완료 됐나요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198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8F56-B5BA-3B4F-B924-46800B42D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03.</a:t>
            </a:r>
            <a:r>
              <a:rPr kumimoji="1" lang="ko-KR" altLang="en-US" dirty="0"/>
              <a:t> 데이터를 모아보자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B90A61-6E08-E34A-879D-47C6F3821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파이썬의 재료 모으기</a:t>
            </a:r>
            <a:endParaRPr kumimoji="1" lang="en-US" altLang="ko-K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데이터를 효과적으로 모아주는 자료구조</a:t>
            </a:r>
            <a:endParaRPr kumimoji="1" lang="en-US" altLang="ko-KR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순환에 대한 이야기들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79450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6864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장에서는 재료에 대한 이야기들을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,</a:t>
            </a:r>
            <a:b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장에서는 재료를 모으는 방법에 대한 이야기를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재료를 한가지만 쓰라는 법은 없습니다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재료를 모아보는 방법에 대해서 이야기 해볼게요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① 재료란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단순히 데이터들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이고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②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이러한 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재료들을 모으는 것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ko-KR" altLang="en-US" sz="1100" b="1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자료구조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 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&lt;2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에서 </a:t>
            </a: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파이썬의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재료의 종류를 알아보았죠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323528" y="3717032"/>
            <a:ext cx="670775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기본 타입으로 만들어진 변수나 데이터를 자르고 붙이면서 </a:t>
            </a:r>
            <a:r>
              <a:rPr lang="ko-KR" altLang="en-US" sz="1100" strike="sngStrike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복잡한 형태로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결합 된다는 것을 의미합니다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1580" y="4067486"/>
            <a:ext cx="75608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세상 모든 것들의 기본 단위는 원자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(atom)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분자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(molecule)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이루어져 있습니다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원자들이 복잡한 형태로 모여서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결합 되어서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분자가 되듯이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이러한 분자들이 모여서 세상을 구성합니다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원자와 분자는 이 세상을 구성하는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기초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생각 할 수 있겠네요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마찬가지로 </a:t>
            </a:r>
            <a:r>
              <a:rPr lang="en-US" altLang="ko-KR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장에서 배운 원초적인 </a:t>
            </a:r>
            <a:r>
              <a:rPr lang="ko-KR" altLang="en-US" sz="1000" b="1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타입</a:t>
            </a:r>
            <a:r>
              <a:rPr lang="ko-KR" altLang="en-US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들을 </a:t>
            </a:r>
            <a:r>
              <a:rPr lang="ko-KR" altLang="en-US" sz="1000" b="1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원자</a:t>
            </a:r>
            <a:r>
              <a:rPr lang="ko-KR" altLang="en-US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생각하고</a:t>
            </a:r>
            <a:endParaRPr lang="en-US" altLang="ko-KR" sz="1000" kern="12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장에서 배울 </a:t>
            </a:r>
            <a:r>
              <a:rPr lang="ko-KR" altLang="en-US" sz="1000" b="1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자료구조</a:t>
            </a:r>
            <a:r>
              <a:rPr lang="ko-KR" altLang="en-US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1000" b="1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분자</a:t>
            </a:r>
            <a:r>
              <a:rPr lang="ko-KR" altLang="en-US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생각합시다</a:t>
            </a:r>
            <a:r>
              <a:rPr lang="en-US" altLang="ko-KR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00" kern="12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좌우지간 세상을 놓고 이야기 하던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프로그램을 놓고 이야기 하던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기초재료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사실은 변함이 없네요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710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560840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err="1">
                <a:latin typeface="나눔고딕 ExtraBold" pitchFamily="50" charset="-127"/>
                <a:ea typeface="나눔고딕 ExtraBold" pitchFamily="50" charset="-127"/>
              </a:rPr>
              <a:t>파이썬의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존재하는 모든 것을 모아보자</a:t>
            </a:r>
            <a:b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 	-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리스트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(List)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와 </a:t>
            </a:r>
            <a:r>
              <a:rPr lang="ko-KR" altLang="en-US" sz="3000" spc="-100" dirty="0" err="1">
                <a:latin typeface="나눔고딕 ExtraBold" pitchFamily="50" charset="-127"/>
                <a:ea typeface="나눔고딕 ExtraBold" pitchFamily="50" charset="-127"/>
              </a:rPr>
              <a:t>튜플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(Tuple)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323528" y="2852936"/>
            <a:ext cx="842493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문자를 모아서 문자열을 만듭니다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때 </a:t>
            </a:r>
            <a:r>
              <a:rPr lang="ko-KR" altLang="en-US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문자열을 문자의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시퀀스</a:t>
            </a:r>
            <a:r>
              <a:rPr lang="en-US" altLang="ko-KR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(Sequence) 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합니다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시퀀스란 연속적으로 자료들이 모아진 것을 의미합니다</a:t>
            </a:r>
            <a:endParaRPr lang="en-US" altLang="ko-KR" sz="105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따라서 문자열에서 특정한 문자에 접근 하기 위해서 숫자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정수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사용하여 문자열의 항목에 접근 할 때는 </a:t>
            </a:r>
            <a:r>
              <a:rPr lang="ko-KR" altLang="en-US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오프셋</a:t>
            </a:r>
            <a:r>
              <a:rPr lang="en-US" altLang="ko-KR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(Offset)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사용 하였죠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2276872"/>
            <a:ext cx="590465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문자열은 문자를 </a:t>
            </a:r>
            <a:r>
              <a:rPr lang="en-US" altLang="ko-KR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모은 것</a:t>
            </a:r>
            <a:r>
              <a:rPr lang="en-US" altLang="ko-KR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이라는 이야기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기억하시나요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584" y="3432190"/>
            <a:ext cx="824788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지금부터 이야기 해볼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리스트와 </a:t>
            </a:r>
            <a:r>
              <a:rPr lang="ko-KR" alt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튜플은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파이썬에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존재하는 모든 객체들의 시퀀스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될 수 있습니다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7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파이썬에</a:t>
            </a:r>
            <a:r>
              <a:rPr lang="ko-KR" altLang="en-US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존재하는 어떤 객체든 모아 낼 수 있습니다</a:t>
            </a:r>
            <a:r>
              <a:rPr lang="en-US" altLang="ko-KR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.)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문자열에서와 마찬가지로 오프셋과 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슬라이스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기법 등등을 사용 할 수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있을 것 같네요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 리스트와 </a:t>
            </a:r>
            <a:r>
              <a:rPr lang="ko-KR" altLang="en-US" sz="1000" kern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튜플의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차이점에 대해서 이야기 해 보자면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리스트는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모아놓은 자료의 변경이 가능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합니다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모아놓은 자료들에 대해 변경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 등등이 가능 하다는 이야기가 됩니다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이러한 특징을 </a:t>
            </a: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변경 가능</a:t>
            </a:r>
            <a:r>
              <a:rPr lang="en-US" altLang="ko-KR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(mutable)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 이야기 합니다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튜플은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리스트와 다르게 </a:t>
            </a: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모아놓은 자료의 변경이 불가능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합니다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한번 </a:t>
            </a:r>
            <a:r>
              <a:rPr lang="ko-KR" altLang="en-US" sz="1000" kern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튜플에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들어간 자료들은 변경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추가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 등등이 불가능 합니다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이러한 특징을 </a:t>
            </a: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불변</a:t>
            </a:r>
            <a:r>
              <a:rPr lang="en-US" altLang="ko-KR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(immutable) 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 합니다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011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560840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데이터를 마음대로 추가하고 삭제하자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!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b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리스트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(list)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323528" y="2564904"/>
            <a:ext cx="8424936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리스트는 데이터를 순차적으로 파악하는데 굉장히 좋습니다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특히 내용의 순서 자체가 바뀔 수 있다는 특징을 가지고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또한 문자열과 달리 리스트는 변경 가능한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자료형이기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때문에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새로운 요소를 추가 하거나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삭제하거나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수정 할 수 있습니다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그리고 중요한 특징 중에 하나는 중복된 형태의 데이터를 저장 할 수 있습니다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2132856"/>
            <a:ext cx="590465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 리스트에 대해 이야기 해 봅시다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3429000"/>
            <a:ext cx="83777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 리스트를 만드는 것부터 시작 해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보시죠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 ]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기호를 이용하거나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list( ) </a:t>
            </a:r>
            <a:r>
              <a:rPr lang="ko-KR" altLang="en-US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 함수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이용하거나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추후에 배울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 </a:t>
            </a:r>
            <a:r>
              <a:rPr lang="ko-KR" alt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(list comprehension)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이용해 만들어 낼 수 있습니다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 안에 추가된 데이터들을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원소 또는 요소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라고 합니다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원소를 추가한 상태로 리스트를 만들고 싶으면 추가되는 원소를 쉼표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, 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구분 해 줍니다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4365104"/>
            <a:ext cx="8424936" cy="17322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empty_list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[]      #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원소가 없는 비어있는 리스트 만들기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pokemons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['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Picachu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Raichu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‘, 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Picachu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    # ‘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Picachu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2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와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Raichu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담아낸 리스트 만들기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원소의 개수는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3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empty_list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pokemons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Picachu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Raichu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Picachu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     # list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중복된 원소를 저장 할 수 있습니다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another_empty_list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list()     # list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이용해서 비어있는 리스트 만들기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another_empty_list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[]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722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560840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다른 데이터 타입을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list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로 변환 할 수 있습니다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323528" y="2780928"/>
            <a:ext cx="842493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list()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함수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 생성 등 여러 가지 의미로 생각 할 수 있는데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함수나 객체에 대해서는 다음에 자세히 알아 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지금은 간단히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이라고만 알고 넘어가 보겠습니다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list()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기능은 소괄호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 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들어오는 내용을 리스트의 형태로 변환하는 기능을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2276872"/>
            <a:ext cx="590465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list()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사용하면 다른 데이터 타입을 리스트 형태로 변환 시켜 줄 수 있습니다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3352909"/>
            <a:ext cx="8424936" cy="216432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list('cat')     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'cat'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리스트로 바꾸기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['c', 'a', 't']     #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단순 문자열을 리스트로 바꾸면 한 글자씩 원소로 배치됩니다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my_tuple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('hello','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나는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튜플입니다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      # 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튜플을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만들 때는 소괄호를 사용합니다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 장에서 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튜플에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대해 알아봅니다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list(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my_tuple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    # 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튜플인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my_tuple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리스트로 바꾸기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['hello', 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나는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튜플입니다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     # 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튜플이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리스트로 변환 되었네요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list(10)    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정수도 리스트로 바꿀 수 있을까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NO!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Traceback</a:t>
            </a:r>
            <a:r>
              <a:rPr lang="en-US" altLang="ko-KR" sz="8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(most recent call last):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File "&lt;</a:t>
            </a:r>
            <a:r>
              <a:rPr lang="en-US" altLang="ko-KR" sz="800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stdin</a:t>
            </a:r>
            <a:r>
              <a:rPr lang="en-US" altLang="ko-KR" sz="8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&gt;", line 1, in &lt;module&gt;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TypeError</a:t>
            </a:r>
            <a:r>
              <a:rPr lang="en-US" altLang="ko-KR" sz="8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'</a:t>
            </a:r>
            <a:r>
              <a:rPr lang="en-US" altLang="ko-KR" sz="800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8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' object is not </a:t>
            </a:r>
            <a:r>
              <a:rPr lang="en-US" altLang="ko-KR" sz="800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iterable</a:t>
            </a:r>
            <a:endParaRPr lang="en-US" altLang="ko-KR" sz="8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23528" y="5697252"/>
            <a:ext cx="8424936" cy="540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정수는 리스트로 바꿀 수 없네요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정수 뿐만 아니라 실수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(float),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논리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(Boolean)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자료형은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리스트로 바꿀 수 없습니다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 이유는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iterable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연속적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특징을 가진 자료들만 변환 시킬 수 있기 때문입니다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연속적으로 데이터들이 나열 되어 있는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Sequence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변환이 가능합니다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6045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560840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문자열 나눌 때 사용했던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split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기억하시죠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755576" y="2636912"/>
            <a:ext cx="7416824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이번 장에서는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split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조금 더 알아보겠습니다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2276872"/>
            <a:ext cx="6048672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문자열을 특정 기준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seperator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이용해 나누는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split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문자열을 리스트에 담습니다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3424917"/>
            <a:ext cx="8424936" cy="202030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today = '2018-02-23'   #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 2018-02-23 ’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today.split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('-')      # ‘-’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기준으로 나눠서 리스트로 만들기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['2018', '02', '23']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'a/b//c/d///e'     #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구분자가 여러 개가 있다면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str.split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('/')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['a', 'b', '', 'c', 'd', '', '', 'e']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#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비어있는 문자열이 리스트에 들어갑니다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str.split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(‘//')     #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구분자를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두개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이상 쓰게 되면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['a/b', 'c/d', '/e']     # ‘ // ‘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구분자가 되기 때문에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로는 나눠지지 않습니다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652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07704" y="4725144"/>
            <a:ext cx="5256584" cy="100811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singer </a:t>
            </a:r>
            <a:r>
              <a:rPr lang="ko-KR" altLang="en-US" dirty="0"/>
              <a:t>리스트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리스트에서도 오프셋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(Offset) 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사용이 가능 합니다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2276872"/>
            <a:ext cx="6048672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문자열에서 사용했었던 오프셋을 리스트에서도 사용 가능합니다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2780928"/>
            <a:ext cx="8424936" cy="17281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nb-NO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singer=['Twice', 'Zion T', 'Tei']</a:t>
            </a:r>
          </a:p>
          <a:p>
            <a:pPr marL="228600" indent="-228600">
              <a:lnSpc>
                <a:spcPct val="150000"/>
              </a:lnSpc>
            </a:pPr>
            <a:r>
              <a:rPr lang="nb-NO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singer[0]</a:t>
            </a:r>
          </a:p>
          <a:p>
            <a:pPr marL="228600" indent="-228600">
              <a:lnSpc>
                <a:spcPct val="150000"/>
              </a:lnSpc>
            </a:pPr>
            <a:r>
              <a:rPr lang="nb-NO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'Twice'</a:t>
            </a:r>
          </a:p>
          <a:p>
            <a:pPr marL="228600" indent="-228600">
              <a:lnSpc>
                <a:spcPct val="150000"/>
              </a:lnSpc>
            </a:pPr>
            <a:r>
              <a:rPr lang="nb-NO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singer[1]</a:t>
            </a:r>
          </a:p>
          <a:p>
            <a:pPr marL="228600" indent="-228600">
              <a:lnSpc>
                <a:spcPct val="150000"/>
              </a:lnSpc>
            </a:pPr>
            <a:r>
              <a:rPr lang="nb-NO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'Zion T'</a:t>
            </a:r>
          </a:p>
          <a:p>
            <a:pPr marL="228600" indent="-228600">
              <a:lnSpc>
                <a:spcPct val="150000"/>
              </a:lnSpc>
            </a:pPr>
            <a:r>
              <a:rPr lang="nb-NO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singer[2]</a:t>
            </a:r>
          </a:p>
          <a:p>
            <a:pPr marL="228600" indent="-228600">
              <a:lnSpc>
                <a:spcPct val="150000"/>
              </a:lnSpc>
            </a:pPr>
            <a:r>
              <a:rPr lang="nb-NO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'Tei'</a:t>
            </a:r>
          </a:p>
          <a:p>
            <a:pPr marL="228600" indent="-228600">
              <a:lnSpc>
                <a:spcPct val="150000"/>
              </a:lnSpc>
            </a:pPr>
            <a:r>
              <a:rPr lang="nb-NO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singer[-1]</a:t>
            </a:r>
          </a:p>
          <a:p>
            <a:pPr marL="228600" indent="-228600">
              <a:lnSpc>
                <a:spcPct val="150000"/>
              </a:lnSpc>
            </a:pPr>
            <a:r>
              <a:rPr lang="nb-NO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'Tei'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87724" y="5157192"/>
            <a:ext cx="4896544" cy="432048"/>
            <a:chOff x="1835696" y="4797152"/>
            <a:chExt cx="4896544" cy="432048"/>
          </a:xfrm>
        </p:grpSpPr>
        <p:sp>
          <p:nvSpPr>
            <p:cNvPr id="3" name="정육면체 2"/>
            <p:cNvSpPr/>
            <p:nvPr/>
          </p:nvSpPr>
          <p:spPr>
            <a:xfrm>
              <a:off x="1835696" y="4797152"/>
              <a:ext cx="1656184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Twice</a:t>
              </a:r>
              <a:endParaRPr lang="ko-KR" altLang="en-US" dirty="0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455977" y="4797152"/>
              <a:ext cx="1656184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Zion T</a:t>
              </a:r>
              <a:endParaRPr lang="ko-KR" altLang="en-US" dirty="0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5076056" y="4797152"/>
              <a:ext cx="1656184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Tei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098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리스트 안쪽에 리스트도 포함 될 수 있다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2060848"/>
            <a:ext cx="842493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다시 말하자면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리스트는 다른 리스트까지 추가 시킬 수 있습니다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파이썬에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존재하는 모든 것이 들어 갈 수 있기 때문에 리스트라고 해서 예외는 아니겠죠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3068960"/>
            <a:ext cx="8424936" cy="21602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boyGroup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['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빅뱅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'BTS', 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iKon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girlGroup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['Twice', 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블랙핑크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헬로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비너스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band = ['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버즈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'FT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아일랜드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볼 빨간 사춘기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favoriteSinger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[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boyGroup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girlGroup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band, '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제와피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     #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favoriteSinger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리스트에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boyGroup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girlGroup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band, ‘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제와피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’(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추가 되었습니다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favoriteSinger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[['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빅뱅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'BTS', '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iKon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'], ['Twice', 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블랙핑크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헬로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비너스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'], ['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버즈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'FT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아일랜드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볼 빨간 사춘기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제와피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ctr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ctr">
              <a:lnSpc>
                <a:spcPct val="150000"/>
              </a:lnSpc>
            </a:pP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favoriteSinger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에서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블랙핑크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추출하고 싶습니다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오프셋 값을 어떠한 식으로 줘야 할까요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nb-NO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413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리스트는 변경 가능한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mutable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자료구조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20608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앞에서 설명했던 내용 중 리스트는 내부 원소가 변경 될 수 있는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mutable, </a:t>
            </a:r>
            <a:r>
              <a:rPr lang="ko-KR" altLang="en-US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튜플은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변경이 불가능한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immutable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 했었죠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리스트에 오프셋을 이용하면 데이터를 추출 할 수도 있지만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데이터를 변경 시킬 수도 있습니다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또한 문자열에서 배웠었던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slice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기법도 사용 가능합니다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3212976"/>
            <a:ext cx="8424936" cy="266429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boyGroup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['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빅뱅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  'BTS', 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철이와 미애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       #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철이와 미애를 좀 바꾸고 싶다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철이와 미애의 현재 오프셋은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boyGroup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[2])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철이와 미애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boyGroup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[2] = ‘WANNA ONE’      #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철이와 미애를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WANNA ONE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바꿔주기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nb-NO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print(boyGroup)</a:t>
            </a:r>
          </a:p>
          <a:p>
            <a:pPr marL="228600" indent="-228600">
              <a:lnSpc>
                <a:spcPct val="150000"/>
              </a:lnSpc>
            </a:pPr>
            <a:r>
              <a:rPr lang="nb-NO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빅뱅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nb-NO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BTS', 'WANNA ONE']     #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철이와 미애가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WANNA ONE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바뀌었네요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boyGroup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[3] = 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하이라이트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     #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오프셋을 벗어난 곳에 값을 넣으면 오류가 발생 됩니다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Traceback</a:t>
            </a:r>
            <a:r>
              <a:rPr lang="en-US" altLang="ko-KR" sz="8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(most recent call last):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File "&lt;</a:t>
            </a:r>
            <a:r>
              <a:rPr lang="en-US" altLang="ko-KR" sz="800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stdin</a:t>
            </a:r>
            <a:r>
              <a:rPr lang="en-US" altLang="ko-KR" sz="8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&gt;", line 1, in &lt;module&gt;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IndexError</a:t>
            </a:r>
            <a:r>
              <a:rPr lang="en-US" altLang="ko-KR" sz="8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list assignment index out of range</a:t>
            </a:r>
          </a:p>
          <a:p>
            <a:pPr marL="228600" indent="-228600">
              <a:lnSpc>
                <a:spcPct val="150000"/>
              </a:lnSpc>
            </a:pPr>
            <a:r>
              <a:rPr lang="nb-NO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boyGroup[1:3]	     # slice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기법도 사용 가능합니다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nb-NO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nb-NO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['BTS', 'WANNA ONE']</a:t>
            </a:r>
          </a:p>
          <a:p>
            <a:pPr marL="228600" indent="-228600">
              <a:lnSpc>
                <a:spcPct val="150000"/>
              </a:lnSpc>
            </a:pPr>
            <a:r>
              <a:rPr lang="nb-NO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print(boyGroup[  :  : -1 ])     #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step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값을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주면 리스트가 뒤집힙니다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nb-NO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nb-NO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['WANNA ONE', 'BTS', 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빅뱅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  <a:endParaRPr lang="nb-NO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nb-NO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50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리스트에 자료 더하기</a:t>
            </a:r>
            <a:b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 - append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와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extend( += )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그리고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 insert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1844824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이번엔 리스트에 아이템을 추가 하는 세가지 방법에 대해 알아봅니다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append : 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리스트의 끝에 원하는 원소를 추가한다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extend : 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다른 </a:t>
            </a:r>
            <a:r>
              <a:rPr lang="en-US" altLang="ko-KR" sz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iterable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list, tuple,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… )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즉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Sequence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형태의 자료를 덧붙여 확장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병합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merge)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시킵니다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 : 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원하는 오프셋에 원하는 항목을 추가 할 수 있습니다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2852936"/>
            <a:ext cx="8424936" cy="344500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girlGroup1=['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핑클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','SES','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베이비복스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girlGroup1.</a:t>
            </a:r>
            <a:r>
              <a:rPr lang="en-US" altLang="ko-KR" sz="1000" b="1" spc="-2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append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샤크라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	# girlGroup1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맨 뒤에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샤크라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print(girlGroup1)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핑클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'SES',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베이비복스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</a:t>
            </a:r>
            <a:r>
              <a:rPr lang="en-US" altLang="ko-KR" sz="800" b="1" i="1" spc="-20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r>
              <a:rPr lang="ko-KR" altLang="en-US" sz="800" b="1" i="1" spc="-20" dirty="0" err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샤크라</a:t>
            </a:r>
            <a:r>
              <a:rPr lang="en-US" altLang="ko-KR" sz="800" b="1" i="1" spc="-20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‘ 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girlGroup2=['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소녀시대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트와이스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'I.O.I']</a:t>
            </a:r>
          </a:p>
          <a:p>
            <a:pPr marL="228600" indent="-228600">
              <a:lnSpc>
                <a:spcPct val="150000"/>
              </a:lnSpc>
            </a:pPr>
            <a:r>
              <a:rPr lang="nb-NO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girlGroup1.</a:t>
            </a:r>
            <a:r>
              <a:rPr lang="nb-NO" altLang="ko-KR" sz="1000" b="1" spc="-2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extend</a:t>
            </a:r>
            <a:r>
              <a:rPr lang="nb-NO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(girlGroup2)    	</a:t>
            </a:r>
            <a:r>
              <a:rPr lang="nb-NO" altLang="ko-KR" sz="8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# </a:t>
            </a:r>
            <a:r>
              <a:rPr lang="en-US" altLang="ko-KR" sz="8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8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주의 </a:t>
            </a:r>
            <a:r>
              <a:rPr lang="en-US" altLang="ko-KR" sz="8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! girlGroup1</a:t>
            </a:r>
            <a:r>
              <a:rPr lang="ko-KR" altLang="en-US" sz="8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8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girlGroup2</a:t>
            </a:r>
            <a:r>
              <a:rPr lang="ko-KR" altLang="en-US" sz="8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를 병합한 결과를 내는 것이 아닌 </a:t>
            </a:r>
            <a:r>
              <a:rPr lang="en-US" altLang="ko-KR" sz="800" b="1" i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girlGroup1</a:t>
            </a:r>
            <a:r>
              <a:rPr lang="ko-KR" altLang="en-US" sz="800" b="1" i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b="1" i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girlGroup2</a:t>
            </a:r>
            <a:r>
              <a:rPr lang="ko-KR" altLang="en-US" sz="800" b="1" i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를 병합</a:t>
            </a:r>
            <a:r>
              <a:rPr lang="ko-KR" altLang="en-US" sz="8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합니다</a:t>
            </a:r>
            <a:r>
              <a:rPr lang="en-US" altLang="ko-KR" sz="8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print(girlGroup1)      # girlGroup2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병합된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girlGroup1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출력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핑클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'SES',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베이비복스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샤크라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</a:t>
            </a:r>
            <a:r>
              <a:rPr lang="en-US" altLang="ko-KR" sz="8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r>
              <a:rPr lang="ko-KR" altLang="en-US" sz="800" b="1" i="1" spc="-20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소녀시대</a:t>
            </a:r>
            <a:r>
              <a:rPr lang="en-US" altLang="ko-KR" sz="800" b="1" i="1" spc="-20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b="1" i="1" spc="-20" dirty="0" err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트와이스</a:t>
            </a:r>
            <a:r>
              <a:rPr lang="en-US" altLang="ko-KR" sz="800" b="1" i="1" spc="-20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', 'I.O.I‘ </a:t>
            </a:r>
            <a:r>
              <a:rPr lang="en-US" altLang="ko-KR" sz="8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girlGroup1 </a:t>
            </a:r>
            <a:r>
              <a:rPr lang="en-US" altLang="ko-KR" sz="1000" b="1" spc="-2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+=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['A Pink', 'Miss A']	# +=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기호를 이용해서도 병합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(extend)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할 수 있습니다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print(girlGroup1)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핑클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'SES',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베이비복스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샤크라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소녀시대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트와이스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'I.O.I', </a:t>
            </a:r>
            <a:r>
              <a:rPr lang="en-US" altLang="ko-KR" sz="800" b="1" i="1" spc="-20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'A Pink', 'Miss A‘ 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girlGroup1.</a:t>
            </a:r>
            <a:r>
              <a:rPr lang="en-US" altLang="ko-KR" sz="1000" b="1" spc="-2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insert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(3, '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시스타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print(girlGroup1)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핑클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'SES',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베이비복스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</a:t>
            </a:r>
            <a:r>
              <a:rPr lang="en-US" altLang="ko-KR" sz="800" b="1" i="1" spc="-20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r>
              <a:rPr lang="ko-KR" altLang="en-US" sz="800" b="1" i="1" spc="-20" dirty="0" err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시스타</a:t>
            </a:r>
            <a:r>
              <a:rPr lang="en-US" altLang="ko-KR" sz="800" b="1" i="1" spc="-20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샤크라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소녀시대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트와이스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'I.O.I', 'A Pink', 'Miss A']</a:t>
            </a:r>
          </a:p>
          <a:p>
            <a:pPr marL="228600" indent="-228600">
              <a:lnSpc>
                <a:spcPct val="150000"/>
              </a:lnSpc>
            </a:pPr>
            <a:endParaRPr lang="nb-NO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22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Python 3.x 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정상 설치 확인하기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88840"/>
            <a:ext cx="84249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혹시 모르니까 설치가 잘 됐는지 확인해 봅시다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1"/>
            <a:ext cx="2376264" cy="3594691"/>
          </a:xfrm>
          <a:prstGeom prst="rect">
            <a:avLst/>
          </a:prstGeom>
        </p:spPr>
      </p:pic>
      <p:sp>
        <p:nvSpPr>
          <p:cNvPr id="18" name="부제목 2"/>
          <p:cNvSpPr txBox="1">
            <a:spLocks/>
          </p:cNvSpPr>
          <p:nvPr/>
        </p:nvSpPr>
        <p:spPr>
          <a:xfrm>
            <a:off x="875135" y="2319651"/>
            <a:ext cx="1417066" cy="389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시작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cmd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검색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4505067" y="2348880"/>
            <a:ext cx="2731954" cy="389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2) python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입력하고  실행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인터프리터 실행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BIT\Documents\python ppt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2708919"/>
            <a:ext cx="5910454" cy="319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부제목 2"/>
          <p:cNvSpPr txBox="1">
            <a:spLocks/>
          </p:cNvSpPr>
          <p:nvPr/>
        </p:nvSpPr>
        <p:spPr>
          <a:xfrm>
            <a:off x="4718916" y="5877272"/>
            <a:ext cx="2304256" cy="31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간단하게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Python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인터프리터를 실행한 모습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631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리스트에서 원소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삭제 하기</a:t>
            </a:r>
            <a:b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 - del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과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remove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와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pop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1844824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이번엔 리스트에 서 </a:t>
            </a:r>
            <a:r>
              <a:rPr lang="ko-KR" altLang="en-US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원소을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제거 하는 세가지 방법에 대해 알아봅니다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del : 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오프셋을 이용해 해당하는 오프셋의 원소를 제거합니다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en-US" altLang="ko-KR" sz="12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※ del</a:t>
            </a:r>
            <a:r>
              <a:rPr lang="ko-KR" altLang="en-US" sz="12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은 함수가 아닌 키워드 </a:t>
            </a:r>
            <a:r>
              <a:rPr lang="en-US" altLang="ko-KR" sz="12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구문</a:t>
            </a:r>
            <a:r>
              <a:rPr lang="en-US" altLang="ko-KR" sz="12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2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2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!!</a:t>
            </a: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remove : 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원하는 원소 값을 넣어서 삭제 합니다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pop : 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원하는 오프셋에 있는 원소를 추출한 후 삭제합니다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2852936"/>
            <a:ext cx="8424936" cy="344500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idol = ['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빅뱅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소녀시대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트와이스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iKon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육각수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에이핑크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 ,'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철이와 미애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      #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육각수랑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철이와 미애는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아이돌이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아니죠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000" b="1" spc="-2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del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idol[  -1 ]  #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제일 뒤에 있는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철이와 미애</a:t>
            </a:r>
            <a:r>
              <a:rPr lang="en-US" altLang="ko-KR" sz="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삭제 합니다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 할 원소의 오프셋을 알고 있는 경우 유용합니다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nb-NO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 idol 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빅뱅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소녀시대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트와이스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iKon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육각수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에이핑크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idol.</a:t>
            </a:r>
            <a:r>
              <a:rPr lang="en-US" altLang="ko-KR" sz="1000" b="1" spc="-20" dirty="0" err="1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remove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육각수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     #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원소 값을 직접 집어 넣어 삭제 시킵니다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 할 원소의 데이터 값을 알고 있는 경우 유용합니다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 idol 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빅뱅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소녀시대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트와이스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iKon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에이핑크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item1 =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idol.</a:t>
            </a:r>
            <a:r>
              <a:rPr lang="en-US" altLang="ko-KR" sz="1000" b="1" spc="-20" dirty="0" err="1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pop</a:t>
            </a:r>
            <a:r>
              <a:rPr lang="en-US" altLang="ko-KR" sz="1000" b="1" spc="-2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()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 pop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인자가 없으면 제일 뒤에 있는 원소를 추출하고 삭제합니다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print(item1)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에이핑크</a:t>
            </a:r>
            <a:endParaRPr lang="ko-KR" altLang="en-US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print(idol)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빅뱅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소녀시대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트와이스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iKon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ctr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pop(1)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pop(2) pop( -1 )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원소를 추출하고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리스트가 어떻게 변화되었는지 확인하세요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nb-NO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299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만들어진 객체에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이름표 붙이기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할당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!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1844824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변수란 객체의 이름표에 불과 하다는 이야기 기억 하시나요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객체에 변수의 이름을 지어주는 과정을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할당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이라고 한 것도 기억하시나요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 간단하게  리스트를 변수에 할당 해 보겠습니다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1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장에 나온 것 처럼 리스트 객체가 만들어 지고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myList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이름이 객체에 할당 될 것입니다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979712" y="3212976"/>
            <a:ext cx="1440160" cy="32403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myList1 = [ 10, 20, 30 ]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nb-NO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923928" y="3374994"/>
            <a:ext cx="64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5076056" y="2852936"/>
            <a:ext cx="1800200" cy="1008112"/>
            <a:chOff x="1907704" y="4725144"/>
            <a:chExt cx="1800200" cy="1008112"/>
          </a:xfrm>
        </p:grpSpPr>
        <p:sp>
          <p:nvSpPr>
            <p:cNvPr id="11" name="직사각형 10"/>
            <p:cNvSpPr/>
            <p:nvPr/>
          </p:nvSpPr>
          <p:spPr>
            <a:xfrm>
              <a:off x="1907704" y="4725144"/>
              <a:ext cx="1800200" cy="10081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myList1</a:t>
              </a:r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2087724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10</a:t>
              </a:r>
              <a:endParaRPr lang="ko-KR" altLang="en-US" sz="1100" dirty="0"/>
            </a:p>
          </p:txBody>
        </p:sp>
        <p:sp>
          <p:nvSpPr>
            <p:cNvPr id="18" name="정육면체 17"/>
            <p:cNvSpPr/>
            <p:nvPr/>
          </p:nvSpPr>
          <p:spPr>
            <a:xfrm>
              <a:off x="2519772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20</a:t>
              </a:r>
              <a:endParaRPr lang="ko-KR" altLang="en-US" sz="1100" dirty="0"/>
            </a:p>
          </p:txBody>
        </p:sp>
        <p:sp>
          <p:nvSpPr>
            <p:cNvPr id="19" name="정육면체 18"/>
            <p:cNvSpPr/>
            <p:nvPr/>
          </p:nvSpPr>
          <p:spPr>
            <a:xfrm>
              <a:off x="2951820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30</a:t>
              </a:r>
              <a:endParaRPr lang="ko-KR" altLang="en-US" sz="1100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55708" y="4075125"/>
            <a:ext cx="8064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위의 그림에서 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myList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10,20,30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원소를 가진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myList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이름이 붙어 있는 것을 확인 할 수 있습니다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 코드를 보겠습니다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myList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이름을 붙인 객체에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myList2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이름이 또 붙을 수도 있습니다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979712" y="4941168"/>
            <a:ext cx="1440160" cy="32403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myList2 = myList1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nb-NO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923928" y="5103186"/>
            <a:ext cx="64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076056" y="4581128"/>
            <a:ext cx="1800200" cy="1008112"/>
            <a:chOff x="1907704" y="4725144"/>
            <a:chExt cx="1800200" cy="1008112"/>
          </a:xfrm>
        </p:grpSpPr>
        <p:sp>
          <p:nvSpPr>
            <p:cNvPr id="24" name="직사각형 23"/>
            <p:cNvSpPr/>
            <p:nvPr/>
          </p:nvSpPr>
          <p:spPr>
            <a:xfrm>
              <a:off x="1907704" y="4725144"/>
              <a:ext cx="1800200" cy="10081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myList</a:t>
              </a:r>
              <a:r>
                <a:rPr lang="en-US" altLang="ko-KR" dirty="0"/>
                <a:t>  myList2</a:t>
              </a:r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2087724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10</a:t>
              </a:r>
              <a:endParaRPr lang="ko-KR" altLang="en-US" sz="1100" dirty="0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2519772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20</a:t>
              </a:r>
              <a:endParaRPr lang="ko-KR" altLang="en-US" sz="1100" dirty="0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2951820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30</a:t>
              </a:r>
              <a:endParaRPr lang="ko-KR" altLang="en-US" sz="11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9806" y="5775067"/>
            <a:ext cx="8064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하나의 리스트 객체에 이름이 두 개가 붙었습니다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그렇다면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myList1, myList2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같은 객체가 할당 되었다 라고 볼 수 있겠네요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077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만들어진 객체에 이름표 붙이기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할당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!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1844824"/>
            <a:ext cx="842493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하나의 리스트에 두 개의 이름표가 붙었습니다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그렇다면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myList2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이용해 리스트의 원소를 변경 하면 어떻게 될까요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979712" y="3212976"/>
            <a:ext cx="1440160" cy="32403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myList2.append(‘Hello’)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nb-NO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923928" y="3374994"/>
            <a:ext cx="64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55708" y="4075125"/>
            <a:ext cx="8064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myList2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문자열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붙여보았습니다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10,20,30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이어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잘 추가 되는 것을 볼 수 있는데요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myList2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원소를 추가했지만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myList1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출력 하면 어떻게 될까요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000" dirty="0"/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979712" y="4689140"/>
            <a:ext cx="1440160" cy="32403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print(myList1)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nb-NO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923928" y="4851158"/>
            <a:ext cx="64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085112" y="2870938"/>
            <a:ext cx="2511223" cy="100811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myList1  myList2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5" name="정육면체 24"/>
          <p:cNvSpPr/>
          <p:nvPr/>
        </p:nvSpPr>
        <p:spPr>
          <a:xfrm>
            <a:off x="5265133" y="3302986"/>
            <a:ext cx="468052" cy="4320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10</a:t>
            </a:r>
            <a:endParaRPr lang="ko-KR" altLang="en-US" sz="1100" dirty="0"/>
          </a:p>
        </p:txBody>
      </p:sp>
      <p:sp>
        <p:nvSpPr>
          <p:cNvPr id="26" name="정육면체 25"/>
          <p:cNvSpPr/>
          <p:nvPr/>
        </p:nvSpPr>
        <p:spPr>
          <a:xfrm>
            <a:off x="5697181" y="3302986"/>
            <a:ext cx="468052" cy="4320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</a:t>
            </a:r>
            <a:endParaRPr lang="ko-KR" altLang="en-US" sz="1100" dirty="0"/>
          </a:p>
        </p:txBody>
      </p:sp>
      <p:sp>
        <p:nvSpPr>
          <p:cNvPr id="27" name="정육면체 26"/>
          <p:cNvSpPr/>
          <p:nvPr/>
        </p:nvSpPr>
        <p:spPr>
          <a:xfrm>
            <a:off x="6129229" y="3302986"/>
            <a:ext cx="468052" cy="4320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30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539806" y="5415027"/>
            <a:ext cx="8064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myList2 = myList1 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코드가 일반적으로 생각하기엔 복사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(copy)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생각 할 수 있지만 실제는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myList1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이란 이름이 붙은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단순히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myList2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라고도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부를 수 있도록 해 주는 할당 과정입니다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언제나 할당 이라는 사실을 잊지 마세요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sp>
        <p:nvSpPr>
          <p:cNvPr id="30" name="정육면체 29"/>
          <p:cNvSpPr/>
          <p:nvPr/>
        </p:nvSpPr>
        <p:spPr>
          <a:xfrm>
            <a:off x="6568122" y="3296576"/>
            <a:ext cx="828092" cy="438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Hello</a:t>
            </a:r>
            <a:endParaRPr lang="ko-KR" altLang="en-US" sz="1100" dirty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5085112" y="4689140"/>
            <a:ext cx="1440160" cy="32403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[10,20,30,’Hello’]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nb-NO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000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할당과 복사는 다릅니다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1844824"/>
            <a:ext cx="842493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이전 예제는 할당이었죠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이번에는 복사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copy )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할당은 객체에 이름을 하나 더 붙여 주는 것이었죠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복사는 말 그대로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똑같은 객체를 하나 더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만드는 것입니다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파이썬에서는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리스트를 복사하기 위해서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가지 방식을 제공합니다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copy()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[ : ] (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슬라이스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), list( 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함수가 대표적입니다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1979712" y="3789040"/>
            <a:ext cx="1440160" cy="50405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myList1 = [10, 20, 30]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myList2 = myList1.copy()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nb-NO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923928" y="4783948"/>
            <a:ext cx="64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076056" y="3645024"/>
            <a:ext cx="1800200" cy="1008112"/>
            <a:chOff x="1907704" y="4725144"/>
            <a:chExt cx="1800200" cy="1008112"/>
          </a:xfrm>
        </p:grpSpPr>
        <p:sp>
          <p:nvSpPr>
            <p:cNvPr id="32" name="직사각형 31"/>
            <p:cNvSpPr/>
            <p:nvPr/>
          </p:nvSpPr>
          <p:spPr>
            <a:xfrm>
              <a:off x="1907704" y="4725144"/>
              <a:ext cx="1800200" cy="10081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myList1</a:t>
              </a:r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3" name="정육면체 32"/>
            <p:cNvSpPr/>
            <p:nvPr/>
          </p:nvSpPr>
          <p:spPr>
            <a:xfrm>
              <a:off x="2087724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10</a:t>
              </a:r>
              <a:endParaRPr lang="ko-KR" altLang="en-US" sz="1100" dirty="0"/>
            </a:p>
          </p:txBody>
        </p:sp>
        <p:sp>
          <p:nvSpPr>
            <p:cNvPr id="34" name="정육면체 33"/>
            <p:cNvSpPr/>
            <p:nvPr/>
          </p:nvSpPr>
          <p:spPr>
            <a:xfrm>
              <a:off x="2519772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20</a:t>
              </a:r>
              <a:endParaRPr lang="ko-KR" altLang="en-US" sz="1100" dirty="0"/>
            </a:p>
          </p:txBody>
        </p:sp>
        <p:sp>
          <p:nvSpPr>
            <p:cNvPr id="35" name="정육면체 34"/>
            <p:cNvSpPr/>
            <p:nvPr/>
          </p:nvSpPr>
          <p:spPr>
            <a:xfrm>
              <a:off x="2951820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30</a:t>
              </a:r>
              <a:endParaRPr lang="ko-KR" altLang="en-US" sz="11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116124" y="2968833"/>
            <a:ext cx="67682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copy()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list()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사용하면 리스트를 그대로 복사시켜서 새로운 리스트를 만들어 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076056" y="4941168"/>
            <a:ext cx="1800200" cy="1008112"/>
            <a:chOff x="1907704" y="4725144"/>
            <a:chExt cx="1800200" cy="1008112"/>
          </a:xfrm>
        </p:grpSpPr>
        <p:sp>
          <p:nvSpPr>
            <p:cNvPr id="37" name="직사각형 36"/>
            <p:cNvSpPr/>
            <p:nvPr/>
          </p:nvSpPr>
          <p:spPr>
            <a:xfrm>
              <a:off x="1907704" y="4725144"/>
              <a:ext cx="1800200" cy="10081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myList2</a:t>
              </a:r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8" name="정육면체 37"/>
            <p:cNvSpPr/>
            <p:nvPr/>
          </p:nvSpPr>
          <p:spPr>
            <a:xfrm>
              <a:off x="2087724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10</a:t>
              </a:r>
              <a:endParaRPr lang="ko-KR" altLang="en-US" sz="1100" dirty="0"/>
            </a:p>
          </p:txBody>
        </p:sp>
        <p:sp>
          <p:nvSpPr>
            <p:cNvPr id="39" name="정육면체 38"/>
            <p:cNvSpPr/>
            <p:nvPr/>
          </p:nvSpPr>
          <p:spPr>
            <a:xfrm>
              <a:off x="2519772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20</a:t>
              </a:r>
              <a:endParaRPr lang="ko-KR" altLang="en-US" sz="1100" dirty="0"/>
            </a:p>
          </p:txBody>
        </p:sp>
        <p:sp>
          <p:nvSpPr>
            <p:cNvPr id="40" name="정육면체 39"/>
            <p:cNvSpPr/>
            <p:nvPr/>
          </p:nvSpPr>
          <p:spPr>
            <a:xfrm>
              <a:off x="2951820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30</a:t>
              </a:r>
              <a:endParaRPr lang="ko-KR" altLang="en-US" sz="1100" dirty="0"/>
            </a:p>
          </p:txBody>
        </p:sp>
      </p:grpSp>
      <p:sp>
        <p:nvSpPr>
          <p:cNvPr id="41" name="부제목 2"/>
          <p:cNvSpPr txBox="1">
            <a:spLocks/>
          </p:cNvSpPr>
          <p:nvPr/>
        </p:nvSpPr>
        <p:spPr>
          <a:xfrm>
            <a:off x="1979712" y="4774330"/>
            <a:ext cx="1440160" cy="50405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myList1 = [10, 20, 30]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myList2 = list(myList1)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nb-NO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3" y="4324454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408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할당과 복사는 다릅니다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1844824"/>
            <a:ext cx="842493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slice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기법도 마찬가지 입니다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새로운 리스트를 만들어 냅니다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오프셋을 이용하여 잘라내는 역할을 하는 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슬라이스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기법도 마찬가지로 새로운 리스트를 만들어 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 start, end, step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값을 지정하지 않으면 그대로 복사 되는 것을 확인 할 수 있습니다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1979712" y="4621930"/>
            <a:ext cx="1440160" cy="50405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myList1 = [10, 20, 30]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myList2 = myList1[ : ]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nb-NO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923928" y="4783948"/>
            <a:ext cx="64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076056" y="3645024"/>
            <a:ext cx="1800200" cy="1008112"/>
            <a:chOff x="1907704" y="4725144"/>
            <a:chExt cx="1800200" cy="1008112"/>
          </a:xfrm>
        </p:grpSpPr>
        <p:sp>
          <p:nvSpPr>
            <p:cNvPr id="32" name="직사각형 31"/>
            <p:cNvSpPr/>
            <p:nvPr/>
          </p:nvSpPr>
          <p:spPr>
            <a:xfrm>
              <a:off x="1907704" y="4725144"/>
              <a:ext cx="1800200" cy="10081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myList1</a:t>
              </a:r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3" name="정육면체 32"/>
            <p:cNvSpPr/>
            <p:nvPr/>
          </p:nvSpPr>
          <p:spPr>
            <a:xfrm>
              <a:off x="2087724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10</a:t>
              </a:r>
              <a:endParaRPr lang="ko-KR" altLang="en-US" sz="1100" dirty="0"/>
            </a:p>
          </p:txBody>
        </p:sp>
        <p:sp>
          <p:nvSpPr>
            <p:cNvPr id="34" name="정육면체 33"/>
            <p:cNvSpPr/>
            <p:nvPr/>
          </p:nvSpPr>
          <p:spPr>
            <a:xfrm>
              <a:off x="2519772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20</a:t>
              </a:r>
              <a:endParaRPr lang="ko-KR" altLang="en-US" sz="1100" dirty="0"/>
            </a:p>
          </p:txBody>
        </p:sp>
        <p:sp>
          <p:nvSpPr>
            <p:cNvPr id="35" name="정육면체 34"/>
            <p:cNvSpPr/>
            <p:nvPr/>
          </p:nvSpPr>
          <p:spPr>
            <a:xfrm>
              <a:off x="2951820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30</a:t>
              </a:r>
              <a:endParaRPr lang="ko-KR" altLang="en-US" sz="11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116124" y="2968833"/>
            <a:ext cx="6768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슬라이스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기법을 사용 할 때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start, end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지정하지 않으면 똑같은 객체를 만들어 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물론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start, end, step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값을 지정하면 원하는 대로 잘려진 새로운 리스트가 만들어 집니다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b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076056" y="4941168"/>
            <a:ext cx="1800200" cy="1008112"/>
            <a:chOff x="1907704" y="4725144"/>
            <a:chExt cx="1800200" cy="1008112"/>
          </a:xfrm>
        </p:grpSpPr>
        <p:sp>
          <p:nvSpPr>
            <p:cNvPr id="37" name="직사각형 36"/>
            <p:cNvSpPr/>
            <p:nvPr/>
          </p:nvSpPr>
          <p:spPr>
            <a:xfrm>
              <a:off x="1907704" y="4725144"/>
              <a:ext cx="1800200" cy="10081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myList2</a:t>
              </a:r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8" name="정육면체 37"/>
            <p:cNvSpPr/>
            <p:nvPr/>
          </p:nvSpPr>
          <p:spPr>
            <a:xfrm>
              <a:off x="2087724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10</a:t>
              </a:r>
              <a:endParaRPr lang="ko-KR" altLang="en-US" sz="1100" dirty="0"/>
            </a:p>
          </p:txBody>
        </p:sp>
        <p:sp>
          <p:nvSpPr>
            <p:cNvPr id="39" name="정육면체 38"/>
            <p:cNvSpPr/>
            <p:nvPr/>
          </p:nvSpPr>
          <p:spPr>
            <a:xfrm>
              <a:off x="2519772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20</a:t>
              </a:r>
              <a:endParaRPr lang="ko-KR" altLang="en-US" sz="1100" dirty="0"/>
            </a:p>
          </p:txBody>
        </p:sp>
        <p:sp>
          <p:nvSpPr>
            <p:cNvPr id="40" name="정육면체 39"/>
            <p:cNvSpPr/>
            <p:nvPr/>
          </p:nvSpPr>
          <p:spPr>
            <a:xfrm>
              <a:off x="2951820" y="5157192"/>
              <a:ext cx="468052" cy="4320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30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9565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리스트와 튜플에 대한 이야기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1844824"/>
            <a:ext cx="8424936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리스트와 튜플은 단 하나의 차이점만 가지고 있습니다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바로 리스트는 내부 원소의 변경이 가능하지만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튜플은 불가능 하다는 것입니다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예를 들어 여러분이 리스트에 어떠한 원소들을 저장 하고 있었는데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변경의 위험이 없도록 안전하게 보호 하고 싶으면</a:t>
            </a: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튜플을 선택 할 수 있다는 뜻입니다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17812173-1E45-0C49-892C-7CD02CCD4F85}"/>
              </a:ext>
            </a:extLst>
          </p:cNvPr>
          <p:cNvSpPr txBox="1">
            <a:spLocks/>
          </p:cNvSpPr>
          <p:nvPr/>
        </p:nvSpPr>
        <p:spPr>
          <a:xfrm>
            <a:off x="323528" y="3284984"/>
            <a:ext cx="842493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튜플은 그럼 언제 쓸까요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단순히 변경이 불가능한 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(immutable)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형태의 자료구조를 만들고 싶을 때 사용 하면 됩니다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예를 들어 함수의 인자로써 전달을 해야 한다거나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리턴값을 여러개를 동시에 리턴 한다거나 하는 등등 어떠한 기능을 실행 함에 따라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값을 다뤄야 할 때 우리는 튜플을 고민 해 볼 수있을 것입니다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E6E59935-66EF-A043-95F4-ED31F12A0D74}"/>
              </a:ext>
            </a:extLst>
          </p:cNvPr>
          <p:cNvSpPr txBox="1">
            <a:spLocks/>
          </p:cNvSpPr>
          <p:nvPr/>
        </p:nvSpPr>
        <p:spPr>
          <a:xfrm>
            <a:off x="323528" y="4725144"/>
            <a:ext cx="842493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그럼 일반적으로 튜플을 많이 사용하나요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튜플은 생각보다 제한적인 상황에서 사용됩니다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바로 위에서 이야기 했지만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튜플은 보통 함수의 매개변수 전달 또는 동시에 여러개의 값을 리턴 받고 싶을 때 많이 사용합니다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59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키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: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값 쌍으로 저장하여 관리하는 딕셔너리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1844824"/>
            <a:ext cx="8424936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값 쌍으로 데이터를 관리 합니다</a:t>
            </a:r>
            <a:endParaRPr lang="en-US" altLang="ko-KR" sz="12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딕셔너리는 저장되는 항목의 순서를 따지지 않습니다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즉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입력한 순서가 딕셔너리에 순차적으로 저장 되어지지는 않는다는 이야기가 됩니다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대신 딕셔너리에는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 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것이 주어집니다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 때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로써 활용 될 수 있는 자료형은 대부분 문자열 이지만 사실상 어떠한 자료형을 사용 하더라도 별로 상관은 없습니다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또한 딕셔너리는 언제라도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값을 이용해 데이터를 조회하거나 변경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수정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가능합니다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다른 언어에서는 파이썬의 딕셔너리를 연관배열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해시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해시맵 등등 이라고 하고 있습니다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896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딕셔너리를 만들 때는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{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 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},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spc="-100" dirty="0" err="1">
                <a:latin typeface="나눔고딕 ExtraBold" pitchFamily="50" charset="-127"/>
                <a:ea typeface="나눔고딕 ExtraBold" pitchFamily="50" charset="-127"/>
              </a:rPr>
              <a:t>dict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()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를 사용합니다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1844824"/>
            <a:ext cx="8424936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key1 : value1, key2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value2 ,…. } 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같은 형태로 딕셔너리가 만들어 집니다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65EF246-212A-9D41-8177-2AB136294537}"/>
              </a:ext>
            </a:extLst>
          </p:cNvPr>
          <p:cNvSpPr txBox="1">
            <a:spLocks/>
          </p:cNvSpPr>
          <p:nvPr/>
        </p:nvSpPr>
        <p:spPr>
          <a:xfrm>
            <a:off x="323528" y="2276873"/>
            <a:ext cx="8424936" cy="144016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person_info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{   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중괄호를 열고 닫아서 딕셔너리를 만들 수 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 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"name" : "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mhso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",    # key :  ‘name’,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 : ‘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mhso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"age"  : 31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person_info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딕셔너리의 이름을 입력하면 모든 키와 값을 출력 할 수 있습니다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{'name': '</a:t>
            </a:r>
            <a:r>
              <a:rPr lang="en-US" altLang="ko-KR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mhso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'age': 31}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 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FAF5B9F-F71C-5B40-BD39-50147DFDB219}"/>
              </a:ext>
            </a:extLst>
          </p:cNvPr>
          <p:cNvSpPr txBox="1">
            <a:spLocks/>
          </p:cNvSpPr>
          <p:nvPr/>
        </p:nvSpPr>
        <p:spPr>
          <a:xfrm>
            <a:off x="323528" y="3789039"/>
            <a:ext cx="8424936" cy="864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다른 자료형을 딕셔녀리로 변환 시켜 볼 수도 있습니다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단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변환 가능한 형태는 정해져 있습니다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 또는 튜플을 딕셔너리로 바꾸고자 할 때는  </a:t>
            </a:r>
            <a:r>
              <a:rPr lang="en-US" altLang="ko-KR" sz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 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사용 할 수 있습니다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단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키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값 형태를 유지 해야 하기에</a:t>
            </a: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 또는 튜플의 원소가 두개 일 때만 가능 합니다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A8B75FC-D899-4C46-B488-34156E318D7A}"/>
              </a:ext>
            </a:extLst>
          </p:cNvPr>
          <p:cNvSpPr txBox="1">
            <a:spLocks/>
          </p:cNvSpPr>
          <p:nvPr/>
        </p:nvSpPr>
        <p:spPr>
          <a:xfrm>
            <a:off x="323528" y="4725144"/>
            <a:ext cx="8424936" cy="144016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lol = [['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a','b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'],['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c','d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'],['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e','f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lol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[['a', 'b'], ['c', 'd'], ['e', 'f']]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(lol)  # lol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리스트를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변환 시키기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{'a': 'b', 'c': 'd', 'e': 'f'}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 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534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딕셔너리 항목 변경은 자연스럽게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!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1844823"/>
            <a:ext cx="8424936" cy="64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딕셔너리의 가장 큰 특징 중 하나는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개념을 이용 한다는 것입니다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키가 있으면 수정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키가 없으면 추가 합니다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65EF246-212A-9D41-8177-2AB136294537}"/>
              </a:ext>
            </a:extLst>
          </p:cNvPr>
          <p:cNvSpPr txBox="1">
            <a:spLocks/>
          </p:cNvSpPr>
          <p:nvPr/>
        </p:nvSpPr>
        <p:spPr>
          <a:xfrm>
            <a:off x="323528" y="2852938"/>
            <a:ext cx="8424936" cy="216023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test_dict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{'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a':'hello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’}   #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test_dict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에는 최초에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 : hello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존재 했지만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test_dict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['b'] = 'bye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＇  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‘b’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라는 키값이 추가되면서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bye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문자열이 값으로 등록 되었습니다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b : bye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데이터가 등록됩니다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test_dict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['a'] = 'greeting~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＇  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원래 존재 했었는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키의 값을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greeting~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바꿔줍니다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이제 키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값은 더 이상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아닌 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greeting~ 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될 것입니다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test_dict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{'a': 'greeting~', 'b': 'bye'}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 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567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spc="-100" dirty="0">
                <a:latin typeface="나눔고딕 ExtraBold" pitchFamily="50" charset="-127"/>
                <a:ea typeface="나눔고딕 ExtraBold" pitchFamily="50" charset="-127"/>
              </a:rPr>
              <a:t>딕셔너리의 결합을 할 때는 </a:t>
            </a:r>
            <a:r>
              <a:rPr lang="en-US" altLang="ko-KR" sz="2800" spc="-100" dirty="0">
                <a:latin typeface="나눔고딕 ExtraBold" pitchFamily="50" charset="-127"/>
                <a:ea typeface="나눔고딕 ExtraBold" pitchFamily="50" charset="-127"/>
              </a:rPr>
              <a:t>update()</a:t>
            </a:r>
            <a:r>
              <a:rPr lang="ko-KR" altLang="en-US" sz="2800" spc="-100" dirty="0">
                <a:latin typeface="나눔고딕 ExtraBold" pitchFamily="50" charset="-127"/>
                <a:ea typeface="나눔고딕 ExtraBold" pitchFamily="50" charset="-127"/>
              </a:rPr>
              <a:t>를 사용 합니다</a:t>
            </a:r>
            <a:r>
              <a:rPr lang="en-US" altLang="ko-KR" sz="2800" spc="-100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28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1844823"/>
            <a:ext cx="8424936" cy="64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딕셔너리를 결합 하는 방법에 대해 알아보겠습니다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정말 쉽습니다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그냥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update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함수만 사용하면 딕셔너리와 딕셔너리를 결합할 수 있습니다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65EF246-212A-9D41-8177-2AB136294537}"/>
              </a:ext>
            </a:extLst>
          </p:cNvPr>
          <p:cNvSpPr txBox="1">
            <a:spLocks/>
          </p:cNvSpPr>
          <p:nvPr/>
        </p:nvSpPr>
        <p:spPr>
          <a:xfrm>
            <a:off x="323528" y="2564904"/>
            <a:ext cx="8424936" cy="122413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dict_a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{ 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a':'b','c':'d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dict_b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{ 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e':'f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g':'h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 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dict_a.update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dict_b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dict_a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{'a': 'b', 'c': 'd', 'e': 'f', 'g': 'h'}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 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B34A808-B8BE-0849-B2EC-4113D7EBAC94}"/>
              </a:ext>
            </a:extLst>
          </p:cNvPr>
          <p:cNvSpPr txBox="1">
            <a:spLocks/>
          </p:cNvSpPr>
          <p:nvPr/>
        </p:nvSpPr>
        <p:spPr>
          <a:xfrm>
            <a:off x="323528" y="4005063"/>
            <a:ext cx="8424936" cy="64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만약 키값이 중복 되어 있다면 어떻게 될까요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합쳐지는 딕셔너리가 승리합니다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번째 딕셔너리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60E949B-546C-AB42-A64B-13B99297D33C}"/>
              </a:ext>
            </a:extLst>
          </p:cNvPr>
          <p:cNvSpPr txBox="1">
            <a:spLocks/>
          </p:cNvSpPr>
          <p:nvPr/>
        </p:nvSpPr>
        <p:spPr>
          <a:xfrm>
            <a:off x="323528" y="4725144"/>
            <a:ext cx="8424936" cy="122413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dict_a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{ 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a':'b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c':'d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 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dict_b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{ 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a':'hello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e':'f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 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dict_a.update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dict_b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dict_a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{'a': 'hello', 'c': 'd', 'e': 'f'}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 </a:t>
            </a:r>
          </a:p>
        </p:txBody>
      </p:sp>
    </p:spTree>
    <p:extLst>
      <p:ext uri="{BB962C8B-B14F-4D97-AF65-F5344CB8AC3E}">
        <p14:creationId xmlns:p14="http://schemas.microsoft.com/office/powerpoint/2010/main" val="292397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aphicFrame>
        <p:nvGraphicFramePr>
          <p:cNvPr id="34" name="다이어그램 33"/>
          <p:cNvGraphicFramePr/>
          <p:nvPr>
            <p:extLst/>
          </p:nvPr>
        </p:nvGraphicFramePr>
        <p:xfrm>
          <a:off x="395536" y="2389336"/>
          <a:ext cx="8424936" cy="341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Python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과 다른 언어의 차이점은 뭘까요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5229200"/>
            <a:ext cx="8280920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자바는 변수의 </a:t>
            </a:r>
            <a:r>
              <a:rPr lang="ko-KR" altLang="en-US" sz="1200" dirty="0" err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자료형이</a:t>
            </a:r>
            <a:r>
              <a:rPr lang="ko-KR" altLang="en-US" sz="12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고정 되어 있는 정적 언어</a:t>
            </a:r>
            <a:r>
              <a:rPr lang="en-US" altLang="ko-KR" sz="12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(static language)</a:t>
            </a:r>
          </a:p>
          <a:p>
            <a:pPr lvl="0">
              <a:lnSpc>
                <a:spcPct val="90000"/>
              </a:lnSpc>
            </a:pPr>
            <a:r>
              <a:rPr lang="ko-KR" altLang="en-US" sz="1200" dirty="0" err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파이썬은</a:t>
            </a:r>
            <a:r>
              <a:rPr lang="ko-KR" altLang="en-US" sz="12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변수의 </a:t>
            </a:r>
            <a:r>
              <a:rPr lang="ko-KR" altLang="en-US" sz="1200" dirty="0" err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자료형이</a:t>
            </a:r>
            <a:r>
              <a:rPr lang="ko-KR" altLang="en-US" sz="12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고정되어 있지 않은 동적 언어 </a:t>
            </a:r>
            <a:r>
              <a:rPr lang="en-US" altLang="ko-KR" sz="12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(dynamic language)</a:t>
            </a:r>
            <a:endParaRPr lang="ko-KR" altLang="en-US" sz="12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626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spc="-100" dirty="0">
                <a:latin typeface="나눔고딕 ExtraBold" pitchFamily="50" charset="-127"/>
                <a:ea typeface="나눔고딕 ExtraBold" pitchFamily="50" charset="-127"/>
              </a:rPr>
              <a:t>딕셔너리의 여러가지 기능들</a:t>
            </a:r>
            <a:r>
              <a:rPr lang="en-US" altLang="ko-KR" sz="2800" spc="-100" dirty="0"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en-US" altLang="ko-KR" sz="28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1844823"/>
            <a:ext cx="8424936" cy="4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키워드를 활용하면 키가 존재 하는지 알아 낼 수 있습니다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65EF246-212A-9D41-8177-2AB136294537}"/>
              </a:ext>
            </a:extLst>
          </p:cNvPr>
          <p:cNvSpPr txBox="1">
            <a:spLocks/>
          </p:cNvSpPr>
          <p:nvPr/>
        </p:nvSpPr>
        <p:spPr>
          <a:xfrm>
            <a:off x="323528" y="2348879"/>
            <a:ext cx="8424936" cy="100811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myDict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{ 'a' : 'b', 'c' : 'd' 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'a' in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myDict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True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'f' in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myDict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False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B34A808-B8BE-0849-B2EC-4113D7EBAC94}"/>
              </a:ext>
            </a:extLst>
          </p:cNvPr>
          <p:cNvSpPr txBox="1">
            <a:spLocks/>
          </p:cNvSpPr>
          <p:nvPr/>
        </p:nvSpPr>
        <p:spPr>
          <a:xfrm>
            <a:off x="323528" y="3356992"/>
            <a:ext cx="8424936" cy="43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가장 많이 딕셔너리가 사용되는 일반적인 용도 입니다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를 이용해 값을 참조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조회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합니다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60E949B-546C-AB42-A64B-13B99297D33C}"/>
              </a:ext>
            </a:extLst>
          </p:cNvPr>
          <p:cNvSpPr txBox="1">
            <a:spLocks/>
          </p:cNvSpPr>
          <p:nvPr/>
        </p:nvSpPr>
        <p:spPr>
          <a:xfrm>
            <a:off x="323528" y="3789040"/>
            <a:ext cx="8424936" cy="43204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myDict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['a']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'b'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808EEFE-415E-7C48-B24D-3D090592F1BD}"/>
              </a:ext>
            </a:extLst>
          </p:cNvPr>
          <p:cNvSpPr txBox="1">
            <a:spLocks/>
          </p:cNvSpPr>
          <p:nvPr/>
        </p:nvSpPr>
        <p:spPr>
          <a:xfrm>
            <a:off x="323528" y="4221088"/>
            <a:ext cx="842493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모든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얻어 내고 싶을 때는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keys()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모든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얻어 내고 싶을 때는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values()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활용 할 수 있습니다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참고로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items()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딕셔너리 내의 모든 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값을 튜플 리스트로 만들어 냅니다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모든 결과는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list()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이용해 리스트로 만들 수 있습니다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ADCCE25B-77A9-724C-AF9F-E6AB450F769D}"/>
              </a:ext>
            </a:extLst>
          </p:cNvPr>
          <p:cNvSpPr txBox="1">
            <a:spLocks/>
          </p:cNvSpPr>
          <p:nvPr/>
        </p:nvSpPr>
        <p:spPr>
          <a:xfrm>
            <a:off x="323528" y="4869160"/>
            <a:ext cx="8424936" cy="115212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myDict.keys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dict_keys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(['a', 'c'])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myDict.values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dict_values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(['b', 'd'])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myDict.items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dict_items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([('a', 'b'), ('c', 'd')])</a:t>
            </a:r>
          </a:p>
        </p:txBody>
      </p:sp>
    </p:spTree>
    <p:extLst>
      <p:ext uri="{BB962C8B-B14F-4D97-AF65-F5344CB8AC3E}">
        <p14:creationId xmlns:p14="http://schemas.microsoft.com/office/powerpoint/2010/main" val="3560073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딕셔너리 삭제도 알아 보죠</a:t>
            </a:r>
            <a:endParaRPr lang="en-US" altLang="ko-KR" sz="28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1844823"/>
            <a:ext cx="8424936" cy="4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del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키워드를 활용하면 손쉽게 딕셔너리의 원소를 삭제 할 수 있습니다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65EF246-212A-9D41-8177-2AB136294537}"/>
              </a:ext>
            </a:extLst>
          </p:cNvPr>
          <p:cNvSpPr txBox="1">
            <a:spLocks/>
          </p:cNvSpPr>
          <p:nvPr/>
        </p:nvSpPr>
        <p:spPr>
          <a:xfrm>
            <a:off x="323528" y="2348880"/>
            <a:ext cx="8424936" cy="86409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del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dict_a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['a']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dict_a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{'c': 'd', 'e': 'f'}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 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B34A808-B8BE-0849-B2EC-4113D7EBAC94}"/>
              </a:ext>
            </a:extLst>
          </p:cNvPr>
          <p:cNvSpPr txBox="1">
            <a:spLocks/>
          </p:cNvSpPr>
          <p:nvPr/>
        </p:nvSpPr>
        <p:spPr>
          <a:xfrm>
            <a:off x="323528" y="3933057"/>
            <a:ext cx="8424936" cy="43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전체 삭제는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clear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사용합니다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60E949B-546C-AB42-A64B-13B99297D33C}"/>
              </a:ext>
            </a:extLst>
          </p:cNvPr>
          <p:cNvSpPr txBox="1">
            <a:spLocks/>
          </p:cNvSpPr>
          <p:nvPr/>
        </p:nvSpPr>
        <p:spPr>
          <a:xfrm>
            <a:off x="323528" y="4509121"/>
            <a:ext cx="8424936" cy="72007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dict_a.clear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dict_a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{}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376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3" y="476672"/>
            <a:ext cx="7843167" cy="122413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spc="-100" dirty="0">
                <a:latin typeface="나눔고딕 ExtraBold" pitchFamily="50" charset="-127"/>
                <a:ea typeface="나눔고딕 ExtraBold" pitchFamily="50" charset="-127"/>
              </a:rPr>
              <a:t>집합 표현하기</a:t>
            </a:r>
            <a:r>
              <a:rPr lang="en-US" altLang="ko-KR" sz="2800" spc="-100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r>
              <a:rPr lang="ko-KR" altLang="en-US" sz="2800" spc="-1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spc="-100" dirty="0">
                <a:latin typeface="나눔고딕 ExtraBold" pitchFamily="50" charset="-127"/>
                <a:ea typeface="나눔고딕 ExtraBold" pitchFamily="50" charset="-127"/>
              </a:rPr>
              <a:t>set</a:t>
            </a:r>
            <a:r>
              <a:rPr lang="ko-KR" altLang="en-US" sz="2800" spc="-100" dirty="0">
                <a:latin typeface="나눔고딕 ExtraBold" pitchFamily="50" charset="-127"/>
                <a:ea typeface="나눔고딕 ExtraBold" pitchFamily="50" charset="-127"/>
              </a:rPr>
              <a:t>에 대해 알아보겠습니다</a:t>
            </a:r>
            <a:r>
              <a:rPr lang="en-US" altLang="ko-KR" sz="2800" spc="-100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28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23528" y="1844823"/>
            <a:ext cx="8424936" cy="8640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집합의 특징 중 하나는 값이 중복되지 않는 다는 점입니다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또한 값을 입력 할 때의 순서도 유지 되지 않죠</a:t>
            </a:r>
            <a:endParaRPr lang="en-US" altLang="ko-KR" sz="12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따라서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set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사용 하겠다는 이야기는 중복되지 않는 유일한 데이터셋을 사용 하겠다는 이야기 입니다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물론 딕셔너리의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값도 중복을 허용 하지 않기 때문에 유일한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 : value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가진 다고 생각 할 수 있겠네요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B34A808-B8BE-0849-B2EC-4113D7EBAC94}"/>
              </a:ext>
            </a:extLst>
          </p:cNvPr>
          <p:cNvSpPr txBox="1">
            <a:spLocks/>
          </p:cNvSpPr>
          <p:nvPr/>
        </p:nvSpPr>
        <p:spPr>
          <a:xfrm>
            <a:off x="323528" y="2708920"/>
            <a:ext cx="8424936" cy="43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셋은 딕셔너리에서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없는 형태로 만들어 주면 됩니다</a:t>
            </a:r>
            <a:endParaRPr lang="en-US" altLang="ko-KR" sz="12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60E949B-546C-AB42-A64B-13B99297D33C}"/>
              </a:ext>
            </a:extLst>
          </p:cNvPr>
          <p:cNvSpPr txBox="1">
            <a:spLocks/>
          </p:cNvSpPr>
          <p:nvPr/>
        </p:nvSpPr>
        <p:spPr>
          <a:xfrm>
            <a:off x="323528" y="3140967"/>
            <a:ext cx="8424936" cy="64807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mySet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{1,2,3,4,4,5,6}  # 4</a:t>
            </a:r>
            <a:r>
              <a:rPr lang="ko-KR" altLang="en-US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가 두번 들어갔지만 한번만 추가 됩니다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mySet</a:t>
            </a: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{1, 2, 3, 4, 5, 6}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808EEFE-415E-7C48-B24D-3D090592F1BD}"/>
              </a:ext>
            </a:extLst>
          </p:cNvPr>
          <p:cNvSpPr txBox="1">
            <a:spLocks/>
          </p:cNvSpPr>
          <p:nvPr/>
        </p:nvSpPr>
        <p:spPr>
          <a:xfrm>
            <a:off x="323528" y="3861048"/>
            <a:ext cx="8424936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set()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이용해 시퀀스를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set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만들어 낼 수도 있습니다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ADCCE25B-77A9-724C-AF9F-E6AB450F769D}"/>
              </a:ext>
            </a:extLst>
          </p:cNvPr>
          <p:cNvSpPr txBox="1">
            <a:spLocks/>
          </p:cNvSpPr>
          <p:nvPr/>
        </p:nvSpPr>
        <p:spPr>
          <a:xfrm>
            <a:off x="323528" y="4365104"/>
            <a:ext cx="8424936" cy="100811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set('letters')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{'s', 'r', 't', 'l', 'e’}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set([1,1,2,3,4,4,5])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{1, 2, 3, 4, 5}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 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8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719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8F56-B5BA-3B4F-B924-46800B42D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04.</a:t>
            </a:r>
            <a:r>
              <a:rPr kumimoji="1" lang="ko-KR" altLang="en-US" dirty="0"/>
              <a:t> 파이썬의 코드 작성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B90A61-6E08-E34A-879D-47C6F3821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간단한 파이썬 코드 작성 방법</a:t>
            </a:r>
            <a:endParaRPr kumimoji="1" lang="en-US" altLang="ko-K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컴퓨터에게 말 하는 방법 들</a:t>
            </a:r>
            <a:endParaRPr kumimoji="1" lang="en-US" altLang="ko-KR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파이썬 코드를 파이썬 답게 만들어 주기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6949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다른언어와는 다른 파이썬의 코드구조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 코드의 철학은 간결한 코드입니다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① 다른언어들은 중괄호 및 세미콜론을 활용하여 코드의 시작과 끝을 나타냅니다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ko-KR" altLang="en-US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이러다 보니 코딩하기 싫어지죠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sz="9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예외처리 나쁜놈</a:t>
            </a:r>
            <a:endParaRPr lang="en-US" altLang="ko-KR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②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중괄호와 세미콜론이 없고 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들여쓰기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(indent)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코드를 구분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하게 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파이썬엔 중괄호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코드블럭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및 세미콜론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(;)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없다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600" y="4081646"/>
            <a:ext cx="378338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java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사용한 코드 구조</a:t>
            </a:r>
            <a:endParaRPr lang="en-US" altLang="ko-KR" sz="1000" b="1" kern="12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kern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a = 10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if ( a == 10 ) {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System.out.println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(“a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”);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}else if( a &lt; 10 ){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System.out.println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(“a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보다 작아요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}else{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System.out.println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(“a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보다 작거나 같지 않습니다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.”);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F94B6C3B-9848-C04E-AB47-CCDC409302CE}"/>
              </a:ext>
            </a:extLst>
          </p:cNvPr>
          <p:cNvSpPr txBox="1"/>
          <p:nvPr/>
        </p:nvSpPr>
        <p:spPr>
          <a:xfrm>
            <a:off x="4860032" y="4226312"/>
            <a:ext cx="3783384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python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사용한 코드 구조</a:t>
            </a:r>
            <a:endParaRPr lang="en-US" altLang="ko-KR" sz="1000" b="1" kern="12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 = 10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if a is 10 :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print(“a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.”)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elif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a &lt; 10 :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print(“a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보다 작습니다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.”)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else :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print(“a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보다 작거나 같지 않습니다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.”)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컴퓨터에게 문장으로 이야기 하자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564904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5801D79A-E3B3-C949-BA7C-376F8A5BDE9F}"/>
              </a:ext>
            </a:extLst>
          </p:cNvPr>
          <p:cNvSpPr txBox="1">
            <a:spLocks/>
          </p:cNvSpPr>
          <p:nvPr/>
        </p:nvSpPr>
        <p:spPr>
          <a:xfrm>
            <a:off x="323528" y="2348880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마치 컴퓨터에게 말을 하듯이 코딩하자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좀 더 복잡하지만 쉽게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6DE9B9F9-10F8-D447-9B6D-7569801F1BD0}"/>
              </a:ext>
            </a:extLst>
          </p:cNvPr>
          <p:cNvSpPr txBox="1">
            <a:spLocks/>
          </p:cNvSpPr>
          <p:nvPr/>
        </p:nvSpPr>
        <p:spPr>
          <a:xfrm>
            <a:off x="323528" y="3212975"/>
            <a:ext cx="8319888" cy="1728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먹는다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밥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맛있는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저녁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소고기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오늘 밤에</a:t>
            </a:r>
            <a:endParaRPr lang="en-US" altLang="ko-KR" sz="1100" i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위의 문장을 읽으면 말은 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조금 이상할 뿐이지만요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단순하고 쉬운 단어와 문장들의 나열이지만 말은 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우리가 코드구조를 잘 모르고 코딩 하는것은 컴퓨터에게 위 처럼 이야기 하는 것과 마찬 가지 입니다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 오늘 밤에 저녁밥으로 맛있는 소고기 먹는다</a:t>
            </a:r>
            <a:r>
              <a:rPr lang="en-US" altLang="ko-KR" sz="1100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당연히 위 문장 처럼 말하는게 훨씬 낫겠죠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여러가지 단어와 문장들을 유려하고 효율적으로 코딩을 하는 것이 당연히 당연히 좋습니다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지금부터 효과적인 코드 구조를 작성 하기 위해서 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조건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이라는 것 부터 이야기 해보겠습니다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134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조건을 만들어내는 연산자들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132856"/>
            <a:ext cx="831988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간단한 초등학교 때 배웠던 지식을 이용하여 우리는 여러가지 조건들을 만들어서 활용 할 수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예를 들어 변수 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이냐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보다 작냐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음수냐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등등 같은 것들이죠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당연히 결과는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bool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형태로 등장 하겠죠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44824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조건을 만들어 내기 위해서 우리는 몇가지 연산자를 사용 할 수 있습니다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27937DB8-8446-8044-B441-D7D4E8E29765}"/>
              </a:ext>
            </a:extLst>
          </p:cNvPr>
          <p:cNvSpPr txBox="1">
            <a:spLocks/>
          </p:cNvSpPr>
          <p:nvPr/>
        </p:nvSpPr>
        <p:spPr>
          <a:xfrm>
            <a:off x="323528" y="4725144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B190E2-30DE-7A42-9697-F73DDBD1A25A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808312"/>
          <a:ext cx="6096000" cy="3429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74144">
                  <a:extLst>
                    <a:ext uri="{9D8B030D-6E8A-4147-A177-3AD203B41FA5}">
                      <a16:colId xmlns:a16="http://schemas.microsoft.com/office/drawing/2014/main" val="444803371"/>
                    </a:ext>
                  </a:extLst>
                </a:gridCol>
                <a:gridCol w="1137752">
                  <a:extLst>
                    <a:ext uri="{9D8B030D-6E8A-4147-A177-3AD203B41FA5}">
                      <a16:colId xmlns:a16="http://schemas.microsoft.com/office/drawing/2014/main" val="911487739"/>
                    </a:ext>
                  </a:extLst>
                </a:gridCol>
                <a:gridCol w="3984104">
                  <a:extLst>
                    <a:ext uri="{9D8B030D-6E8A-4147-A177-3AD203B41FA5}">
                      <a16:colId xmlns:a16="http://schemas.microsoft.com/office/drawing/2014/main" val="4152429922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연산자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의미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예시 </a:t>
                      </a:r>
                      <a:r>
                        <a:rPr lang="en-US" altLang="ko-KR" sz="1000" dirty="0"/>
                        <a:t>(a = 1, b = 2</a:t>
                      </a:r>
                      <a:r>
                        <a:rPr lang="ko-KR" altLang="en-US" sz="1000" dirty="0"/>
                        <a:t> 라고 가정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4547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== ( is )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같다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a==b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/>
                        <a:t>a is b</a:t>
                      </a:r>
                      <a:r>
                        <a:rPr lang="ko-KR" altLang="en-US" sz="1000" dirty="0"/>
                        <a:t>   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#</a:t>
                      </a:r>
                      <a:r>
                        <a:rPr lang="ko-KR" altLang="en-US" sz="1000" dirty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a</a:t>
                      </a:r>
                      <a:r>
                        <a:rPr lang="ko-KR" altLang="en-US" sz="1000" dirty="0">
                          <a:sym typeface="Wingdings" pitchFamily="2" charset="2"/>
                        </a:rPr>
                        <a:t> 와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b </a:t>
                      </a:r>
                      <a:r>
                        <a:rPr lang="ko-KR" altLang="en-US" sz="1000" dirty="0">
                          <a:sym typeface="Wingdings" pitchFamily="2" charset="2"/>
                        </a:rPr>
                        <a:t>가 같다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dirty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False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9617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!= ( is not )</a:t>
                      </a:r>
                      <a:endParaRPr lang="en-US" altLang="ko-KR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다르다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같지 않다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a!=b 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/>
                        <a:t>a is not b   # a</a:t>
                      </a:r>
                      <a:r>
                        <a:rPr lang="ko-KR" altLang="en-US" sz="1000" dirty="0"/>
                        <a:t>와 </a:t>
                      </a:r>
                      <a:r>
                        <a:rPr lang="en-US" altLang="ko-KR" sz="1000" dirty="0"/>
                        <a:t>b </a:t>
                      </a:r>
                      <a:r>
                        <a:rPr lang="ko-KR" altLang="en-US" sz="1000" dirty="0"/>
                        <a:t>가 다르다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dirty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True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656136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&lt;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작다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a &lt; b    #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가 </a:t>
                      </a:r>
                      <a:r>
                        <a:rPr lang="en-US" altLang="ko-KR" sz="1000" dirty="0"/>
                        <a:t>b </a:t>
                      </a:r>
                      <a:r>
                        <a:rPr lang="ko-KR" altLang="en-US" sz="1000" dirty="0"/>
                        <a:t>보다 작다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dirty="0">
                          <a:sym typeface="Wingdings" pitchFamily="2" charset="2"/>
                        </a:rPr>
                        <a:t> 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True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24377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&gt;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크다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a &gt; b    # a</a:t>
                      </a:r>
                      <a:r>
                        <a:rPr lang="ko-KR" altLang="en-US" sz="1000" dirty="0"/>
                        <a:t>가 </a:t>
                      </a:r>
                      <a:r>
                        <a:rPr lang="en-US" altLang="ko-KR" sz="1000" dirty="0"/>
                        <a:t>b </a:t>
                      </a:r>
                      <a:r>
                        <a:rPr lang="ko-KR" altLang="en-US" sz="1000" dirty="0"/>
                        <a:t>보다 크다 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dirty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False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48006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&lt;=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작거나 같다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a &lt;= b    # a</a:t>
                      </a:r>
                      <a:r>
                        <a:rPr lang="ko-KR" altLang="en-US" sz="1000" dirty="0"/>
                        <a:t>가 </a:t>
                      </a:r>
                      <a:r>
                        <a:rPr lang="en-US" altLang="ko-KR" sz="1000" dirty="0"/>
                        <a:t>b </a:t>
                      </a:r>
                      <a:r>
                        <a:rPr lang="ko-KR" altLang="en-US" sz="1000" dirty="0"/>
                        <a:t>보다 작거나 같다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dirty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True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5562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&gt;=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크거나 같다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a &gt;= b    # a</a:t>
                      </a:r>
                      <a:r>
                        <a:rPr lang="ko-KR" altLang="en-US" sz="1000" dirty="0"/>
                        <a:t>가 </a:t>
                      </a:r>
                      <a:r>
                        <a:rPr lang="en-US" altLang="ko-KR" sz="1000" dirty="0"/>
                        <a:t>b </a:t>
                      </a:r>
                      <a:r>
                        <a:rPr lang="ko-KR" altLang="en-US" sz="1000" dirty="0"/>
                        <a:t>보다 크거나 같다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dirty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False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583950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그리고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a == 1 and b &lt;= 2    #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과 같고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보다 작거나 같은가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True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61969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또는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 &gt; 2 or b == 2    # a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보다 크거나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와 같은가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True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53012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000" dirty="0"/>
                        <a:t>in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포함한다</a:t>
                      </a:r>
                      <a:endParaRPr lang="en-US" altLang="ko-KR" sz="10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자료구조 전용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in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[ a, b ]    # a, b</a:t>
                      </a:r>
                      <a:r>
                        <a:rPr lang="ko-KR" altLang="en-US" sz="1000" dirty="0"/>
                        <a:t> 를 원소로 가진 리스트에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이 포함된다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dirty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dirty="0">
                          <a:sym typeface="Wingdings" pitchFamily="2" charset="2"/>
                        </a:rPr>
                        <a:t>True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26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1376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데이터의 존재 여부도 조건이다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276872"/>
            <a:ext cx="831988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컴퓨터에게 질문을 하기 위해서 우리는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bool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값을 활용한 여러가지 조건을 만들어 낼 수 있습니다만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특이하게 파이썬에서는 데이터의 존재 유무도 조건이 될 수 있습니다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데이터가 존재하면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True,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데이터가 존재하지 않으면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False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 표는 자료가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False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인식 되는지에 대한 표 입니다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988840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파이썬의 조건은 꼭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bool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 필요는 없습니다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B190E2-30DE-7A42-9697-F73DDBD1A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774501"/>
              </p:ext>
            </p:extLst>
          </p:nvPr>
        </p:nvGraphicFramePr>
        <p:xfrm>
          <a:off x="3427524" y="3284984"/>
          <a:ext cx="2111896" cy="2880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74144">
                  <a:extLst>
                    <a:ext uri="{9D8B030D-6E8A-4147-A177-3AD203B41FA5}">
                      <a16:colId xmlns:a16="http://schemas.microsoft.com/office/drawing/2014/main" val="444803371"/>
                    </a:ext>
                  </a:extLst>
                </a:gridCol>
                <a:gridCol w="1137752">
                  <a:extLst>
                    <a:ext uri="{9D8B030D-6E8A-4147-A177-3AD203B41FA5}">
                      <a16:colId xmlns:a16="http://schemas.microsoft.com/office/drawing/2014/main" val="911487739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요소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False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4547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null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None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9617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err="1"/>
                        <a:t>int</a:t>
                      </a:r>
                      <a:endParaRPr lang="en-US" altLang="ko-KR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656136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float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0.0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24377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string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2"/>
                          </a:solidFill>
                        </a:rPr>
                        <a:t>’’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48006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list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5562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tuple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583950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dict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61969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5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5788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269510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만약에 </a:t>
            </a:r>
            <a:r>
              <a:rPr lang="en-US" altLang="ko-KR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~</a:t>
            </a:r>
            <a:r>
              <a:rPr lang="ko-KR" altLang="en-US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하면 </a:t>
            </a:r>
            <a: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  <a:t>~</a:t>
            </a:r>
            <a:r>
              <a:rPr lang="ko-KR" altLang="en-US" sz="2000" spc="-100" dirty="0">
                <a:latin typeface="나눔고딕 ExtraBold" pitchFamily="50" charset="-127"/>
                <a:ea typeface="나눔고딕 ExtraBold" pitchFamily="50" charset="-127"/>
              </a:rPr>
              <a:t>하고</a:t>
            </a:r>
            <a: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  <a:t>,</a:t>
            </a:r>
            <a:r>
              <a:rPr lang="ko-KR" altLang="en-US" sz="2000" spc="-100" dirty="0">
                <a:latin typeface="나눔고딕 ExtraBold" pitchFamily="50" charset="-127"/>
                <a:ea typeface="나눔고딕 ExtraBold" pitchFamily="50" charset="-127"/>
              </a:rPr>
              <a:t> 그게 아니고 </a:t>
            </a:r>
            <a: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  <a:t>~</a:t>
            </a:r>
            <a:r>
              <a:rPr lang="ko-KR" altLang="en-US" sz="2000" spc="-100" dirty="0">
                <a:latin typeface="나눔고딕 ExtraBold" pitchFamily="50" charset="-127"/>
                <a:ea typeface="나눔고딕 ExtraBold" pitchFamily="50" charset="-127"/>
              </a:rPr>
              <a:t>하면 </a:t>
            </a:r>
            <a: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  <a:t>~</a:t>
            </a:r>
            <a:r>
              <a:rPr lang="ko-KR" altLang="en-US" sz="2000" spc="-100" dirty="0">
                <a:latin typeface="나눔고딕 ExtraBold" pitchFamily="50" charset="-127"/>
                <a:ea typeface="나눔고딕 ExtraBold" pitchFamily="50" charset="-127"/>
              </a:rPr>
              <a:t>해 그것도 아니면 </a:t>
            </a:r>
            <a: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  <a:t>~</a:t>
            </a:r>
            <a:r>
              <a:rPr lang="ko-KR" altLang="en-US" sz="2000" spc="-100" dirty="0">
                <a:latin typeface="나눔고딕 ExtraBold" pitchFamily="50" charset="-127"/>
                <a:ea typeface="나눔고딕 ExtraBold" pitchFamily="50" charset="-127"/>
              </a:rPr>
              <a:t>해</a:t>
            </a:r>
            <a:b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</a:br>
            <a:br>
              <a:rPr lang="en-US" altLang="ko-KR" sz="2000" spc="-100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2000" spc="-100" dirty="0">
                <a:latin typeface="나눔고딕 ExtraBold" pitchFamily="50" charset="-127"/>
                <a:ea typeface="나눔고딕 ExtraBold" pitchFamily="50" charset="-127"/>
              </a:rPr>
              <a:t>조건과 간단한 조건문</a:t>
            </a:r>
            <a:endParaRPr lang="en-US" altLang="ko-KR" sz="2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420888"/>
            <a:ext cx="831988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 조건이란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① 컴퓨터에게 질문을 한다 라고 생각합시다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예를 들어 변수 </a:t>
            </a:r>
            <a:r>
              <a:rPr lang="en-US" altLang="ko-KR" sz="11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들어가 있는 값이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‘Hello’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야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또는 </a:t>
            </a:r>
            <a:r>
              <a:rPr lang="en-US" altLang="ko-KR" sz="11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제대로 값이 들어있니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등등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②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컴퓨터에게 물어볼 질문이 맞다면 참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(True),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틀리면 거짓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(False)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즉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bool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변수를 사용하는 것이죠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2060848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하면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라면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 때까지 등등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조건을 의미합니다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8FF564B3-2C90-B841-BDA8-03056B7D2F77}"/>
              </a:ext>
            </a:extLst>
          </p:cNvPr>
          <p:cNvSpPr txBox="1">
            <a:spLocks/>
          </p:cNvSpPr>
          <p:nvPr/>
        </p:nvSpPr>
        <p:spPr>
          <a:xfrm>
            <a:off x="323528" y="3284984"/>
            <a:ext cx="8319888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사람이 뭔가 컴퓨터에게 질문을 하면 항상 맞다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아니다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로 대답이 들어옵니다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애매 하게 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 수도 있고 아닐 수도 있어요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라고 이야기 하지는 않는 다는 것이죠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여기서 이 질문을 우리는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조건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이라고 이야기 할 것입니다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이런 식으로 어떠한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조건이 참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(True)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일 때 특정한 문장을 실행 하게 하는 것을 조건문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이라고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E33C0468-F258-D347-822B-79E6E96378CE}"/>
              </a:ext>
            </a:extLst>
          </p:cNvPr>
          <p:cNvSpPr txBox="1">
            <a:spLocks/>
          </p:cNvSpPr>
          <p:nvPr/>
        </p:nvSpPr>
        <p:spPr>
          <a:xfrm>
            <a:off x="334938" y="4149080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본격적인 조건문에 대해 알아보겠습니다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파이썬은 들여쓰기로 실행할 문장을 따로 구분 합니다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323528" y="4509120"/>
            <a:ext cx="1512168" cy="17281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&gt;&gt;&gt;a = 5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&gt;&gt;&gt;if a == 5: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   print("Hello")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elif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a&gt;5: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   print("Bye")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else: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   print("Greeting~")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9F940308-21AF-E545-9D83-7DD518A3391F}"/>
              </a:ext>
            </a:extLst>
          </p:cNvPr>
          <p:cNvSpPr txBox="1">
            <a:spLocks/>
          </p:cNvSpPr>
          <p:nvPr/>
        </p:nvSpPr>
        <p:spPr>
          <a:xfrm>
            <a:off x="2987824" y="4509120"/>
            <a:ext cx="5749230" cy="17281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변수에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대입해줘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만약에 </a:t>
            </a:r>
            <a:r>
              <a:rPr lang="en-US" altLang="ko-KR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ko-KR" altLang="en-US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라면 </a:t>
            </a:r>
            <a:r>
              <a:rPr lang="en-US" altLang="ko-KR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</a:t>
            </a:r>
            <a:r>
              <a:rPr lang="ko-KR" altLang="en-US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조건</a:t>
            </a:r>
            <a:endParaRPr lang="en-US" altLang="ko-KR" sz="900" b="1" i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Hello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를 출력해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그게 아니고 </a:t>
            </a:r>
            <a:r>
              <a:rPr lang="en-US" altLang="ko-KR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ko-KR" altLang="en-US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보다 크다면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</a:t>
            </a:r>
            <a:r>
              <a:rPr lang="ko-KR" altLang="en-US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조건</a:t>
            </a:r>
            <a:endParaRPr lang="en-US" altLang="ko-KR" sz="900" b="1" i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Bye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출력해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그게 아니면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Gretting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을 출력해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FD0AC0D-FFFE-E94D-A205-85FB46B4DEA1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1835696" y="5373216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0E796E8D-7B30-F24C-A2B4-0B806A1AB8DF}"/>
              </a:ext>
            </a:extLst>
          </p:cNvPr>
          <p:cNvSpPr txBox="1"/>
          <p:nvPr/>
        </p:nvSpPr>
        <p:spPr>
          <a:xfrm>
            <a:off x="2091559" y="4747210"/>
            <a:ext cx="6655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solidFill>
                  <a:srgbClr val="00B0F0"/>
                </a:solidFill>
              </a:rPr>
              <a:t>코드를</a:t>
            </a:r>
            <a:endParaRPr kumimoji="1" lang="en-US" altLang="ko-KR" sz="1000" dirty="0">
              <a:solidFill>
                <a:srgbClr val="00B0F0"/>
              </a:solidFill>
            </a:endParaRPr>
          </a:p>
          <a:p>
            <a:r>
              <a:rPr kumimoji="1" lang="ko-KR" altLang="en-US" sz="1000" dirty="0">
                <a:solidFill>
                  <a:srgbClr val="00B0F0"/>
                </a:solidFill>
              </a:rPr>
              <a:t>한글로</a:t>
            </a:r>
            <a:endParaRPr kumimoji="1" lang="en-US" altLang="ko-KR" sz="1000" dirty="0">
              <a:solidFill>
                <a:srgbClr val="00B0F0"/>
              </a:solidFill>
            </a:endParaRPr>
          </a:p>
          <a:p>
            <a:r>
              <a:rPr kumimoji="1" lang="ko-KR" altLang="en-US" sz="1000" dirty="0">
                <a:solidFill>
                  <a:srgbClr val="00B0F0"/>
                </a:solidFill>
              </a:rPr>
              <a:t>해석하면</a:t>
            </a:r>
          </a:p>
        </p:txBody>
      </p:sp>
    </p:spTree>
    <p:extLst>
      <p:ext uri="{BB962C8B-B14F-4D97-AF65-F5344CB8AC3E}">
        <p14:creationId xmlns:p14="http://schemas.microsoft.com/office/powerpoint/2010/main" val="325213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조건문을 파헤쳐 봅시다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if, </a:t>
            </a:r>
            <a:r>
              <a:rPr lang="en-US" altLang="ko-KR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elif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, else</a:t>
            </a: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420888"/>
            <a:ext cx="831988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if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문장은 조건문의 시작을 알립니다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어떠한 데이터를 이용해서 조건문을 구성 하고자 할 때 사용하면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뜬금없이 그게 아니고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~~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라고 이야기 할 순 없겠죠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???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2060848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1) if : ~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하면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8373EE7-63B1-9D45-9276-3293A4E8CFFF}"/>
              </a:ext>
            </a:extLst>
          </p:cNvPr>
          <p:cNvSpPr txBox="1">
            <a:spLocks/>
          </p:cNvSpPr>
          <p:nvPr/>
        </p:nvSpPr>
        <p:spPr>
          <a:xfrm>
            <a:off x="323528" y="3573016"/>
            <a:ext cx="8319888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elif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else if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줄임말 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if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조건이 맞지 않고 계속 이어서 조건을 검사 하고 싶을 때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elif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사용하면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if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이야기 했지만 갑자기 뜬금없이 그게 아니고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로 문장이 구성되면 조금은 이상해지겠죠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??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또한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elif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여러번 사용 될 수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조건검사를 여러번 해야 하는 경우라면요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계속 그게 아니고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면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그게 아니고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이라고 계속 이야기 하는 것과 같습니다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991F86EB-454F-9842-894C-B97C183C6072}"/>
              </a:ext>
            </a:extLst>
          </p:cNvPr>
          <p:cNvSpPr txBox="1">
            <a:spLocks/>
          </p:cNvSpPr>
          <p:nvPr/>
        </p:nvSpPr>
        <p:spPr>
          <a:xfrm>
            <a:off x="323528" y="3212976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1B63F206-2B53-B248-9D8C-3FBCD5D334A8}"/>
              </a:ext>
            </a:extLst>
          </p:cNvPr>
          <p:cNvSpPr txBox="1">
            <a:spLocks/>
          </p:cNvSpPr>
          <p:nvPr/>
        </p:nvSpPr>
        <p:spPr>
          <a:xfrm>
            <a:off x="334938" y="3212976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en-US" altLang="ko-KR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elif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(else if) :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그게 아니고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하면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9FB691E4-F001-6044-AA1C-62B9CAE3618F}"/>
              </a:ext>
            </a:extLst>
          </p:cNvPr>
          <p:cNvSpPr txBox="1">
            <a:spLocks/>
          </p:cNvSpPr>
          <p:nvPr/>
        </p:nvSpPr>
        <p:spPr>
          <a:xfrm>
            <a:off x="323528" y="5085184"/>
            <a:ext cx="8319888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특이하게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else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에는 조건이 없습니다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사실 없어야 된다고 표현해야 더 적절한 표현이 되겠네요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그게 아니면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이라는 문장 자체가 위에 있었던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if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1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elif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조건이 모두 맞지 않았을 때 사용하기 때문입니다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위에 존재하는 모든 조건이 맞지 않으면 실행됩니다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27937DB8-8446-8044-B441-D7D4E8E29765}"/>
              </a:ext>
            </a:extLst>
          </p:cNvPr>
          <p:cNvSpPr txBox="1">
            <a:spLocks/>
          </p:cNvSpPr>
          <p:nvPr/>
        </p:nvSpPr>
        <p:spPr>
          <a:xfrm>
            <a:off x="323528" y="4725144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29CD5CD5-64DE-1A40-A214-17C962761385}"/>
              </a:ext>
            </a:extLst>
          </p:cNvPr>
          <p:cNvSpPr txBox="1">
            <a:spLocks/>
          </p:cNvSpPr>
          <p:nvPr/>
        </p:nvSpPr>
        <p:spPr>
          <a:xfrm>
            <a:off x="334938" y="4725144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3) else :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그게 아니면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80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Python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은 이런 점이 좋습니다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943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읽고 쓰기가 좋다는 이야기는</a:t>
            </a: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① 배우기 쉽다는 이야기 라고 할 수 있으며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②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배우기 쉬우면 코드 작성도 쉽다는 이야기 입니다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쓰기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 쉽고 읽기도 쉽고 범용성도 좋아요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624" y="3645024"/>
            <a:ext cx="5223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 World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예제를 다시 한번 봅시다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200" b="1" kern="12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자바로 작성 했었던 코드보다 훨씬 코드의 량이 줄어 듭니다</a:t>
            </a:r>
            <a:r>
              <a:rPr lang="en-US" altLang="ko-KR" sz="1200" b="1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1200" b="1" kern="12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즉 상대적으로 같은 동작을 하는 코드를 작성하면 </a:t>
            </a:r>
            <a:r>
              <a:rPr lang="ko-KR" altLang="en-US" sz="1000" kern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파이썬이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훨씬 생산성이 좋다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할 수 있네요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395536" y="4581128"/>
            <a:ext cx="6984776" cy="943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범용성이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좋다는 이야기는</a:t>
            </a: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① 거의 모든 곳에서 실행 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Windows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던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Mac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이던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Linux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던 어디에서든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!(</a:t>
            </a:r>
            <a:r>
              <a:rPr lang="ko-KR" altLang="en-US" sz="10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이식성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②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많은 사람이 </a:t>
            </a: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오픈소스로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만들어 놓은 라이브러리들을 제공합니다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 내장 되어 있는 라이브러리들도 있습니다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0624" y="5373216"/>
            <a:ext cx="6807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Python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에서는 개발 할 때 필요한 라이브러리를 검색 후 바로 다운로드 받아서 설치 하는 플랫폼을 제공하고 있습니다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많은 개발자들이 만들어 놓은 여러 라이브러리를 설치하고 필요한 기능을 수행하면 끝</a:t>
            </a:r>
            <a:r>
              <a:rPr lang="en-US" altLang="ko-KR" sz="1200" b="1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1200" b="1" kern="12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172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어떤 일이 일어날 때 까지 특정 코드를 반복 해줘 </a:t>
            </a:r>
            <a:br>
              <a:rPr lang="en-US" altLang="ko-KR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반복</a:t>
            </a:r>
            <a:r>
              <a:rPr lang="en-US" altLang="ko-KR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(loop)</a:t>
            </a:r>
            <a:r>
              <a:rPr lang="ko-KR" altLang="en-US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할 때 사용하는 </a:t>
            </a:r>
            <a:r>
              <a:rPr lang="en-US" altLang="ko-KR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while</a:t>
            </a: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348880"/>
            <a:ext cx="831988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이번에 배워 볼 반복문은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할 때 까지 반복해줘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라고 이야기 하는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while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while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문의 구성은 다음과 같습니다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while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조건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실행 문장 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while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문의 조건이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True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 때 아래에 있는 실행 문장을 실행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실행 문장이 모두 실행 되면 다시 조건 검사를 진행 하게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이렇게 조건이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True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 때 반복을 하다가 조건이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False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되면 반복을 중지합니다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2060848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if, </a:t>
            </a:r>
            <a:r>
              <a:rPr lang="en-US" altLang="ko-KR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elif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else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위에서 아래로 한번만 실행 합니다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여러번 반복 하고 싶을 때는 반복문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(loop)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필요합니다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B1AD7781-BA64-F94E-911E-9E6A5A047D9B}"/>
              </a:ext>
            </a:extLst>
          </p:cNvPr>
          <p:cNvSpPr txBox="1">
            <a:spLocks/>
          </p:cNvSpPr>
          <p:nvPr/>
        </p:nvSpPr>
        <p:spPr>
          <a:xfrm>
            <a:off x="323528" y="4365104"/>
            <a:ext cx="1512168" cy="165618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&gt;&gt;&gt; count = 1</a:t>
            </a:r>
          </a:p>
          <a:p>
            <a:r>
              <a:rPr lang="en-US" altLang="ko-KR" sz="1000" b="1" dirty="0">
                <a:solidFill>
                  <a:schemeClr val="tx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&gt;&gt;&gt; while count&lt;= 5:</a:t>
            </a:r>
          </a:p>
          <a:p>
            <a:r>
              <a:rPr lang="en-US" altLang="ko-KR" sz="1000" b="1" dirty="0">
                <a:solidFill>
                  <a:schemeClr val="tx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...        print(count)</a:t>
            </a:r>
          </a:p>
          <a:p>
            <a:r>
              <a:rPr lang="en-US" altLang="ko-KR" sz="1000" b="1" dirty="0">
                <a:solidFill>
                  <a:schemeClr val="tx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...        count += 1</a:t>
            </a:r>
          </a:p>
          <a:p>
            <a:r>
              <a:rPr lang="en-US" altLang="ko-KR" sz="1000" b="1" dirty="0">
                <a:solidFill>
                  <a:schemeClr val="tx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 </a:t>
            </a:r>
          </a:p>
          <a:p>
            <a:r>
              <a:rPr lang="en-US" altLang="ko-KR" sz="1000" dirty="0">
                <a:solidFill>
                  <a:schemeClr val="tx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</a:p>
          <a:p>
            <a:r>
              <a:rPr lang="en-US" altLang="ko-KR" sz="1000" dirty="0">
                <a:solidFill>
                  <a:schemeClr val="tx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</a:p>
          <a:p>
            <a:r>
              <a:rPr lang="en-US" altLang="ko-KR" sz="1000" dirty="0">
                <a:solidFill>
                  <a:schemeClr val="tx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</a:p>
          <a:p>
            <a:r>
              <a:rPr lang="en-US" altLang="ko-KR" sz="1000" dirty="0">
                <a:solidFill>
                  <a:schemeClr val="tx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</a:p>
          <a:p>
            <a:r>
              <a:rPr lang="en-US" altLang="ko-KR" sz="1000" dirty="0">
                <a:solidFill>
                  <a:schemeClr val="tx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76662D76-3875-B145-8EC4-8F3A8CCDBC97}"/>
              </a:ext>
            </a:extLst>
          </p:cNvPr>
          <p:cNvSpPr txBox="1">
            <a:spLocks/>
          </p:cNvSpPr>
          <p:nvPr/>
        </p:nvSpPr>
        <p:spPr>
          <a:xfrm>
            <a:off x="2987824" y="4365104"/>
            <a:ext cx="5749230" cy="165618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count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대입해줘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이하면 반복하자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count 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가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5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보다 커지면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(6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이상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반복이 안되겠죠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?</a:t>
            </a:r>
            <a:endParaRPr lang="en-US" altLang="ko-KR" sz="900" b="1" i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count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출력해줘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count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값을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증가시켜줘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951415-2850-8B46-837E-9316DD982BF9}"/>
              </a:ext>
            </a:extLst>
          </p:cNvPr>
          <p:cNvCxnSpPr/>
          <p:nvPr/>
        </p:nvCxnSpPr>
        <p:spPr>
          <a:xfrm>
            <a:off x="1835696" y="522920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F2581779-435F-B84F-8372-506E10FADB52}"/>
              </a:ext>
            </a:extLst>
          </p:cNvPr>
          <p:cNvSpPr txBox="1"/>
          <p:nvPr/>
        </p:nvSpPr>
        <p:spPr>
          <a:xfrm>
            <a:off x="2091559" y="4603194"/>
            <a:ext cx="6655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solidFill>
                  <a:srgbClr val="00B0F0"/>
                </a:solidFill>
              </a:rPr>
              <a:t>코드를</a:t>
            </a:r>
            <a:endParaRPr kumimoji="1" lang="en-US" altLang="ko-KR" sz="1000" dirty="0">
              <a:solidFill>
                <a:srgbClr val="00B0F0"/>
              </a:solidFill>
            </a:endParaRPr>
          </a:p>
          <a:p>
            <a:r>
              <a:rPr kumimoji="1" lang="ko-KR" altLang="en-US" sz="1000" dirty="0">
                <a:solidFill>
                  <a:srgbClr val="00B0F0"/>
                </a:solidFill>
              </a:rPr>
              <a:t>한글로</a:t>
            </a:r>
            <a:endParaRPr kumimoji="1" lang="en-US" altLang="ko-KR" sz="1000" dirty="0">
              <a:solidFill>
                <a:srgbClr val="00B0F0"/>
              </a:solidFill>
            </a:endParaRPr>
          </a:p>
          <a:p>
            <a:r>
              <a:rPr kumimoji="1" lang="ko-KR" altLang="en-US" sz="1000" dirty="0">
                <a:solidFill>
                  <a:srgbClr val="00B0F0"/>
                </a:solidFill>
              </a:rPr>
              <a:t>해석하면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F4AA369D-CD1C-C844-8297-069C49DFCE7B}"/>
              </a:ext>
            </a:extLst>
          </p:cNvPr>
          <p:cNvSpPr txBox="1">
            <a:spLocks/>
          </p:cNvSpPr>
          <p:nvPr/>
        </p:nvSpPr>
        <p:spPr>
          <a:xfrm>
            <a:off x="323528" y="6093296"/>
            <a:ext cx="8319888" cy="216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 하기 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짝수면 </a:t>
            </a:r>
            <a:r>
              <a:rPr lang="ko-KR" altLang="en-US" sz="900" b="1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짝수 </a:t>
            </a:r>
            <a:r>
              <a:rPr lang="en-US" altLang="ko-KR" sz="900" b="1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count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출력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홀수면 </a:t>
            </a:r>
            <a:r>
              <a:rPr lang="ko-KR" altLang="en-US" sz="900" b="1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홀수 </a:t>
            </a:r>
            <a:r>
              <a:rPr lang="en-US" altLang="ko-KR" sz="900" b="1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b="1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count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출력하기</a:t>
            </a: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838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5301208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반복을 중단합니다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5301208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348879"/>
            <a:ext cx="8319888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input()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함수를 사용하면 키보드에서 엔터를 칠 때 까지 입력한 내용을 읽어 올 수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사용자가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q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입력 하면 더 이상 반복을 하지 않고 중단 하는 코드 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 에서는 반복을 중지 하고 싶을 때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break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키워드를 사용합니다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988840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어떤 일이 일어 날 때 까지 반복 할 수 있지만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어떠한 조건일 때는 멈추고 싶을 때도 있을 것 같습니다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B1AD7781-BA64-F94E-911E-9E6A5A047D9B}"/>
              </a:ext>
            </a:extLst>
          </p:cNvPr>
          <p:cNvSpPr txBox="1">
            <a:spLocks/>
          </p:cNvSpPr>
          <p:nvPr/>
        </p:nvSpPr>
        <p:spPr>
          <a:xfrm>
            <a:off x="323528" y="3356992"/>
            <a:ext cx="3168352" cy="165618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900" b="1" dirty="0">
                <a:solidFill>
                  <a:schemeClr val="tx2"/>
                </a:solidFill>
              </a:rPr>
              <a:t>&gt;&gt;&gt; while True: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...    stuff = input("String to capitalize [type q to quit]: ")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...    if stuff is 'q':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...            break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...    print(</a:t>
            </a:r>
            <a:r>
              <a:rPr lang="en-US" altLang="ko-KR" sz="900" b="1" dirty="0" err="1">
                <a:solidFill>
                  <a:schemeClr val="tx2"/>
                </a:solidFill>
              </a:rPr>
              <a:t>stuff.capitalize</a:t>
            </a:r>
            <a:r>
              <a:rPr lang="en-US" altLang="ko-KR" sz="900" b="1" dirty="0">
                <a:solidFill>
                  <a:schemeClr val="tx2"/>
                </a:solidFill>
              </a:rPr>
              <a:t>())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... 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String to capitalize [type q to quit]: test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Test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String to capitalize [type q to quit]: hey, it works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Hey, it works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String to capitalize [type q to quit]: q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76662D76-3875-B145-8EC4-8F3A8CCDBC97}"/>
              </a:ext>
            </a:extLst>
          </p:cNvPr>
          <p:cNvSpPr txBox="1">
            <a:spLocks/>
          </p:cNvSpPr>
          <p:nvPr/>
        </p:nvSpPr>
        <p:spPr>
          <a:xfrm>
            <a:off x="4669173" y="3356992"/>
            <a:ext cx="4067881" cy="165618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계속 반복 하자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	stuff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변수에 키보드를 통해서 입력 받을 거야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만약에 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stuff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q 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라면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       반복을 중지해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stuff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의 맨 앞글자를 대문자화 시켜서 출력해줘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b="1" dirty="0">
                <a:solidFill>
                  <a:schemeClr val="tx2"/>
                </a:solidFill>
              </a:rPr>
              <a:t>String to capitalize [type q to quit]: </a:t>
            </a:r>
            <a:r>
              <a:rPr lang="en-US" altLang="ko-KR" sz="900" b="1" i="1" dirty="0">
                <a:solidFill>
                  <a:schemeClr val="tx2"/>
                </a:solidFill>
              </a:rPr>
              <a:t>test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Test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String to capitalize [type q to quit]: </a:t>
            </a:r>
            <a:r>
              <a:rPr lang="en-US" altLang="ko-KR" sz="900" b="1" i="1" dirty="0">
                <a:solidFill>
                  <a:schemeClr val="tx2"/>
                </a:solidFill>
              </a:rPr>
              <a:t>hey, it works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Hey, it works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String to capitalize [type q to quit]: </a:t>
            </a:r>
            <a:r>
              <a:rPr lang="en-US" altLang="ko-KR" sz="900" b="1" i="1" dirty="0">
                <a:solidFill>
                  <a:schemeClr val="tx2"/>
                </a:solidFill>
              </a:rPr>
              <a:t>q</a:t>
            </a:r>
            <a:endParaRPr lang="en-US" altLang="ko-KR" sz="900" i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951415-2850-8B46-837E-9316DD982BF9}"/>
              </a:ext>
            </a:extLst>
          </p:cNvPr>
          <p:cNvCxnSpPr/>
          <p:nvPr/>
        </p:nvCxnSpPr>
        <p:spPr>
          <a:xfrm>
            <a:off x="3491880" y="422108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F2581779-435F-B84F-8372-506E10FADB52}"/>
              </a:ext>
            </a:extLst>
          </p:cNvPr>
          <p:cNvSpPr txBox="1"/>
          <p:nvPr/>
        </p:nvSpPr>
        <p:spPr>
          <a:xfrm>
            <a:off x="3747743" y="3595082"/>
            <a:ext cx="6655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solidFill>
                  <a:srgbClr val="00B0F0"/>
                </a:solidFill>
              </a:rPr>
              <a:t>코드를</a:t>
            </a:r>
            <a:endParaRPr kumimoji="1" lang="en-US" altLang="ko-KR" sz="1000" dirty="0">
              <a:solidFill>
                <a:srgbClr val="00B0F0"/>
              </a:solidFill>
            </a:endParaRPr>
          </a:p>
          <a:p>
            <a:r>
              <a:rPr kumimoji="1" lang="ko-KR" altLang="en-US" sz="1000" dirty="0">
                <a:solidFill>
                  <a:srgbClr val="00B0F0"/>
                </a:solidFill>
              </a:rPr>
              <a:t>한글로</a:t>
            </a:r>
            <a:endParaRPr kumimoji="1" lang="en-US" altLang="ko-KR" sz="1000" dirty="0">
              <a:solidFill>
                <a:srgbClr val="00B0F0"/>
              </a:solidFill>
            </a:endParaRPr>
          </a:p>
          <a:p>
            <a:r>
              <a:rPr kumimoji="1" lang="ko-KR" altLang="en-US" sz="1000" dirty="0">
                <a:solidFill>
                  <a:srgbClr val="00B0F0"/>
                </a:solidFill>
              </a:rPr>
              <a:t>해석하면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AEF260E0-6FD2-6B47-9145-6333859D34DF}"/>
              </a:ext>
            </a:extLst>
          </p:cNvPr>
          <p:cNvSpPr txBox="1">
            <a:spLocks/>
          </p:cNvSpPr>
          <p:nvPr/>
        </p:nvSpPr>
        <p:spPr>
          <a:xfrm>
            <a:off x="381757" y="5157193"/>
            <a:ext cx="8319888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break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키워드를 사용 할 때는 조건문과 함께 사용 하는 것이 좋습니다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주로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할 때 반복을 멈추겠다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라고 이야기 하기 때문이죠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break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다음에 할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continue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항상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반복문에서만 사용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 수 있습니다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575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5301208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이번 반복은 건너 뛰고 계속 이어서 하시죠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5301208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348879"/>
            <a:ext cx="8319888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break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예제와 마찬가지로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input()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이용해 사용자가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q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입력하면 반복을 중지 하긴 하지만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사용자가 홀수를 입력하면 제곱을 하고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짝수를 입력하면 무시하고 다음 입력을 받을 수 있는 코드 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 반복을 중단 하고 다시 처음으로 돌아가 조건 검사부터 이어서 반복을 하고 싶을 때는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continue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키워드를 사용합니다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988840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반복을 중단 하기는 싫지만 어떠한 이유로 다음 반복을 이어서 진행 하고 싶을 때도 있을 것입니다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B1AD7781-BA64-F94E-911E-9E6A5A047D9B}"/>
              </a:ext>
            </a:extLst>
          </p:cNvPr>
          <p:cNvSpPr txBox="1">
            <a:spLocks/>
          </p:cNvSpPr>
          <p:nvPr/>
        </p:nvSpPr>
        <p:spPr>
          <a:xfrm>
            <a:off x="323528" y="3356992"/>
            <a:ext cx="3168352" cy="266429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900" b="1" dirty="0">
                <a:solidFill>
                  <a:schemeClr val="tx2"/>
                </a:solidFill>
              </a:rPr>
              <a:t>&gt;&gt;&gt; while True: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...    value = input("Integer, please [ q to quit ]: ")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...    if value is 'q':   # </a:t>
            </a:r>
            <a:r>
              <a:rPr lang="ko-KR" altLang="en-US" sz="900" b="1" dirty="0">
                <a:solidFill>
                  <a:schemeClr val="tx2"/>
                </a:solidFill>
              </a:rPr>
              <a:t>종료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...            break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...    number = </a:t>
            </a:r>
            <a:r>
              <a:rPr lang="en-US" altLang="ko-KR" sz="900" b="1" dirty="0" err="1">
                <a:solidFill>
                  <a:schemeClr val="tx2"/>
                </a:solidFill>
              </a:rPr>
              <a:t>int</a:t>
            </a:r>
            <a:r>
              <a:rPr lang="en-US" altLang="ko-KR" sz="900" b="1" dirty="0">
                <a:solidFill>
                  <a:schemeClr val="tx2"/>
                </a:solidFill>
              </a:rPr>
              <a:t>(value)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...    if number % 2 == 0:</a:t>
            </a:r>
            <a:r>
              <a:rPr lang="ko-KR" altLang="en-US" sz="900" b="1" dirty="0">
                <a:solidFill>
                  <a:schemeClr val="tx2"/>
                </a:solidFill>
              </a:rPr>
              <a:t>    </a:t>
            </a:r>
            <a:r>
              <a:rPr lang="en-US" altLang="ko-KR" sz="900" b="1" dirty="0">
                <a:solidFill>
                  <a:schemeClr val="tx2"/>
                </a:solidFill>
              </a:rPr>
              <a:t>#</a:t>
            </a:r>
            <a:r>
              <a:rPr lang="ko-KR" altLang="en-US" sz="900" b="1" dirty="0">
                <a:solidFill>
                  <a:schemeClr val="tx2"/>
                </a:solidFill>
              </a:rPr>
              <a:t> 짝수검사</a:t>
            </a:r>
            <a:endParaRPr lang="en-US" altLang="ko-KR" sz="900" b="1" dirty="0">
              <a:solidFill>
                <a:schemeClr val="tx2"/>
              </a:solidFill>
            </a:endParaRPr>
          </a:p>
          <a:p>
            <a:r>
              <a:rPr lang="en-US" altLang="ko-KR" sz="900" b="1" dirty="0">
                <a:solidFill>
                  <a:schemeClr val="tx2"/>
                </a:solidFill>
              </a:rPr>
              <a:t>...            continue</a:t>
            </a:r>
            <a:r>
              <a:rPr lang="ko-KR" altLang="en-US" sz="900" b="1" dirty="0">
                <a:solidFill>
                  <a:schemeClr val="tx2"/>
                </a:solidFill>
              </a:rPr>
              <a:t>    </a:t>
            </a:r>
            <a:r>
              <a:rPr lang="en-US" altLang="ko-KR" sz="900" b="1" dirty="0">
                <a:solidFill>
                  <a:schemeClr val="tx2"/>
                </a:solidFill>
              </a:rPr>
              <a:t>#</a:t>
            </a:r>
            <a:r>
              <a:rPr lang="ko-KR" altLang="en-US" sz="900" b="1" dirty="0">
                <a:solidFill>
                  <a:schemeClr val="tx2"/>
                </a:solidFill>
              </a:rPr>
              <a:t> 조건 검사부터 다시 반복 시작하기</a:t>
            </a:r>
            <a:endParaRPr lang="en-US" altLang="ko-KR" sz="900" b="1" dirty="0">
              <a:solidFill>
                <a:schemeClr val="tx2"/>
              </a:solidFill>
            </a:endParaRPr>
          </a:p>
          <a:p>
            <a:r>
              <a:rPr lang="en-US" altLang="ko-KR" sz="900" b="1" dirty="0">
                <a:solidFill>
                  <a:schemeClr val="tx2"/>
                </a:solidFill>
              </a:rPr>
              <a:t>...    print(number, "Squared is", number * number)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... 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Integer, please [ q to quit ]: 1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1 Squared is 1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Integer, please [ q to quit ]: 2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Integer, please [ q to quit ]: 3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3 Squared is 9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Integer, please [ q to quit ]: 4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Integer, please [ q to quit ]: 5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5 Squared is 25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Integer, please [ q to quit ]: q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&gt;&gt;&gt; 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76662D76-3875-B145-8EC4-8F3A8CCDBC97}"/>
              </a:ext>
            </a:extLst>
          </p:cNvPr>
          <p:cNvSpPr txBox="1">
            <a:spLocks/>
          </p:cNvSpPr>
          <p:nvPr/>
        </p:nvSpPr>
        <p:spPr>
          <a:xfrm>
            <a:off x="4669173" y="3356992"/>
            <a:ext cx="4067881" cy="266429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계속 반복 하자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	value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변수에 키보드를 통해서 입력 받을 거야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만약에 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value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q 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라면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       반복을 중지해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       입력 받은 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value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를 정수로 만들어서 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number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에 대입해줘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만약에 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number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를 나눈 나머지가 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이라면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       이번 반복은 중지 하고 다시 처음부터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조건 검사부터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시작하자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입력 받은 숫자와 제곱수를 출력해줘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b="1" dirty="0">
                <a:solidFill>
                  <a:schemeClr val="tx2"/>
                </a:solidFill>
              </a:rPr>
              <a:t>Integer, please [ q to quit ]: </a:t>
            </a:r>
            <a:r>
              <a:rPr lang="en-US" altLang="ko-KR" sz="900" b="1" i="1" dirty="0">
                <a:solidFill>
                  <a:schemeClr val="tx2"/>
                </a:solidFill>
              </a:rPr>
              <a:t>1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1 Squared is 1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Integer, please [ q to quit ]: </a:t>
            </a:r>
            <a:r>
              <a:rPr lang="en-US" altLang="ko-KR" sz="900" b="1" i="1" dirty="0">
                <a:solidFill>
                  <a:schemeClr val="tx2"/>
                </a:solidFill>
              </a:rPr>
              <a:t>2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Integer, please [ q to quit ]: </a:t>
            </a:r>
            <a:r>
              <a:rPr lang="en-US" altLang="ko-KR" sz="900" b="1" i="1" dirty="0">
                <a:solidFill>
                  <a:schemeClr val="tx2"/>
                </a:solidFill>
              </a:rPr>
              <a:t>3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3 Squared is 9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Integer, please [ q to quit ]: </a:t>
            </a:r>
            <a:r>
              <a:rPr lang="en-US" altLang="ko-KR" sz="900" b="1" i="1" dirty="0">
                <a:solidFill>
                  <a:schemeClr val="tx2"/>
                </a:solidFill>
              </a:rPr>
              <a:t>4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Integer, please [ q to quit ]:</a:t>
            </a:r>
            <a:r>
              <a:rPr lang="en-US" altLang="ko-KR" sz="900" b="1" i="1" dirty="0">
                <a:solidFill>
                  <a:schemeClr val="tx2"/>
                </a:solidFill>
              </a:rPr>
              <a:t> 5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5 Squared is 25</a:t>
            </a:r>
          </a:p>
          <a:p>
            <a:r>
              <a:rPr lang="en-US" altLang="ko-KR" sz="900" b="1" dirty="0">
                <a:solidFill>
                  <a:schemeClr val="tx2"/>
                </a:solidFill>
              </a:rPr>
              <a:t>Integer, please [ q to quit ]: </a:t>
            </a:r>
            <a:r>
              <a:rPr lang="en-US" altLang="ko-KR" sz="900" b="1" i="1" dirty="0">
                <a:solidFill>
                  <a:schemeClr val="tx2"/>
                </a:solidFill>
              </a:rPr>
              <a:t>q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&gt;&gt;&gt; </a:t>
            </a:r>
            <a:endParaRPr lang="en-US" altLang="ko-KR" sz="900" i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951415-2850-8B46-837E-9316DD982BF9}"/>
              </a:ext>
            </a:extLst>
          </p:cNvPr>
          <p:cNvCxnSpPr/>
          <p:nvPr/>
        </p:nvCxnSpPr>
        <p:spPr>
          <a:xfrm>
            <a:off x="3491880" y="422108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F2581779-435F-B84F-8372-506E10FADB52}"/>
              </a:ext>
            </a:extLst>
          </p:cNvPr>
          <p:cNvSpPr txBox="1"/>
          <p:nvPr/>
        </p:nvSpPr>
        <p:spPr>
          <a:xfrm>
            <a:off x="3747743" y="3595082"/>
            <a:ext cx="6655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solidFill>
                  <a:srgbClr val="00B0F0"/>
                </a:solidFill>
              </a:rPr>
              <a:t>코드를</a:t>
            </a:r>
            <a:endParaRPr kumimoji="1" lang="en-US" altLang="ko-KR" sz="1000" dirty="0">
              <a:solidFill>
                <a:srgbClr val="00B0F0"/>
              </a:solidFill>
            </a:endParaRPr>
          </a:p>
          <a:p>
            <a:r>
              <a:rPr kumimoji="1" lang="ko-KR" altLang="en-US" sz="1000" dirty="0">
                <a:solidFill>
                  <a:srgbClr val="00B0F0"/>
                </a:solidFill>
              </a:rPr>
              <a:t>한글로</a:t>
            </a:r>
            <a:endParaRPr kumimoji="1" lang="en-US" altLang="ko-KR" sz="1000" dirty="0">
              <a:solidFill>
                <a:srgbClr val="00B0F0"/>
              </a:solidFill>
            </a:endParaRPr>
          </a:p>
          <a:p>
            <a:r>
              <a:rPr kumimoji="1" lang="ko-KR" altLang="en-US" sz="1000" dirty="0">
                <a:solidFill>
                  <a:srgbClr val="00B0F0"/>
                </a:solidFill>
              </a:rPr>
              <a:t>해석하면</a:t>
            </a:r>
          </a:p>
        </p:txBody>
      </p:sp>
    </p:spTree>
    <p:extLst>
      <p:ext uri="{BB962C8B-B14F-4D97-AF65-F5344CB8AC3E}">
        <p14:creationId xmlns:p14="http://schemas.microsoft.com/office/powerpoint/2010/main" val="260757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데이터를 하나씩 꺼내봅시다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348879"/>
            <a:ext cx="8319888" cy="3672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자료구조인 문자열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셋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딕셔너리는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데이터를 모아놓는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공통점은 전부 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시퀀스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사실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Iterator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란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자료구조에 있는 데이터를 하나씩 꺼낼 수 있는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도구라고 생각 해 보시면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사실 코드에 등장하진 않습니다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어려워서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지금부터 알아볼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for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구문은 내부적으로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이터레이터를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사용해 더 이상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자료구조에서 꺼낼 데이터가 없을 때까지 반복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for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item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iterable_object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#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실행 코드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while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문보다 조금 복잡한데요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for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문에서 사용하는 내용은 다음과 같습니다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iterable_object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: 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순회 가능한 객체로써 문자열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셋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딕셔너리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등 자료구조를 의미한다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item : iterator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의해 자료구조에서 하나씩 꺼내어진 원소를 의미한다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결론을 내자면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자료구조인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iterable_object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안쪽에 있는 원소들을 하나씩 빼서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item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변수로 활용 한다고 생각하시면 쉽습니다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문은 당연히 더 이상 꺼낼 데이터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원소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없으면 반복을 중단하겠죠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988840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모여있는 자료를 하나씩 참조 가능하다라는 뜻의 </a:t>
            </a:r>
            <a:r>
              <a:rPr lang="ko-KR" altLang="en-US" sz="14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순회 가능 하다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말인 </a:t>
            </a:r>
            <a:r>
              <a:rPr lang="en-US" altLang="ko-KR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iterable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기억 나시나요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57718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for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문은 이렇게 사용하시면 됩니다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#1</a:t>
            </a:r>
            <a:b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 - list, tuple, string, set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에서 사용하기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988840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예제로 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for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문의 다양한 사용 방법을 알아 보겠습니다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395535" y="2924944"/>
            <a:ext cx="3030833" cy="158417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coffee_list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['</a:t>
            </a:r>
            <a:r>
              <a:rPr lang="ko-KR" altLang="en-US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아메리카노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</a:t>
            </a:r>
            <a:r>
              <a:rPr lang="ko-KR" altLang="en-US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카페라떼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</a:t>
            </a:r>
            <a:r>
              <a:rPr lang="ko-KR" altLang="en-US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헤이즐넛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for coffee in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coffee_list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print(coffee)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아메리카노</a:t>
            </a:r>
            <a:endParaRPr lang="ko-KR" altLang="en-US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카페라떼</a:t>
            </a:r>
            <a:endParaRPr lang="ko-KR" altLang="en-US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헤이즐넛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348879"/>
            <a:ext cx="2592288" cy="504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 또는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순회하기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예제는 리스트지만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셋도 똑같이 작동합니다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951415-2850-8B46-837E-9316DD982BF9}"/>
              </a:ext>
            </a:extLst>
          </p:cNvPr>
          <p:cNvCxnSpPr/>
          <p:nvPr/>
        </p:nvCxnSpPr>
        <p:spPr>
          <a:xfrm>
            <a:off x="3414959" y="3717032"/>
            <a:ext cx="1157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상자 28">
            <a:extLst>
              <a:ext uri="{FF2B5EF4-FFF2-40B4-BE49-F238E27FC236}">
                <a16:creationId xmlns:a16="http://schemas.microsoft.com/office/drawing/2014/main" id="{F2581779-435F-B84F-8372-506E10FADB52}"/>
              </a:ext>
            </a:extLst>
          </p:cNvPr>
          <p:cNvSpPr txBox="1"/>
          <p:nvPr/>
        </p:nvSpPr>
        <p:spPr>
          <a:xfrm>
            <a:off x="3709282" y="3079993"/>
            <a:ext cx="6655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solidFill>
                  <a:srgbClr val="00B0F0"/>
                </a:solidFill>
              </a:rPr>
              <a:t>코드를</a:t>
            </a:r>
            <a:endParaRPr kumimoji="1" lang="en-US" altLang="ko-KR" sz="1000" dirty="0">
              <a:solidFill>
                <a:srgbClr val="00B0F0"/>
              </a:solidFill>
            </a:endParaRPr>
          </a:p>
          <a:p>
            <a:r>
              <a:rPr kumimoji="1" lang="ko-KR" altLang="en-US" sz="1000" dirty="0">
                <a:solidFill>
                  <a:srgbClr val="00B0F0"/>
                </a:solidFill>
              </a:rPr>
              <a:t>한글로</a:t>
            </a:r>
            <a:endParaRPr kumimoji="1" lang="en-US" altLang="ko-KR" sz="1000" dirty="0">
              <a:solidFill>
                <a:srgbClr val="00B0F0"/>
              </a:solidFill>
            </a:endParaRPr>
          </a:p>
          <a:p>
            <a:r>
              <a:rPr kumimoji="1" lang="ko-KR" altLang="en-US" sz="1000" dirty="0">
                <a:solidFill>
                  <a:srgbClr val="00B0F0"/>
                </a:solidFill>
              </a:rPr>
              <a:t>해석하면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6662D76-3875-B145-8EC4-8F3A8CCDBC97}"/>
              </a:ext>
            </a:extLst>
          </p:cNvPr>
          <p:cNvSpPr txBox="1">
            <a:spLocks/>
          </p:cNvSpPr>
          <p:nvPr/>
        </p:nvSpPr>
        <p:spPr>
          <a:xfrm>
            <a:off x="4572001" y="2924944"/>
            <a:ext cx="4165054" cy="158417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 err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coffee_list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ko-KR" altLang="en-US" sz="900" b="1" spc="-20" dirty="0" err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아메리카노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b="1" spc="-20" dirty="0" err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카페라떼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b="1" spc="-20" dirty="0" err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헤이즐넛이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들어있는 리스트를 할당해줘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 err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coffee_list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에 있는 커피를 하나씩 꺼내서 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coffee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에 넣어줘</a:t>
            </a: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없을 때까지 반복 할거야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	coffee</a:t>
            </a:r>
            <a:r>
              <a:rPr lang="ko-KR" altLang="en-US" sz="900" b="1" spc="-2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를 출력 해줘</a:t>
            </a: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900" b="1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900" spc="-20" dirty="0" err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아메리카노</a:t>
            </a:r>
            <a:endParaRPr lang="en-US" altLang="ko-KR" sz="900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900" spc="-20" dirty="0" err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카페라떼</a:t>
            </a:r>
            <a:endParaRPr lang="en-US" altLang="ko-KR" sz="900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900" spc="-20" dirty="0" err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헤이즐넛</a:t>
            </a:r>
            <a:endParaRPr lang="en-US" altLang="ko-KR" sz="900" spc="-2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395534" y="4869160"/>
            <a:ext cx="3030833" cy="136815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it-IT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for a in 'coffee':</a:t>
            </a:r>
          </a:p>
          <a:p>
            <a:pPr marL="228600" indent="-228600"/>
            <a:r>
              <a:rPr lang="it-IT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print(a)</a:t>
            </a:r>
          </a:p>
          <a:p>
            <a:pPr marL="228600" indent="-228600"/>
            <a:r>
              <a:rPr lang="it-IT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it-IT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</a:t>
            </a:r>
          </a:p>
          <a:p>
            <a:pPr marL="228600" indent="-228600"/>
            <a:r>
              <a:rPr lang="it-IT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</a:t>
            </a:r>
          </a:p>
          <a:p>
            <a:pPr marL="228600" indent="-228600"/>
            <a:r>
              <a:rPr lang="it-IT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</a:t>
            </a:r>
          </a:p>
          <a:p>
            <a:pPr marL="228600" indent="-228600"/>
            <a:r>
              <a:rPr lang="it-IT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</a:t>
            </a:r>
          </a:p>
          <a:p>
            <a:pPr marL="228600" indent="-228600"/>
            <a:r>
              <a:rPr lang="it-IT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</a:t>
            </a:r>
          </a:p>
          <a:p>
            <a:pPr marL="228600" indent="-228600"/>
            <a:r>
              <a:rPr lang="it-IT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395536" y="4509121"/>
            <a:ext cx="259228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 순회도 가능합니다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4572001" y="4869160"/>
            <a:ext cx="4165053" cy="136815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it-IT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singer_set = set()</a:t>
            </a:r>
          </a:p>
          <a:p>
            <a:pPr marL="228600" indent="-228600"/>
            <a:r>
              <a:rPr lang="it-IT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singer_set.add('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비와이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it-IT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singer_set.add('</a:t>
            </a:r>
            <a:r>
              <a:rPr lang="ko-KR" altLang="en-US" sz="8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트와이스</a:t>
            </a:r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en-US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it-IT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singer_set.add('Bruno Mars')</a:t>
            </a:r>
          </a:p>
          <a:p>
            <a:pPr marL="228600" indent="-228600"/>
            <a:r>
              <a:rPr lang="it-IT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singer_set.add('Bruno Mars') #</a:t>
            </a:r>
            <a:r>
              <a:rPr lang="it-IT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번 추가 되었지만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set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이니까 한번만 추가 됐겠죠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14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it-IT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for singer in singer_set:</a:t>
            </a:r>
          </a:p>
          <a:p>
            <a:pPr marL="228600" indent="-228600"/>
            <a:r>
              <a:rPr lang="it-IT" altLang="ko-KR" sz="8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print(singer)</a:t>
            </a:r>
          </a:p>
          <a:p>
            <a:pPr marL="228600" indent="-228600"/>
            <a:r>
              <a:rPr lang="it-IT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Bruno Mars</a:t>
            </a:r>
          </a:p>
          <a:p>
            <a:pPr marL="228600" indent="-228600"/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트와이스</a:t>
            </a:r>
            <a:endParaRPr lang="ko-KR" altLang="en-US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비와이</a:t>
            </a:r>
            <a:endParaRPr lang="en-US" altLang="ko-KR" sz="8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4572002" y="4509121"/>
            <a:ext cx="4176461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set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 마찬가지로 같은 원리 입니다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3997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for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문은 이렇게 사용하시면 됩니다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#2</a:t>
            </a:r>
            <a:b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en-US" altLang="ko-KR" sz="3000" spc="-100" dirty="0" err="1">
                <a:latin typeface="나눔고딕 ExtraBold" pitchFamily="50" charset="-127"/>
                <a:ea typeface="나눔고딕 ExtraBold" pitchFamily="50" charset="-127"/>
              </a:rPr>
              <a:t>dict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에서 사용하기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772816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순회 입니다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다른 자료구조에 비해 조금 복잡하지만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1038477" y="2539088"/>
            <a:ext cx="3030833" cy="17956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singer_dict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{'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BrunoMars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 : 'Just The Way You Are',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           	 '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Json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Mraz':'I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\'m Yours‘}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key_singer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sz="9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singer_dict.keys</a:t>
            </a:r>
            <a:r>
              <a:rPr lang="en-US" altLang="ko-KR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for singer in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key_singer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print(singer)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BrunoMars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Json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Mraz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051018" y="2039022"/>
            <a:ext cx="3663858" cy="502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05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딕셔녀리의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순회합니다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.keys()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키만 가져 올 수 있습니다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5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5072066" y="2539088"/>
            <a:ext cx="3030833" cy="17956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value_songs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sz="9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singer_dict.values</a:t>
            </a:r>
            <a:r>
              <a:rPr lang="en-US" altLang="ko-KR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for song in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value_songs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print(song)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Just The Way You Are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I'm Yours</a:t>
            </a: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5084607" y="2039022"/>
            <a:ext cx="2987855" cy="502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105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딕셔녀리의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순회합니다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.values()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밸류만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가져 올 수 있습니다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5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1038882" y="4841432"/>
            <a:ext cx="3030833" cy="13573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all_items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sz="9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singer_dict.items</a:t>
            </a:r>
            <a:r>
              <a:rPr lang="en-US" altLang="ko-KR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for item in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all_items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print(item)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BrunoMars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'Just The Way You Are')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Json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Mraz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"I'm Yours")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051423" y="4341366"/>
            <a:ext cx="3592015" cy="502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sz="105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딕셔너리의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원소를 각각 </a:t>
            </a:r>
            <a:r>
              <a:rPr lang="ko-KR" altLang="en-US" sz="105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튜플화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해서 가져 올 수도 있습니다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.items()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각각 </a:t>
            </a:r>
            <a:r>
              <a:rPr lang="ko-KR" altLang="en-US" sz="8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튜플화</a:t>
            </a:r>
            <a:r>
              <a:rPr lang="ko-KR" altLang="en-US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할 수 있습니다</a:t>
            </a:r>
            <a:r>
              <a:rPr lang="en-US" altLang="ko-KR" sz="8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5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5057776" y="4847558"/>
            <a:ext cx="3030833" cy="13573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for singer, song in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all_items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가수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:', singer, ‘ /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노래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:', song)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가수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BrunoMars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노래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Just The Way You Are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가수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Json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Mraz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노래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I'm Yours</a:t>
            </a: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070317" y="4347492"/>
            <a:ext cx="3345045" cy="502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4) </a:t>
            </a:r>
            <a:r>
              <a:rPr lang="ko-KR" altLang="en-US" sz="105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튜플화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시킨 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key, value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105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언패킹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할 수 있겠죠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6726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여러 시퀀스 순회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하기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– zip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사용하기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925952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 개의 시퀀스를 동시에 순회 해야 할 일도 있을 겁니다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때는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zip()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사용 할 수 있습니다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1038477" y="2214554"/>
            <a:ext cx="7105423" cy="181860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meals = ['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아침밥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점심밥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저녁밥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야식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  # meals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길이가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foods = ['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샌드위치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김가네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</a:t>
            </a:r>
            <a:r>
              <a:rPr lang="ko-KR" altLang="en-US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강남불백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     # foods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길이가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for meal, food in </a:t>
            </a:r>
            <a:r>
              <a:rPr lang="en-US" altLang="ko-KR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zip(meals, foods)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# meals, foods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하나로 묶습니다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오늘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meal,'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food,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먹었어요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오늘 아침밥 은 샌드위치 먹었어요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오늘 점심밥 은 김가네 먹었어요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오늘 저녁밥 은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강남불백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먹었어요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57158" y="4000504"/>
            <a:ext cx="8413526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결과를 확인 해보면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meals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마지막 원소인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야식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대한 순환은 진행 하지 않습니다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zip()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합쳐서 순환 시킬 때 주의 할 점은 제일 작은 길이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len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가진 시퀀스가 기준이 된다는 것입니다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또한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zip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사용하면 서로 다른 시퀀스를 쉽게 합쳐낼 수 있습니다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1071538" y="4786322"/>
            <a:ext cx="7105423" cy="128588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english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'Monday', 'Tuesday', 'Wednesday'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korean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월요일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화요일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수요일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list(zip(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english,korean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))	#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개의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튜플을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묶어서 리스트의 원소로 담기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[('Monday', 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월요일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'), ('Tuesday', 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화요일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'), ('Wednesday', 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수요일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(zip(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english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korean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))	#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개의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튜플을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묶어 각각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딕셔너리의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묶어주기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{'Monday': 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월요일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'Tuesday': 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화요일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'Wednesday': 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수요일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17267265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숫자로만 이루어진 시퀀스 생성하기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– range()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925952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지금까지는 일반적인 자료구조 시퀀스를 활용했지만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특정 범위의 숫자에 대한 시퀀스 또한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range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만들어 낼 수 있습니다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1038477" y="3500438"/>
            <a:ext cx="7105423" cy="235745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for x in range(0,3):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print(x)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for x in range(2, -1, -1):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print(x)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list( range (2, -1, -1) ) # range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숫자 리스트 만들기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[2, 1, 0]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list( range(0,11,2))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[0, 2, 4, 6, 8, 10]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38392" y="2500306"/>
            <a:ext cx="81770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range()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함수는 </a:t>
            </a: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슬라이스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기법을 사용하는 것과 비슷합니다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100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range(start, stop, step)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이루어져 있습니다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시퀀스와 똑같이 생각하면 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 start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부터 시작하고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stop-1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끝나고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step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만큼 건너 뛰면서 숫자 시퀀스를 만들어 냅니다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7265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컴프리헨션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(comprehension) 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사용하기</a:t>
            </a:r>
            <a:b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리스트 </a:t>
            </a:r>
            <a:r>
              <a:rPr lang="ko-KR" altLang="en-US" sz="3000" spc="-100" dirty="0" err="1">
                <a:latin typeface="나눔고딕 ExtraBold" pitchFamily="50" charset="-127"/>
                <a:ea typeface="나눔고딕 ExtraBold" pitchFamily="50" charset="-127"/>
              </a:rPr>
              <a:t>컴프리헨션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사용하기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925952"/>
            <a:ext cx="8413526" cy="574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조금 더 </a:t>
            </a:r>
            <a:r>
              <a:rPr lang="ko-KR" altLang="en-US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파이썬답게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그리고 콤팩트 하게 </a:t>
            </a:r>
            <a:r>
              <a:rPr lang="ko-KR" altLang="en-US" sz="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간지 나게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자료구조를 생성하는 방법입니다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딕셔너리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셋 등에 들어가는 원소들을 구성 할 때 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for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문법을 사용해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for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문의 결과로 자료구조의 원소를 채웁니다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2786058"/>
            <a:ext cx="7858180" cy="50006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number_list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[ number for number in range(1,6)]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number_list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[1, 2, 3, 4, 5]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38392" y="2500306"/>
            <a:ext cx="8177012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1~5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까지의 숫자 리스트를 만들고 싶으면 </a:t>
            </a:r>
            <a:r>
              <a:rPr lang="en-US" altLang="ko-KR" sz="1000" i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list(range(1,6))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같은 코드를 이용해서도 만들 수가 있지만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컴프리헨션을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활용하면 다음과 같이 됩니다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0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40830" y="3357562"/>
            <a:ext cx="8413526" cy="1143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작성문법은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en-US" altLang="ko-KR" sz="11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for </a:t>
            </a:r>
            <a:r>
              <a:rPr lang="en-US" altLang="ko-KR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item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in  </a:t>
            </a:r>
            <a:r>
              <a:rPr lang="en-US" altLang="ko-KR" sz="11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iterable_object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]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리스트의 원소에 넣을 원소에 대한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표현식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item :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iterable_object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꺼낸 아이템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iterable_object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순환 가능한 시퀀스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534" y="4429132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그냥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list(range(1,6))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쓰는 게 낫지 않을까요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더 어려워 보이는데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555144" y="4667938"/>
            <a:ext cx="8177012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맞습니다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적어도 위의 예제 같은 경우는요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컴프리헨션의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강력함은 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조건을 추가 할 수 있다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라는 것입니다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조건을 이용한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컴프리헨션의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문법은 다음과 같습니다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40830" y="5143512"/>
            <a:ext cx="8413526" cy="100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en-US" altLang="ko-KR" sz="11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for </a:t>
            </a:r>
            <a:r>
              <a:rPr lang="en-US" altLang="ko-KR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item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in </a:t>
            </a:r>
            <a:r>
              <a:rPr lang="en-US" altLang="ko-KR" sz="11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iterable_object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if </a:t>
            </a:r>
            <a:r>
              <a:rPr lang="en-US" altLang="ko-KR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condition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if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추가 됐네요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condition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True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 때만 순회중인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item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리스트에 추가 시킬 수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사실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컴프리헨션을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사용하는 가장 큰 이유중의 하나가 조건을 넣을 수 있기 때문이라고도 할 수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 예제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부터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컴프리헨션에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각종 조건을 넣어서 사용해 보겠습니다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7265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err="1">
                <a:latin typeface="나눔고딕 ExtraBold" pitchFamily="50" charset="-127"/>
                <a:ea typeface="나눔고딕 ExtraBold" pitchFamily="50" charset="-127"/>
              </a:rPr>
              <a:t>컴프리헨션에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조건 추가하기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!</a:t>
            </a:r>
            <a:b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원하는 아이템만 추가하자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925952"/>
            <a:ext cx="8413526" cy="574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1~100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배수를 구해서 리스트에 집어 넣는 예제로 가정해 보겠습니다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3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배수이기 때문에 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나눴을 때의 나머지가 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 </a:t>
            </a:r>
            <a:r>
              <a:rPr lang="ko-KR" altLang="en-US" sz="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조건이 되겠죠</a:t>
            </a:r>
            <a:r>
              <a:rPr lang="en-US" altLang="ko-KR" sz="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될 것 같네요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컴프리헨션을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사용하지 않고 만든 코드 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2571744"/>
            <a:ext cx="7858180" cy="107157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divisor_three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[]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for x in range(1,101):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	    if x % 3 is 0: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    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divisor_three.append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(x)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divisor_three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[3, 6, 9, 12, 15, 18, 21, 24, 27, 30, 33, 36, 39, 42, 45, 48, 51, 54, 57, 60, 63, 66, 69, 72, 75, 78, 81, 84, 87, 90, 93, 96, 99]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2496" y="3643314"/>
            <a:ext cx="841352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이번엔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컴프리헨션을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사용한 방법입니다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4000504"/>
            <a:ext cx="7858180" cy="50006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divisor_three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[ x for x in range(1,101) if x % 3 is 0]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 1~100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순회하며 변수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x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할당하고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x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나눴을 때 나머지가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이면 리스트에 추가한다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divisor_three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[3, 6, 9, 12, 15, 18, 21, 24, 27, 30, 33, 36, 39, 42, 45, 48, 51, 54, 57, 60, 63, 66, 69, 72, 75, 78, 81, 84, 87, 90, 93, 96, 99]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2496" y="4500570"/>
            <a:ext cx="8413526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컴프리헨션을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사용하면 여러가지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조건에 따라서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원하는 자료구조를 손쉽게 만들어 낼 수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문법 순서를 다음과 같이 생각하고 만드시면 조금 쉽습니다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위의 예를 한번 들어 보겠습니다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14348" y="5103698"/>
            <a:ext cx="77867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x for x in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①</a:t>
            </a:r>
            <a:r>
              <a:rPr lang="en-US" altLang="ko-KR" sz="1200" b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range(1,101)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if x % 3 is 0] 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① 범위 생각하기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여기서는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“1~100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순회 하며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”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되겠네요</a:t>
            </a:r>
            <a:endParaRPr lang="en-US" altLang="ko-KR" sz="12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x for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②</a:t>
            </a:r>
            <a:r>
              <a:rPr lang="en-US" altLang="ko-KR" sz="1200" b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x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 range(1,101) if x % 3 is 0]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② 순회 생각하기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① 에서 순회중인 숫자가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x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들어 갈 것입니다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x for x in range(1,101)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③</a:t>
            </a:r>
            <a:r>
              <a:rPr lang="en-US" altLang="ko-KR" sz="1200" b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if x % 3 is 0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③ 조건 생각하기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② 원소가 리스트에 포함 될지를 결정 해 줍니다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④</a:t>
            </a:r>
            <a:r>
              <a:rPr lang="en-US" altLang="ko-KR" sz="1200" b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x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for x in range(1,101) if x % 3 is 0] 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④ 원소 생각하기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③ 조건에 의해  리스트의 원소가 추가될 것입니다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12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① 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1~100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순회하며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②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 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x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할당하고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③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x 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나눴을 때 나머지가 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이면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④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리스트에 추가한다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b="1" i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2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2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672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인터프리터가 뭔가요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943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기계가 알아 들을 수 있는 말로 변환 해주는 컴파일러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(Compiler)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인터프리터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(Interpreter)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① 컴파일러는 소스코드를 통째로 기계어로 번역합니다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②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인터프리터는 개발자가 입력하는 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소스코드 한 줄 한 줄을 실시간으로 번역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Compiler &amp; Interpreter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0624" y="3645024"/>
            <a:ext cx="5223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그렇다면 인터프리터는 컴파일러보다 느리지 않을까요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200" b="1" kern="12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안타깝게도 인터프리터는 컴파일러보다 속도는 느립니다</a:t>
            </a:r>
            <a:r>
              <a:rPr lang="en-US" altLang="ko-KR" sz="1200" b="1" kern="12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b="1" kern="12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</a:t>
            </a:r>
            <a:r>
              <a:rPr lang="en-US" altLang="ko-KR" sz="1200" b="1" kern="12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 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 많은 개선이 이루어 지고 있다고 합니다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 충분히 됐습니다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395536" y="4581128"/>
            <a:ext cx="8352928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보통 동적 언어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(dynamic language)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인터프리터를 많이 사용합니다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① 정적 언어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(static language)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데이터 공급을 돕는 짧은 프로그램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스크립트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만들기 위해 사용해 왔습니다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②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이러한 정적 언어로 만들어진 프로그램과 프로그램을 이어주기 위해 작성되는 프로그램들을 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접착제 코드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(Glue 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③ 인터프리터의 성능 향상이 매우 좋아져서 아주 큰 업무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웹 서버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분석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딥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러닝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머신 러닝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등등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 잘 수행합니다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4178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중첩된 </a:t>
            </a:r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반복문을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가진 </a:t>
            </a:r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컴프리헨션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일반적으로 중첩된 루프를 이용해서 다수의 시퀀스를 차례로 순회 할 수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 그림의 전체 좌표를 찍어보는 예제를 만들어 봅시다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167732" y="2285992"/>
          <a:ext cx="2571768" cy="975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4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(1,1)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(1,2)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(2,1)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(2,2)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(3,1)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(3,2)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04958" y="3357562"/>
          <a:ext cx="6096000" cy="20802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/>
                        <a:t>컴프리헨션</a:t>
                      </a:r>
                      <a:r>
                        <a:rPr lang="ko-KR" altLang="en-US" sz="1100" dirty="0"/>
                        <a:t> 미사용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/>
                        <a:t>컴프리헨션</a:t>
                      </a:r>
                      <a:r>
                        <a:rPr lang="ko-KR" altLang="en-US" sz="1100" dirty="0"/>
                        <a:t> 사용 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 err="1"/>
                        <a:t>튜플로</a:t>
                      </a:r>
                      <a:r>
                        <a:rPr lang="ko-KR" altLang="en-US" sz="1100" dirty="0"/>
                        <a:t> 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6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&gt;&gt;&gt; rows = range(1,4)</a:t>
                      </a:r>
                    </a:p>
                    <a:p>
                      <a:pPr latinLnBrk="1"/>
                      <a:r>
                        <a:rPr lang="en-US" altLang="ko-KR" sz="900" dirty="0"/>
                        <a:t>&gt;&gt;&gt; cols = range(1,3)</a:t>
                      </a:r>
                    </a:p>
                    <a:p>
                      <a:pPr latinLnBrk="1"/>
                      <a:r>
                        <a:rPr lang="en-US" altLang="ko-KR" sz="900" dirty="0"/>
                        <a:t>&gt;&gt;&gt; for row in rows:</a:t>
                      </a:r>
                    </a:p>
                    <a:p>
                      <a:pPr latinLnBrk="1"/>
                      <a:r>
                        <a:rPr lang="en-US" altLang="ko-KR" sz="900" dirty="0"/>
                        <a:t>...     for </a:t>
                      </a:r>
                      <a:r>
                        <a:rPr lang="en-US" altLang="ko-KR" sz="900" dirty="0" err="1"/>
                        <a:t>col</a:t>
                      </a:r>
                      <a:r>
                        <a:rPr lang="en-US" altLang="ko-KR" sz="900" dirty="0"/>
                        <a:t> in cols:</a:t>
                      </a:r>
                    </a:p>
                    <a:p>
                      <a:pPr latinLnBrk="1"/>
                      <a:r>
                        <a:rPr lang="en-US" altLang="ko-KR" sz="900" dirty="0"/>
                        <a:t>...             print(</a:t>
                      </a:r>
                      <a:r>
                        <a:rPr lang="en-US" altLang="ko-KR" sz="900" dirty="0" err="1"/>
                        <a:t>row,col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latinLnBrk="1"/>
                      <a:r>
                        <a:rPr lang="en-US" altLang="ko-KR" sz="900" dirty="0"/>
                        <a:t>...</a:t>
                      </a:r>
                    </a:p>
                    <a:p>
                      <a:pPr latinLnBrk="1"/>
                      <a:r>
                        <a:rPr lang="en-US" altLang="ko-KR" sz="900" dirty="0"/>
                        <a:t>1 1</a:t>
                      </a:r>
                    </a:p>
                    <a:p>
                      <a:pPr latinLnBrk="1"/>
                      <a:r>
                        <a:rPr lang="en-US" altLang="ko-KR" sz="900" dirty="0"/>
                        <a:t>1 2</a:t>
                      </a:r>
                    </a:p>
                    <a:p>
                      <a:pPr latinLnBrk="1"/>
                      <a:r>
                        <a:rPr lang="en-US" altLang="ko-KR" sz="900" dirty="0"/>
                        <a:t>2 1</a:t>
                      </a:r>
                    </a:p>
                    <a:p>
                      <a:pPr latinLnBrk="1"/>
                      <a:r>
                        <a:rPr lang="en-US" altLang="ko-KR" sz="900" dirty="0"/>
                        <a:t>2 2</a:t>
                      </a:r>
                    </a:p>
                    <a:p>
                      <a:pPr latinLnBrk="1"/>
                      <a:r>
                        <a:rPr lang="en-US" altLang="ko-KR" sz="900" dirty="0"/>
                        <a:t>3 1</a:t>
                      </a:r>
                    </a:p>
                    <a:p>
                      <a:pPr latinLnBrk="1"/>
                      <a:r>
                        <a:rPr lang="en-US" altLang="ko-KR" sz="900" dirty="0"/>
                        <a:t>3 2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&gt;&gt;&gt; rows = range(1,4)</a:t>
                      </a:r>
                    </a:p>
                    <a:p>
                      <a:pPr latinLnBrk="1"/>
                      <a:r>
                        <a:rPr lang="en-US" altLang="ko-KR" sz="900" dirty="0"/>
                        <a:t>&gt;&gt;&gt; cols = range(1,3)</a:t>
                      </a:r>
                    </a:p>
                    <a:p>
                      <a:pPr latinLnBrk="1"/>
                      <a:r>
                        <a:rPr lang="en-US" altLang="ko-KR" sz="900" dirty="0"/>
                        <a:t>&gt;&gt;&gt; cells = [(row, </a:t>
                      </a:r>
                      <a:r>
                        <a:rPr lang="en-US" altLang="ko-KR" sz="900" dirty="0" err="1"/>
                        <a:t>col</a:t>
                      </a:r>
                      <a:r>
                        <a:rPr lang="en-US" altLang="ko-KR" sz="900" dirty="0"/>
                        <a:t>) for 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</a:rPr>
                        <a:t>row</a:t>
                      </a:r>
                      <a:r>
                        <a:rPr lang="en-US" altLang="ko-KR" sz="900" dirty="0"/>
                        <a:t> in rows for </a:t>
                      </a:r>
                      <a:r>
                        <a:rPr lang="en-US" altLang="ko-KR" sz="900" i="1" dirty="0" err="1">
                          <a:solidFill>
                            <a:srgbClr val="FF0000"/>
                          </a:solidFill>
                        </a:rPr>
                        <a:t>col</a:t>
                      </a:r>
                      <a:r>
                        <a:rPr lang="en-US" altLang="ko-KR" sz="900" i="1" dirty="0"/>
                        <a:t>  </a:t>
                      </a:r>
                      <a:r>
                        <a:rPr lang="en-US" altLang="ko-KR" sz="900" dirty="0"/>
                        <a:t>in cols]</a:t>
                      </a:r>
                    </a:p>
                    <a:p>
                      <a:pPr latinLnBrk="1"/>
                      <a:r>
                        <a:rPr lang="en-US" altLang="ko-KR" sz="900" dirty="0"/>
                        <a:t>&gt;&gt;&gt; for cell in cells:</a:t>
                      </a:r>
                    </a:p>
                    <a:p>
                      <a:pPr latinLnBrk="1"/>
                      <a:r>
                        <a:rPr lang="en-US" altLang="ko-KR" sz="900" dirty="0"/>
                        <a:t>...     print(cell)</a:t>
                      </a:r>
                    </a:p>
                    <a:p>
                      <a:pPr latinLnBrk="1"/>
                      <a:r>
                        <a:rPr lang="en-US" altLang="ko-KR" sz="900" dirty="0"/>
                        <a:t>...</a:t>
                      </a:r>
                    </a:p>
                    <a:p>
                      <a:pPr latinLnBrk="1"/>
                      <a:r>
                        <a:rPr lang="en-US" altLang="ko-KR" sz="900" dirty="0"/>
                        <a:t>(1, 1)</a:t>
                      </a:r>
                    </a:p>
                    <a:p>
                      <a:pPr latinLnBrk="1"/>
                      <a:r>
                        <a:rPr lang="en-US" altLang="ko-KR" sz="900" dirty="0"/>
                        <a:t>(1, 2)</a:t>
                      </a:r>
                    </a:p>
                    <a:p>
                      <a:pPr latinLnBrk="1"/>
                      <a:r>
                        <a:rPr lang="en-US" altLang="ko-KR" sz="900" dirty="0"/>
                        <a:t>(2, 1)</a:t>
                      </a:r>
                    </a:p>
                    <a:p>
                      <a:pPr latinLnBrk="1"/>
                      <a:r>
                        <a:rPr lang="en-US" altLang="ko-KR" sz="900" dirty="0"/>
                        <a:t>(2, 2)</a:t>
                      </a:r>
                    </a:p>
                    <a:p>
                      <a:pPr latinLnBrk="1"/>
                      <a:r>
                        <a:rPr lang="en-US" altLang="ko-KR" sz="900" dirty="0"/>
                        <a:t>(3, 1)</a:t>
                      </a:r>
                    </a:p>
                    <a:p>
                      <a:pPr latinLnBrk="1"/>
                      <a:r>
                        <a:rPr lang="en-US" altLang="ko-KR" sz="900" dirty="0"/>
                        <a:t>(3, 2)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2496" y="5500702"/>
            <a:ext cx="841352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반복을 중첩되게 사용 하였습니다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rows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한번 순회 하면서 안쪽에 있는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cols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안쪽에서 순회 한다고 생각하면 쉽습니다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7265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딕셔너리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컴프리헨션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컴프리헨션은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대괄호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 ] 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사용해서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컴프리헨션을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진행 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딕셔너리도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마찬가지로 중괄호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   }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이용해서 만들어 낼 수 있어요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487338" y="2143116"/>
            <a:ext cx="8413526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  </a:t>
            </a:r>
            <a:r>
              <a:rPr lang="en-US" altLang="ko-KR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 </a:t>
            </a:r>
            <a:r>
              <a:rPr lang="en-US" altLang="ko-KR" sz="11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:  </a:t>
            </a:r>
            <a:r>
              <a:rPr lang="en-US" altLang="ko-KR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 </a:t>
            </a:r>
            <a:r>
              <a:rPr lang="en-US" altLang="ko-KR" sz="11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for  </a:t>
            </a:r>
            <a:r>
              <a:rPr lang="en-US" altLang="ko-KR" sz="11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in  </a:t>
            </a:r>
            <a:r>
              <a:rPr lang="en-US" altLang="ko-KR" sz="11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iterable_object</a:t>
            </a:r>
            <a:r>
              <a:rPr lang="en-US" altLang="ko-KR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if </a:t>
            </a:r>
            <a:r>
              <a:rPr lang="en-US" altLang="ko-KR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condition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}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컴프리헨션과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달라진 점은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딕셔너리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컴프리헨션은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제일 앞에 키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표현식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key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있는 것 뿐입니다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 알파벳이 각각 몇 개가 있는지 세어보고 그 결과를 저장하는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딕셔너리를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만들어 보겠습니다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 Mark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Ronson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– Uptown Funk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가사입니다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3071810"/>
            <a:ext cx="7858180" cy="18573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uptown_funk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''' This hit, that ice cold</a:t>
            </a:r>
            <a:b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Michelle Pfeiffer, that white gold</a:t>
            </a:r>
            <a:b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This one, for them hood girls</a:t>
            </a:r>
            <a:b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Them good girls, straight masterpieces</a:t>
            </a:r>
            <a:b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900" b="1" spc="-20" dirty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sz="900" b="1" spc="-20" dirty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생략 </a:t>
            </a:r>
            <a:r>
              <a:rPr lang="en-US" altLang="ko-KR" sz="900" b="1" spc="-20" dirty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…</a:t>
            </a:r>
            <a:b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Uptown Funk you up, Uptown Funk you up</a:t>
            </a:r>
            <a:b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Uptown Funk you up, Uptown Funk you up (say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whaa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?!)</a:t>
            </a:r>
            <a:b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Uptown Funk you up''‘</a:t>
            </a:r>
          </a:p>
          <a:p>
            <a:pPr marL="228600" indent="-228600"/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방법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letter_counts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{ letter :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uptown_funk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.count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(letter) for letter in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uptown_funk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방법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letter_counts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{ letter: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uptown_funk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.count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(letter) for letter in set(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uptown_funk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)}</a:t>
            </a:r>
          </a:p>
          <a:p>
            <a:pPr marL="228600" indent="-228600"/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38646" y="4929198"/>
            <a:ext cx="8413526" cy="1143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방법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uptown_func_coun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word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자체가 가지고 있는 알파벳을 세어줍니다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하지만 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uptown_funk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문자열을 이루고 있는 중복된 알파벳이 많기 때문에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방법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사용해서 알파벳 집합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set )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미리 만들어 두고 하는 것이 약간 더 효과적입니다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265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셋 </a:t>
            </a:r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컴프리헨션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제너레이터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컴프리헨션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셋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컴프리헨션은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구문을 이용해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set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아이템들을 구성합니다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기본적인 문법은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매우 흡사합니다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487338" y="2143116"/>
            <a:ext cx="8413526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 </a:t>
            </a:r>
            <a:r>
              <a:rPr lang="en-US" altLang="ko-KR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 </a:t>
            </a:r>
            <a:r>
              <a:rPr lang="en-US" altLang="ko-KR" sz="11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for  </a:t>
            </a:r>
            <a:r>
              <a:rPr lang="en-US" altLang="ko-KR" sz="11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in  </a:t>
            </a:r>
            <a:r>
              <a:rPr lang="en-US" altLang="ko-KR" sz="11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iterable_object</a:t>
            </a:r>
            <a:r>
              <a:rPr lang="en-US" altLang="ko-KR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set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의미하는 중괄호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   }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붙었습니다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이외 다른 특징은 없습니다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2786058"/>
            <a:ext cx="7858180" cy="50006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a_set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{ number for number in range(1,6) if number % 3 is 1}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a_set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{1, 4}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2666" y="3357562"/>
            <a:ext cx="841352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컴프리헨션은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없습니다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 리스트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컴프리헨션을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할 때 값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표현식에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소괄호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 ) 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넣으면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튜플을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만들어 봤었기 때문입니다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하지만 소괄호를 집어 넣으면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컴프리헨션을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 하는 것이다 라고 착각 할 수 있는데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 코드로 한번 보겠습니다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485066" y="3857628"/>
            <a:ext cx="8413526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 </a:t>
            </a:r>
            <a:r>
              <a:rPr lang="en-US" altLang="ko-KR" sz="11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for  </a:t>
            </a:r>
            <a:r>
              <a:rPr lang="en-US" altLang="ko-KR" sz="11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in  </a:t>
            </a:r>
            <a:r>
              <a:rPr lang="en-US" altLang="ko-KR" sz="11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iterable_object</a:t>
            </a:r>
            <a:r>
              <a:rPr lang="en-US" altLang="ko-KR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if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condition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 </a:t>
            </a:r>
            <a:r>
              <a:rPr lang="ko-KR" altLang="en-US" sz="105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처럼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컴프리헨션을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지정하면 마치 </a:t>
            </a:r>
            <a:r>
              <a:rPr lang="ko-KR" altLang="en-US" sz="105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컴프리헨션을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 하는 것 </a:t>
            </a:r>
            <a:r>
              <a:rPr lang="ko-KR" altLang="en-US" sz="105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처럼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보이긴 하지만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사실은 </a:t>
            </a:r>
            <a:r>
              <a:rPr lang="ko-KR" altLang="en-US" sz="105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제너레이터</a:t>
            </a:r>
            <a:r>
              <a:rPr lang="ko-KR" altLang="en-US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컴프리헨션</a:t>
            </a:r>
            <a:r>
              <a:rPr lang="ko-KR" altLang="en-US" sz="105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만들었다</a:t>
            </a:r>
            <a:endParaRPr lang="en-US" altLang="ko-KR" sz="105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이야기 할 수 있습니다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5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제너레이터는</a:t>
            </a:r>
            <a:r>
              <a:rPr lang="ko-KR" altLang="en-US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순회를 한번 하고 나면 다시 순회 할 수 없다는 특징이 있습니다</a:t>
            </a:r>
            <a:r>
              <a:rPr lang="en-US" altLang="ko-KR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4643446"/>
            <a:ext cx="7858180" cy="157163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number_thing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( number for number in range(1,6))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for num in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number_thing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print(num)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for num in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number_thing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print(num)</a:t>
            </a:r>
          </a:p>
        </p:txBody>
      </p:sp>
    </p:spTree>
    <p:extLst>
      <p:ext uri="{BB962C8B-B14F-4D97-AF65-F5344CB8AC3E}">
        <p14:creationId xmlns:p14="http://schemas.microsoft.com/office/powerpoint/2010/main" val="17267265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드디어 여러분만의 기능을 만들 수 있습니다</a:t>
            </a:r>
            <a:b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함수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2285992"/>
            <a:ext cx="841352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지금까지의 모든 예제는 작은 코드 조각일 뿐이었습니다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코드 조각들을 필요 할 때마다 계속 입력 하는 것은 옳은 방법이 아닙니다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659068" y="2928934"/>
            <a:ext cx="8413526" cy="242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우리가 만들어 놓은 기능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(function)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반복해서 사용 할 수 있는 첫 번째 방법이 지금부터 알아볼 함수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(function)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함수는 첫 번째로 정의</a:t>
            </a:r>
            <a:r>
              <a:rPr lang="en-US" altLang="ko-KR" sz="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define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단계를 가집니다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정의란 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기능을 가진 코드 조각을 만들겠다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뜻이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번째로 호출</a:t>
            </a:r>
            <a:r>
              <a:rPr lang="en-US" altLang="ko-KR" sz="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call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호출은 정의된 함수를 사용 하는 것입니다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호출을 함과 동시에 정의된 기능이 곧바로 실행됩니다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함수는 매개변수</a:t>
            </a:r>
            <a:r>
              <a:rPr lang="en-US" altLang="ko-KR" sz="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parameter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반환</a:t>
            </a:r>
            <a:r>
              <a:rPr lang="en-US" altLang="ko-KR" sz="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return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이라는 개념이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매개변수란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함수를 호출 하면서 필요한 데이터들을 받아내는 변수입니다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반환이란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호출 하고 호출에 대한 결과 데이터를 받아 낼 수 있는 것을 반환 이라고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실제 함수를 만들어 보고 호출하면서 자세히 이야기 해보죠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0606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함수 만들기  기본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1857364"/>
            <a:ext cx="7627708" cy="2357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파이썬에서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함수를 만드는 방법은 다음과 같습니다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대괄호 </a:t>
            </a:r>
            <a:r>
              <a:rPr lang="en-US" altLang="ko-KR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 ] </a:t>
            </a:r>
            <a:r>
              <a:rPr lang="ko-KR" altLang="en-US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생략이 가능 하다는 뜻입니다</a:t>
            </a:r>
            <a:r>
              <a:rPr lang="en-US" altLang="ko-KR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def </a:t>
            </a:r>
            <a:r>
              <a:rPr lang="en-US" altLang="ko-KR" sz="1100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function_name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[parameter1, parameter2, … ]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) :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#do something…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[ return data1,data2,data3 …]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i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함수를 정의하기 위해서는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def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함수이름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function_name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및 매개변수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([parameter…])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설정 할 수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일단 제일 간단한 아무 일도 하지 않는 함수를 만들어 보겠습니다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4214818"/>
            <a:ext cx="7858180" cy="78581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do_nothing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():	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함수 정의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(define)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pass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do_nothing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	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함수 호출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(call)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5000636"/>
            <a:ext cx="7627708" cy="1357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 간단히 정리하면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위의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do_nothing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함수는 매개변수가 없는 함수입니다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매개변수가 없더라도 괄호는 반드시 적어 주어야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마찬가지로 콜론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: 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이용하여  함수로써 해야 할 일을 적어 줍니다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pass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아무것도 하지 않을 때 사용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위의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do_nothing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함수는 결론적으로 매개변수도 없고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하는 일도 없으며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뭔가 데이터를 반환 하지도 않습니다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3295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진짜 이제 뭔가 해봅시다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2071678"/>
            <a:ext cx="7627708" cy="928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보통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do_nothing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함수처럼 아무것도 하지 않는 함수는 아직 뭔가 함수가 해야 할 작업이 무엇인지 확실 하지 않을 때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많이 사용합니다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이제는 뭔가 일을 해 보는 함수를 만들어 보도록 하죠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228600" indent="-228600"/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개소리를 내는 함수를 만들어 보겠습니다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3000372"/>
            <a:ext cx="7858180" cy="78581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dog_sound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</a:t>
            </a:r>
            <a:r>
              <a:rPr lang="ko-KR" altLang="en-US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월월우러우렁뤙월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dog_sound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 marL="228600" indent="-228600"/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월월우러우렁뤙월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3786190"/>
            <a:ext cx="7627708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dog_sound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함수는 호출되면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문장이 실행 되면서 한 문장이 출력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dog_sound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함수에서 뭔가 문장이 출력 되는 것도 괜찮지만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함수의 결과로써 뭔가 받아 낼 수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동물의 이름과 동물 소리를 반환 받을 수 있는 함수를 만들어 보죠 아래의 예제는 매개변수와 반환을 사용하는 코드입니다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4429132"/>
            <a:ext cx="7858180" cy="178595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animal_sound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(animal):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animal_sound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함수를 정의하면서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animal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이라는 이름의 매개변수를 정의함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if animal is 'duck':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animal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변수에 들어있는 값을 조사 하는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if~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elif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~ else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문장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     return 'quack‘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animal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변수에 들어있는 값이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‘duck’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이라면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‘quack’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을 호출한 곳에 반환 하기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elif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animal is 'dog':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     return '</a:t>
            </a:r>
            <a:r>
              <a:rPr lang="ko-KR" altLang="en-US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월월멍멍월월월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else: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     return 'duck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dog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입력하세요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animal_sound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('duck')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animal_sound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를 호출하면서 매개변수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animal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에 데이터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‘duck’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전달함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이 때 전달되는 데이터를 인자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(Argument)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'quack‘		    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합니다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animal_sound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('dog')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r>
              <a:rPr lang="ko-KR" altLang="en-US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월월멍멍월월월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6768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매개변수에 대한 </a:t>
            </a:r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여러가지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이야기들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2071678"/>
            <a:ext cx="762770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뿐만 아닌 여러 언어에서 함수를 만들 때 가장 익숙한 것은 위치 인자</a:t>
            </a:r>
            <a:r>
              <a:rPr lang="en-US" altLang="ko-KR" sz="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positional argument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/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매개변수에 인자를 차례로 넣고 차례로 함수 안에서 사용 하는 것이죠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2571744"/>
            <a:ext cx="7858180" cy="13573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today_menu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(breakfast, lunch, dinner):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아침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breakfast)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점심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lunch)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저녁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dinner)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today_menu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샌드위치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갈비탕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소고기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아침 샌드위치</a:t>
            </a:r>
          </a:p>
          <a:p>
            <a:pPr marL="228600" indent="-228600"/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점심 갈비탕</a:t>
            </a:r>
          </a:p>
          <a:p>
            <a:pPr marL="228600" indent="-228600"/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저녁 소고기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4000504"/>
            <a:ext cx="762770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가장 일반적인 인자 사용 방법이지만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단점은 각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위치 별 인자의 의미를 개발자가 알고 있어야 한다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것입니다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만약에 다음과 같이 함수를 호출하면 약간은 이상해 질 것입니다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4500570"/>
            <a:ext cx="7858180" cy="64294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today_menu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(‘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소고기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',‘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샌드위치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',‘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갈비탕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아침 소고기</a:t>
            </a:r>
          </a:p>
          <a:p>
            <a:pPr marL="228600" indent="-228600"/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점심 샌드위치</a:t>
            </a:r>
          </a:p>
          <a:p>
            <a:pPr marL="228600" indent="-228600"/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저녁 갈비탕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5286388"/>
            <a:ext cx="762770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소고기가 맛있긴 하지만 아침에 먹기엔 조금 부담스러워 보이네요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4993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소고기는 저녁에 먹자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2071678"/>
            <a:ext cx="7627708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이전 예제를 다시 한번 상기시켜 보겠습니다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호출 할 때가 문제가 되는데요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왜냐 하면 위치 별 인자가 어떠한 의미를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가지고 있는 제대로 파악을 하지 못해서 벌어지는 일일 수도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따라서 인자의 순서에 맞게 신경 써서 넣어 주는 것이 아닌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내가 넣고 싶은 인자를 알맞은 매개변수에 넣어 주는 것이 좋다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생각을 하는게 조금 더 나은 생각 같습니다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2857496"/>
            <a:ext cx="7858180" cy="64294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today_menu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(dinner='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소고기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lunch='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갈비탕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breakfast='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샌드위치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아침 샌드위치</a:t>
            </a:r>
          </a:p>
          <a:p>
            <a:pPr marL="228600" indent="-228600"/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점심 갈비탕</a:t>
            </a:r>
          </a:p>
          <a:p>
            <a:pPr marL="228600" indent="-228600"/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저녁 소고기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3571876"/>
            <a:ext cx="7627708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아주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간단하죠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대입 하고 싶은 인자를 명시적인 매개변수를 이용해 넣어주는 방법입니다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이를 </a:t>
            </a:r>
            <a:r>
              <a:rPr lang="ko-KR" altLang="en-US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키워드 인자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라고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4214818"/>
            <a:ext cx="7858180" cy="18573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today_menu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(breakfast, lunch, dinner='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샐러드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아침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breakfast)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점심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lunch)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저녁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dinner)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today_menu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샌드위치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백반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	                 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인자를 넣어주지 않아도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아침 샌드위치</a:t>
            </a:r>
          </a:p>
          <a:p>
            <a:pPr marL="228600" indent="-228600"/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점심 백반</a:t>
            </a:r>
          </a:p>
          <a:p>
            <a:pPr marL="228600" indent="-228600"/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저녁 샐러드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	                 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매개변수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dinner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의 값이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‘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샐러드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’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로 고정 되어 있습니다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&gt;&gt;&gt;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today_menu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햄버거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','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제육덮밥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', 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피자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')      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물론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dinner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에 인자를 전달하면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228600" indent="-228600"/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아침 햄버거</a:t>
            </a:r>
          </a:p>
          <a:p>
            <a:pPr marL="228600" indent="-228600"/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점심 제육덮밥</a:t>
            </a:r>
          </a:p>
          <a:p>
            <a:pPr marL="228600" indent="-228600"/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저녁 피자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		                    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전달된 인자로 값이 전달 됩니다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228600" indent="-228600"/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302" y="3786190"/>
            <a:ext cx="762770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다이어트를 하기 위해 저녁은 샐러드를 먹기로 했습니다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가끔은 다른 식사를 하겠지만요</a:t>
            </a: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아무튼 우리가 먹을 저녁의 기본은 </a:t>
            </a:r>
            <a:r>
              <a:rPr lang="ko-KR" altLang="en-US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샐러드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입니다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함수를 만들 때 </a:t>
            </a:r>
            <a:r>
              <a:rPr lang="ko-KR" altLang="en-US" sz="11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기본 매개변수 값을 지정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 수 있습니다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6072206"/>
            <a:ext cx="7627708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주의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기본 매개변수 값을 지정 할 때는 항상 </a:t>
            </a:r>
            <a:r>
              <a:rPr lang="ko-KR" altLang="en-US" sz="1100" i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오른쪽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부터 채워야 합니다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왼쪽부터 채우거나 중간을 건너뛰면 안됩니다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18159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기본 </a:t>
            </a:r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인자값</a:t>
            </a:r>
            <a:r>
              <a:rPr lang="ko-KR" altLang="en-US" sz="3000" spc="-100" dirty="0" err="1">
                <a:latin typeface="나눔고딕 ExtraBold" pitchFamily="50" charset="-127"/>
                <a:ea typeface="나눔고딕 ExtraBold" pitchFamily="50" charset="-127"/>
              </a:rPr>
              <a:t>에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대한 진실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2143116"/>
            <a:ext cx="7627708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기본 인자는 언제 만들어 질까요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보통 일반적인 매개변수 및 인자는 함수를 호출 할 때 만들어 집니다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하지만 기본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인자값은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함수를 정의 할 때 이미 만들어져 있는 상태 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3286124"/>
            <a:ext cx="7858180" cy="13573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temp_func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arg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default_list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[]):    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temp_func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의 매개변수인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default_list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는 함수 정의 시 이미 만들어져 있는 상태입니다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default_list.append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arg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default_list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temp_func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(1)  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default_list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를 다시 만들지 않고 함수 </a:t>
            </a:r>
            <a:r>
              <a:rPr lang="ko-KR" altLang="en-US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정의시에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만들어진 리스트를 계속 사용하는 중입니다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[1]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temp_func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(2)	   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따라서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default_list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에는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1, 2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가 들어있겠죠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?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[1, 2]</a:t>
            </a:r>
          </a:p>
        </p:txBody>
      </p:sp>
    </p:spTree>
    <p:extLst>
      <p:ext uri="{BB962C8B-B14F-4D97-AF65-F5344CB8AC3E}">
        <p14:creationId xmlns:p14="http://schemas.microsoft.com/office/powerpoint/2010/main" val="22982227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인자를 모아서 관리하기 </a:t>
            </a:r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애스터리스크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 * 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2143116"/>
            <a:ext cx="7627708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우리한테 별 표시 라고 익숙한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기호의 명칭은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애스터리스크</a:t>
            </a:r>
            <a:r>
              <a:rPr lang="en-US" altLang="ko-KR" sz="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asterisk</a:t>
            </a:r>
            <a:r>
              <a:rPr lang="ko-KR" altLang="en-US" sz="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파이썬에서는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애스터리스크를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사용해 함수의 위치 인자들을 하나로 묶어 줄 수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2714620"/>
            <a:ext cx="7858180" cy="107157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print_args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(*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print("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위치인자 </a:t>
            </a:r>
            <a:r>
              <a:rPr lang="ko-KR" altLang="en-US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",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print_args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(1,2,'hello','bye')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인자를 개수의 순서에 상관 없이 받아 낼 수 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위치인자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 (1, 2, 'hello', 'bye')	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튜플로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변환되어 출력된다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print_args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		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아무것도 전달 하지 않으면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위치인자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 ()		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그냥 비어있는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튜플이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된다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65580" y="3786190"/>
            <a:ext cx="762770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일반적인 위치 인자와도 같이 사용 할 수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34746" y="4143380"/>
            <a:ext cx="7858180" cy="13573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print_more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(arg1, arg2, *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print('arg1', arg1)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print('arg2', arg2)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print_more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('a','b',1,2,3,4,5,'hello')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arg1 a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arg2 b</a:t>
            </a:r>
          </a:p>
          <a:p>
            <a:pPr marL="228600" indent="-228600"/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(1, 2, 3, 4, 5, 'hello')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5500702"/>
            <a:ext cx="7627708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매개변수 기본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인자값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지정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처럼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애스터리스크를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사용해서 인자를 모아 관리 하기 위해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애스터리스크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매개변수는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제일 </a:t>
            </a:r>
            <a:r>
              <a:rPr lang="ko-KR" altLang="en-US" sz="11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오른쪽에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위치 해야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7963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인터프리터를 왜 쓸까요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395536" y="2348880"/>
            <a:ext cx="8424936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인터프리터의 용도는 테스트를 위한 환경입니다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프로그램을 전부다 만들고 나서 실행을 해야 하는 방식은 컴파일러 방식 입니다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하지만 빠르게 개발하고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방금 만든 모듈을 테스트 하거나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커맨드 라인에 코드를 입력 하고 바로 그 결과를 볼 수 있도록 제공 하는 것이 인터프리터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그렇다면 복잡한 코드는 어떻게 작성해야 할까요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복잡한 코드를 꼭 인터프리터에 전부 입력 해 가면서 개발 할 필요는 당연히 없겠죠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소스파일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.</a:t>
            </a:r>
            <a:r>
              <a:rPr lang="en-US" altLang="ko-KR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py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)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만들어서 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코드를 입력 한 후에 인터프리터에서 확인 해 볼 수 있습니다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물론 편리 하게 개발 할 수 있는 </a:t>
            </a:r>
            <a:r>
              <a:rPr lang="ko-KR" alt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IDE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많이 존재 합니다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!(</a:t>
            </a:r>
            <a:r>
              <a:rPr lang="ko-KR" alt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pyDev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pyCharm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각종 문서편집기 등등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…)</a:t>
            </a:r>
            <a:endParaRPr lang="en-US" altLang="ko-KR" sz="10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95536" y="479715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정리하자면</a:t>
            </a:r>
            <a:endParaRPr lang="en-US" altLang="ko-KR" sz="1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인터프리터는 여러분들이 만든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소스코드 파일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.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py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)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테스트 해볼 용도로 많이 사용 될 것입니다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(function)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 클래스 및 모듈 등등을 만들고 간단하게 테스트 할 용도로 인터프리터를 사용 할 것입니다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4245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키워드 인자 모아서 관리하기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**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2143116"/>
            <a:ext cx="7627708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위치 인자만 모으기 위해서는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애스터리스크를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한 개만 사용하면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키워드 인자도 같이 모아서 관리 하기 위해서는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애스터리스크를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두개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** 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붙여 주면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애스터리스크를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한 개 붙여서 위치 인자를 모으면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튜플이지만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키워드 인자를 모아서 관리하면 </a:t>
            </a:r>
            <a:r>
              <a:rPr lang="ko-KR" altLang="en-US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딕셔너리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3000372"/>
            <a:ext cx="7858180" cy="107157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print_kwargs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(**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kwargs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):		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애스터리스크를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두개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붙이면 키워드를 받아 낼 수 있습니다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~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print('keyword arguments:',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kwargs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print_kwargs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(breakfast='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샌드위치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lunch='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소고기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dinner='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갈비탕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keyword arguments: {'breakfast': 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샌드위치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'lunch': 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소고기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'dinner': '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갈비탕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'}    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전달된 키워드 인자들이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딕셔너리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형태로 함수 내에서 활용됩니다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34746" y="4714884"/>
            <a:ext cx="7858180" cy="107157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goo(*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**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kwargs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:',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print('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kwargs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',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kwargs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goo(1,2,3,4,keyword1='hi', keyword2='bye')</a:t>
            </a:r>
          </a:p>
          <a:p>
            <a:pPr marL="228600" indent="-228600"/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args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(1, 2, 3, 4)</a:t>
            </a:r>
          </a:p>
          <a:p>
            <a:pPr marL="228600" indent="-228600"/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kwargs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 {'keyword1': 'hi', 'keyword2': 'bye'}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4071942"/>
            <a:ext cx="7627708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위치 인자 모으기와 키워드 인자 모으기는 같이 쓸 수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순서를 반드시 위치인자 모으기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키워드 인자 모으기 순으로 해주셔야 합니다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0626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일등 시민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함수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2143116"/>
            <a:ext cx="7627708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함수는 단순히 기능만 실행 하는 것이다 라고 생각 하시나요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실은 함수도 객체 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변수에 함수를 할당 할 수 있다는 이야기 입니다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2786058"/>
            <a:ext cx="7858180" cy="92869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(arg1):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print(arg1)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foo_var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     #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foo_var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할당하기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foo_var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(10)        #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foo_var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함수 실행하기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34746" y="4071942"/>
            <a:ext cx="7858180" cy="114300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goo(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a,b,func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print("goo's a :", a)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func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(b)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매개변수로 들어온 함수를 실행 시킵니다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goo('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hello','hihi',foo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goo's a : hello</a:t>
            </a:r>
          </a:p>
          <a:p>
            <a:pPr marL="228600" indent="-228600"/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hihi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3714752"/>
            <a:ext cx="762770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 변수에 잘 들어가는 것이 확인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마찬가지로 함수 자체가 다른 함수의 인자로써 활용 되는 것도 가능 하겠군요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323465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함수 안에 또 다른 함수를 만들자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2143116"/>
            <a:ext cx="7627708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사실 함수 자체는 어디에서든 다 만들어 낼 수 있습니다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하나의 함수가 호출 되면서 그 함수 안에 있는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또다른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함수를 만들어서 호출 하거나 반환 하게 할 수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2786058"/>
            <a:ext cx="7858180" cy="121444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outer(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a,b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def inner(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c,d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     return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c+d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return inner(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a,b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outer(4,7)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4000504"/>
            <a:ext cx="7627708" cy="2143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 코드의 동작 방식은 다음과 같습니다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outer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매개변수에 인자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4,7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전달되고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inner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정의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그리고 나서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outer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맨 마지막 코드를 확인 해 보면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inner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호출 하고 있네요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호출 되면서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outer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호출하면서 받아온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a,b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inner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넘기는 것이 확인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그렇게 되면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inner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에서는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return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c+d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코드를 통해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더한 값인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outer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최종 결과가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내부함수는 함수 안쪽에서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반복문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및 어떤 복잡한 작업이 한번 이상 이루어 져야 할 때 유용하게 사용됩니다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1186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클로져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Closure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2143116"/>
            <a:ext cx="7627708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클로져란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하나의 현상입니다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다른 함수에 의해 동적으로 함수가 호출 될 때 일어나는 현상이라고 보시면 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b="1" i="1" u="sng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클로져의</a:t>
            </a:r>
            <a:r>
              <a:rPr lang="ko-KR" altLang="en-US" sz="1100" b="1" i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가장 큰 특징은 바깥 함수로부터 생성된 </a:t>
            </a:r>
            <a:r>
              <a:rPr lang="ko-KR" altLang="en-US" sz="1100" b="1" i="1" u="sng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변수값을</a:t>
            </a:r>
            <a:r>
              <a:rPr lang="ko-KR" altLang="en-US" sz="1100" b="1" i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변경하고</a:t>
            </a:r>
            <a:r>
              <a:rPr lang="en-US" altLang="ko-KR" sz="1100" b="1" i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i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저장 할 수 있다는 것입니다</a:t>
            </a:r>
            <a:r>
              <a:rPr lang="en-US" altLang="ko-KR" sz="1100" b="1" i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i="1" u="sng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2928934"/>
            <a:ext cx="7858180" cy="157163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outer(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a,b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def inner(c):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     print('inner :',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a,b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     return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a+c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b*c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return inner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func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outer(10,20)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func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(10)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inner : 10 20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(20, 200)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4643446"/>
            <a:ext cx="7627708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클로저의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핵심 코드는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outer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함수의 맨 마지막 부분인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return inner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왜냐하면 아직 호출되지 않은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inner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특별한 복사본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클로져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반환 하기 때문입니다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따라서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outer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호출 할 때마다 새로운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inner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함수가 계속 생성 된다 라고 생각하면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1505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익명 함수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: lambda()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2143116"/>
            <a:ext cx="7627708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람다 함수는 아주 </a:t>
            </a:r>
            <a:r>
              <a:rPr lang="ko-KR" altLang="en-US" sz="1100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간단한 함수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만들어야 할 때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def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까지 사용해서  사용 하는 것이 부담 스럽다면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그리고 코드 어디에라도 정의와 동시에 실행 되는 함수를 만들고 싶다면 람다 함수를 생각 해 볼 수도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여기에서는 아주 간단한 람다 함수만 살펴 보겠지만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앞으로 예제를 진행 하면서 다양한 람다 함수를 만날 수 있을 것입니다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람다 함수 사용 방법은 다음과 같습니다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	</a:t>
            </a:r>
            <a:r>
              <a:rPr lang="ko-KR" altLang="en-US" sz="1100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람다는 </a:t>
            </a:r>
            <a:r>
              <a:rPr lang="en-US" altLang="ko-KR" sz="1100" u="sng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</a:t>
            </a:r>
            <a:r>
              <a:rPr lang="ko-KR" altLang="en-US" sz="1100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결과를 리턴합니다</a:t>
            </a:r>
            <a:r>
              <a:rPr lang="en-US" altLang="ko-KR" sz="1100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만약 값이 없으면 리턴 하지 않습니다</a:t>
            </a:r>
            <a:r>
              <a:rPr lang="en-US" altLang="ko-KR" sz="1100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lambda </a:t>
            </a: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[parameter1, parameter2 …]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: </a:t>
            </a:r>
            <a:r>
              <a:rPr lang="en-US" altLang="ko-KR" sz="1100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</a:t>
            </a:r>
            <a:endParaRPr lang="en-US" altLang="ko-KR" sz="1100" i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3643314"/>
            <a:ext cx="7858180" cy="207170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f(x):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아주 간단한 역할을 하는 함수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…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return x**2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f(3)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g = lambda x: x**2    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람다 </a:t>
            </a:r>
            <a:r>
              <a:rPr lang="ko-KR" altLang="en-US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표현식을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활용해서 아주 간단하게 만들어 주자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g(3)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</a:p>
          <a:p>
            <a:pPr marL="228600" indent="-228600"/>
            <a:r>
              <a:rPr lang="es-E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 = lambda x,y : x*y   </a:t>
            </a:r>
            <a:r>
              <a:rPr lang="es-E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매개변수가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2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개</a:t>
            </a:r>
            <a:endParaRPr lang="es-E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s-E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m(10,20)</a:t>
            </a:r>
          </a:p>
          <a:p>
            <a:pPr marL="228600" indent="-228600"/>
            <a:r>
              <a:rPr lang="es-E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200</a:t>
            </a:r>
          </a:p>
          <a:p>
            <a:pPr marL="228600" indent="-228600"/>
            <a:r>
              <a:rPr lang="es-E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n = lambda x,y : print(x,y)  </a:t>
            </a:r>
            <a:r>
              <a:rPr lang="es-E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 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값의 </a:t>
            </a:r>
            <a:r>
              <a:rPr lang="ko-KR" altLang="en-US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리턴이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아닌 단순히 출력만 해주기</a:t>
            </a:r>
            <a:endParaRPr lang="es-E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s-E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n(10,20)</a:t>
            </a:r>
          </a:p>
          <a:p>
            <a:pPr marL="228600" indent="-228600"/>
            <a:r>
              <a:rPr lang="es-E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10 20</a:t>
            </a:r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1937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어디에 </a:t>
            </a:r>
            <a:r>
              <a:rPr lang="ko-KR" altLang="en-US" sz="3000" spc="-100" dirty="0" err="1">
                <a:latin typeface="나눔고딕 ExtraBold" pitchFamily="50" charset="-127"/>
                <a:ea typeface="나눔고딕 ExtraBold" pitchFamily="50" charset="-127"/>
              </a:rPr>
              <a:t>있는거니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…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네임스페이스와 </a:t>
            </a:r>
            <a:r>
              <a:rPr lang="ko-KR" altLang="en-US" sz="3000" spc="-100" dirty="0" err="1">
                <a:latin typeface="나눔고딕 ExtraBold" pitchFamily="50" charset="-127"/>
                <a:ea typeface="나눔고딕 ExtraBold" pitchFamily="50" charset="-127"/>
              </a:rPr>
              <a:t>스코프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2143116"/>
            <a:ext cx="7627708" cy="228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우리가 알고 있는 </a:t>
            </a:r>
            <a:r>
              <a:rPr lang="ko-KR" altLang="en-US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파이썬에서의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name(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여러가지가 있습니다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변수이름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함수이름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나중에 해볼 클래스의 이름 등등을 일컫습니다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그렇다면 네임스페이스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(namespace)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무엇일까요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이름 공간 이란 뜻이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네임스페이스는 현재 작성 중인 코드에서 접근 가능한 공간 이란 뜻을 가집니다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네임스페이스는 두 가지 종류가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 어디에서든 사용 할 수 있는 전역 네임스페이스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(global namespace)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지정된 함수나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메소드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또는 클래스 에서만 사용 할 수 있는 지역 네임스페이스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(local namespace)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예제를 보시죠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4500570"/>
            <a:ext cx="7931890" cy="150019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'hello‘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함수 밖에 있으면 전역 네임스페이스가 됩니다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():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함수 내부에 있으면 지역 네임스페이스가 됩니다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print(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지역 네임스페이스 에서는 전역 네임스페이스 사용이 가능합니다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hi = '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hihi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foo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()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함수의 영역이 끝나면 변수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hi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는 사라지게 됩니다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print(hi)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전역 네임스페이스 에서는 지역 네임스페이스에 있는 요소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변수 또는 내부 함수 등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를 사용 할 수 없습니다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Traceback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(most recent call last):</a:t>
            </a:r>
          </a:p>
          <a:p>
            <a:pPr marL="228600" indent="-228600"/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File "&lt;</a:t>
            </a:r>
            <a:r>
              <a:rPr lang="en-US" altLang="ko-KR" sz="9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stdin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&gt;", line 1, in &lt;module&gt;</a:t>
            </a:r>
          </a:p>
          <a:p>
            <a:pPr marL="228600" indent="-228600"/>
            <a:r>
              <a:rPr lang="en-US" altLang="ko-KR" sz="9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NameError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name 'hi' is not defined</a:t>
            </a:r>
            <a:endParaRPr lang="en-US" altLang="ko-KR" sz="9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5175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함축적인 것 보다 명확한 것이 낫다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1857364"/>
            <a:ext cx="762770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 예제로 바로 뭔가를 확인 해 보겠습니다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2214554"/>
            <a:ext cx="7931890" cy="13573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hihi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전역 변수를 바꾸는 건지 지역 변수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str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을 새로 만드는건지 명확하지가 않습니다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 marL="228600" indent="-228600"/>
            <a:r>
              <a:rPr lang="en-US" altLang="ko-KR" sz="9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Traceback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(most recent call last):</a:t>
            </a:r>
          </a:p>
          <a:p>
            <a:pPr marL="228600" indent="-228600"/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File "&lt;</a:t>
            </a:r>
            <a:r>
              <a:rPr lang="en-US" altLang="ko-KR" sz="9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stdin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&gt;", line 1, in &lt;module&gt;</a:t>
            </a:r>
          </a:p>
          <a:p>
            <a:pPr marL="228600" indent="-228600"/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File "&lt;</a:t>
            </a:r>
            <a:r>
              <a:rPr lang="en-US" altLang="ko-KR" sz="9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stdin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&gt;", line 2, in </a:t>
            </a:r>
            <a:r>
              <a:rPr lang="en-US" altLang="ko-KR" sz="9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foo</a:t>
            </a:r>
            <a:endParaRPr lang="en-US" altLang="ko-KR" sz="900" b="1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UnboundLocalError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local variable '</a:t>
            </a:r>
            <a:r>
              <a:rPr lang="en-US" altLang="ko-KR" sz="9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' referenced before assignment</a:t>
            </a:r>
            <a:endParaRPr lang="en-US" altLang="ko-KR" sz="9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3571876"/>
            <a:ext cx="7627708" cy="142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파이썬의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철학 중 하나는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함축적으로 뭔가 쓰기보다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명확한 것이 낫다 입니다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위의 코드에서 문제가 되는 것은 무엇일까요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바로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 안에서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‘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hihi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코드가 문제가 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왜냐하면 위에 있는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print(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 때문인데요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print(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코드는 전역변수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출력 하는 코드가 되지만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아래에 있는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‘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hihi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코드는 전역변수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값을 바꾸는지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아니면 새로운 지역 변수를 만들어 내는지 잘 모르고 있기 때문입니다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우리는 명확하게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전역 변수다 라는 것을 명시 해 줘야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함수의 코드를 다음과 같이 바꿔주세요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5000636"/>
            <a:ext cx="7931890" cy="121444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def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global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global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키워드를 활용하여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str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이 전역 네임스페이스에 위치한 전역 변수라는 것을 명시적으로 알려줍니다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print(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hihi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foo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hello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hihi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0978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언제 어디서 무슨 오류가 발생할지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1857364"/>
            <a:ext cx="762770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의도하던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의도하지 않았던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오류 때문에 프로그램이 꺼지는 것은 막아야 할 것 같습니다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리스트나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튜플에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잘못된 인덱스를 이용해서 접근한다거나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딕셔너리의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존재하지 않는 키와 같은 몇몇 잘못된 상황에서의 예외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에러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처리 해야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이를 예외 처리 라고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사용자에게 무슨 일이 일어났는지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뭘 잘못 건드렸는지 알려주는 것도 개발자의 역할입니다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예외처리도 다른 언어와 비슷한데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예외를 처리 할 때 까지 계속 예외 처리 구문을 찾다가 끝까지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전역 네임스페이스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예외 처리가 되지 않으면 프로그램을 강제로 종료 시켜 버립니다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간단하게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예외처리에 대해 이야기 해보겠습니다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3714752"/>
            <a:ext cx="7931890" cy="92869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short_list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[1,2,3]	#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short_list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마지막 오프셋은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position = 5		#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여기서는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지정해서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short_list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[position]	# 6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번째 인자를 빼오겠네요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short_list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길이는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Traceback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(most recent call last):	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따라서 예외가 나게 되겠죠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?</a:t>
            </a:r>
            <a:endParaRPr lang="en-US" altLang="ko-KR" sz="900" b="1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File "&lt;</a:t>
            </a:r>
            <a:r>
              <a:rPr lang="en-US" altLang="ko-KR" sz="9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stdin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&gt;", line 1, in &lt;module&gt;</a:t>
            </a:r>
          </a:p>
          <a:p>
            <a:pPr marL="228600" indent="-228600"/>
            <a:r>
              <a:rPr lang="en-US" altLang="ko-KR" sz="9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IndexError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list index out of range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4643446"/>
            <a:ext cx="7627708" cy="1500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위의 예제는 예외 처리가 되지 않아서 프로그램이 꺼져버리고 맙니다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본격적으로 예외 처리 예제를 보기 전에 예외처리 문법 </a:t>
            </a:r>
            <a:r>
              <a:rPr lang="ko-KR" altLang="en-US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부터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보고 가겠습니다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try: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#do something…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except: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except </a:t>
            </a:r>
            <a:r>
              <a:rPr lang="ko-KR" altLang="en-US" sz="1100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에러 타입</a:t>
            </a:r>
            <a:endParaRPr lang="en-US" altLang="ko-KR" sz="1100" i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105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try: 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구문에는 예외가 발생 할 가능성이 있는 코드가 들어가고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except: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구문에는 발생된 예외를 안전하게 처리하는 구문이 들어갑니다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306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각종 예외 처리 방법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1857364"/>
            <a:ext cx="7627708" cy="928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예외 처리에는 두 가지 방법이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1)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모든 예외를 하나로 통으로 처리 하는 방법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2)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예외 타입을 기록하여 특정 예외에 대한 처리만 하는 방법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2643182"/>
            <a:ext cx="7931890" cy="107157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short_list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[1,2,3]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position = 5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try: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short_list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[position]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except: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print('position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이상해요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position</a:t>
            </a:r>
            <a:r>
              <a:rPr lang="ko-KR" altLang="en-US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 이상해요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예외처리 됨</a:t>
            </a:r>
            <a:r>
              <a:rPr lang="en-US" altLang="ko-KR" sz="9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900" b="1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71472" y="3714752"/>
            <a:ext cx="7627708" cy="1143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위의 예제에는 예외 타입이 없는 첫 번째 예외처리 방식입니다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위와 같이 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try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except: 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적어주면 포괄적인 모든 예외에 대한 처리를 한다 라고 생각 해 볼 수 있습니다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위의 방법도 괜찮긴 하지만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조금 더 세세하게 예외를 처리 하기 위해서는 예외 타입을 직접적으로 기록 해 두는 것이 좋습니다</a:t>
            </a:r>
            <a:r>
              <a:rPr lang="en-US" altLang="ko-KR" sz="105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05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4786322"/>
            <a:ext cx="7931890" cy="78581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try: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short_list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[position]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except </a:t>
            </a:r>
            <a:r>
              <a:rPr lang="en-US" altLang="ko-KR" sz="900" b="1" i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IndexError</a:t>
            </a:r>
            <a:r>
              <a:rPr lang="en-US" altLang="ko-KR" sz="9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as err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	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명시적으로 예외를 직접 기록함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        print('position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이상해요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err)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position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이상해요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41151871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8F56-B5BA-3B4F-B924-46800B42D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05.</a:t>
            </a:r>
            <a:r>
              <a:rPr kumimoji="1" lang="ko-KR" altLang="en-US" dirty="0"/>
              <a:t> 데이터 가공하기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B90A61-6E08-E34A-879D-47C6F3821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문자열을 가공하여 필요한 데이터로</a:t>
            </a:r>
            <a:endParaRPr kumimoji="1" lang="en-US" altLang="ko-K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문자열 포매팅</a:t>
            </a:r>
            <a:r>
              <a:rPr kumimoji="1" lang="en-US" altLang="ko-KR" sz="2000" dirty="0"/>
              <a:t>(Formatting)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정규식 사용하기</a:t>
            </a:r>
            <a:r>
              <a:rPr kumimoji="1" lang="en-US" altLang="ko-KR" sz="2000" dirty="0"/>
              <a:t>(Regular Expression)</a:t>
            </a:r>
          </a:p>
        </p:txBody>
      </p:sp>
    </p:spTree>
    <p:extLst>
      <p:ext uri="{BB962C8B-B14F-4D97-AF65-F5344CB8AC3E}">
        <p14:creationId xmlns:p14="http://schemas.microsoft.com/office/powerpoint/2010/main" val="217951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인터프리터에 코드 입력하기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8424936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에 값을 입력할 때 자동으로 출력 되는 부분을 제외 하고는 대부분 파일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 .</a:t>
            </a:r>
            <a:r>
              <a:rPr lang="en-US" altLang="ko-KR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py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)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실행되는 </a:t>
            </a:r>
            <a:r>
              <a:rPr lang="ko-KR" alt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프로그램과 거의 동일하게 동작합니다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25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입력하면 그냥 단순히 시간을 절약 하기 위해 인터프리터에서 그냥 출력을 하게 됩니다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실제 프로그램상에서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25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출력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되는 것은 아님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print(25)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입력 하면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출력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자바의 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System.out.println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(25)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같습니다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.)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23" y="3148757"/>
            <a:ext cx="4143954" cy="1009791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3725906" y="4077072"/>
            <a:ext cx="1620180" cy="31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print(25)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출력 코드 입니다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95536" y="4509120"/>
            <a:ext cx="8424936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실시간으로 연산 및 코드의 결과가 나타납니다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따라서 </a:t>
            </a:r>
            <a:r>
              <a:rPr lang="ko-KR" alt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파이썬의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인터프리터를 </a:t>
            </a:r>
            <a:r>
              <a:rPr lang="ko-KR" altLang="en-US" sz="1000" b="1" i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대화형 인터프리터 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라고도 합니다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대화형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 이름이 붙은 자체가 개발자가 코드를 한 줄 칠 때마다 인터프리터에서 곧바로 응답을 하기 때문에 붙은 이름 입니다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 코드를 입력 해 보세요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&gt;&gt;&gt; 25 + 5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&gt;&gt;&gt; 30 * 3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&gt;&gt;&gt; 30 // 7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&gt;&gt;&gt; 30 / 7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인터프리터를 종료 할 때는 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CTRL + Z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누르고 </a:t>
            </a:r>
            <a:r>
              <a:rPr lang="ko-KR" alt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엔터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키를 눌러주면 됩니다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8173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지금까지는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텍스트 포매팅이 없었습니다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단순히 지금까지는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 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 같은 것들을 이용해서 인터프리터가 값을 표시하도록 놔뒀습니다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487338" y="2143116"/>
            <a:ext cx="8413526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이제부터는 값이 바뀔 때마다 문자열이 같이 바뀌어서 사용하는 것이 아닌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기준이 되는 문자열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(format)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만들어 놓고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값을 대입 하는 식으로 만들어 내겠습니다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문자열의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format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활용합니다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2780928"/>
            <a:ext cx="7858180" cy="79094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n = 42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f = 7.03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 = 'hello!'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'{} {} {}'.format(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n,f,s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#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중괄호의 위치에 알맞게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n,f,s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각각 입력 됩니다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'42 7.03 hello!'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4293096"/>
            <a:ext cx="7858180" cy="63724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'{2} {0} {1}'.format(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n,f,s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 # format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매개변수를 표현할 순서를 중괄호 안쪽에 지정 할 수도 있습니다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'hello! 42 7.03’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'{str1} {str2} {str3}'.format(str1=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＇비트코인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',str2='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영차영차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str3='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가즈아＇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＇비트코인 영차영차 가즈아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</a:p>
          <a:p>
            <a:pPr marL="228600" indent="-228600"/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AB33A56-1A03-DC40-99A1-8DEC725F08FF}"/>
              </a:ext>
            </a:extLst>
          </p:cNvPr>
          <p:cNvSpPr txBox="1">
            <a:spLocks/>
          </p:cNvSpPr>
          <p:nvPr/>
        </p:nvSpPr>
        <p:spPr>
          <a:xfrm>
            <a:off x="478954" y="3645024"/>
            <a:ext cx="8413526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format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활용해 간단하게 문자열에 중괄호를 집어 넣어서 우리가 원하는 값을 타입에 상관 없이 간단히 집어 넣을 수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format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강점은 순서와 변수의 이름까지도 지정 할 수 있다는 데에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05BC0A2B-6E57-1B43-A1D6-1E0D2A421B3F}"/>
              </a:ext>
            </a:extLst>
          </p:cNvPr>
          <p:cNvSpPr txBox="1">
            <a:spLocks/>
          </p:cNvSpPr>
          <p:nvPr/>
        </p:nvSpPr>
        <p:spPr>
          <a:xfrm>
            <a:off x="640638" y="5373216"/>
            <a:ext cx="7858180" cy="50405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d = {'n' : 42, 'f':7.03, '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s':'hello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!'}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'{0[n]} {0[f]} {0[s]} {1}'.format(d, 'other’)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매개변수 오프셋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번에 위치한 딕셔너리 객체에서 키값을 이용해 하나씩 빼기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‘other’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문자열은 매개변수상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'42 7.03 hello! other'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F1893C3D-C957-3240-BADF-C0113F3E7918}"/>
              </a:ext>
            </a:extLst>
          </p:cNvPr>
          <p:cNvSpPr txBox="1">
            <a:spLocks/>
          </p:cNvSpPr>
          <p:nvPr/>
        </p:nvSpPr>
        <p:spPr>
          <a:xfrm>
            <a:off x="478954" y="4951998"/>
            <a:ext cx="8413526" cy="34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딕셔너리를 사용해서도 문자열 포매팅이 가능 합니다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1046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정규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식 활용하기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..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re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모듈 활용하기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정규식은 원하는 문자열 패턴을 직접 사용자가 정의하여 소스 문자열과 일치하는지 비교 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550962" y="2143116"/>
            <a:ext cx="8413526" cy="564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먼저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파이썬에서 정규식을 활용 하기 위해서는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모듈을 임포트 해여 사용해야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정규식은 패턴과 문자열을 개발자가 직접 지정해서 원하는 결과를 얻어 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간단한 정규식 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match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이용해 검사합니다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2780928"/>
            <a:ext cx="7858180" cy="36916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import re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정규식 사용을 위한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모듈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import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하기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result =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re.match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('You', 'You can do it!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＇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‘You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can do it!’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문자열이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 You’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패턴에 매칭되는지 검사한 결과를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result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변수에 넣습니다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0638" y="3861048"/>
            <a:ext cx="7858180" cy="3851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youpattern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re.compile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('You')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result =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youpattern.match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('You can do it!')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AB33A56-1A03-DC40-99A1-8DEC725F08FF}"/>
              </a:ext>
            </a:extLst>
          </p:cNvPr>
          <p:cNvSpPr txBox="1">
            <a:spLocks/>
          </p:cNvSpPr>
          <p:nvPr/>
        </p:nvSpPr>
        <p:spPr>
          <a:xfrm>
            <a:off x="478954" y="3212976"/>
            <a:ext cx="8413526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match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함수의 첫 번재 매개변수에는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검사를 수행할 패턴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들어가고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두 번째 매개변수에는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검사 대상 문자열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들어갑니다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패턴을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컴파일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시켜 놓고 조금 더 빠르게 정규식 검사를 수행 할 수도 있습니다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미리 컴파일 했기 때문에 재사용이 가능합니다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F1893C3D-C957-3240-BADF-C0113F3E7918}"/>
              </a:ext>
            </a:extLst>
          </p:cNvPr>
          <p:cNvSpPr txBox="1">
            <a:spLocks/>
          </p:cNvSpPr>
          <p:nvPr/>
        </p:nvSpPr>
        <p:spPr>
          <a:xfrm>
            <a:off x="478954" y="4365104"/>
            <a:ext cx="8413526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match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사용 할 수 있는 것은 아닙니다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match()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문자열의 첫 번째 부터 매치되는 패턴을 검색하여 변환합니다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search()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위치에 상관 없이 첫 번째 일치하는 객체를 반환합니다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findall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중첩에 상관 없이 모두 일치하는 문자열 리스트를 반환합니다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split()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패턴에 맞게 검사대상 문자열을 쪼갠 후 문자열 조각의 리스트를 반환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sub()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는 대체 시킬 문자열 인자를 하나 더 받아서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패턴과 일치하는 모든 검사 대상 문자열을 대체 인자로 변경합니다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5208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본격적으로 살펴 보겠습니다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b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2500" spc="-100" dirty="0"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ko-KR" altLang="en-US" sz="2500" spc="-1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match</a:t>
            </a:r>
            <a:r>
              <a:rPr lang="ko-KR" altLang="en-US" sz="25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부터 시작할게요</a:t>
            </a:r>
            <a:endParaRPr lang="en-US" altLang="ko-KR" sz="25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‘You can do it!’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문자열은 과연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‘You’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단어로 시작하는가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에 대한 내용입니다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2276872"/>
            <a:ext cx="7858180" cy="194421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import re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정규식 사용을 위한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모듈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import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하기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source = 'You can do it!'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 =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re.match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('You', source)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source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변수에 들어있는 문자열이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‘You’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매칭되는지에 대한 결과물을 리턴합니다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if m: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    print(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m.group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()) #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패턴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‘you’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매칭되는 문자열을 출력 합니다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 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You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 =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re.match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('Hey', source) # source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들어있는 문자열은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‘Hey’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시작 하지 않죠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	#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출력 시에 아무 것도 나오지 않습니다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탐색 할 내용이 없단 뜻이 되겠네요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if m: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#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당연히 해당 조건문은 실행 되지 않습니다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    print(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m.group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 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 </a:t>
            </a:r>
          </a:p>
          <a:p>
            <a:pPr marL="228600" indent="-228600"/>
            <a:endParaRPr lang="en-US" altLang="ko-KR" sz="9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F1893C3D-C957-3240-BADF-C0113F3E7918}"/>
              </a:ext>
            </a:extLst>
          </p:cNvPr>
          <p:cNvSpPr txBox="1">
            <a:spLocks/>
          </p:cNvSpPr>
          <p:nvPr/>
        </p:nvSpPr>
        <p:spPr>
          <a:xfrm>
            <a:off x="478954" y="4365104"/>
            <a:ext cx="8413526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위의 소스코드를 해석 해 보겠습니다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생각보다 정규식이라는게 별게 없습니다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단순히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match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이용 했을 때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source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문자열이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‘You’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시작하는 검사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검사 후엔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group()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이용해 매칭 되는 곳에 있는 문자열을 찾아 냅니다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You c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까지 등장 하려면 어떤 식으로 패턴을 마련 해야 할까요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33379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어디에 있던 작동하는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search()</a:t>
            </a:r>
            <a:endParaRPr lang="en-US" altLang="ko-KR" sz="25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이전에 살펴 보았던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match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같은 경우는 항상 문자열이 시작 할 때의 패턴을 매칭 시키지만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search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어디에 있던 작동 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2276872"/>
            <a:ext cx="7858180" cy="24482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source =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이런 내맘 모르고 너무해 너무해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 =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re.match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너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source) # source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들어있는 문자열이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너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시작 하지 않기 때문에 아무것도 나오지 않겠죠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if m: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    print(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m.group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 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 =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re.search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너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source)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search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너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라는 문자열이 어디에 있던 패턴 검색이 작동됩니다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if m: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    print(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m.group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 </a:t>
            </a:r>
          </a:p>
          <a:p>
            <a:pPr marL="228600" indent="-228600"/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너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 =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re.search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너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.*', source)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문자열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너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시작하고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그 뒤에 문자가 아무거나 오는 패턴을 매칭 시킵니다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잠시 후에 자세한 설명이 있습니다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if m :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    print(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m.group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 </a:t>
            </a:r>
          </a:p>
          <a:p>
            <a:pPr marL="228600" indent="-228600"/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너무해 너무해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 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F1893C3D-C957-3240-BADF-C0113F3E7918}"/>
              </a:ext>
            </a:extLst>
          </p:cNvPr>
          <p:cNvSpPr txBox="1">
            <a:spLocks/>
          </p:cNvSpPr>
          <p:nvPr/>
        </p:nvSpPr>
        <p:spPr>
          <a:xfrm>
            <a:off x="478954" y="4725144"/>
            <a:ext cx="8413526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search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match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다르게 어디에 있던 작동 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위의 소스에 대해 간단히 설명을 덧붙여 보자면</a:t>
            </a: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은 공백을 포함한 모든 문자 한 문자를 의미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2)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*은 이전 패턴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여기에서는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여러 개 올 수 있다는 것을 의미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이상이라는 뜻이 되겠네요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3)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너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는 반드시 매칭 되어야 할 문구를 의미 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7333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일치하는 모든 패턴을 찾아봅시다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findall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()</a:t>
            </a:r>
            <a:endParaRPr lang="en-US" altLang="ko-KR" sz="25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findall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전체 문자열 대상으로 패턴에 매칭되는 문자열들을 리스트로 리턴합니다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모모랜드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 가사를 가져오겠습니다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2276872"/>
            <a:ext cx="7858180" cy="194421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bboombboom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'''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설레어 너와 나의 랑데뷰 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(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랑데뷰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 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 마음을 들었다 놨다 해 맘대루 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(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맘대루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12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	… </a:t>
            </a:r>
            <a:r>
              <a:rPr lang="ko-KR" altLang="en-US" sz="12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중간 생략 </a:t>
            </a:r>
            <a:r>
              <a:rPr lang="en-US" altLang="ko-KR" sz="12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…</a:t>
            </a:r>
            <a:endParaRPr lang="ko-KR" altLang="en-US" sz="1200" b="1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 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Just feel it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앞에서 난 뿜뿜 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네게 줄게 뿜뿜 뿜뿜 어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’’’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 =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bboombboom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#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bboombboom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＇뿜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매칭되는 모든 문자열을 찾아냅니다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</a:p>
          <a:p>
            <a:pPr marL="228600" indent="-228600"/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F1893C3D-C957-3240-BADF-C0113F3E7918}"/>
              </a:ext>
            </a:extLst>
          </p:cNvPr>
          <p:cNvSpPr txBox="1">
            <a:spLocks/>
          </p:cNvSpPr>
          <p:nvPr/>
        </p:nvSpPr>
        <p:spPr>
          <a:xfrm>
            <a:off x="478954" y="4221088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모든 곳에 있는 뿜을 찾아냅니다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＇뿜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다음에 어떤 문자가 오는지 검색 하려면 뒤에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.?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붙여 주면 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84DF536-D366-FA4E-A5BE-4888700DB02B}"/>
              </a:ext>
            </a:extLst>
          </p:cNvPr>
          <p:cNvSpPr txBox="1">
            <a:spLocks/>
          </p:cNvSpPr>
          <p:nvPr/>
        </p:nvSpPr>
        <p:spPr>
          <a:xfrm>
            <a:off x="674260" y="4581128"/>
            <a:ext cx="7858180" cy="6480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 =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(‘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.?',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bboombboom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# ?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의미는 앞에 있는 패턴이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또는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매칭 될 때 입니다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뿜어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뿜어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뿜어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뿜어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', '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CF7357B-02D6-A248-A421-F813893A61CF}"/>
              </a:ext>
            </a:extLst>
          </p:cNvPr>
          <p:cNvSpPr txBox="1">
            <a:spLocks/>
          </p:cNvSpPr>
          <p:nvPr/>
        </p:nvSpPr>
        <p:spPr>
          <a:xfrm>
            <a:off x="467544" y="5229200"/>
            <a:ext cx="841352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새로운 패턴인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등장 했습니다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뜻은 앞에 있는 패턴이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또는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인 것을 의미 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 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위의 결과에 나온 요소들이 각각 모모랜드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뿜뿜에서 몇번씩 등장하는지 딕셔너리 컴프리헨션으로 만들어서 표현해주세요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1140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원하는 패턴으로 문자열을 나누기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split()</a:t>
            </a:r>
            <a:endParaRPr lang="en-US" altLang="ko-KR" sz="25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문자열에도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split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함수가 있어서 문자열을 나눠주지만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정규식을 활용하면 정규식 패턴을 이용한 문자열 분리가 가능합니다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2492896"/>
            <a:ext cx="7858180" cy="158417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twice_tt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'''I’m like TT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Just like TT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이런 내 맘 모르고 너무해 너무해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I’m like TT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Just like TT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Tell me that you’d be my baby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 '''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 =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re.split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(‘T.?',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twice_tt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# T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다음으로 나오는 한 글자를 기준으로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twice_tt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문자열 나누기</a:t>
            </a:r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</a:t>
            </a:r>
          </a:p>
          <a:p>
            <a:pPr marL="228600" indent="-228600"/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['I’m like ', '\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nJust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like ', '\n</a:t>
            </a:r>
            <a:r>
              <a:rPr lang="ko-KR" altLang="en-US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이런 내 맘 모르고 너무해 너무해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\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nI’m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like ', '\</a:t>
            </a:r>
            <a:r>
              <a:rPr lang="en-US" altLang="ko-KR" sz="9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nJust</a:t>
            </a:r>
            <a:r>
              <a:rPr lang="en-US" altLang="ko-KR" sz="9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like ', '\n', 'll me that you’d be my baby\n']</a:t>
            </a:r>
          </a:p>
          <a:p>
            <a:pPr marL="228600" indent="-228600"/>
            <a:endParaRPr lang="en-US" altLang="ko-KR" sz="9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F1893C3D-C957-3240-BADF-C0113F3E7918}"/>
              </a:ext>
            </a:extLst>
          </p:cNvPr>
          <p:cNvSpPr txBox="1">
            <a:spLocks/>
          </p:cNvSpPr>
          <p:nvPr/>
        </p:nvSpPr>
        <p:spPr>
          <a:xfrm>
            <a:off x="478954" y="3861048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CF7357B-02D6-A248-A421-F813893A61CF}"/>
              </a:ext>
            </a:extLst>
          </p:cNvPr>
          <p:cNvSpPr txBox="1">
            <a:spLocks/>
          </p:cNvSpPr>
          <p:nvPr/>
        </p:nvSpPr>
        <p:spPr>
          <a:xfrm>
            <a:off x="467544" y="4365104"/>
            <a:ext cx="841352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이전에 사용 했던 패턴인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까지 같이 써 보았습니다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다음한 글자로 자르니까 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Tell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Te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또한 나누기의 기준이 되는군요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6736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패턴으로 문자열 치환하기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sub()</a:t>
            </a:r>
            <a:endParaRPr lang="en-US" altLang="ko-KR" sz="25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마찬가지로 문자열의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replace 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비슷한 역할을 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단지 패턴을 지정 할 수 있다는 점이 조금 다르겠죠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C834597-CE19-B642-A6B6-F2F4B1210A4E}"/>
              </a:ext>
            </a:extLst>
          </p:cNvPr>
          <p:cNvSpPr txBox="1">
            <a:spLocks/>
          </p:cNvSpPr>
          <p:nvPr/>
        </p:nvSpPr>
        <p:spPr>
          <a:xfrm>
            <a:off x="642910" y="2492896"/>
            <a:ext cx="7858180" cy="122413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m =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re.sub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('li.{2}', 'love', </a:t>
            </a:r>
            <a:r>
              <a:rPr lang="en-US" altLang="ko-KR" sz="9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twice_tt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# { 2 } 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앞서 등장한 패턴이 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 등장 할 때의 매칭 입니다</a:t>
            </a:r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print(m)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I’m love TT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Just love TT</a:t>
            </a:r>
          </a:p>
          <a:p>
            <a:pPr marL="228600" indent="-228600"/>
            <a:r>
              <a:rPr lang="ko-KR" altLang="en-US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이런 내 맘 모르고 너무해 너무해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I’m love TT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Just love TT</a:t>
            </a:r>
          </a:p>
          <a:p>
            <a:pPr marL="228600" indent="-228600"/>
            <a:r>
              <a:rPr lang="en-US" altLang="ko-KR" sz="9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Tell me that you’d be my baby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F1893C3D-C957-3240-BADF-C0113F3E7918}"/>
              </a:ext>
            </a:extLst>
          </p:cNvPr>
          <p:cNvSpPr txBox="1">
            <a:spLocks/>
          </p:cNvSpPr>
          <p:nvPr/>
        </p:nvSpPr>
        <p:spPr>
          <a:xfrm>
            <a:off x="478954" y="3861048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CF7357B-02D6-A248-A421-F813893A61CF}"/>
              </a:ext>
            </a:extLst>
          </p:cNvPr>
          <p:cNvSpPr txBox="1">
            <a:spLocks/>
          </p:cNvSpPr>
          <p:nvPr/>
        </p:nvSpPr>
        <p:spPr>
          <a:xfrm>
            <a:off x="467544" y="4077072"/>
            <a:ext cx="841352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새로운 패턴이 또 등장합니다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추후에 한꺼번에 정리 하겠지만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미리미리 하나씩 맛만 본다고 생각 해보시면 될 것 같습니다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단순히 설명해서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{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 }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앞에 등장한 패턴이 최대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 반복 되는 패턴을 의미 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7992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메타문자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활용하기</a:t>
            </a:r>
            <a:endParaRPr lang="en-US" altLang="ko-KR" sz="25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563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정규식을 표현 할 때 사용 할 수 있는 메타문자들 입니다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메타문자란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원래 그 문자가 가진 뜻이 아닌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특별한 용도로 사용되는 문자를 말합니다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expr</a:t>
            </a:r>
            <a:r>
              <a:rPr lang="ko-KR" altLang="en-US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표현식을 의미합니다</a:t>
            </a:r>
            <a:r>
              <a:rPr lang="en-US" altLang="ko-KR" sz="11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F1893C3D-C957-3240-BADF-C0113F3E7918}"/>
              </a:ext>
            </a:extLst>
          </p:cNvPr>
          <p:cNvSpPr txBox="1">
            <a:spLocks/>
          </p:cNvSpPr>
          <p:nvPr/>
        </p:nvSpPr>
        <p:spPr>
          <a:xfrm>
            <a:off x="478954" y="3861048"/>
            <a:ext cx="841352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4CADE0A-322F-44F9-B2AF-DC7F1CA8E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69889"/>
              </p:ext>
            </p:extLst>
          </p:nvPr>
        </p:nvGraphicFramePr>
        <p:xfrm>
          <a:off x="1691680" y="2608640"/>
          <a:ext cx="5184576" cy="2817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265022375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3292674868"/>
                    </a:ext>
                  </a:extLst>
                </a:gridCol>
              </a:tblGrid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메타문자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32215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줄바꿈</a:t>
                      </a:r>
                      <a:r>
                        <a:rPr lang="ko-KR" altLang="en-US" sz="1000" dirty="0"/>
                        <a:t> 문자 </a:t>
                      </a:r>
                      <a:r>
                        <a:rPr lang="en-US" altLang="ko-KR" sz="1000" dirty="0"/>
                        <a:t>\n</a:t>
                      </a:r>
                      <a:r>
                        <a:rPr lang="ko-KR" altLang="en-US" sz="1000" dirty="0"/>
                        <a:t>을 제외한 모든 문자와 매칭됩니다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94224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[  </a:t>
                      </a:r>
                      <a:r>
                        <a:rPr lang="en-US" altLang="ko-KR" sz="1000" b="1" i="1" dirty="0"/>
                        <a:t>expr</a:t>
                      </a:r>
                      <a:r>
                        <a:rPr lang="en-US" altLang="ko-KR" sz="1000" b="1" dirty="0"/>
                        <a:t>  ]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대괄호 내에 표시된 문자 중 한 글자만 매칭됩니다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514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dirty="0"/>
                        <a:t>expr </a:t>
                      </a:r>
                      <a:r>
                        <a:rPr lang="en-US" altLang="ko-KR" sz="1000" b="1" dirty="0"/>
                        <a:t>*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바로 앞에 있는 문자가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개 이상 시에 매칭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81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dirty="0"/>
                        <a:t>expr </a:t>
                      </a:r>
                      <a:r>
                        <a:rPr lang="en-US" altLang="ko-KR" sz="1000" b="1" dirty="0"/>
                        <a:t>+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바로 앞에 있는 문자가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 이상 시에 매칭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02293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dirty="0"/>
                        <a:t>expr</a:t>
                      </a:r>
                      <a:r>
                        <a:rPr lang="en-US" altLang="ko-KR" sz="1000" b="1" dirty="0"/>
                        <a:t> ?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표현식이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개 또는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개일 때 매칭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91244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dirty="0"/>
                        <a:t>expr</a:t>
                      </a:r>
                      <a:r>
                        <a:rPr lang="en-US" altLang="ko-KR" sz="1000" b="1" dirty="0"/>
                        <a:t>{</a:t>
                      </a:r>
                      <a:r>
                        <a:rPr lang="en-US" altLang="ko-KR" sz="1000" b="1" dirty="0" err="1"/>
                        <a:t>m,n</a:t>
                      </a:r>
                      <a:r>
                        <a:rPr lang="en-US" altLang="ko-KR" sz="1000" b="1" dirty="0"/>
                        <a:t>}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표현식이 </a:t>
                      </a:r>
                      <a:r>
                        <a:rPr lang="en-US" altLang="ko-KR" sz="1000" dirty="0"/>
                        <a:t>m ~ n </a:t>
                      </a:r>
                      <a:r>
                        <a:rPr lang="ko-KR" altLang="en-US" sz="1000" dirty="0"/>
                        <a:t>회 반복 되면 매칭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46905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dirty="0"/>
                        <a:t>expr1</a:t>
                      </a:r>
                      <a:r>
                        <a:rPr lang="en-US" altLang="ko-KR" sz="1000" b="1" dirty="0"/>
                        <a:t> | </a:t>
                      </a:r>
                      <a:r>
                        <a:rPr lang="en-US" altLang="ko-KR" sz="1000" b="1" i="1" dirty="0"/>
                        <a:t>expr2</a:t>
                      </a:r>
                      <a:endParaRPr lang="ko-KR" altLang="en-US" sz="1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or</a:t>
                      </a:r>
                      <a:r>
                        <a:rPr lang="ko-KR" altLang="en-US" sz="1000" dirty="0"/>
                        <a:t>로써 </a:t>
                      </a:r>
                      <a:r>
                        <a:rPr lang="en-US" altLang="ko-KR" sz="1000" dirty="0"/>
                        <a:t>expr1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/>
                        <a:t>expr2</a:t>
                      </a:r>
                      <a:r>
                        <a:rPr lang="ko-KR" altLang="en-US" sz="1000" dirty="0"/>
                        <a:t>에 매칭됩니다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27862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/>
                        <a:t>^</a:t>
                      </a:r>
                      <a:r>
                        <a:rPr lang="en-US" altLang="ko-KR" sz="1000" b="1" i="1" dirty="0"/>
                        <a:t>expr</a:t>
                      </a:r>
                      <a:endParaRPr lang="ko-KR" altLang="en-US" sz="1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expr</a:t>
                      </a:r>
                      <a:r>
                        <a:rPr lang="ko-KR" altLang="en-US" sz="1000" dirty="0"/>
                        <a:t>에 해당하는 문자열로 시작할 때 매칭됩니다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75061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dirty="0"/>
                        <a:t>expr</a:t>
                      </a:r>
                      <a:r>
                        <a:rPr lang="en-US" altLang="ko-KR" sz="1000" b="1" i="0" dirty="0"/>
                        <a:t>$</a:t>
                      </a:r>
                      <a:endParaRPr lang="ko-KR" altLang="en-US" sz="10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expr</a:t>
                      </a:r>
                      <a:r>
                        <a:rPr lang="ko-KR" altLang="en-US" sz="1000" dirty="0"/>
                        <a:t>로 끝날 때 매칭됩니다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3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6682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메타문자 활용하기</a:t>
            </a:r>
            <a:br>
              <a:rPr lang="en-US" altLang="ko-KR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ko-KR" altLang="en-US" sz="1400" spc="-1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400" spc="-100" dirty="0" err="1">
                <a:latin typeface="나눔고딕 ExtraBold" pitchFamily="50" charset="-127"/>
                <a:ea typeface="나눔고딕 ExtraBold" pitchFamily="50" charset="-127"/>
              </a:rPr>
              <a:t>개행문자</a:t>
            </a:r>
            <a:r>
              <a:rPr lang="ko-KR" altLang="en-US" sz="1400" spc="-1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400" spc="-20" dirty="0"/>
              <a:t>\</a:t>
            </a:r>
            <a:r>
              <a:rPr lang="en-US" altLang="ko-KR" sz="1400" spc="-100" dirty="0">
                <a:latin typeface="나눔고딕 ExtraBold" pitchFamily="50" charset="-127"/>
                <a:ea typeface="나눔고딕 ExtraBold" pitchFamily="50" charset="-127"/>
              </a:rPr>
              <a:t>n</a:t>
            </a:r>
            <a:r>
              <a:rPr lang="ko-KR" altLang="en-US" sz="1400" spc="-100" dirty="0">
                <a:latin typeface="나눔고딕 ExtraBold" pitchFamily="50" charset="-127"/>
                <a:ea typeface="나눔고딕 ExtraBold" pitchFamily="50" charset="-127"/>
              </a:rPr>
              <a:t>을 제외한 모든 문자를 표현 가능한 </a:t>
            </a:r>
            <a:r>
              <a:rPr lang="en-US" altLang="ko-KR" sz="1400" spc="-100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br>
              <a:rPr lang="en-US" altLang="ko-KR" sz="1400" spc="-100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1400" spc="-100" dirty="0">
                <a:latin typeface="나눔고딕 ExtraBold" pitchFamily="50" charset="-127"/>
                <a:ea typeface="나눔고딕 ExtraBold" pitchFamily="50" charset="-127"/>
              </a:rPr>
              <a:t> - [ ] </a:t>
            </a:r>
            <a:r>
              <a:rPr lang="ko-KR" altLang="en-US" sz="1400" spc="-100" dirty="0">
                <a:latin typeface="나눔고딕 ExtraBold" pitchFamily="50" charset="-127"/>
                <a:ea typeface="나눔고딕 ExtraBold" pitchFamily="50" charset="-127"/>
              </a:rPr>
              <a:t>을 이용해 한 글자만 매칭 하고 싶을 때</a:t>
            </a:r>
            <a:r>
              <a:rPr lang="en-US" altLang="ko-KR" sz="1400" spc="-100" dirty="0"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400" spc="-100" dirty="0">
                <a:latin typeface="나눔고딕 ExtraBold" pitchFamily="50" charset="-127"/>
                <a:ea typeface="나눔고딕 ExtraBold" pitchFamily="50" charset="-127"/>
              </a:rPr>
              <a:t>그리고 범위 지정 </a:t>
            </a:r>
            <a:r>
              <a:rPr lang="en-US" altLang="ko-KR" sz="1400" spc="-100" dirty="0">
                <a:latin typeface="나눔고딕 ExtraBold" pitchFamily="50" charset="-127"/>
                <a:ea typeface="나눔고딕 ExtraBold" pitchFamily="50" charset="-127"/>
              </a:rPr>
              <a:t>- </a:t>
            </a:r>
            <a:endParaRPr lang="en-US" altLang="ko-KR" sz="18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635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메타문자를 활용해서 정규식을 살펴보도록 하겠습니다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97210B-51A0-0C49-9550-2F656D0BFB84}"/>
              </a:ext>
            </a:extLst>
          </p:cNvPr>
          <p:cNvSpPr txBox="1">
            <a:spLocks/>
          </p:cNvSpPr>
          <p:nvPr/>
        </p:nvSpPr>
        <p:spPr>
          <a:xfrm>
            <a:off x="642910" y="2564904"/>
            <a:ext cx="7858180" cy="180020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'cat'</a:t>
            </a: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(‘[a-c]’,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# a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사이에 있는 문자열에 대해 매칭 검사를 수행 합니다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a,b,c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되겠네요</a:t>
            </a:r>
            <a:endParaRPr lang="en-US" altLang="ko-KR" sz="12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[‘c’, ‘a']</a:t>
            </a: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('[cat]',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# c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 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매칭되는 문자열을 검사합니다</a:t>
            </a:r>
            <a:endParaRPr lang="en-US" altLang="ko-KR" sz="12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['c', 'a', 't']</a:t>
            </a: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('[a-c]', </a:t>
            </a:r>
            <a:r>
              <a:rPr lang="en-US" altLang="ko-KR" sz="12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['c', 'a’]</a:t>
            </a:r>
          </a:p>
          <a:p>
            <a:pPr marL="228600" indent="-228600"/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('a.', </a:t>
            </a:r>
            <a:r>
              <a:rPr lang="en-US" altLang="ko-KR" sz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# a</a:t>
            </a:r>
            <a:r>
              <a:rPr lang="ko-KR" altLang="en-US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다음 하나의 어떤 문자 든지 매칭 합니다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['at']</a:t>
            </a:r>
          </a:p>
        </p:txBody>
      </p:sp>
    </p:spTree>
    <p:extLst>
      <p:ext uri="{BB962C8B-B14F-4D97-AF65-F5344CB8AC3E}">
        <p14:creationId xmlns:p14="http://schemas.microsoft.com/office/powerpoint/2010/main" val="12826800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41682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메타문자 활용하기</a:t>
            </a:r>
            <a:br>
              <a:rPr lang="en-US" altLang="ko-KR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- 0</a:t>
            </a:r>
            <a:r>
              <a:rPr lang="ko-KR" altLang="en-US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번 이상 반복 할 때 사용 할 수 있는 </a:t>
            </a:r>
            <a:r>
              <a:rPr lang="en-US" altLang="ko-KR" sz="14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*</a:t>
            </a:r>
            <a:br>
              <a:rPr lang="en-US" altLang="ko-KR" sz="1400" spc="-100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1400" spc="-100" dirty="0">
                <a:latin typeface="나눔고딕 ExtraBold" pitchFamily="50" charset="-127"/>
                <a:ea typeface="나눔고딕 ExtraBold" pitchFamily="50" charset="-127"/>
              </a:rPr>
              <a:t> - 1</a:t>
            </a:r>
            <a:r>
              <a:rPr lang="ko-KR" altLang="en-US" sz="1400" spc="-100" dirty="0">
                <a:latin typeface="나눔고딕 ExtraBold" pitchFamily="50" charset="-127"/>
                <a:ea typeface="나눔고딕 ExtraBold" pitchFamily="50" charset="-127"/>
              </a:rPr>
              <a:t>번 이상 반복 할 때 사용 할 수 있는 </a:t>
            </a:r>
            <a:r>
              <a:rPr lang="en-US" altLang="ko-KR" sz="1400" spc="-100" dirty="0">
                <a:latin typeface="나눔고딕 ExtraBold" pitchFamily="50" charset="-127"/>
                <a:ea typeface="나눔고딕 ExtraBold" pitchFamily="50" charset="-127"/>
              </a:rPr>
              <a:t>+</a:t>
            </a:r>
            <a:endParaRPr lang="en-US" altLang="ko-KR" sz="18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4BAF44B-3409-3740-996B-C6C0E9538C65}"/>
              </a:ext>
            </a:extLst>
          </p:cNvPr>
          <p:cNvSpPr txBox="1">
            <a:spLocks/>
          </p:cNvSpPr>
          <p:nvPr/>
        </p:nvSpPr>
        <p:spPr>
          <a:xfrm>
            <a:off x="334938" y="1857364"/>
            <a:ext cx="8413526" cy="635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반복 메타문자는 단순히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 이상이냐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1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 이상 이냐의 차이 밖에 없습니다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97210B-51A0-0C49-9550-2F656D0BFB84}"/>
              </a:ext>
            </a:extLst>
          </p:cNvPr>
          <p:cNvSpPr txBox="1">
            <a:spLocks/>
          </p:cNvSpPr>
          <p:nvPr/>
        </p:nvSpPr>
        <p:spPr>
          <a:xfrm>
            <a:off x="642910" y="2564904"/>
            <a:ext cx="7858180" cy="36004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pattern =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re.compile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('ca*t') #a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 이상이면 매칭 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pattern.findall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ct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ct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']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pattern.findall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('cat')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['cat']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pattern.findall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caaat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caaat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’]</a:t>
            </a:r>
          </a:p>
          <a:p>
            <a:pPr marL="228600" indent="-228600"/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pattern =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re.compile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ca+t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’) # a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한번 이상일 때만 매칭 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pattern.findall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ct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[]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pattern.findall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('cat')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['cat']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pattern.findall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caaat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')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caaat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’]</a:t>
            </a:r>
          </a:p>
          <a:p>
            <a:pPr marL="228600" indent="-228600"/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('[a-c]*','caca’) # caca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이미 소모한 상태에서 마지막 한번 을 더 검사 하기 때문에 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(0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 일 때의 검사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['caca', ‘’]		#</a:t>
            </a:r>
            <a:r>
              <a:rPr lang="ko-KR" altLang="en-US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결과물에 아무것도 없는 문자열이 포함됩니다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&gt;&gt;&gt; </a:t>
            </a:r>
            <a:r>
              <a:rPr lang="en-US" altLang="ko-KR" sz="11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re.findall</a:t>
            </a:r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('[a-c]+','caca’) </a:t>
            </a:r>
            <a:r>
              <a:rPr lang="en-US" altLang="ko-KR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 </a:t>
            </a:r>
            <a:r>
              <a:rPr lang="ko-KR" altLang="en-US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무조건 앞에 </a:t>
            </a:r>
            <a:r>
              <a:rPr lang="en-US" altLang="ko-KR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a-c</a:t>
            </a:r>
            <a:r>
              <a:rPr lang="ko-KR" altLang="en-US" sz="105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까자의</a:t>
            </a:r>
            <a:r>
              <a:rPr lang="ko-KR" altLang="en-US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문자열이 하나는 있어야 하기 때문에  </a:t>
            </a:r>
            <a:r>
              <a:rPr lang="en-US" altLang="ko-KR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caca </a:t>
            </a:r>
            <a:r>
              <a:rPr lang="ko-KR" altLang="en-US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이후의 문자열은 검사 하지 않습니다</a:t>
            </a:r>
            <a:r>
              <a:rPr lang="en-US" altLang="ko-KR" sz="105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r>
              <a:rPr lang="en-US" altLang="ko-KR" sz="11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['caca']</a:t>
            </a:r>
          </a:p>
          <a:p>
            <a:pPr marL="228600" indent="-228600"/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11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/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13655</Words>
  <Application>Microsoft Office PowerPoint</Application>
  <PresentationFormat>화면 슬라이드 쇼(4:3)</PresentationFormat>
  <Paragraphs>1870</Paragraphs>
  <Slides>104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13" baseType="lpstr">
      <vt:lpstr>나눔명조</vt:lpstr>
      <vt:lpstr>나눔고딕 ExtraBold</vt:lpstr>
      <vt:lpstr>나눔고딕</vt:lpstr>
      <vt:lpstr>Arial</vt:lpstr>
      <vt:lpstr>나눔스퀘어 Bold</vt:lpstr>
      <vt:lpstr>맑은 고딕</vt:lpstr>
      <vt:lpstr>나눔고딕</vt:lpstr>
      <vt:lpstr>Wingdings</vt:lpstr>
      <vt:lpstr>Office 테마</vt:lpstr>
      <vt:lpstr>Python Start</vt:lpstr>
      <vt:lpstr>01. 파이썬 알아보기</vt:lpstr>
      <vt:lpstr>Python 3.x 다운로드 및 설치하기</vt:lpstr>
      <vt:lpstr>Python 3.x 정상 설치 확인하기</vt:lpstr>
      <vt:lpstr>Python과 다른 언어의 차이점은 뭘까요</vt:lpstr>
      <vt:lpstr>Python은 이런 점이 좋습니다</vt:lpstr>
      <vt:lpstr>인터프리터가 뭔가요?</vt:lpstr>
      <vt:lpstr>인터프리터를 왜 쓸까요?</vt:lpstr>
      <vt:lpstr>인터프리터에 코드 입력하기</vt:lpstr>
      <vt:lpstr>.py 파일을 작성 해 볼까요? 앞으로 작성할 예제들을 저장 하는 방법입니다.</vt:lpstr>
      <vt:lpstr>이제 인터프리터에서 .py를 실행 해 보시죠</vt:lpstr>
      <vt:lpstr>02. 파이썬의 데이터</vt:lpstr>
      <vt:lpstr>프로그램에 필요한 재료들을 모아봅시다 </vt:lpstr>
      <vt:lpstr>그렇다면, 파이썬에서 사용 할 수 있는 재료는?</vt:lpstr>
      <vt:lpstr>파이썬의 변수와 이름과 객체</vt:lpstr>
      <vt:lpstr>덧뺄곱나를 해보자. 숫자 자료형과 연산자</vt:lpstr>
      <vt:lpstr>원하는 자료형으로 바꿔주는 형 변환( Type Casting )</vt:lpstr>
      <vt:lpstr>Say Something… 문자열은 왜 쓸까</vt:lpstr>
      <vt:lpstr>따옴표를 활용하여 문자열을 만들자</vt:lpstr>
      <vt:lpstr>여러 라인을 한꺼번에 표현하기</vt:lpstr>
      <vt:lpstr>문자열에 특정한 효과주기! 이스케이프 문자</vt:lpstr>
      <vt:lpstr>문자열 합치기, 복제하기, 문자 추출하기</vt:lpstr>
      <vt:lpstr>원하는 부분에 있는 문자열만 추출하는 slice 기법 [ start : end : step ]  [ 여기부터 : 여기까지 : 건너뛰면서 ]</vt:lpstr>
      <vt:lpstr>뭔가 많죠? 예제로 확인 해 볼게요!</vt:lpstr>
      <vt:lpstr>뭔가 많죠? 예제로 확인 해 볼게요!</vt:lpstr>
      <vt:lpstr>문자열에 사용 할 수 있는 각종 기능들  - 기능은 함수(function)라고 합니다</vt:lpstr>
      <vt:lpstr>엄청 많지만, 자주 쓰다 보면 익숙해 집니다  - 연습을 많이 해야 해요</vt:lpstr>
      <vt:lpstr>문자열 자르고 붙이기! split과 join!</vt:lpstr>
      <vt:lpstr>문자열을 효과적으로 다뤄 보겠습니다.</vt:lpstr>
      <vt:lpstr>03. 데이터를 모아보자</vt:lpstr>
      <vt:lpstr>2장에서는 재료에 대한 이야기들을, 3장에서는 재료를 모으는 방법에 대한 이야기를</vt:lpstr>
      <vt:lpstr>파이썬의 존재하는 모든 것을 모아보자   - 리스트(List)와 튜플(Tuple) </vt:lpstr>
      <vt:lpstr>데이터를 마음대로 추가하고 삭제하자!   - 리스트(list)</vt:lpstr>
      <vt:lpstr>다른 데이터 타입을 list로 변환 할 수 있습니다.</vt:lpstr>
      <vt:lpstr>문자열 나눌 때 사용했던 split 기억하시죠?</vt:lpstr>
      <vt:lpstr>리스트에서도 오프셋(Offset) 사용이 가능 합니다.</vt:lpstr>
      <vt:lpstr>리스트 안쪽에 리스트도 포함 될 수 있다?</vt:lpstr>
      <vt:lpstr>리스트는 변경 가능한 mutable 자료구조</vt:lpstr>
      <vt:lpstr>리스트에 자료 더하기  - append와 extend( += )그리고 insert</vt:lpstr>
      <vt:lpstr>리스트에서 원소 삭제 하기  - del 과 remove와 pop</vt:lpstr>
      <vt:lpstr>만들어진 객체에 이름표 붙이기. 할당!</vt:lpstr>
      <vt:lpstr>만들어진 객체에 이름표 붙이기. 할당!</vt:lpstr>
      <vt:lpstr>할당과 복사는 다릅니다.</vt:lpstr>
      <vt:lpstr>할당과 복사는 다릅니다.</vt:lpstr>
      <vt:lpstr>리스트와 튜플에 대한 이야기</vt:lpstr>
      <vt:lpstr>키 : 값 쌍으로 저장하여 관리하는 딕셔너리</vt:lpstr>
      <vt:lpstr>딕셔너리를 만들 때는 {   }, dict()를 사용합니다.</vt:lpstr>
      <vt:lpstr>딕셔너리 항목 변경은 자연스럽게!</vt:lpstr>
      <vt:lpstr>딕셔너리의 결합을 할 때는 update()를 사용 합니다.</vt:lpstr>
      <vt:lpstr>딕셔너리의 여러가지 기능들…</vt:lpstr>
      <vt:lpstr>딕셔너리 삭제도 알아 보죠</vt:lpstr>
      <vt:lpstr>집합 표현하기. set에 대해 알아보겠습니다.</vt:lpstr>
      <vt:lpstr>04. 파이썬의 코드 작성</vt:lpstr>
      <vt:lpstr>다른언어와는 다른 파이썬의 코드구조</vt:lpstr>
      <vt:lpstr>컴퓨터에게 문장으로 이야기 하자.  </vt:lpstr>
      <vt:lpstr>조건을 만들어내는 연산자들</vt:lpstr>
      <vt:lpstr>데이터의 존재 여부도 조건이다?</vt:lpstr>
      <vt:lpstr>만약에 ~하면 ~하고, 그게 아니고 ~하면 ~해 그것도 아니면 ~해  조건과 간단한 조건문</vt:lpstr>
      <vt:lpstr>조건문을 파헤쳐 봅시다. if, elif , else</vt:lpstr>
      <vt:lpstr>어떤 일이 일어날 때 까지 특정 코드를 반복 해줘  반복(loop)할 때 사용하는 while</vt:lpstr>
      <vt:lpstr>반복을 중단합니다. </vt:lpstr>
      <vt:lpstr>이번 반복은 건너 뛰고 계속 이어서 하시죠</vt:lpstr>
      <vt:lpstr>데이터를 하나씩 꺼내봅시다.</vt:lpstr>
      <vt:lpstr>for문은 이렇게 사용하시면 됩니다. #1  - list, tuple, string, set 에서 사용하기</vt:lpstr>
      <vt:lpstr>for문은 이렇게 사용하시면 됩니다. #2  - dict 에서 사용하기</vt:lpstr>
      <vt:lpstr>여러 시퀀스 순회 하기 – zip 사용하기</vt:lpstr>
      <vt:lpstr>숫자로만 이루어진 시퀀스 생성하기 – range()</vt:lpstr>
      <vt:lpstr>컴프리헨션(comprehension) 사용하기  - 리스트 컴프리헨션 사용하기</vt:lpstr>
      <vt:lpstr>컴프리헨션에 조건 추가하기!  - 원하는 아이템만 추가하자.</vt:lpstr>
      <vt:lpstr>중첩된 반복문을 가진 컴프리헨션</vt:lpstr>
      <vt:lpstr>딕셔너리 컴프리헨션</vt:lpstr>
      <vt:lpstr>셋 컴프리헨션, 제너레이터 컴프리헨션</vt:lpstr>
      <vt:lpstr>드디어 여러분만의 기능을 만들 수 있습니다  - 함수</vt:lpstr>
      <vt:lpstr>함수 만들기  기본</vt:lpstr>
      <vt:lpstr>진짜 이제 뭔가 해봅시다</vt:lpstr>
      <vt:lpstr>매개변수에 대한 여러가지 이야기들</vt:lpstr>
      <vt:lpstr>소고기는 저녁에 먹자…</vt:lpstr>
      <vt:lpstr>기본 인자값에 대한 진실</vt:lpstr>
      <vt:lpstr>인자를 모아서 관리하기 애스터리스크 ( * )</vt:lpstr>
      <vt:lpstr>키워드 인자 모아서 관리하기 : **</vt:lpstr>
      <vt:lpstr>일등 시민: 함수</vt:lpstr>
      <vt:lpstr>함수 안에 또 다른 함수를 만들자</vt:lpstr>
      <vt:lpstr>클로져 Closure</vt:lpstr>
      <vt:lpstr>익명 함수 : lambda()</vt:lpstr>
      <vt:lpstr>어디에 있는거니… 네임스페이스와 스코프</vt:lpstr>
      <vt:lpstr>함축적인 것 보다 명확한 것이 낫다</vt:lpstr>
      <vt:lpstr>언제 어디서 무슨 오류가 발생할지?</vt:lpstr>
      <vt:lpstr>각종 예외 처리 방법</vt:lpstr>
      <vt:lpstr>05. 데이터 가공하기</vt:lpstr>
      <vt:lpstr>지금까지는 텍스트 포매팅이 없었습니다.</vt:lpstr>
      <vt:lpstr>정규식 활용하기.. re 모듈 활용하기</vt:lpstr>
      <vt:lpstr>본격적으로 살펴 보겠습니다.  - match부터 시작할게요</vt:lpstr>
      <vt:lpstr>어디에 있던 작동하는 search()</vt:lpstr>
      <vt:lpstr>일치하는 모든 패턴을 찾아봅시다. findall()</vt:lpstr>
      <vt:lpstr>원하는 패턴으로 문자열을 나누기 -  split()</vt:lpstr>
      <vt:lpstr>패턴으로 문자열 치환하기 : sub()</vt:lpstr>
      <vt:lpstr>메타문자 활용하기</vt:lpstr>
      <vt:lpstr>메타문자 활용하기  - 개행문자 \n을 제외한 모든 문자를 표현 가능한 .  - [ ] 을 이용해 한 글자만 매칭 하고 싶을 때, 그리고 범위 지정 - </vt:lpstr>
      <vt:lpstr>메타문자 활용하기  - 0번 이상 반복 할 때 사용 할 수 있는 *  - 1번 이상 반복 할 때 사용 할 수 있는 +</vt:lpstr>
      <vt:lpstr>메타문자 활용하기  - 횟수를 지정 할 수 있는  {m, n }  m번 ~ n번 반복 시</vt:lpstr>
      <vt:lpstr>메타문자 활용하기  - 이거 아님 저거  OR(  |  ) 메타문자</vt:lpstr>
      <vt:lpstr>메타문자 활용하기  - 특정 패턴으로 시작하는 매칭(  ^  )  - 특정 패턴으로 끝나는 매칭 ( $ )</vt:lpstr>
      <vt:lpstr>특수 문자 패턴 살펴보기</vt:lpstr>
      <vt:lpstr>string 모듈에서 정규식 테스트 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소민호</cp:lastModifiedBy>
  <cp:revision>150</cp:revision>
  <dcterms:created xsi:type="dcterms:W3CDTF">2011-08-25T02:21:48Z</dcterms:created>
  <dcterms:modified xsi:type="dcterms:W3CDTF">2018-03-05T14:38:14Z</dcterms:modified>
</cp:coreProperties>
</file>