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99"/>
    <a:srgbClr val="99FF99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50" y="-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43427" y="2951940"/>
            <a:ext cx="10261602" cy="97409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Cloud Computing</a:t>
            </a:r>
            <a:endParaRPr lang="ko-KR" altLang="ko-KR" sz="6000" b="1" dirty="0" smtClean="0">
              <a:solidFill>
                <a:schemeClr val="bg1"/>
              </a:solidFill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1970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Cloud Computing Service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76400" y="1524000"/>
            <a:ext cx="8858250" cy="4629150"/>
          </a:xfrm>
          <a:prstGeom prst="roundRect">
            <a:avLst/>
          </a:prstGeom>
          <a:solidFill>
            <a:srgbClr val="99FF99">
              <a:alpha val="30196"/>
            </a:srgbClr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67000" y="2419350"/>
            <a:ext cx="7581900" cy="3505200"/>
          </a:xfrm>
          <a:prstGeom prst="roundRect">
            <a:avLst/>
          </a:prstGeom>
          <a:solidFill>
            <a:srgbClr val="FF9999">
              <a:alpha val="30196"/>
            </a:srgbClr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8100" y="3186798"/>
            <a:ext cx="6172200" cy="2585351"/>
          </a:xfrm>
          <a:prstGeom prst="roundRect">
            <a:avLst/>
          </a:prstGeom>
          <a:solidFill>
            <a:srgbClr val="FFFF99">
              <a:alpha val="30196"/>
            </a:srgbClr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7931" y="1524000"/>
            <a:ext cx="433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SaaS</a:t>
            </a:r>
            <a:endParaRPr lang="ko-KR" altLang="en-US" sz="4000" b="1"/>
          </a:p>
        </p:txBody>
      </p:sp>
      <p:sp>
        <p:nvSpPr>
          <p:cNvPr id="16" name="TextBox 15"/>
          <p:cNvSpPr txBox="1"/>
          <p:nvPr/>
        </p:nvSpPr>
        <p:spPr>
          <a:xfrm>
            <a:off x="3125444" y="2478912"/>
            <a:ext cx="433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PaaS</a:t>
            </a:r>
            <a:endParaRPr lang="ko-KR" altLang="en-US" sz="4000" b="1"/>
          </a:p>
        </p:txBody>
      </p:sp>
      <p:sp>
        <p:nvSpPr>
          <p:cNvPr id="17" name="TextBox 16"/>
          <p:cNvSpPr txBox="1"/>
          <p:nvPr/>
        </p:nvSpPr>
        <p:spPr>
          <a:xfrm>
            <a:off x="4116044" y="3341610"/>
            <a:ext cx="433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I</a:t>
            </a:r>
            <a:r>
              <a:rPr lang="en-US" altLang="ko-KR" sz="4000" b="1" smtClean="0"/>
              <a:t>aaS</a:t>
            </a:r>
            <a:endParaRPr lang="ko-KR" altLang="en-US" sz="40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54" y="3724275"/>
            <a:ext cx="4567921" cy="19129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55463" y="332622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Computing Stack</a:t>
            </a:r>
            <a:endParaRPr lang="ko-KR" altLang="en-US" b="1"/>
          </a:p>
        </p:txBody>
      </p:sp>
      <p:cxnSp>
        <p:nvCxnSpPr>
          <p:cNvPr id="12" name="꺾인 연결선 11"/>
          <p:cNvCxnSpPr>
            <a:stCxn id="8" idx="1"/>
          </p:cNvCxnSpPr>
          <p:nvPr/>
        </p:nvCxnSpPr>
        <p:spPr>
          <a:xfrm rot="10800000" flipV="1">
            <a:off x="7159963" y="3510887"/>
            <a:ext cx="295500" cy="32768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1970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Cloud Computing Service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695450" y="1547813"/>
            <a:ext cx="8950325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smtClean="0"/>
              <a:t>위의 그림에서 범위가 넓은 것이 좋고 나쁘고의 문제가 아니고 관리하는 </a:t>
            </a:r>
            <a:r>
              <a:rPr lang="en-US" altLang="ko-KR" sz="2000" b="1"/>
              <a:t> </a:t>
            </a:r>
            <a:r>
              <a:rPr lang="ko-KR" altLang="en-US" sz="2000" b="1" smtClean="0"/>
              <a:t>부분의 차이다</a:t>
            </a:r>
            <a:r>
              <a:rPr lang="en-US" altLang="ko-KR" sz="2000" b="1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800" b="1" smtClean="0"/>
              <a:t>IaaS</a:t>
            </a:r>
            <a:r>
              <a:rPr lang="ko-KR" altLang="en-US" sz="1800" b="1" smtClean="0"/>
              <a:t>는 서버 </a:t>
            </a:r>
            <a:r>
              <a:rPr lang="en-US" altLang="ko-KR" sz="1800" b="1" smtClean="0"/>
              <a:t>/ </a:t>
            </a:r>
            <a:r>
              <a:rPr lang="ko-KR" altLang="en-US" sz="1800" b="1" smtClean="0"/>
              <a:t>저장소 </a:t>
            </a:r>
            <a:r>
              <a:rPr lang="en-US" altLang="ko-KR" sz="1800" b="1" smtClean="0"/>
              <a:t>/ </a:t>
            </a:r>
            <a:r>
              <a:rPr lang="ko-KR" altLang="en-US" sz="1800" b="1" smtClean="0"/>
              <a:t>네트워킹 </a:t>
            </a:r>
            <a:r>
              <a:rPr lang="en-US" altLang="ko-KR" sz="1800" b="1" smtClean="0"/>
              <a:t>/ </a:t>
            </a:r>
            <a:r>
              <a:rPr lang="ko-KR" altLang="en-US" sz="1800" b="1" smtClean="0"/>
              <a:t>보안 </a:t>
            </a:r>
            <a:r>
              <a:rPr lang="en-US" altLang="ko-KR" sz="1800" b="1" smtClean="0"/>
              <a:t>/ Virtualization</a:t>
            </a:r>
            <a:r>
              <a:rPr lang="ko-KR" altLang="en-US" sz="1800" b="1" smtClean="0"/>
              <a:t>을 </a:t>
            </a:r>
            <a:r>
              <a:rPr lang="en-US" altLang="ko-KR" sz="1800" b="1" smtClean="0"/>
              <a:t>Cloud</a:t>
            </a:r>
            <a:r>
              <a:rPr lang="ko-KR" altLang="en-US" sz="1800" b="1" smtClean="0"/>
              <a:t>에서 관리하지만 이외의 </a:t>
            </a:r>
            <a:r>
              <a:rPr lang="en-US" altLang="ko-KR" sz="1800" b="1" smtClean="0"/>
              <a:t>Application / Data / Runtime / OS / Middleware </a:t>
            </a:r>
            <a:r>
              <a:rPr lang="ko-KR" altLang="en-US" sz="1800" b="1" smtClean="0"/>
              <a:t>등은 스스로 관리해야 한다</a:t>
            </a:r>
            <a:r>
              <a:rPr lang="en-US" altLang="ko-KR" sz="1800" b="1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50" b="1"/>
          </a:p>
          <a:p>
            <a:pPr>
              <a:lnSpc>
                <a:spcPct val="150000"/>
              </a:lnSpc>
            </a:pPr>
            <a:r>
              <a:rPr lang="en-US" altLang="ko-KR" sz="1800" b="1" smtClean="0"/>
              <a:t>PaaS</a:t>
            </a:r>
            <a:r>
              <a:rPr lang="ko-KR" altLang="en-US" sz="1800" b="1" smtClean="0"/>
              <a:t>와 </a:t>
            </a:r>
            <a:r>
              <a:rPr lang="en-US" altLang="ko-KR" sz="1800" b="1" smtClean="0"/>
              <a:t>SaaS</a:t>
            </a:r>
            <a:r>
              <a:rPr lang="ko-KR" altLang="en-US" sz="1800" b="1" smtClean="0"/>
              <a:t>는 </a:t>
            </a:r>
            <a:r>
              <a:rPr lang="en-US" altLang="ko-KR" sz="1800" b="1" smtClean="0"/>
              <a:t>IaaS</a:t>
            </a:r>
            <a:r>
              <a:rPr lang="ko-KR" altLang="en-US" sz="1800" b="1" smtClean="0"/>
              <a:t>보다 많은 부분을 포함하고 있으므로 사용자가 관리해야 하는 영역이 감소되어 이용의 편리함을 제공하지만 개발이 제약이 있거나 불가능할 수 있다</a:t>
            </a:r>
            <a:r>
              <a:rPr lang="en-US" altLang="ko-KR" sz="1800" b="1" smtClean="0"/>
              <a:t>.</a:t>
            </a:r>
            <a:endParaRPr lang="en-US" altLang="ko-KR" sz="1800" b="1" smtClean="0"/>
          </a:p>
        </p:txBody>
      </p:sp>
    </p:spTree>
    <p:extLst>
      <p:ext uri="{BB962C8B-B14F-4D97-AF65-F5344CB8AC3E}">
        <p14:creationId xmlns:p14="http://schemas.microsoft.com/office/powerpoint/2010/main" val="36208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811338"/>
            <a:ext cx="4061618" cy="361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IaaS </a:t>
            </a:r>
            <a:r>
              <a:rPr lang="en-US" altLang="ko-KR" sz="2800" b="1" smtClean="0">
                <a:latin typeface="나눔바른고딕" pitchFamily="50" charset="-127"/>
                <a:ea typeface="나눔바른고딕" pitchFamily="50" charset="-127"/>
              </a:rPr>
              <a:t>(Infrastructure as a Service)</a:t>
            </a:r>
            <a:endParaRPr lang="ko-KR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603875" y="1833563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smtClean="0"/>
              <a:t>인터넷을 통해 수요에 따라 즉각적으로 강화</a:t>
            </a:r>
            <a:r>
              <a:rPr lang="en-US" altLang="ko-KR" sz="1800" b="1" smtClean="0"/>
              <a:t>/</a:t>
            </a:r>
            <a:r>
              <a:rPr lang="ko-KR" altLang="en-US" sz="1800" b="1" smtClean="0"/>
              <a:t>규모 축소가 가능하며 비용이 유동적</a:t>
            </a:r>
            <a:endParaRPr lang="en-US" altLang="ko-KR" sz="1800" b="1" smtClean="0"/>
          </a:p>
          <a:p>
            <a:endParaRPr lang="en-US" altLang="ko-KR" sz="1800" b="1"/>
          </a:p>
          <a:p>
            <a:r>
              <a:rPr lang="ko-KR" altLang="en-US" sz="1800" b="1"/>
              <a:t>각 리소스는 별도의 서비스 구성 요소로 제공되며</a:t>
            </a:r>
            <a:r>
              <a:rPr lang="en-US" altLang="ko-KR" sz="1800" b="1"/>
              <a:t>, </a:t>
            </a:r>
            <a:r>
              <a:rPr lang="ko-KR" altLang="en-US" sz="1800" b="1"/>
              <a:t>특정 리소스를 필요한 동안에만 대여하면 </a:t>
            </a:r>
            <a:r>
              <a:rPr lang="ko-KR" altLang="en-US" sz="1800" b="1"/>
              <a:t>됩니다</a:t>
            </a:r>
            <a:r>
              <a:rPr lang="en-US" altLang="ko-KR" sz="1800" b="1" smtClean="0"/>
              <a:t>.</a:t>
            </a:r>
          </a:p>
          <a:p>
            <a:endParaRPr lang="en-US" altLang="ko-KR" sz="1800" b="1" smtClean="0"/>
          </a:p>
          <a:p>
            <a:r>
              <a:rPr lang="ko-KR" altLang="en-US" sz="1800" b="1"/>
              <a:t>서버와 </a:t>
            </a:r>
            <a:r>
              <a:rPr lang="en-US" altLang="ko-KR" sz="1800" b="1"/>
              <a:t>VM(</a:t>
            </a:r>
            <a:r>
              <a:rPr lang="ko-KR" altLang="en-US" sz="1800" b="1"/>
              <a:t>가상 컴퓨터</a:t>
            </a:r>
            <a:r>
              <a:rPr lang="en-US" altLang="ko-KR" sz="1800" b="1"/>
              <a:t>), </a:t>
            </a:r>
            <a:r>
              <a:rPr lang="ko-KR" altLang="en-US" sz="1800" b="1"/>
              <a:t>저장소</a:t>
            </a:r>
            <a:r>
              <a:rPr lang="en-US" altLang="ko-KR" sz="1800" b="1"/>
              <a:t>, </a:t>
            </a:r>
            <a:r>
              <a:rPr lang="ko-KR" altLang="en-US" sz="1800" b="1"/>
              <a:t>네트워크</a:t>
            </a:r>
            <a:r>
              <a:rPr lang="en-US" altLang="ko-KR" sz="1800" b="1"/>
              <a:t>, </a:t>
            </a:r>
            <a:r>
              <a:rPr lang="ko-KR" altLang="en-US" sz="1800" b="1"/>
              <a:t>운영 체제 등의 </a:t>
            </a:r>
            <a:r>
              <a:rPr lang="en-US" altLang="ko-KR" sz="1800" b="1"/>
              <a:t>IT </a:t>
            </a:r>
            <a:r>
              <a:rPr lang="ko-KR" altLang="en-US" sz="1800" b="1"/>
              <a:t>인프라를 </a:t>
            </a:r>
            <a:r>
              <a:rPr lang="ko-KR" altLang="en-US" sz="1800" b="1" smtClean="0"/>
              <a:t>대여</a:t>
            </a: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19948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25" y="1811338"/>
            <a:ext cx="4061618" cy="361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IaaS  Usecase</a:t>
            </a:r>
            <a:endParaRPr lang="ko-KR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603875" y="1833563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i="1" smtClean="0"/>
              <a:t>사용 예시</a:t>
            </a:r>
            <a:endParaRPr lang="en-US" altLang="ko-KR" sz="1800" b="1" i="1" smtClean="0"/>
          </a:p>
          <a:p>
            <a:pPr marL="0" indent="0">
              <a:buNone/>
            </a:pPr>
            <a:endParaRPr lang="en-US" altLang="ko-KR" sz="1800" b="1" smtClean="0"/>
          </a:p>
          <a:p>
            <a:pPr>
              <a:buFont typeface="Wingdings" pitchFamily="2" charset="2"/>
              <a:buChar char="ü"/>
            </a:pPr>
            <a:r>
              <a:rPr lang="ko-KR" altLang="en-US" sz="1800" b="1" smtClean="0"/>
              <a:t>테스트 및 개발 </a:t>
            </a:r>
            <a:r>
              <a:rPr lang="en-US" altLang="ko-KR" sz="1800" b="1" smtClean="0"/>
              <a:t>: </a:t>
            </a:r>
            <a:r>
              <a:rPr lang="ko-KR" altLang="en-US" sz="1800" b="1"/>
              <a:t>개발</a:t>
            </a:r>
            <a:r>
              <a:rPr lang="en-US" altLang="ko-KR" sz="1800" b="1"/>
              <a:t>-</a:t>
            </a:r>
            <a:r>
              <a:rPr lang="ko-KR" altLang="en-US" sz="1800" b="1"/>
              <a:t>테스트 </a:t>
            </a:r>
            <a:r>
              <a:rPr lang="ko-KR" altLang="en-US" sz="1800" b="1" smtClean="0"/>
              <a:t>환경을 빠르고 </a:t>
            </a:r>
            <a:r>
              <a:rPr lang="ko-KR" altLang="en-US" sz="1800" b="1"/>
              <a:t>경제적으로 강화</a:t>
            </a:r>
            <a:r>
              <a:rPr lang="en-US" altLang="ko-KR" sz="1800" b="1"/>
              <a:t>/</a:t>
            </a:r>
            <a:r>
              <a:rPr lang="ko-KR" altLang="en-US" sz="1800" b="1"/>
              <a:t>규모 축소</a:t>
            </a:r>
            <a:endParaRPr lang="en-US" altLang="ko-KR" sz="1800" b="1" smtClean="0"/>
          </a:p>
          <a:p>
            <a:pPr>
              <a:buFont typeface="Wingdings" pitchFamily="2" charset="2"/>
              <a:buChar char="ü"/>
            </a:pPr>
            <a:endParaRPr lang="en-US" altLang="ko-KR" sz="1100" b="1" smtClean="0"/>
          </a:p>
          <a:p>
            <a:pPr>
              <a:buFont typeface="Wingdings" pitchFamily="2" charset="2"/>
              <a:buChar char="ü"/>
            </a:pPr>
            <a:r>
              <a:rPr lang="ko-KR" altLang="en-US" sz="1800" b="1" smtClean="0"/>
              <a:t> </a:t>
            </a:r>
            <a:r>
              <a:rPr lang="ko-KR" altLang="en-US" sz="1800" b="1"/>
              <a:t>경제적으로 강화</a:t>
            </a:r>
            <a:r>
              <a:rPr lang="en-US" altLang="ko-KR" sz="1800" b="1"/>
              <a:t>/</a:t>
            </a:r>
            <a:r>
              <a:rPr lang="ko-KR" altLang="en-US" sz="1800" b="1"/>
              <a:t>규모 </a:t>
            </a:r>
            <a:r>
              <a:rPr lang="ko-KR" altLang="en-US" sz="1800" b="1" smtClean="0"/>
              <a:t>축소</a:t>
            </a:r>
            <a:endParaRPr lang="en-US" altLang="ko-KR" sz="1800" b="1" smtClean="0"/>
          </a:p>
          <a:p>
            <a:pPr>
              <a:buFont typeface="Wingdings" pitchFamily="2" charset="2"/>
              <a:buChar char="ü"/>
            </a:pPr>
            <a:endParaRPr lang="en-US" altLang="ko-KR" sz="1100" b="1" smtClean="0"/>
          </a:p>
          <a:p>
            <a:pPr>
              <a:buFont typeface="Wingdings" pitchFamily="2" charset="2"/>
              <a:buChar char="ü"/>
            </a:pPr>
            <a:r>
              <a:rPr lang="ko-KR" altLang="en-US" sz="1800" b="1" smtClean="0"/>
              <a:t>웹 호스팅 </a:t>
            </a:r>
            <a:r>
              <a:rPr lang="en-US" altLang="ko-KR" sz="1800" b="1" smtClean="0"/>
              <a:t>/ </a:t>
            </a:r>
            <a:r>
              <a:rPr lang="en-US" altLang="ko-KR" sz="1800" b="1"/>
              <a:t>Storage, Backup </a:t>
            </a:r>
            <a:r>
              <a:rPr lang="ko-KR" altLang="en-US" sz="1800" b="1"/>
              <a:t>및 </a:t>
            </a:r>
            <a:r>
              <a:rPr lang="ko-KR" altLang="en-US" sz="1800" b="1" smtClean="0"/>
              <a:t>복구</a:t>
            </a:r>
            <a:endParaRPr lang="en-US" altLang="ko-KR" sz="1800" b="1" smtClean="0"/>
          </a:p>
          <a:p>
            <a:pPr>
              <a:buFont typeface="Wingdings" pitchFamily="2" charset="2"/>
              <a:buChar char="ü"/>
            </a:pPr>
            <a:endParaRPr lang="en-US" altLang="ko-KR" sz="1100" b="1" smtClean="0"/>
          </a:p>
          <a:p>
            <a:pPr>
              <a:buFont typeface="Wingdings" pitchFamily="2" charset="2"/>
              <a:buChar char="ü"/>
            </a:pPr>
            <a:r>
              <a:rPr lang="ko-KR" altLang="en-US" sz="1800" b="1"/>
              <a:t>예측할 수 없는 수요와 꾸준히 증가하는 저장소 요구 사항을 처리</a:t>
            </a:r>
            <a:endParaRPr lang="en-US" altLang="ko-KR" sz="1800" b="1" smtClean="0"/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7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401553" y="2035057"/>
            <a:ext cx="5552197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latin typeface="HY중고딕" pitchFamily="18" charset="-127"/>
                <a:ea typeface="HY중고딕" pitchFamily="18" charset="-127"/>
              </a:rPr>
              <a:t>Iaas + OS + Development Tool + DBMS</a:t>
            </a:r>
          </a:p>
          <a:p>
            <a:endParaRPr lang="en-US" altLang="ko-KR" sz="2000" b="1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000" b="1">
                <a:latin typeface="HY중고딕" pitchFamily="18" charset="-127"/>
                <a:ea typeface="HY중고딕" pitchFamily="18" charset="-127"/>
              </a:rPr>
              <a:t> 서비스를 개발 할 수 있는 안정적인 환경</a:t>
            </a:r>
            <a:r>
              <a:rPr lang="en-US" altLang="ko-KR" sz="2000" b="1">
                <a:latin typeface="HY중고딕" pitchFamily="18" charset="-127"/>
                <a:ea typeface="HY중고딕" pitchFamily="18" charset="-127"/>
              </a:rPr>
              <a:t>(Platform)</a:t>
            </a:r>
            <a:r>
              <a:rPr lang="ko-KR" altLang="en-US" sz="2000" b="1">
                <a:latin typeface="HY중고딕" pitchFamily="18" charset="-127"/>
                <a:ea typeface="HY중고딕" pitchFamily="18" charset="-127"/>
              </a:rPr>
              <a:t>과 그 환경을 이용하는 응용 프로그램을 개발 할 수 있는 </a:t>
            </a:r>
            <a:r>
              <a:rPr lang="en-US" altLang="ko-KR" sz="2000" b="1">
                <a:latin typeface="HY중고딕" pitchFamily="18" charset="-127"/>
                <a:ea typeface="HY중고딕" pitchFamily="18" charset="-127"/>
              </a:rPr>
              <a:t>API</a:t>
            </a:r>
            <a:r>
              <a:rPr lang="ko-KR" altLang="en-US" sz="2000" b="1">
                <a:latin typeface="HY중고딕" pitchFamily="18" charset="-127"/>
                <a:ea typeface="HY중고딕" pitchFamily="18" charset="-127"/>
              </a:rPr>
              <a:t>까지 </a:t>
            </a:r>
            <a:r>
              <a:rPr lang="ko-KR" altLang="en-US" sz="2000" b="1">
                <a:latin typeface="HY중고딕" pitchFamily="18" charset="-127"/>
                <a:ea typeface="HY중고딕" pitchFamily="18" charset="-127"/>
              </a:rPr>
              <a:t>제공하는 </a:t>
            </a:r>
            <a:r>
              <a:rPr lang="ko-KR" altLang="en-US" sz="2000" b="1" smtClean="0">
                <a:latin typeface="HY중고딕" pitchFamily="18" charset="-127"/>
                <a:ea typeface="HY중고딕" pitchFamily="18" charset="-127"/>
              </a:rPr>
              <a:t>형태</a:t>
            </a:r>
            <a:endParaRPr lang="en-US" altLang="ko-KR" sz="2000" b="1" smtClean="0"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000" b="1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2000" b="1" smtClean="0">
                <a:latin typeface="HY중고딕" pitchFamily="18" charset="-127"/>
                <a:ea typeface="HY중고딕" pitchFamily="18" charset="-127"/>
              </a:rPr>
              <a:t>개발자가 </a:t>
            </a:r>
            <a:r>
              <a:rPr lang="en-US" altLang="ko-KR" sz="2000" b="1" smtClean="0">
                <a:latin typeface="HY중고딕" pitchFamily="18" charset="-127"/>
                <a:ea typeface="HY중고딕" pitchFamily="18" charset="-127"/>
              </a:rPr>
              <a:t>Application</a:t>
            </a:r>
            <a:r>
              <a:rPr lang="ko-KR" altLang="en-US" sz="2000" b="1" smtClean="0">
                <a:latin typeface="HY중고딕" pitchFamily="18" charset="-127"/>
                <a:ea typeface="HY중고딕" pitchFamily="18" charset="-127"/>
              </a:rPr>
              <a:t>외의 환경에 대해 생각하지 않아도 되기 때문에 쉽고 빠르게 개발할 수 있다</a:t>
            </a:r>
            <a:r>
              <a:rPr lang="en-US" altLang="ko-KR" sz="2000" b="1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000" b="1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88" y="1970325"/>
            <a:ext cx="3963463" cy="335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PaaS </a:t>
            </a:r>
            <a:r>
              <a:rPr lang="en-US" altLang="ko-KR" sz="2800" b="1" smtClean="0">
                <a:latin typeface="나눔바른고딕" pitchFamily="50" charset="-127"/>
                <a:ea typeface="나눔바른고딕" pitchFamily="50" charset="-127"/>
              </a:rPr>
              <a:t>(Platform as a Service)</a:t>
            </a:r>
            <a:endParaRPr lang="ko-KR" altLang="ko-KR" sz="2800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4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401553" y="2035057"/>
            <a:ext cx="5552197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mtClean="0"/>
              <a:t>기존의 </a:t>
            </a:r>
            <a:r>
              <a:rPr lang="en-US" altLang="ko-KR" sz="2000" b="1" smtClean="0"/>
              <a:t>ASP</a:t>
            </a:r>
            <a:r>
              <a:rPr lang="ko-KR" altLang="en-US" sz="2000" b="1" smtClean="0"/>
              <a:t>를 확장한 개념이다</a:t>
            </a:r>
            <a:r>
              <a:rPr lang="en-US" altLang="ko-KR" sz="2000" b="1" smtClean="0"/>
              <a:t>.</a:t>
            </a:r>
          </a:p>
          <a:p>
            <a:pPr lvl="1"/>
            <a:r>
              <a:rPr lang="ko-KR" altLang="en-US" sz="1600" b="1"/>
              <a:t>확장성과 고객요구사항 커스터마이즈</a:t>
            </a:r>
            <a:r>
              <a:rPr lang="en-US" altLang="ko-KR" sz="1600" b="1"/>
              <a:t> </a:t>
            </a:r>
            <a:r>
              <a:rPr lang="ko-KR" altLang="en-US" sz="1600" b="1" smtClean="0"/>
              <a:t>개선</a:t>
            </a:r>
            <a:endParaRPr lang="en-US" altLang="ko-KR" sz="1600" b="1" smtClean="0"/>
          </a:p>
          <a:p>
            <a:endParaRPr lang="en-US" altLang="ko-KR" sz="2000" b="1" smtClean="0">
              <a:ea typeface="굴림" charset="-127"/>
            </a:endParaRPr>
          </a:p>
          <a:p>
            <a:endParaRPr lang="en-US" altLang="ko-KR" sz="2000" b="1">
              <a:ea typeface="굴림" charset="-127"/>
            </a:endParaRPr>
          </a:p>
          <a:p>
            <a:r>
              <a:rPr lang="ko-KR" altLang="en-US" sz="2000" b="1" smtClean="0">
                <a:ea typeface="굴림" charset="-127"/>
              </a:rPr>
              <a:t>최초</a:t>
            </a:r>
            <a:r>
              <a:rPr lang="ko-KR" altLang="en-US" sz="2000" b="1" smtClean="0">
                <a:ea typeface="굴림" charset="-127"/>
              </a:rPr>
              <a:t>의 클라우드 서비스</a:t>
            </a:r>
            <a:endParaRPr lang="en-US" altLang="ko-KR" sz="2000" b="1" smtClean="0">
              <a:ea typeface="굴림" charset="-127"/>
            </a:endParaRPr>
          </a:p>
          <a:p>
            <a:endParaRPr lang="en-US" altLang="ko-KR" sz="2000" b="1" smtClean="0">
              <a:ea typeface="굴림" charset="-127"/>
            </a:endParaRPr>
          </a:p>
          <a:p>
            <a:endParaRPr lang="en-US" altLang="ko-KR" sz="2000" b="1">
              <a:ea typeface="굴림" charset="-127"/>
            </a:endParaRPr>
          </a:p>
          <a:p>
            <a:r>
              <a:rPr lang="ko-KR" altLang="en-US" sz="2000" b="1"/>
              <a:t>클라우드 환경에서 운영되는 </a:t>
            </a:r>
            <a:r>
              <a:rPr lang="ko-KR" altLang="en-US" sz="2000" b="1"/>
              <a:t>애플리케이션 </a:t>
            </a:r>
            <a:r>
              <a:rPr lang="ko-KR" altLang="en-US" sz="2000" b="1" smtClean="0"/>
              <a:t>서비스 </a:t>
            </a:r>
            <a:r>
              <a:rPr lang="en-US" altLang="ko-KR" sz="1600" b="1" smtClean="0"/>
              <a:t>ex) </a:t>
            </a:r>
            <a:r>
              <a:rPr lang="ko-KR" altLang="en-US" sz="1600" b="1" smtClean="0"/>
              <a:t>메일 시스템 </a:t>
            </a:r>
            <a:r>
              <a:rPr lang="en-US" altLang="ko-KR" sz="1600" b="1" smtClean="0"/>
              <a:t>or </a:t>
            </a:r>
            <a:r>
              <a:rPr lang="ko-KR" altLang="en-US" sz="1600" b="1" smtClean="0"/>
              <a:t>네이버 클라우드</a:t>
            </a:r>
            <a:endParaRPr lang="en-US" altLang="ko-KR" sz="1800" b="1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13" y="1970325"/>
            <a:ext cx="3946237" cy="335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SaaS </a:t>
            </a:r>
            <a:r>
              <a:rPr lang="en-US" altLang="ko-KR" sz="2800" b="1" smtClean="0">
                <a:latin typeface="나눔바른고딕" pitchFamily="50" charset="-127"/>
                <a:ea typeface="나눔바른고딕" pitchFamily="50" charset="-127"/>
              </a:rPr>
              <a:t>(Software as a Service)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7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IaaS vs PaaS vs Saas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81" y="1398825"/>
            <a:ext cx="7144812" cy="471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5006</TotalTime>
  <Words>209</Words>
  <Application>Microsoft Office PowerPoint</Application>
  <PresentationFormat>사용자 지정</PresentationFormat>
  <Paragraphs>44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정구익</cp:lastModifiedBy>
  <cp:revision>32</cp:revision>
  <dcterms:created xsi:type="dcterms:W3CDTF">2016-03-12T15:04:52Z</dcterms:created>
  <dcterms:modified xsi:type="dcterms:W3CDTF">2017-11-16T15:05:21Z</dcterms:modified>
</cp:coreProperties>
</file>