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5" r:id="rId4"/>
    <p:sldId id="260" r:id="rId5"/>
    <p:sldId id="257" r:id="rId6"/>
    <p:sldId id="262" r:id="rId7"/>
    <p:sldId id="263" r:id="rId8"/>
    <p:sldId id="266" r:id="rId9"/>
    <p:sldId id="267" r:id="rId10"/>
    <p:sldId id="264" r:id="rId11"/>
    <p:sldId id="261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E9EFEF"/>
    <a:srgbClr val="F5F7F6"/>
    <a:srgbClr val="F5F6F8"/>
    <a:srgbClr val="F4F5F7"/>
    <a:srgbClr val="F8FAF9"/>
    <a:srgbClr val="E6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9273-3B7E-49A1-B67C-147CB5B6334F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9E9C-C03F-4610-841F-50F9D5493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도커를</a:t>
            </a:r>
            <a:r>
              <a:rPr lang="ko-KR" altLang="en-US" dirty="0"/>
              <a:t> 알아야 하는가</a:t>
            </a:r>
            <a:r>
              <a:rPr lang="en-US" altLang="ko-KR" dirty="0"/>
              <a:t> : 2016</a:t>
            </a:r>
            <a:r>
              <a:rPr lang="ko-KR" altLang="en-US" dirty="0"/>
              <a:t>년 설문조사에서 </a:t>
            </a:r>
            <a:r>
              <a:rPr lang="en-US" altLang="ko-KR" dirty="0"/>
              <a:t>90%</a:t>
            </a:r>
            <a:r>
              <a:rPr lang="ko-KR" altLang="en-US" dirty="0"/>
              <a:t>가 개발에 </a:t>
            </a:r>
            <a:r>
              <a:rPr lang="ko-KR" altLang="en-US" dirty="0" err="1"/>
              <a:t>도커를</a:t>
            </a:r>
            <a:r>
              <a:rPr lang="ko-KR" altLang="en-US" dirty="0"/>
              <a:t> </a:t>
            </a:r>
            <a:r>
              <a:rPr lang="ko-KR" altLang="en-US" dirty="0" err="1"/>
              <a:t>사용중이라고</a:t>
            </a:r>
            <a:r>
              <a:rPr lang="ko-KR" altLang="en-US" dirty="0"/>
              <a:t> 답하였고 </a:t>
            </a:r>
            <a:r>
              <a:rPr lang="en-US" altLang="ko-KR" dirty="0"/>
              <a:t>80%</a:t>
            </a:r>
            <a:r>
              <a:rPr lang="ko-KR" altLang="en-US" dirty="0"/>
              <a:t>가 </a:t>
            </a:r>
            <a:r>
              <a:rPr lang="en-US" altLang="ko-KR" dirty="0" err="1"/>
              <a:t>devops</a:t>
            </a:r>
            <a:r>
              <a:rPr lang="ko-KR" altLang="en-US" dirty="0"/>
              <a:t>에 사용할 예정이라고 답할 정도로 현재 산업계에서 활발하게 </a:t>
            </a:r>
            <a:r>
              <a:rPr lang="ko-KR" altLang="en-US" dirty="0" err="1"/>
              <a:t>사용중이다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6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도커를</a:t>
            </a:r>
            <a:r>
              <a:rPr lang="ko-KR" altLang="en-US" dirty="0"/>
              <a:t> 알아야 하는가</a:t>
            </a:r>
            <a:r>
              <a:rPr lang="en-US" altLang="ko-KR" dirty="0"/>
              <a:t> : 2016</a:t>
            </a:r>
            <a:r>
              <a:rPr lang="ko-KR" altLang="en-US" dirty="0"/>
              <a:t>년 설문조사에서 </a:t>
            </a:r>
            <a:r>
              <a:rPr lang="en-US" altLang="ko-KR" dirty="0"/>
              <a:t>90%</a:t>
            </a:r>
            <a:r>
              <a:rPr lang="ko-KR" altLang="en-US" dirty="0"/>
              <a:t>가 개발에 </a:t>
            </a:r>
            <a:r>
              <a:rPr lang="ko-KR" altLang="en-US" dirty="0" err="1"/>
              <a:t>도커를</a:t>
            </a:r>
            <a:r>
              <a:rPr lang="ko-KR" altLang="en-US" dirty="0"/>
              <a:t> </a:t>
            </a:r>
            <a:r>
              <a:rPr lang="ko-KR" altLang="en-US" dirty="0" err="1"/>
              <a:t>사용중이라고</a:t>
            </a:r>
            <a:r>
              <a:rPr lang="ko-KR" altLang="en-US" dirty="0"/>
              <a:t> 답하였고 </a:t>
            </a:r>
            <a:r>
              <a:rPr lang="en-US" altLang="ko-KR" dirty="0"/>
              <a:t>80%</a:t>
            </a:r>
            <a:r>
              <a:rPr lang="ko-KR" altLang="en-US" dirty="0"/>
              <a:t>가 </a:t>
            </a:r>
            <a:r>
              <a:rPr lang="en-US" altLang="ko-KR" dirty="0" err="1"/>
              <a:t>devops</a:t>
            </a:r>
            <a:r>
              <a:rPr lang="ko-KR" altLang="en-US" dirty="0"/>
              <a:t>에 사용할 예정이라고 답할 정도로 현재 산업계에서 활발하게 </a:t>
            </a:r>
            <a:r>
              <a:rPr lang="ko-KR" altLang="en-US" dirty="0" err="1"/>
              <a:t>사용중이다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1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8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1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리눅스의 응용 프로그램들을 컨테이너 안에 배치시키는 일을 자동화하는 오픈 소스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전가상화 방식을 개선하기 위해 </a:t>
            </a:r>
            <a:r>
              <a:rPr lang="en-US" altLang="ko-KR" dirty="0"/>
              <a:t>CPU</a:t>
            </a:r>
            <a:r>
              <a:rPr lang="ko-KR" altLang="en-US" dirty="0"/>
              <a:t>의 가상화 기술을 이용하는 방식 </a:t>
            </a:r>
            <a:r>
              <a:rPr lang="en-US" altLang="ko-KR" dirty="0"/>
              <a:t>OR </a:t>
            </a:r>
            <a:r>
              <a:rPr lang="ko-KR" altLang="en-US" dirty="0"/>
              <a:t>반가상화 방식이 도입되었고 이는 </a:t>
            </a:r>
            <a:r>
              <a:rPr lang="en-US" altLang="ko-KR" dirty="0" err="1"/>
              <a:t>Openstack</a:t>
            </a:r>
            <a:r>
              <a:rPr lang="en-US" altLang="ko-KR" dirty="0"/>
              <a:t>, AWS</a:t>
            </a:r>
            <a:r>
              <a:rPr lang="ko-KR" altLang="en-US" dirty="0"/>
              <a:t>같은 클라우드 서비스에서 가상 컴퓨팅 기술에 큰 영향을 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96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개의 컨테이너들은 동일한 커널을 공유하지만 각 컨테이너에 정의</a:t>
            </a:r>
            <a:r>
              <a:rPr lang="en-US" altLang="ko-KR" dirty="0"/>
              <a:t>(</a:t>
            </a:r>
            <a:r>
              <a:rPr lang="ko-KR" altLang="en-US" dirty="0"/>
              <a:t>할당</a:t>
            </a:r>
            <a:r>
              <a:rPr lang="en-US" altLang="ko-KR" dirty="0"/>
              <a:t>)</a:t>
            </a:r>
            <a:r>
              <a:rPr lang="ko-KR" altLang="en-US" dirty="0"/>
              <a:t>된 </a:t>
            </a:r>
            <a:r>
              <a:rPr lang="en-US" altLang="ko-KR" dirty="0" err="1"/>
              <a:t>cpu</a:t>
            </a:r>
            <a:r>
              <a:rPr lang="en-US" altLang="ko-KR" dirty="0"/>
              <a:t>, memory, IO</a:t>
            </a:r>
            <a:r>
              <a:rPr lang="ko-KR" altLang="en-US" dirty="0"/>
              <a:t>만을 사용할 수 있다</a:t>
            </a:r>
            <a:endParaRPr lang="en-US" altLang="ko-KR" dirty="0"/>
          </a:p>
          <a:p>
            <a:r>
              <a:rPr lang="ko-KR" altLang="en-US" dirty="0" err="1"/>
              <a:t>도커는</a:t>
            </a:r>
            <a:r>
              <a:rPr lang="ko-KR" altLang="en-US" dirty="0"/>
              <a:t> 매우 가볍기 때문에 일반적으로 하나의 호스트에 </a:t>
            </a:r>
            <a:r>
              <a:rPr lang="en-US" altLang="ko-KR" dirty="0"/>
              <a:t>5 ~ 10</a:t>
            </a:r>
            <a:r>
              <a:rPr lang="ko-KR" altLang="en-US" dirty="0"/>
              <a:t>개의 컨테이너를 사용하고 </a:t>
            </a:r>
            <a:r>
              <a:rPr lang="en-US" altLang="ko-KR" dirty="0"/>
              <a:t>10</a:t>
            </a:r>
            <a:r>
              <a:rPr lang="ko-KR" altLang="en-US" dirty="0"/>
              <a:t>개 이상도 문제없이 구동 가능하다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52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8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리눅스의 응용 프로그램들을 컨테이너 안에 배치시키는 일을 자동화하는 오픈 소스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4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리눅스의 응용 프로그램들을 컨테이너 안에 배치시키는 일을 자동화하는 오픈 소스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98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0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8D2B96B-70CA-419B-9033-83E41082519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CEC"/>
          </a:solidFill>
          <a:ln>
            <a:solidFill>
              <a:srgbClr val="E6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23450A37-09E8-46F1-A1C3-21EB2808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67" y="360040"/>
            <a:ext cx="5215390" cy="46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55978" y="5013176"/>
            <a:ext cx="3312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What is Docker ?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CCC668-5E23-4748-9B47-35B8194F5A7E}"/>
              </a:ext>
            </a:extLst>
          </p:cNvPr>
          <p:cNvGrpSpPr/>
          <p:nvPr/>
        </p:nvGrpSpPr>
        <p:grpSpPr>
          <a:xfrm>
            <a:off x="8582836" y="6210988"/>
            <a:ext cx="540062" cy="615853"/>
            <a:chOff x="4301967" y="5672365"/>
            <a:chExt cx="540062" cy="615853"/>
          </a:xfrm>
          <a:noFill/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9AB82EE-F40D-46E9-9F10-A5F66BBEF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5158" y="5672365"/>
              <a:ext cx="453681" cy="462161"/>
            </a:xfrm>
            <a:prstGeom prst="rect">
              <a:avLst/>
            </a:prstGeom>
            <a:grpFill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C9DBA5-CB63-4663-8A43-FEC7561402A1}"/>
                </a:ext>
              </a:extLst>
            </p:cNvPr>
            <p:cNvSpPr txBox="1"/>
            <p:nvPr/>
          </p:nvSpPr>
          <p:spPr>
            <a:xfrm>
              <a:off x="4301967" y="6072774"/>
              <a:ext cx="540062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/>
                <a:t>Pandog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 Why use Docker</a:t>
            </a:r>
            <a:r>
              <a:rPr lang="en-US" altLang="ko-KR" sz="18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?</a:t>
            </a:r>
            <a:endParaRPr lang="ko-KR" altLang="en-US" dirty="0">
              <a:latin typeface="+mj-lt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B008D70-DE65-4BF4-B1B4-F78BAFAF85A4}"/>
              </a:ext>
            </a:extLst>
          </p:cNvPr>
          <p:cNvSpPr txBox="1">
            <a:spLocks/>
          </p:cNvSpPr>
          <p:nvPr/>
        </p:nvSpPr>
        <p:spPr>
          <a:xfrm>
            <a:off x="457200" y="1844824"/>
            <a:ext cx="8229600" cy="453650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j-lt"/>
              </a:rPr>
              <a:t>모듈성</a:t>
            </a:r>
            <a:endParaRPr lang="en-US" altLang="ko-KR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lt"/>
              </a:rPr>
              <a:t>계층 및 이미지 버전 제어</a:t>
            </a:r>
            <a:endParaRPr lang="en-US" altLang="ko-KR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j-lt"/>
              </a:rPr>
              <a:t>RollBack</a:t>
            </a:r>
            <a:endParaRPr lang="en-US" altLang="ko-KR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lt"/>
              </a:rPr>
              <a:t>신속한 배포</a:t>
            </a:r>
            <a:endParaRPr lang="en-US" altLang="ko-KR" b="1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60CC6-6FA4-425C-9A37-E6DC5F5AFFEB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A92FA3-EF49-4622-854D-D1A65698AA24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ocker logo">
            <a:extLst>
              <a:ext uri="{FF2B5EF4-FFF2-40B4-BE49-F238E27FC236}">
                <a16:creationId xmlns:a16="http://schemas.microsoft.com/office/drawing/2014/main" id="{A3BEE663-D5E2-4F39-9CD9-B8ACF1FF0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0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Next Time</a:t>
            </a:r>
            <a:endParaRPr lang="ko-KR" altLang="en-US" dirty="0">
              <a:latin typeface="+mj-lt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B008D70-DE65-4BF4-B1B4-F78BAFAF85A4}"/>
              </a:ext>
            </a:extLst>
          </p:cNvPr>
          <p:cNvSpPr txBox="1">
            <a:spLocks/>
          </p:cNvSpPr>
          <p:nvPr/>
        </p:nvSpPr>
        <p:spPr>
          <a:xfrm>
            <a:off x="2406588" y="2852936"/>
            <a:ext cx="4330824" cy="151216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atin typeface="+mj-lt"/>
              </a:rPr>
              <a:t>Docker </a:t>
            </a:r>
            <a:r>
              <a:rPr lang="ko-KR" altLang="en-US" sz="4000" b="1" dirty="0">
                <a:latin typeface="+mj-lt"/>
              </a:rPr>
              <a:t>실습</a:t>
            </a:r>
            <a:endParaRPr lang="en-US" altLang="ko-KR" sz="4000" b="1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560CC6-6FA4-425C-9A37-E6DC5F5AFFEB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A92FA3-EF49-4622-854D-D1A65698AA24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ocker logo">
            <a:extLst>
              <a:ext uri="{FF2B5EF4-FFF2-40B4-BE49-F238E27FC236}">
                <a16:creationId xmlns:a16="http://schemas.microsoft.com/office/drawing/2014/main" id="{A3BEE663-D5E2-4F39-9CD9-B8ACF1FF0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69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Virtual Machine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F7D139D-E363-44A1-A88B-6FE15174816C}"/>
              </a:ext>
            </a:extLst>
          </p:cNvPr>
          <p:cNvGrpSpPr/>
          <p:nvPr/>
        </p:nvGrpSpPr>
        <p:grpSpPr>
          <a:xfrm>
            <a:off x="251520" y="1844824"/>
            <a:ext cx="4104456" cy="4498587"/>
            <a:chOff x="717153" y="1877381"/>
            <a:chExt cx="8181980" cy="60853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FE93F9-F6BF-4AFC-9A73-D14E18554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153" y="1904935"/>
              <a:ext cx="1539497" cy="160107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4D98714-FD7B-44B3-805A-2381A2CBF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6845" y="1877381"/>
              <a:ext cx="2592288" cy="1656184"/>
            </a:xfrm>
            <a:prstGeom prst="rect">
              <a:avLst/>
            </a:prstGeom>
          </p:spPr>
        </p:pic>
        <p:pic>
          <p:nvPicPr>
            <p:cNvPr id="8" name="Picture 2" descr="Xen hypervisor logo black.svg">
              <a:extLst>
                <a:ext uri="{FF2B5EF4-FFF2-40B4-BE49-F238E27FC236}">
                  <a16:creationId xmlns:a16="http://schemas.microsoft.com/office/drawing/2014/main" id="{8E743D06-DFB3-40AE-B1EF-46F9CFD69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204864"/>
              <a:ext cx="2299815" cy="950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61A0716-4B7F-47C9-BD3C-AB196F550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0676" y="4246379"/>
              <a:ext cx="4786156" cy="371630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0D8CAF-DB20-439F-BA4B-48B0194A0A94}"/>
                </a:ext>
              </a:extLst>
            </p:cNvPr>
            <p:cNvSpPr/>
            <p:nvPr/>
          </p:nvSpPr>
          <p:spPr>
            <a:xfrm>
              <a:off x="3556621" y="4274026"/>
              <a:ext cx="1592683" cy="2028238"/>
            </a:xfrm>
            <a:prstGeom prst="rect">
              <a:avLst/>
            </a:prstGeom>
            <a:noFill/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7ECCE654-3A9D-402F-907D-6E10113B8901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 rot="16200000" flipH="1">
              <a:off x="1712808" y="3280104"/>
              <a:ext cx="768015" cy="1219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B8B50B-04E6-41DC-BC95-2A6B91B56BB5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4353755" y="3155454"/>
              <a:ext cx="1" cy="1118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3C3BACC2-37F3-4B8B-B803-DE03E4AEB8B1}"/>
                </a:ext>
              </a:extLst>
            </p:cNvPr>
            <p:cNvCxnSpPr>
              <a:cxnSpLocks/>
              <a:stCxn id="7" idx="2"/>
              <a:endCxn id="24" idx="0"/>
            </p:cNvCxnSpPr>
            <p:nvPr/>
          </p:nvCxnSpPr>
          <p:spPr>
            <a:xfrm rot="5400000">
              <a:off x="6425009" y="3109187"/>
              <a:ext cx="753604" cy="16023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14C7CC-1AEE-44B9-99A7-DFBE2C8FDB54}"/>
                </a:ext>
              </a:extLst>
            </p:cNvPr>
            <p:cNvSpPr/>
            <p:nvPr/>
          </p:nvSpPr>
          <p:spPr>
            <a:xfrm>
              <a:off x="1910387" y="4274026"/>
              <a:ext cx="1592683" cy="2028238"/>
            </a:xfrm>
            <a:prstGeom prst="rect">
              <a:avLst/>
            </a:prstGeom>
            <a:noFill/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B187380-F38A-4914-8BF6-007CCA6E77E3}"/>
                </a:ext>
              </a:extLst>
            </p:cNvPr>
            <p:cNvSpPr/>
            <p:nvPr/>
          </p:nvSpPr>
          <p:spPr>
            <a:xfrm>
              <a:off x="5204289" y="4287169"/>
              <a:ext cx="1592683" cy="2015095"/>
            </a:xfrm>
            <a:prstGeom prst="rect">
              <a:avLst/>
            </a:prstGeom>
            <a:noFill/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07976F6-E6FC-44A1-8BD2-C5A8C5B80BCA}"/>
              </a:ext>
            </a:extLst>
          </p:cNvPr>
          <p:cNvSpPr txBox="1"/>
          <p:nvPr/>
        </p:nvSpPr>
        <p:spPr>
          <a:xfrm>
            <a:off x="4568058" y="2686268"/>
            <a:ext cx="4464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실제 배포용으로 쓰기에는 성능 면에서 매우 부족하다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운영체제 위에서 또 다른 운영체제를 통째로 돌린다는 것 자체가 리소스를 굉장히 비효율적으로 활용하는 것이다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여러 개가 동시에 실행되게 되면 많은 문제가 발생한다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  <a:r>
              <a:rPr lang="ko-KR" altLang="en-US" sz="1200" dirty="0">
                <a:solidFill>
                  <a:srgbClr val="2E2E2E"/>
                </a:solidFill>
              </a:rPr>
              <a:t> </a:t>
            </a: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5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What is Docker</a:t>
            </a:r>
            <a:r>
              <a:rPr lang="en-US" altLang="ko-KR" sz="18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?</a:t>
            </a:r>
            <a:endParaRPr lang="ko-KR" alt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Container base Open </a:t>
            </a:r>
            <a:r>
              <a:rPr lang="en-US" altLang="ko-KR" b="1" dirty="0">
                <a:latin typeface="+mj-lt"/>
              </a:rPr>
              <a:t>Source Virtual Platform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26" name="Picture 2" descr="도커는 컨테이너를 관리하는 플랫폼">
            <a:extLst>
              <a:ext uri="{FF2B5EF4-FFF2-40B4-BE49-F238E27FC236}">
                <a16:creationId xmlns:a16="http://schemas.microsoft.com/office/drawing/2014/main" id="{7FF0AA9F-57B4-4E1D-853A-F670488A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472608" cy="350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932A61-732A-441A-8AB1-A92342A1DC42}"/>
              </a:ext>
            </a:extLst>
          </p:cNvPr>
          <p:cNvSpPr txBox="1"/>
          <p:nvPr/>
        </p:nvSpPr>
        <p:spPr>
          <a:xfrm>
            <a:off x="2663788" y="578668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Container Management Platform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9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What is Container</a:t>
            </a:r>
            <a:endParaRPr lang="ko-KR" alt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>
                <a:latin typeface="+mj-lt"/>
              </a:rPr>
              <a:t>격리된 공간에서 프로세스가 동작하는 기술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4" name="Picture 2" descr="docker container">
            <a:extLst>
              <a:ext uri="{FF2B5EF4-FFF2-40B4-BE49-F238E27FC236}">
                <a16:creationId xmlns:a16="http://schemas.microsoft.com/office/drawing/2014/main" id="{67709E07-163D-4801-A882-1A9BACA9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54081"/>
            <a:ext cx="444265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DD4EBF-2208-4776-A2B8-CBD0243F792E}"/>
              </a:ext>
            </a:extLst>
          </p:cNvPr>
          <p:cNvSpPr txBox="1"/>
          <p:nvPr/>
        </p:nvSpPr>
        <p:spPr>
          <a:xfrm>
            <a:off x="492626" y="576503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Docker Container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B96C-8D54-4F1D-9349-1394C1377104}"/>
              </a:ext>
            </a:extLst>
          </p:cNvPr>
          <p:cNvSpPr txBox="1"/>
          <p:nvPr/>
        </p:nvSpPr>
        <p:spPr>
          <a:xfrm>
            <a:off x="4355976" y="3140968"/>
            <a:ext cx="4464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가상화 기술의 하나이지만 </a:t>
            </a:r>
            <a:r>
              <a:rPr lang="en-US" altLang="ko-KR" sz="1200" dirty="0">
                <a:solidFill>
                  <a:srgbClr val="2E2E2E"/>
                </a:solidFill>
              </a:rPr>
              <a:t>OS</a:t>
            </a:r>
            <a:r>
              <a:rPr lang="ko-KR" altLang="en-US" sz="1200" dirty="0">
                <a:solidFill>
                  <a:srgbClr val="2E2E2E"/>
                </a:solidFill>
              </a:rPr>
              <a:t>를 가상화 하는 기존의 </a:t>
            </a:r>
            <a:r>
              <a:rPr lang="en-US" altLang="ko-KR" sz="1200" dirty="0">
                <a:solidFill>
                  <a:srgbClr val="2E2E2E"/>
                </a:solidFill>
              </a:rPr>
              <a:t>     </a:t>
            </a:r>
            <a:r>
              <a:rPr lang="ko-KR" altLang="en-US" sz="1200" dirty="0">
                <a:solidFill>
                  <a:srgbClr val="2E2E2E"/>
                </a:solidFill>
              </a:rPr>
              <a:t>가상화 방식과는 차이가 있다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2E2E2E"/>
                </a:solidFill>
              </a:rPr>
              <a:t>     [ Ex : VMware, VirtualBox, XEN</a:t>
            </a:r>
            <a:r>
              <a:rPr lang="ko-KR" altLang="en-US" sz="1200" dirty="0">
                <a:solidFill>
                  <a:srgbClr val="2E2E2E"/>
                </a:solidFill>
              </a:rPr>
              <a:t> </a:t>
            </a:r>
            <a:r>
              <a:rPr lang="en-US" altLang="ko-KR" sz="1200" dirty="0">
                <a:solidFill>
                  <a:srgbClr val="2E2E2E"/>
                </a:solidFill>
              </a:rPr>
              <a:t>project ]</a:t>
            </a:r>
          </a:p>
          <a:p>
            <a:r>
              <a:rPr lang="en-US" altLang="ko-KR" sz="1200" dirty="0">
                <a:solidFill>
                  <a:srgbClr val="2E2E2E"/>
                </a:solidFill>
              </a:rPr>
              <a:t>      → </a:t>
            </a:r>
            <a:r>
              <a:rPr lang="ko-KR" altLang="en-US" sz="1200" dirty="0">
                <a:solidFill>
                  <a:srgbClr val="2E2E2E"/>
                </a:solidFill>
              </a:rPr>
              <a:t>사용법이 간단하지만 무겁고 느리다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컨테이너를 실행하고 접속하면</a:t>
            </a:r>
            <a:r>
              <a:rPr lang="en-US" altLang="ko-KR" sz="1200" dirty="0">
                <a:solidFill>
                  <a:srgbClr val="2E2E2E"/>
                </a:solidFill>
              </a:rPr>
              <a:t> </a:t>
            </a:r>
            <a:r>
              <a:rPr lang="ko-KR" altLang="en-US" sz="1200" dirty="0">
                <a:solidFill>
                  <a:srgbClr val="2E2E2E"/>
                </a:solidFill>
              </a:rPr>
              <a:t>단순히 리눅스를 사용하는 것과 같이 사용할 수 있다</a:t>
            </a:r>
            <a:r>
              <a:rPr lang="en-US" altLang="ko-KR" sz="1200" dirty="0">
                <a:solidFill>
                  <a:srgbClr val="2E2E2E"/>
                </a:solidFill>
              </a:rPr>
              <a:t>. </a:t>
            </a:r>
            <a:r>
              <a:rPr lang="ko-KR" altLang="en-US" sz="1200" dirty="0">
                <a:solidFill>
                  <a:srgbClr val="2E2E2E"/>
                </a:solidFill>
              </a:rPr>
              <a:t>이는 프로세스를 백그라운드로 실행 시킬 수 도 있다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새로운 </a:t>
            </a:r>
            <a:r>
              <a:rPr lang="en-US" altLang="ko-KR" sz="1200" dirty="0">
                <a:solidFill>
                  <a:srgbClr val="2E2E2E"/>
                </a:solidFill>
              </a:rPr>
              <a:t>OS</a:t>
            </a:r>
            <a:r>
              <a:rPr lang="ko-KR" altLang="en-US" sz="1200" dirty="0">
                <a:solidFill>
                  <a:srgbClr val="2E2E2E"/>
                </a:solidFill>
              </a:rPr>
              <a:t>를 만드는 것이 아니기 때문에 컨테이너를 만드는 시간이 </a:t>
            </a:r>
            <a:r>
              <a:rPr lang="en-US" altLang="ko-KR" sz="1200" dirty="0">
                <a:solidFill>
                  <a:srgbClr val="2E2E2E"/>
                </a:solidFill>
              </a:rPr>
              <a:t>Virtual Machine</a:t>
            </a:r>
            <a:r>
              <a:rPr lang="ko-KR" altLang="en-US" sz="1200" dirty="0">
                <a:solidFill>
                  <a:srgbClr val="2E2E2E"/>
                </a:solidFill>
              </a:rPr>
              <a:t>과는 비교할 수 없이 빠르다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What is Container</a:t>
            </a:r>
            <a:endParaRPr lang="ko-KR" alt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Virtual Machine &amp; Docker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84C397-9075-4404-8D03-67024F3D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56" y="2276872"/>
            <a:ext cx="6823888" cy="41764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1AC86DA-D1AF-44E2-9A6C-A1BDAF5C09AA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5DB252-E61D-482F-829F-8E8F54B25B55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docker logo">
            <a:extLst>
              <a:ext uri="{FF2B5EF4-FFF2-40B4-BE49-F238E27FC236}">
                <a16:creationId xmlns:a16="http://schemas.microsoft.com/office/drawing/2014/main" id="{78703807-6DCE-4E29-97A3-5B61D61F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320D5B-90AE-4A86-BDD5-E61CB8B95BD0}"/>
              </a:ext>
            </a:extLst>
          </p:cNvPr>
          <p:cNvGrpSpPr/>
          <p:nvPr/>
        </p:nvGrpSpPr>
        <p:grpSpPr>
          <a:xfrm>
            <a:off x="5508104" y="3356992"/>
            <a:ext cx="1512168" cy="576064"/>
            <a:chOff x="5508104" y="3356992"/>
            <a:chExt cx="1512168" cy="576064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BEE3C20-7AFC-4B83-912C-C672F5CC45B4}"/>
                </a:ext>
              </a:extLst>
            </p:cNvPr>
            <p:cNvCxnSpPr/>
            <p:nvPr/>
          </p:nvCxnSpPr>
          <p:spPr>
            <a:xfrm>
              <a:off x="5508104" y="3356992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6AC5C9E-2A8C-46C3-8817-39884BA749E9}"/>
                </a:ext>
              </a:extLst>
            </p:cNvPr>
            <p:cNvCxnSpPr/>
            <p:nvPr/>
          </p:nvCxnSpPr>
          <p:spPr>
            <a:xfrm>
              <a:off x="7020272" y="3356992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DC25D9F-7BBF-4C58-BBA3-EAC2B9FA5886}"/>
                </a:ext>
              </a:extLst>
            </p:cNvPr>
            <p:cNvCxnSpPr/>
            <p:nvPr/>
          </p:nvCxnSpPr>
          <p:spPr>
            <a:xfrm>
              <a:off x="5508104" y="3356992"/>
              <a:ext cx="151216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88F6C5D-C941-48D5-B198-CCC22EF67DD9}"/>
              </a:ext>
            </a:extLst>
          </p:cNvPr>
          <p:cNvSpPr/>
          <p:nvPr/>
        </p:nvSpPr>
        <p:spPr>
          <a:xfrm>
            <a:off x="5609218" y="3212976"/>
            <a:ext cx="1296144" cy="2880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Independent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02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B88C1B-171D-482A-8296-149E6FA3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2554081"/>
            <a:ext cx="4129538" cy="32109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What is Image ?</a:t>
            </a:r>
            <a:endParaRPr lang="ko-KR" alt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>
                <a:latin typeface="+mj-lt"/>
              </a:rPr>
              <a:t>컨테이너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실행에 필요한 파일과 </a:t>
            </a:r>
            <a:r>
              <a:rPr lang="ko-KR" altLang="en-US" b="1" dirty="0" err="1">
                <a:latin typeface="+mj-lt"/>
              </a:rPr>
              <a:t>설정값</a:t>
            </a:r>
            <a:r>
              <a:rPr lang="ko-KR" altLang="en-US" b="1" dirty="0">
                <a:latin typeface="+mj-lt"/>
              </a:rPr>
              <a:t> 등을 포함하고 있는 것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D4EBF-2208-4776-A2B8-CBD0243F792E}"/>
              </a:ext>
            </a:extLst>
          </p:cNvPr>
          <p:cNvSpPr txBox="1"/>
          <p:nvPr/>
        </p:nvSpPr>
        <p:spPr>
          <a:xfrm>
            <a:off x="492626" y="576503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Docker Image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B96C-8D54-4F1D-9349-1394C1377104}"/>
              </a:ext>
            </a:extLst>
          </p:cNvPr>
          <p:cNvSpPr txBox="1"/>
          <p:nvPr/>
        </p:nvSpPr>
        <p:spPr>
          <a:xfrm>
            <a:off x="4309050" y="2773750"/>
            <a:ext cx="47274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특정한 상태 값을 가지지 않고 변하지 않는다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컨테이너는 이미지를 실행한 상태라고 볼 수 있으며 추가되거나 변하는 값은 컨테이너에 저장된다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2E2E2E"/>
                </a:solidFill>
              </a:rPr>
              <a:t>  </a:t>
            </a:r>
          </a:p>
          <a:p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E2E2E"/>
                </a:solidFill>
              </a:rPr>
              <a:t>Ex) MySQL</a:t>
            </a:r>
            <a:r>
              <a:rPr lang="ko-KR" altLang="en-US" sz="1200" dirty="0">
                <a:solidFill>
                  <a:srgbClr val="2E2E2E"/>
                </a:solidFill>
              </a:rPr>
              <a:t>이미지는 </a:t>
            </a:r>
            <a:r>
              <a:rPr lang="en-US" altLang="ko-KR" sz="1200" dirty="0">
                <a:solidFill>
                  <a:srgbClr val="2E2E2E"/>
                </a:solidFill>
              </a:rPr>
              <a:t>MySQL</a:t>
            </a:r>
            <a:r>
              <a:rPr lang="ko-KR" altLang="en-US" sz="1200" dirty="0">
                <a:solidFill>
                  <a:srgbClr val="2E2E2E"/>
                </a:solidFill>
              </a:rPr>
              <a:t>을 실행하는데 필요한 파일과 실행 명령어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ko-KR" altLang="en-US" sz="1200" dirty="0">
                <a:solidFill>
                  <a:srgbClr val="2E2E2E"/>
                </a:solidFill>
              </a:rPr>
              <a:t>포트 정보 등을 가지고 있다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컨테이너를 실행하기 위한 모든 정보를 가지고 있기 때문에 어플리케이션을 실행하기 위한 의존성 파일등을 설치하거나 컴파일할 필요가 없다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2E2E2E"/>
                </a:solidFill>
              </a:rPr>
              <a:t>      -&gt; </a:t>
            </a:r>
            <a:r>
              <a:rPr lang="ko-KR" altLang="en-US" sz="1200" dirty="0">
                <a:solidFill>
                  <a:srgbClr val="2E2E2E"/>
                </a:solidFill>
              </a:rPr>
              <a:t>새로운 서버 추가될 경우 </a:t>
            </a:r>
            <a:r>
              <a:rPr lang="en-US" altLang="ko-KR" sz="1200" dirty="0">
                <a:solidFill>
                  <a:srgbClr val="2E2E2E"/>
                </a:solidFill>
              </a:rPr>
              <a:t>: </a:t>
            </a:r>
            <a:r>
              <a:rPr lang="ko-KR" altLang="en-US" sz="1200" dirty="0">
                <a:solidFill>
                  <a:srgbClr val="2E2E2E"/>
                </a:solidFill>
              </a:rPr>
              <a:t>이미지 다운 </a:t>
            </a:r>
            <a:r>
              <a:rPr lang="en-US" altLang="ko-KR" sz="1200" dirty="0">
                <a:solidFill>
                  <a:srgbClr val="2E2E2E"/>
                </a:solidFill>
              </a:rPr>
              <a:t>→ </a:t>
            </a:r>
            <a:r>
              <a:rPr lang="ko-KR" altLang="en-US" sz="1200" dirty="0">
                <a:solidFill>
                  <a:srgbClr val="2E2E2E"/>
                </a:solidFill>
              </a:rPr>
              <a:t>컨테이너 생성</a:t>
            </a: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rgbClr val="2E2E2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1747A-9B89-48A1-9351-50C25B2F6801}"/>
              </a:ext>
            </a:extLst>
          </p:cNvPr>
          <p:cNvSpPr/>
          <p:nvPr/>
        </p:nvSpPr>
        <p:spPr>
          <a:xfrm>
            <a:off x="6660232" y="1086292"/>
            <a:ext cx="2411760" cy="495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FC14C3-1961-418C-AFBA-41C6CE3C258F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docker logo">
            <a:extLst>
              <a:ext uri="{FF2B5EF4-FFF2-40B4-BE49-F238E27FC236}">
                <a16:creationId xmlns:a16="http://schemas.microsoft.com/office/drawing/2014/main" id="{A0DF376D-AF9F-4E96-9AAD-3573D6FF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4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What is Docker</a:t>
            </a:r>
            <a:r>
              <a:rPr lang="en-US" altLang="ko-KR" sz="18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?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DAEDFBA-67CA-45CF-B72B-914FB2D474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07" t="63793" r="2290" b="25636"/>
          <a:stretch/>
        </p:blipFill>
        <p:spPr>
          <a:xfrm>
            <a:off x="5957024" y="4086811"/>
            <a:ext cx="3139188" cy="4414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E41FEF2-8FA9-4EB5-8CC1-CD6CA3A63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07" t="36207" b="35971"/>
          <a:stretch/>
        </p:blipFill>
        <p:spPr>
          <a:xfrm>
            <a:off x="2797887" y="2548122"/>
            <a:ext cx="3295496" cy="11619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2910B1C-B442-4D20-8B87-24BAEAD3C0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07" t="76969"/>
          <a:stretch/>
        </p:blipFill>
        <p:spPr>
          <a:xfrm>
            <a:off x="2797887" y="5131431"/>
            <a:ext cx="3295496" cy="96186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949620A-AD7B-498D-8305-BF60732CBF6B}"/>
              </a:ext>
            </a:extLst>
          </p:cNvPr>
          <p:cNvGrpSpPr/>
          <p:nvPr/>
        </p:nvGrpSpPr>
        <p:grpSpPr>
          <a:xfrm>
            <a:off x="2982177" y="3711101"/>
            <a:ext cx="2808312" cy="1321247"/>
            <a:chOff x="2555776" y="3250574"/>
            <a:chExt cx="2808312" cy="1321247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CDE58BC-3248-4E3D-B84F-6A854CEDACF3}"/>
                </a:ext>
              </a:extLst>
            </p:cNvPr>
            <p:cNvCxnSpPr/>
            <p:nvPr/>
          </p:nvCxnSpPr>
          <p:spPr>
            <a:xfrm flipV="1">
              <a:off x="3203848" y="3258895"/>
              <a:ext cx="0" cy="1312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4EAD273-8DB3-4B0E-8920-6A57D522CF15}"/>
                </a:ext>
              </a:extLst>
            </p:cNvPr>
            <p:cNvCxnSpPr/>
            <p:nvPr/>
          </p:nvCxnSpPr>
          <p:spPr>
            <a:xfrm flipV="1">
              <a:off x="4716016" y="3250574"/>
              <a:ext cx="0" cy="1312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A00EB4B-DDB5-42E4-823A-606BC0C917FE}"/>
                </a:ext>
              </a:extLst>
            </p:cNvPr>
            <p:cNvSpPr/>
            <p:nvPr/>
          </p:nvSpPr>
          <p:spPr>
            <a:xfrm>
              <a:off x="2555776" y="3789040"/>
              <a:ext cx="1296144" cy="35073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노가다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2B6493E-A753-4992-96CA-0CD930B8AAFC}"/>
                </a:ext>
              </a:extLst>
            </p:cNvPr>
            <p:cNvSpPr/>
            <p:nvPr/>
          </p:nvSpPr>
          <p:spPr>
            <a:xfrm>
              <a:off x="4067944" y="3794468"/>
              <a:ext cx="1296144" cy="35073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노가다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D7BEF2-E6A7-4FB1-80A7-1526FC894217}"/>
              </a:ext>
            </a:extLst>
          </p:cNvPr>
          <p:cNvGrpSpPr/>
          <p:nvPr/>
        </p:nvGrpSpPr>
        <p:grpSpPr>
          <a:xfrm>
            <a:off x="3878007" y="3808212"/>
            <a:ext cx="1008112" cy="720080"/>
            <a:chOff x="3419872" y="3212976"/>
            <a:chExt cx="1008112" cy="72008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BEEA951-0130-4659-B64B-C9E03AD5F98E}"/>
                </a:ext>
              </a:extLst>
            </p:cNvPr>
            <p:cNvCxnSpPr/>
            <p:nvPr/>
          </p:nvCxnSpPr>
          <p:spPr>
            <a:xfrm flipV="1">
              <a:off x="3923928" y="3212976"/>
              <a:ext cx="0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DC1921A-632F-4444-A9BF-47BCA0E6A714}"/>
                </a:ext>
              </a:extLst>
            </p:cNvPr>
            <p:cNvSpPr/>
            <p:nvPr/>
          </p:nvSpPr>
          <p:spPr>
            <a:xfrm>
              <a:off x="3419872" y="3429000"/>
              <a:ext cx="1008112" cy="28803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Auto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971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17292 7.40741E-7 C -0.25052 7.40741E-7 -0.34566 0.02222 -0.34566 0.04028 L -0.34566 0.08079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5.55112E-17 L -0.00017 0.1395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Traditional VS Docker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CBE2CF3-0EBF-4469-9E13-87E73465D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16832"/>
            <a:ext cx="7920880" cy="31716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49DEE1-E4A5-4E25-877C-D2CA2BB5C2DC}"/>
              </a:ext>
            </a:extLst>
          </p:cNvPr>
          <p:cNvSpPr txBox="1"/>
          <p:nvPr/>
        </p:nvSpPr>
        <p:spPr>
          <a:xfrm>
            <a:off x="596760" y="5304495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컨테이너를 생성</a:t>
            </a:r>
            <a:r>
              <a:rPr lang="en-US" altLang="ko-KR" sz="1200" dirty="0">
                <a:solidFill>
                  <a:srgbClr val="2E2E2E"/>
                </a:solidFill>
              </a:rPr>
              <a:t> / </a:t>
            </a:r>
            <a:r>
              <a:rPr lang="ko-KR" altLang="en-US" sz="1200" dirty="0">
                <a:solidFill>
                  <a:srgbClr val="2E2E2E"/>
                </a:solidFill>
              </a:rPr>
              <a:t>구축 및 실행하는 기능 외에도 이미지 전송</a:t>
            </a:r>
            <a:r>
              <a:rPr lang="en-US" altLang="ko-KR" sz="1200" dirty="0">
                <a:solidFill>
                  <a:srgbClr val="2E2E2E"/>
                </a:solidFill>
              </a:rPr>
              <a:t>, </a:t>
            </a:r>
            <a:r>
              <a:rPr lang="ko-KR" altLang="en-US" sz="1200" dirty="0">
                <a:solidFill>
                  <a:srgbClr val="2E2E2E"/>
                </a:solidFill>
              </a:rPr>
              <a:t>이미지 버전 관리 프로세스를 용이하게 해준다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기존의 컨테이너는 전체 어플리케이션을 하나로 실행할 수밖에 없다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E2E2E"/>
                </a:solidFill>
              </a:rPr>
              <a:t>어플리케이션이 개별 프로세스로 세분화되도록 하며 이를 수행할 수 있게 해준다</a:t>
            </a:r>
            <a:r>
              <a:rPr lang="en-US" altLang="ko-KR" sz="1200" dirty="0">
                <a:solidFill>
                  <a:srgbClr val="2E2E2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47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Where it is used ?</a:t>
            </a:r>
            <a:endParaRPr lang="ko-KR" altLang="en-US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8840"/>
            <a:ext cx="3851850" cy="460648"/>
          </a:xfrm>
        </p:spPr>
        <p:txBody>
          <a:bodyPr/>
          <a:lstStyle/>
          <a:p>
            <a:pPr lvl="0" algn="ctr"/>
            <a:r>
              <a:rPr lang="en-US" altLang="ko-KR" b="1" dirty="0">
                <a:latin typeface="+mj-lt"/>
              </a:rPr>
              <a:t>Virtualization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1747A-9B89-48A1-9351-50C25B2F6801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FC14C3-1961-418C-AFBA-41C6CE3C258F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docker logo">
            <a:extLst>
              <a:ext uri="{FF2B5EF4-FFF2-40B4-BE49-F238E27FC236}">
                <a16:creationId xmlns:a16="http://schemas.microsoft.com/office/drawing/2014/main" id="{A0DF376D-AF9F-4E96-9AAD-3573D6FF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EA0B0A2-BCFC-4AB9-ABD6-81F48081B120}"/>
              </a:ext>
            </a:extLst>
          </p:cNvPr>
          <p:cNvSpPr txBox="1">
            <a:spLocks/>
          </p:cNvSpPr>
          <p:nvPr/>
        </p:nvSpPr>
        <p:spPr>
          <a:xfrm>
            <a:off x="4686519" y="1988840"/>
            <a:ext cx="385185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latin typeface="+mj-lt"/>
              </a:rPr>
              <a:t>Cloud Computing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493F0E-783A-409A-8462-1258D8052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00" t="14741"/>
          <a:stretch/>
        </p:blipFill>
        <p:spPr>
          <a:xfrm>
            <a:off x="755576" y="2564904"/>
            <a:ext cx="3384376" cy="37033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E0744D-7CFF-43D4-A3CA-CBAA3B2C5191}"/>
              </a:ext>
            </a:extLst>
          </p:cNvPr>
          <p:cNvSpPr/>
          <p:nvPr/>
        </p:nvSpPr>
        <p:spPr>
          <a:xfrm>
            <a:off x="755576" y="2636912"/>
            <a:ext cx="3312368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E473E9-BF98-48CC-A7F4-585400DF4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519" y="2460143"/>
            <a:ext cx="3851850" cy="40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5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478</Words>
  <Application>Microsoft Office PowerPoint</Application>
  <PresentationFormat>화면 슬라이드 쇼(4:3)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 Virtual Machine</vt:lpstr>
      <vt:lpstr> What is Docker ?</vt:lpstr>
      <vt:lpstr> What is Container</vt:lpstr>
      <vt:lpstr> What is Container</vt:lpstr>
      <vt:lpstr> What is Image ?</vt:lpstr>
      <vt:lpstr> What is Docker ?</vt:lpstr>
      <vt:lpstr> Traditional VS Docker</vt:lpstr>
      <vt:lpstr> Where it is used ?</vt:lpstr>
      <vt:lpstr> Why use Docker ?</vt:lpstr>
      <vt:lpstr>Next Time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정구익</cp:lastModifiedBy>
  <cp:revision>55</cp:revision>
  <dcterms:created xsi:type="dcterms:W3CDTF">2014-04-01T16:35:38Z</dcterms:created>
  <dcterms:modified xsi:type="dcterms:W3CDTF">2018-03-15T17:49:24Z</dcterms:modified>
</cp:coreProperties>
</file>