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5" r:id="rId8"/>
    <p:sldId id="263" r:id="rId9"/>
    <p:sldId id="277" r:id="rId10"/>
    <p:sldId id="283" r:id="rId11"/>
    <p:sldId id="264" r:id="rId12"/>
    <p:sldId id="265" r:id="rId13"/>
    <p:sldId id="284" r:id="rId14"/>
    <p:sldId id="285" r:id="rId15"/>
    <p:sldId id="286" r:id="rId16"/>
    <p:sldId id="287" r:id="rId17"/>
    <p:sldId id="266" r:id="rId18"/>
    <p:sldId id="267" r:id="rId19"/>
    <p:sldId id="268" r:id="rId20"/>
    <p:sldId id="269" r:id="rId21"/>
    <p:sldId id="271" r:id="rId22"/>
    <p:sldId id="272" r:id="rId23"/>
    <p:sldId id="273" r:id="rId24"/>
    <p:sldId id="274" r:id="rId25"/>
    <p:sldId id="270" r:id="rId26"/>
    <p:sldId id="276" r:id="rId27"/>
    <p:sldId id="278" r:id="rId28"/>
    <p:sldId id="279" r:id="rId29"/>
    <p:sldId id="280" r:id="rId30"/>
    <p:sldId id="281" r:id="rId31"/>
    <p:sldId id="282" r:id="rId32"/>
    <p:sldId id="288" r:id="rId33"/>
    <p:sldId id="289" r:id="rId34"/>
    <p:sldId id="292" r:id="rId35"/>
    <p:sldId id="291" r:id="rId36"/>
    <p:sldId id="293" r:id="rId37"/>
    <p:sldId id="294" r:id="rId38"/>
    <p:sldId id="295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78" y="-1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ginx.com/resources/wiki/start/topics/examples/phpfcgi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-43542" y="-29028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205029" y="-14515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943427" y="2951940"/>
            <a:ext cx="10261602" cy="97409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b="1" smtClean="0">
                <a:solidFill>
                  <a:schemeClr val="bg1"/>
                </a:solidFill>
                <a:latin typeface="Ebrima" pitchFamily="2" charset="0"/>
                <a:ea typeface="나눔바른고딕" pitchFamily="50" charset="-127"/>
                <a:cs typeface="Ebrima" pitchFamily="2" charset="0"/>
              </a:rPr>
              <a:t>HTML &amp; JavaScript</a:t>
            </a:r>
            <a:endParaRPr lang="ko-KR" altLang="ko-KR" sz="6000" b="1" dirty="0" smtClean="0">
              <a:solidFill>
                <a:schemeClr val="bg1"/>
              </a:solidFill>
              <a:latin typeface="Ebrima" pitchFamily="2" charset="0"/>
              <a:ea typeface="나눔바른고딕" pitchFamily="50" charset="-127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Client – Server Structure</a:t>
            </a:r>
            <a:endParaRPr lang="ko-KR" altLang="en-US" sz="4400" b="1"/>
          </a:p>
        </p:txBody>
      </p:sp>
      <p:grpSp>
        <p:nvGrpSpPr>
          <p:cNvPr id="8" name="그룹 7"/>
          <p:cNvGrpSpPr/>
          <p:nvPr/>
        </p:nvGrpSpPr>
        <p:grpSpPr>
          <a:xfrm>
            <a:off x="2282891" y="1466547"/>
            <a:ext cx="7908859" cy="4728136"/>
            <a:chOff x="896631" y="66180"/>
            <a:chExt cx="5293760" cy="6260937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914" y="2102736"/>
              <a:ext cx="1066491" cy="1084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5997" y="4947645"/>
              <a:ext cx="1298326" cy="1379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6178" y="583739"/>
              <a:ext cx="1072996" cy="1082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360" y="3552312"/>
              <a:ext cx="1066491" cy="1084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2598" y="2102736"/>
              <a:ext cx="1066491" cy="1084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603" y="4947645"/>
              <a:ext cx="1298326" cy="1379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785" y="583739"/>
              <a:ext cx="1072996" cy="1082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3874" y="3594780"/>
              <a:ext cx="999783" cy="999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306138" y="66180"/>
              <a:ext cx="2304256" cy="529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smtClean="0"/>
                <a:t>Web / Application</a:t>
              </a:r>
              <a:endParaRPr lang="ko-KR" altLang="en-US" sz="2000" b="1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86135" y="66180"/>
              <a:ext cx="2304256" cy="529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smtClean="0"/>
                <a:t>Only Web</a:t>
              </a:r>
              <a:endParaRPr lang="ko-KR" altLang="en-US" sz="2000" b="1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51308" y="839175"/>
              <a:ext cx="887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/>
                <a:t>client</a:t>
              </a:r>
              <a:endParaRPr lang="ko-KR" altLang="en-US" b="1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89704" y="839175"/>
              <a:ext cx="952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/>
                <a:t>client</a:t>
              </a:r>
              <a:endParaRPr lang="ko-KR" altLang="en-US" b="1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47547" y="2309075"/>
              <a:ext cx="887205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/>
                <a:t>Web server</a:t>
              </a:r>
              <a:endParaRPr lang="ko-KR" altLang="en-US" b="1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96631" y="3703671"/>
              <a:ext cx="1180871" cy="630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/>
                <a:t>Application server</a:t>
              </a:r>
              <a:endParaRPr lang="ko-KR" altLang="en-US" b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47551" y="5377037"/>
              <a:ext cx="887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/>
                <a:t>DB</a:t>
              </a:r>
              <a:endParaRPr lang="ko-KR" altLang="en-US" b="1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88700" y="2334301"/>
              <a:ext cx="887205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/>
                <a:t>Web server</a:t>
              </a:r>
              <a:endParaRPr lang="ko-KR" altLang="en-US" b="1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41868" y="3878385"/>
              <a:ext cx="1180871" cy="331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/>
                <a:t>PHP-FPM</a:t>
              </a:r>
              <a:endParaRPr lang="ko-KR" altLang="en-US" b="1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88701" y="5452714"/>
              <a:ext cx="887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/>
                <a:t>DB</a:t>
              </a:r>
              <a:endParaRPr lang="ko-KR" altLang="en-US" b="1"/>
            </a:p>
          </p:txBody>
        </p:sp>
        <p:sp>
          <p:nvSpPr>
            <p:cNvPr id="28" name="위쪽/아래쪽 화살표 27"/>
            <p:cNvSpPr/>
            <p:nvPr/>
          </p:nvSpPr>
          <p:spPr>
            <a:xfrm>
              <a:off x="2315893" y="1672541"/>
              <a:ext cx="178533" cy="416575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위쪽/아래쪽 화살표 28"/>
            <p:cNvSpPr/>
            <p:nvPr/>
          </p:nvSpPr>
          <p:spPr>
            <a:xfrm>
              <a:off x="2300138" y="3192766"/>
              <a:ext cx="178533" cy="312980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위쪽/아래쪽 화살표 29"/>
            <p:cNvSpPr/>
            <p:nvPr/>
          </p:nvSpPr>
          <p:spPr>
            <a:xfrm>
              <a:off x="2315893" y="4619013"/>
              <a:ext cx="178533" cy="312980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위쪽/아래쪽 화살표 30"/>
            <p:cNvSpPr/>
            <p:nvPr/>
          </p:nvSpPr>
          <p:spPr>
            <a:xfrm>
              <a:off x="4976578" y="1672541"/>
              <a:ext cx="178533" cy="416575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위쪽/아래쪽 화살표 31"/>
            <p:cNvSpPr/>
            <p:nvPr/>
          </p:nvSpPr>
          <p:spPr>
            <a:xfrm>
              <a:off x="4960822" y="3222856"/>
              <a:ext cx="178533" cy="416576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위쪽/아래쪽 화살표 32"/>
            <p:cNvSpPr/>
            <p:nvPr/>
          </p:nvSpPr>
          <p:spPr>
            <a:xfrm>
              <a:off x="4976578" y="4619013"/>
              <a:ext cx="178533" cy="312980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136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8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mtClean="0"/>
              <a:t>변수 </a:t>
            </a:r>
            <a:r>
              <a:rPr lang="en-US" altLang="ko-KR" sz="4400" b="1" smtClean="0"/>
              <a:t>&amp; </a:t>
            </a:r>
            <a:r>
              <a:rPr lang="ko-KR" altLang="en-US" sz="4400" b="1" smtClean="0"/>
              <a:t>상</a:t>
            </a:r>
            <a:r>
              <a:rPr lang="ko-KR" altLang="en-US" sz="4400" b="1"/>
              <a:t>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3500" y="1828800"/>
            <a:ext cx="95821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smtClean="0"/>
              <a:t>변수를 사용할 때 </a:t>
            </a:r>
            <a:r>
              <a:rPr lang="en-US" altLang="ko-KR" b="1" smtClean="0"/>
              <a:t>$</a:t>
            </a:r>
            <a:r>
              <a:rPr lang="ko-KR" altLang="en-US" b="1" smtClean="0"/>
              <a:t>변수명 형태로 사용한다</a:t>
            </a:r>
            <a:r>
              <a:rPr lang="en-US" altLang="ko-KR" b="1" smtClean="0"/>
              <a:t>.</a:t>
            </a:r>
            <a:endParaRPr lang="en-US" altLang="ko-KR" b="1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smtClean="0"/>
              <a:t>변수는 자료형을 지정하지 않아도 입력되는 값에 따라 자동으로 지정된다</a:t>
            </a:r>
            <a:r>
              <a:rPr lang="en-US" altLang="ko-KR" b="1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smtClean="0"/>
              <a:t>변수의 이름을 변수로 지정하는 것이 가능하다</a:t>
            </a:r>
            <a:endParaRPr lang="en-US" altLang="ko-KR" b="1"/>
          </a:p>
          <a:p>
            <a:endParaRPr lang="en-US" altLang="ko-KR" b="1" smtClean="0"/>
          </a:p>
          <a:p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smtClean="0"/>
              <a:t>상수를 정의 할 때는 </a:t>
            </a:r>
            <a:r>
              <a:rPr lang="en-US" altLang="ko-KR" b="1" smtClean="0"/>
              <a:t>define</a:t>
            </a:r>
            <a:r>
              <a:rPr lang="ko-KR" altLang="en-US" b="1" smtClean="0"/>
              <a:t>을 사용한다</a:t>
            </a:r>
            <a:r>
              <a:rPr lang="en-US" altLang="ko-KR" b="1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smtClean="0"/>
              <a:t>자료형은 자동으로 지정되지만 </a:t>
            </a:r>
            <a:r>
              <a:rPr lang="en-US" altLang="ko-KR" b="1" smtClean="0"/>
              <a:t>gettype / settype</a:t>
            </a:r>
            <a:r>
              <a:rPr lang="ko-KR" altLang="en-US" b="1" smtClean="0"/>
              <a:t>을 통해 데이터 형 검사가 가능하다</a:t>
            </a:r>
            <a:endParaRPr lang="en-US" altLang="ko-KR" b="1" smtClean="0"/>
          </a:p>
        </p:txBody>
      </p:sp>
    </p:spTree>
    <p:extLst>
      <p:ext uri="{BB962C8B-B14F-4D97-AF65-F5344CB8AC3E}">
        <p14:creationId xmlns:p14="http://schemas.microsoft.com/office/powerpoint/2010/main" val="42367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PHP </a:t>
            </a:r>
            <a:r>
              <a:rPr lang="ko-KR" altLang="en-US" sz="4400" b="1" smtClean="0"/>
              <a:t>함수</a:t>
            </a:r>
            <a:endParaRPr lang="ko-KR" altLang="en-US" sz="4400" b="1"/>
          </a:p>
        </p:txBody>
      </p:sp>
      <p:sp>
        <p:nvSpPr>
          <p:cNvPr id="4" name="TextBox 3"/>
          <p:cNvSpPr txBox="1"/>
          <p:nvPr/>
        </p:nvSpPr>
        <p:spPr>
          <a:xfrm>
            <a:off x="6210298" y="1828800"/>
            <a:ext cx="470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smtClean="0"/>
              <a:t>다른 프로그래밍 언어의 함수와 동일하게 사용할 수 있다</a:t>
            </a:r>
            <a:r>
              <a:rPr lang="en-US" altLang="ko-KR" b="1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1648" y="1657350"/>
            <a:ext cx="47053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예제</a:t>
            </a:r>
            <a:r>
              <a:rPr lang="en-US" altLang="ko-KR" b="1"/>
              <a:t> </a:t>
            </a:r>
            <a:r>
              <a:rPr lang="ko-KR" altLang="en-US" b="1" smtClean="0"/>
              <a:t>코드</a:t>
            </a:r>
            <a:endParaRPr lang="en-US" altLang="ko-KR" b="1" smtClean="0"/>
          </a:p>
          <a:p>
            <a:endParaRPr lang="en-US" altLang="ko-KR" b="1"/>
          </a:p>
          <a:p>
            <a:r>
              <a:rPr lang="en-US" altLang="ko-KR" b="1" smtClean="0"/>
              <a:t>&lt;?php</a:t>
            </a:r>
          </a:p>
          <a:p>
            <a:endParaRPr lang="en-US" altLang="ko-KR" b="1" smtClean="0"/>
          </a:p>
          <a:p>
            <a:r>
              <a:rPr lang="en-US" altLang="ko-KR" b="1" smtClean="0"/>
              <a:t>Function numbering( ) {</a:t>
            </a:r>
          </a:p>
          <a:p>
            <a:r>
              <a:rPr lang="en-US" altLang="ko-KR" b="1"/>
              <a:t>	</a:t>
            </a:r>
            <a:r>
              <a:rPr lang="en-US" altLang="ko-KR" b="1" smtClean="0"/>
              <a:t>$i = 0;</a:t>
            </a:r>
          </a:p>
          <a:p>
            <a:r>
              <a:rPr lang="en-US" altLang="ko-KR" b="1"/>
              <a:t>	</a:t>
            </a:r>
            <a:r>
              <a:rPr lang="en-US" altLang="ko-KR" b="1" smtClean="0"/>
              <a:t>while ($i &lt; 10) {</a:t>
            </a:r>
          </a:p>
          <a:p>
            <a:r>
              <a:rPr lang="en-US" altLang="ko-KR" b="1"/>
              <a:t>	</a:t>
            </a:r>
            <a:r>
              <a:rPr lang="en-US" altLang="ko-KR" b="1" smtClean="0"/>
              <a:t>	echo $i;</a:t>
            </a:r>
          </a:p>
          <a:p>
            <a:r>
              <a:rPr lang="en-US" altLang="ko-KR" b="1"/>
              <a:t>	</a:t>
            </a:r>
            <a:r>
              <a:rPr lang="en-US" altLang="ko-KR" b="1" smtClean="0"/>
              <a:t>	$i += 1;l</a:t>
            </a:r>
          </a:p>
          <a:p>
            <a:r>
              <a:rPr lang="en-US" altLang="ko-KR" b="1"/>
              <a:t>	</a:t>
            </a:r>
            <a:r>
              <a:rPr lang="en-US" altLang="ko-KR" b="1" smtClean="0"/>
              <a:t>}</a:t>
            </a:r>
          </a:p>
          <a:p>
            <a:r>
              <a:rPr lang="en-US" altLang="ko-KR" b="1" smtClean="0"/>
              <a:t>}</a:t>
            </a:r>
          </a:p>
          <a:p>
            <a:endParaRPr lang="en-US" altLang="ko-KR" b="1"/>
          </a:p>
          <a:p>
            <a:r>
              <a:rPr lang="en-US" altLang="ko-KR" b="1" smtClean="0"/>
              <a:t>Numbering( ) ;</a:t>
            </a:r>
          </a:p>
          <a:p>
            <a:endParaRPr lang="en-US" altLang="ko-KR" b="1" smtClean="0"/>
          </a:p>
          <a:p>
            <a:r>
              <a:rPr lang="en-US" altLang="ko-KR" b="1" smtClean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2367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PHP </a:t>
            </a:r>
            <a:r>
              <a:rPr lang="ko-KR" altLang="en-US" sz="4400" b="1" smtClean="0"/>
              <a:t>예제 </a:t>
            </a:r>
            <a:r>
              <a:rPr lang="en-US" altLang="ko-KR" sz="4400" b="1" smtClean="0"/>
              <a:t>– </a:t>
            </a:r>
            <a:r>
              <a:rPr lang="ko-KR" altLang="en-US" sz="4400" b="1" smtClean="0"/>
              <a:t>회원가입</a:t>
            </a:r>
            <a:r>
              <a:rPr lang="en-US" altLang="ko-KR" sz="2000" b="1" smtClean="0"/>
              <a:t>(1)</a:t>
            </a:r>
            <a:endParaRPr lang="ko-KR" altLang="en-US" sz="44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503667" y="1162957"/>
            <a:ext cx="9179715" cy="5180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503667" y="1162957"/>
            <a:ext cx="9179714" cy="5180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PHP </a:t>
            </a:r>
            <a:r>
              <a:rPr lang="ko-KR" altLang="en-US" sz="4400" b="1" smtClean="0"/>
              <a:t>예제 </a:t>
            </a:r>
            <a:r>
              <a:rPr lang="en-US" altLang="ko-KR" sz="4400" b="1" smtClean="0"/>
              <a:t>– </a:t>
            </a:r>
            <a:r>
              <a:rPr lang="ko-KR" altLang="en-US" sz="4400" b="1" smtClean="0"/>
              <a:t>회원가입</a:t>
            </a:r>
            <a:r>
              <a:rPr lang="en-US" altLang="ko-KR" sz="2000" b="1" smtClean="0"/>
              <a:t>(2)</a:t>
            </a:r>
            <a:endParaRPr lang="ko-KR" altLang="en-US" sz="4400" b="1"/>
          </a:p>
        </p:txBody>
      </p:sp>
    </p:spTree>
    <p:extLst>
      <p:ext uri="{BB962C8B-B14F-4D97-AF65-F5344CB8AC3E}">
        <p14:creationId xmlns:p14="http://schemas.microsoft.com/office/powerpoint/2010/main" val="189118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PHP </a:t>
            </a:r>
            <a:r>
              <a:rPr lang="ko-KR" altLang="en-US" sz="4400" b="1" smtClean="0"/>
              <a:t>예제 </a:t>
            </a:r>
            <a:r>
              <a:rPr lang="en-US" altLang="ko-KR" sz="4400" b="1" smtClean="0"/>
              <a:t>– </a:t>
            </a:r>
            <a:r>
              <a:rPr lang="ko-KR" altLang="en-US" sz="4400" b="1" smtClean="0"/>
              <a:t>회원가입</a:t>
            </a:r>
            <a:r>
              <a:rPr lang="en-US" altLang="ko-KR" sz="2000" b="1" smtClean="0"/>
              <a:t>(3)</a:t>
            </a:r>
            <a:endParaRPr lang="ko-KR" altLang="en-US" sz="4400" b="1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96"/>
          <a:stretch/>
        </p:blipFill>
        <p:spPr bwMode="auto">
          <a:xfrm>
            <a:off x="1581150" y="1162049"/>
            <a:ext cx="8942706" cy="522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21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PHP </a:t>
            </a:r>
            <a:r>
              <a:rPr lang="ko-KR" altLang="en-US" sz="4400" b="1" smtClean="0"/>
              <a:t>예제 </a:t>
            </a:r>
            <a:r>
              <a:rPr lang="en-US" altLang="ko-KR" sz="4400" b="1" smtClean="0"/>
              <a:t>– </a:t>
            </a:r>
            <a:r>
              <a:rPr lang="ko-KR" altLang="en-US" sz="4400" b="1" smtClean="0"/>
              <a:t>회원가입</a:t>
            </a:r>
            <a:r>
              <a:rPr lang="en-US" altLang="ko-KR" sz="2000" b="1" smtClean="0"/>
              <a:t>(4)</a:t>
            </a:r>
            <a:endParaRPr lang="ko-KR" altLang="en-US" sz="4400" b="1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73" b="-1183"/>
          <a:stretch/>
        </p:blipFill>
        <p:spPr bwMode="auto">
          <a:xfrm>
            <a:off x="1619250" y="1334407"/>
            <a:ext cx="8942706" cy="4990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74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DataBase</a:t>
            </a:r>
            <a:endParaRPr lang="ko-KR" altLang="en-US" sz="4400" b="1"/>
          </a:p>
        </p:txBody>
      </p:sp>
      <p:sp>
        <p:nvSpPr>
          <p:cNvPr id="4" name="TextBox 3"/>
          <p:cNvSpPr txBox="1"/>
          <p:nvPr/>
        </p:nvSpPr>
        <p:spPr>
          <a:xfrm>
            <a:off x="6210298" y="1828800"/>
            <a:ext cx="4705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smtClean="0"/>
              <a:t>데이터의 저장</a:t>
            </a:r>
            <a:r>
              <a:rPr lang="en-US" altLang="ko-KR" b="1" smtClean="0"/>
              <a:t>, </a:t>
            </a:r>
            <a:r>
              <a:rPr lang="ko-KR" altLang="en-US" b="1" smtClean="0"/>
              <a:t>조회</a:t>
            </a:r>
            <a:r>
              <a:rPr lang="en-US" altLang="ko-KR" b="1" smtClean="0"/>
              <a:t>, </a:t>
            </a:r>
            <a:r>
              <a:rPr lang="ko-KR" altLang="en-US" b="1" smtClean="0"/>
              <a:t>수정을 편리하고 안전하게 할 수 있도록 고안된 소프트웨어</a:t>
            </a: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b="1" smtClean="0"/>
              <a:t>PHP</a:t>
            </a:r>
            <a:r>
              <a:rPr lang="ko-KR" altLang="en-US" b="1" smtClean="0"/>
              <a:t>에서 데이터베이스 서버에 접속하여 데이터를 조회</a:t>
            </a:r>
            <a:r>
              <a:rPr lang="en-US" altLang="ko-KR" b="1" smtClean="0"/>
              <a:t>/</a:t>
            </a:r>
            <a:r>
              <a:rPr lang="ko-KR" altLang="en-US" b="1" smtClean="0"/>
              <a:t>수정</a:t>
            </a:r>
            <a:r>
              <a:rPr lang="en-US" altLang="ko-KR" b="1" smtClean="0"/>
              <a:t>/</a:t>
            </a:r>
            <a:r>
              <a:rPr lang="ko-KR" altLang="en-US" b="1" smtClean="0"/>
              <a:t>삭제가 가능하다</a:t>
            </a:r>
            <a:r>
              <a:rPr lang="en-US" altLang="ko-KR" b="1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b="1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smtClean="0"/>
              <a:t>데이터는 테이블 형식으로 저장되어 있다</a:t>
            </a:r>
            <a:r>
              <a:rPr lang="en-US" altLang="ko-KR" b="1" smtClean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49" y="1577074"/>
            <a:ext cx="4552951" cy="419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3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DataBase</a:t>
            </a:r>
            <a:endParaRPr lang="ko-KR" altLang="en-US" sz="4400" b="1"/>
          </a:p>
        </p:txBody>
      </p:sp>
      <p:grpSp>
        <p:nvGrpSpPr>
          <p:cNvPr id="10" name="그룹 9"/>
          <p:cNvGrpSpPr/>
          <p:nvPr/>
        </p:nvGrpSpPr>
        <p:grpSpPr>
          <a:xfrm>
            <a:off x="1551668" y="1548416"/>
            <a:ext cx="9135382" cy="4523167"/>
            <a:chOff x="1532618" y="1192782"/>
            <a:chExt cx="8194673" cy="4523167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2618" y="2276475"/>
              <a:ext cx="1610632" cy="1610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551668" y="3810000"/>
              <a:ext cx="16106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/>
                <a:t>Database server</a:t>
              </a:r>
              <a:endParaRPr lang="ko-KR" altLang="en-US" b="1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791965" y="1378744"/>
              <a:ext cx="1122935" cy="1480410"/>
              <a:chOff x="3753865" y="1359694"/>
              <a:chExt cx="1452562" cy="1759747"/>
            </a:xfrm>
          </p:grpSpPr>
          <p:pic>
            <p:nvPicPr>
              <p:cNvPr id="3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3865" y="1359694"/>
                <a:ext cx="1452562" cy="14525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3753865" y="2717006"/>
                <a:ext cx="1452562" cy="402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smtClean="0"/>
                  <a:t>Account1</a:t>
                </a:r>
                <a:endParaRPr lang="ko-KR" altLang="en-US" sz="1600" b="1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3791965" y="2755129"/>
              <a:ext cx="1122935" cy="1480410"/>
              <a:chOff x="3753865" y="1359694"/>
              <a:chExt cx="1452562" cy="1759747"/>
            </a:xfrm>
          </p:grpSpPr>
          <p:pic>
            <p:nvPicPr>
              <p:cNvPr id="2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3865" y="1359694"/>
                <a:ext cx="1452562" cy="14525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3753865" y="2717006"/>
                <a:ext cx="1452562" cy="402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smtClean="0"/>
                  <a:t>Account2</a:t>
                </a:r>
                <a:endParaRPr lang="ko-KR" altLang="en-US" sz="1600" b="1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3791965" y="4235539"/>
              <a:ext cx="1122935" cy="1480410"/>
              <a:chOff x="3753865" y="1359694"/>
              <a:chExt cx="1452562" cy="1759747"/>
            </a:xfrm>
          </p:grpSpPr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3865" y="1359694"/>
                <a:ext cx="1452562" cy="14525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3753865" y="2717006"/>
                <a:ext cx="1452562" cy="402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smtClean="0"/>
                  <a:t>Account3</a:t>
                </a:r>
                <a:endParaRPr lang="ko-KR" altLang="en-US" sz="1600" b="1"/>
              </a:p>
            </p:txBody>
          </p:sp>
        </p:grpSp>
        <p:cxnSp>
          <p:nvCxnSpPr>
            <p:cNvPr id="16" name="꺾인 연결선 15"/>
            <p:cNvCxnSpPr>
              <a:stCxn id="11" idx="3"/>
              <a:endCxn id="31" idx="1"/>
            </p:cNvCxnSpPr>
            <p:nvPr/>
          </p:nvCxnSpPr>
          <p:spPr>
            <a:xfrm flipV="1">
              <a:off x="3143250" y="1989738"/>
              <a:ext cx="648715" cy="1092053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11" idx="3"/>
              <a:endCxn id="29" idx="1"/>
            </p:cNvCxnSpPr>
            <p:nvPr/>
          </p:nvCxnSpPr>
          <p:spPr>
            <a:xfrm>
              <a:off x="3143250" y="3081791"/>
              <a:ext cx="648715" cy="284332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>
              <a:stCxn id="11" idx="3"/>
              <a:endCxn id="27" idx="1"/>
            </p:cNvCxnSpPr>
            <p:nvPr/>
          </p:nvCxnSpPr>
          <p:spPr>
            <a:xfrm>
              <a:off x="3143250" y="3081791"/>
              <a:ext cx="648715" cy="1764742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>
              <a:off x="5626095" y="1192782"/>
              <a:ext cx="4101196" cy="1850909"/>
              <a:chOff x="5492745" y="1350169"/>
              <a:chExt cx="4101196" cy="1850909"/>
            </a:xfrm>
          </p:grpSpPr>
          <p:pic>
            <p:nvPicPr>
              <p:cNvPr id="25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2745" y="1350169"/>
                <a:ext cx="4101196" cy="15768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5492745" y="2831746"/>
                <a:ext cx="4101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smtClean="0"/>
                  <a:t>table1</a:t>
                </a:r>
                <a:endParaRPr lang="ko-KR" altLang="en-US" b="1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626095" y="3210598"/>
              <a:ext cx="4101196" cy="1850909"/>
              <a:chOff x="5492745" y="1350169"/>
              <a:chExt cx="4101196" cy="1850909"/>
            </a:xfrm>
          </p:grpSpPr>
          <p:pic>
            <p:nvPicPr>
              <p:cNvPr id="23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2745" y="1350169"/>
                <a:ext cx="4101196" cy="15768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5492745" y="2831746"/>
                <a:ext cx="4101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smtClean="0"/>
                  <a:t>table2</a:t>
                </a:r>
                <a:endParaRPr lang="ko-KR" altLang="en-US" b="1"/>
              </a:p>
            </p:txBody>
          </p:sp>
        </p:grpSp>
        <p:cxnSp>
          <p:nvCxnSpPr>
            <p:cNvPr id="21" name="꺾인 연결선 20"/>
            <p:cNvCxnSpPr>
              <a:stCxn id="31" idx="3"/>
              <a:endCxn id="25" idx="1"/>
            </p:cNvCxnSpPr>
            <p:nvPr/>
          </p:nvCxnSpPr>
          <p:spPr>
            <a:xfrm flipV="1">
              <a:off x="4914900" y="1981196"/>
              <a:ext cx="711195" cy="8542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꺾인 연결선 21"/>
            <p:cNvCxnSpPr>
              <a:stCxn id="31" idx="3"/>
              <a:endCxn id="23" idx="1"/>
            </p:cNvCxnSpPr>
            <p:nvPr/>
          </p:nvCxnSpPr>
          <p:spPr>
            <a:xfrm>
              <a:off x="4914900" y="1989738"/>
              <a:ext cx="711195" cy="200927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꺾인 연결선 4"/>
          <p:cNvCxnSpPr>
            <a:stCxn id="29" idx="3"/>
            <a:endCxn id="25" idx="1"/>
          </p:cNvCxnSpPr>
          <p:nvPr/>
        </p:nvCxnSpPr>
        <p:spPr>
          <a:xfrm flipV="1">
            <a:off x="5322220" y="2336830"/>
            <a:ext cx="792836" cy="13849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29" idx="3"/>
            <a:endCxn id="23" idx="1"/>
          </p:cNvCxnSpPr>
          <p:nvPr/>
        </p:nvCxnSpPr>
        <p:spPr>
          <a:xfrm>
            <a:off x="5322220" y="3721757"/>
            <a:ext cx="792836" cy="63288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86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DataBase Table (Relation)</a:t>
            </a:r>
            <a:endParaRPr lang="ko-KR" altLang="en-US" sz="4400" b="1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851" y="2019987"/>
            <a:ext cx="745689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7448550" y="1962837"/>
            <a:ext cx="2433046" cy="3199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구부러진 연결선 31"/>
          <p:cNvCxnSpPr>
            <a:endCxn id="30" idx="0"/>
          </p:cNvCxnSpPr>
          <p:nvPr/>
        </p:nvCxnSpPr>
        <p:spPr>
          <a:xfrm rot="10800000" flipV="1">
            <a:off x="8665074" y="1530351"/>
            <a:ext cx="440827" cy="43248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05901" y="1314450"/>
            <a:ext cx="139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Columns</a:t>
            </a:r>
          </a:p>
          <a:p>
            <a:r>
              <a:rPr lang="en-US" altLang="ko-KR" b="1" smtClean="0"/>
              <a:t>(Attribute)</a:t>
            </a:r>
            <a:endParaRPr lang="ko-KR" altLang="en-US" b="1"/>
          </a:p>
        </p:txBody>
      </p:sp>
      <p:sp>
        <p:nvSpPr>
          <p:cNvPr id="47" name="직사각형 46"/>
          <p:cNvSpPr/>
          <p:nvPr/>
        </p:nvSpPr>
        <p:spPr>
          <a:xfrm>
            <a:off x="2481851" y="2629587"/>
            <a:ext cx="7552145" cy="456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375456" y="1339851"/>
            <a:ext cx="139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Row</a:t>
            </a:r>
          </a:p>
          <a:p>
            <a:pPr algn="ctr"/>
            <a:r>
              <a:rPr lang="en-US" altLang="ko-KR" b="1" smtClean="0"/>
              <a:t>(Tuple)</a:t>
            </a:r>
            <a:endParaRPr lang="ko-KR" altLang="en-US" b="1"/>
          </a:p>
        </p:txBody>
      </p:sp>
      <p:cxnSp>
        <p:nvCxnSpPr>
          <p:cNvPr id="41" name="구부러진 연결선 40"/>
          <p:cNvCxnSpPr/>
          <p:nvPr/>
        </p:nvCxnSpPr>
        <p:spPr>
          <a:xfrm rot="16200000" flipH="1">
            <a:off x="1800238" y="2233380"/>
            <a:ext cx="895007" cy="35392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4572000" y="4248150"/>
            <a:ext cx="1028700" cy="4864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구부러진 연결선 44"/>
          <p:cNvCxnSpPr>
            <a:endCxn id="43" idx="4"/>
          </p:cNvCxnSpPr>
          <p:nvPr/>
        </p:nvCxnSpPr>
        <p:spPr>
          <a:xfrm rot="5400000" flipH="1" flipV="1">
            <a:off x="4440581" y="4866031"/>
            <a:ext cx="777188" cy="5143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899805" y="5480051"/>
            <a:ext cx="139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Instance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39690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What is HTML?</a:t>
            </a:r>
            <a:endParaRPr lang="ko-KR" altLang="en-US" sz="44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49" y="1619250"/>
            <a:ext cx="49339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15100" y="1828800"/>
            <a:ext cx="44005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smtClean="0"/>
              <a:t>Hyper Text Markup Language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smtClean="0"/>
              <a:t>웹페이지를 만드는 언어</a:t>
            </a: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b="1" smtClean="0"/>
              <a:t>Tag : HTML</a:t>
            </a:r>
            <a:r>
              <a:rPr lang="ko-KR" altLang="en-US" b="1" smtClean="0"/>
              <a:t>의 최소 단위</a:t>
            </a: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smtClean="0"/>
              <a:t>이해하기 쉬워 진입 장벽이 매우 낮음</a:t>
            </a: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b="1" smtClean="0"/>
              <a:t>Front-end Language</a:t>
            </a:r>
          </a:p>
        </p:txBody>
      </p:sp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KEYs in Table</a:t>
            </a:r>
            <a:endParaRPr lang="ko-KR" altLang="en-US" sz="4400" b="1"/>
          </a:p>
        </p:txBody>
      </p:sp>
      <p:sp>
        <p:nvSpPr>
          <p:cNvPr id="17" name="TextBox 16"/>
          <p:cNvSpPr txBox="1"/>
          <p:nvPr/>
        </p:nvSpPr>
        <p:spPr>
          <a:xfrm>
            <a:off x="1333500" y="1390650"/>
            <a:ext cx="95821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smtClean="0"/>
              <a:t>기본키 </a:t>
            </a:r>
            <a:r>
              <a:rPr lang="en-US" altLang="ko-KR" b="1" smtClean="0"/>
              <a:t>(Primary Key)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b="1" smtClean="0"/>
              <a:t>식별자로 이용하기에 가장 적합한 </a:t>
            </a:r>
            <a:r>
              <a:rPr lang="en-US" altLang="ko-KR" b="1" smtClean="0"/>
              <a:t>Attribute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altLang="ko-KR" b="1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smtClean="0"/>
              <a:t>슈퍼키 </a:t>
            </a:r>
            <a:r>
              <a:rPr lang="en-US" altLang="ko-KR" b="1" smtClean="0"/>
              <a:t>(Super Key)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b="1"/>
              <a:t>고유하게 식별하는 모든 조합</a:t>
            </a:r>
            <a:endParaRPr lang="en-US" altLang="ko-KR" b="1" smtClean="0"/>
          </a:p>
          <a:p>
            <a:endParaRPr lang="en-US" altLang="ko-KR" b="1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smtClean="0"/>
              <a:t>후보키 </a:t>
            </a:r>
            <a:r>
              <a:rPr lang="en-US" altLang="ko-KR" b="1" smtClean="0"/>
              <a:t>(Candidate Key)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altLang="ko-KR" b="1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b="1" smtClean="0"/>
              <a:t>Super Key </a:t>
            </a:r>
            <a:r>
              <a:rPr lang="ko-KR" altLang="en-US" b="1" smtClean="0"/>
              <a:t>중에서 더 이상 줄일 수 없는 형태</a:t>
            </a:r>
            <a:endParaRPr lang="en-US" altLang="ko-KR" b="1" smtClean="0"/>
          </a:p>
          <a:p>
            <a:pPr marL="742950" lvl="1" indent="-285750">
              <a:buFont typeface="Wingdings" pitchFamily="2" charset="2"/>
              <a:buChar char="Ø"/>
            </a:pPr>
            <a:endParaRPr lang="en-US" altLang="ko-KR" b="1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b="1" smtClean="0"/>
              <a:t>테이블에서 관계를 정의할 때</a:t>
            </a:r>
            <a:r>
              <a:rPr lang="en-US" altLang="ko-KR" b="1" smtClean="0"/>
              <a:t>, </a:t>
            </a:r>
            <a:r>
              <a:rPr lang="ko-KR" altLang="en-US" b="1" smtClean="0"/>
              <a:t>적어도</a:t>
            </a:r>
            <a:r>
              <a:rPr lang="en-US" altLang="ko-KR" b="1" smtClean="0"/>
              <a:t> </a:t>
            </a:r>
            <a:r>
              <a:rPr lang="ko-KR" altLang="en-US" b="1" smtClean="0"/>
              <a:t>하느의 후보 키가 존재한다</a:t>
            </a:r>
            <a:r>
              <a:rPr lang="en-US" altLang="ko-KR" b="1" smtClean="0"/>
              <a:t>.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altLang="ko-KR" b="1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b="1" smtClean="0"/>
              <a:t>외래키 </a:t>
            </a:r>
            <a:r>
              <a:rPr lang="en-US" altLang="ko-KR" b="1" smtClean="0"/>
              <a:t>(Foreign Key)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 b="1"/>
          </a:p>
          <a:p>
            <a:pPr marL="800100" lvl="1" indent="-342900">
              <a:buFont typeface="Wingdings" pitchFamily="2" charset="2"/>
              <a:buChar char="Ø"/>
            </a:pPr>
            <a:r>
              <a:rPr lang="ko-KR" altLang="en-US" b="1" smtClean="0"/>
              <a:t>한</a:t>
            </a:r>
            <a:r>
              <a:rPr lang="en-US" altLang="ko-KR" b="1" smtClean="0"/>
              <a:t> </a:t>
            </a:r>
            <a:r>
              <a:rPr lang="ko-KR" altLang="en-US" b="1" smtClean="0"/>
              <a:t>테이블의 </a:t>
            </a:r>
            <a:r>
              <a:rPr lang="en-US" altLang="ko-KR" b="1" smtClean="0"/>
              <a:t>attribute </a:t>
            </a:r>
            <a:r>
              <a:rPr lang="ko-KR" altLang="en-US" b="1" smtClean="0"/>
              <a:t>중 다른 테이블의 </a:t>
            </a:r>
            <a:r>
              <a:rPr lang="en-US" altLang="ko-KR" b="1" smtClean="0"/>
              <a:t>row</a:t>
            </a:r>
            <a:r>
              <a:rPr lang="ko-KR" altLang="en-US" b="1" smtClean="0"/>
              <a:t>를 식별할 수 있는 키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4240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mtClean="0"/>
              <a:t>기본키 </a:t>
            </a:r>
            <a:r>
              <a:rPr lang="en-US" altLang="ko-KR" sz="4400" b="1" smtClean="0"/>
              <a:t>(Primary Key)</a:t>
            </a:r>
            <a:endParaRPr lang="ko-KR" altLang="en-US" sz="4400" b="1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70" y="1305888"/>
            <a:ext cx="7896935" cy="490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6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mtClean="0"/>
              <a:t>슈퍼</a:t>
            </a:r>
            <a:r>
              <a:rPr lang="ko-KR" altLang="en-US" sz="4400" b="1"/>
              <a:t>키</a:t>
            </a:r>
            <a:r>
              <a:rPr lang="ko-KR" altLang="en-US" sz="4400" b="1" smtClean="0"/>
              <a:t> </a:t>
            </a:r>
            <a:r>
              <a:rPr lang="en-US" altLang="ko-KR" sz="4400" b="1" smtClean="0"/>
              <a:t>(Super Key)</a:t>
            </a:r>
            <a:endParaRPr lang="ko-KR" altLang="en-US" sz="4400" b="1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50" y="1482168"/>
            <a:ext cx="7852297" cy="432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>
            <a:off x="5073197" y="4253599"/>
            <a:ext cx="1504950" cy="104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44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mtClean="0"/>
              <a:t>후보</a:t>
            </a:r>
            <a:r>
              <a:rPr lang="ko-KR" altLang="en-US" sz="4400" b="1"/>
              <a:t>키</a:t>
            </a:r>
            <a:r>
              <a:rPr lang="ko-KR" altLang="en-US" sz="4400" b="1" smtClean="0"/>
              <a:t> </a:t>
            </a:r>
            <a:r>
              <a:rPr lang="en-US" altLang="ko-KR" sz="4400" b="1" smtClean="0"/>
              <a:t>(Candidate Key)</a:t>
            </a:r>
            <a:endParaRPr lang="ko-KR" altLang="en-US" sz="4400" b="1"/>
          </a:p>
        </p:txBody>
      </p:sp>
      <p:pic>
        <p:nvPicPr>
          <p:cNvPr id="11266" name="Picture 2" descr="http://1.bp.blogspot.com/-wHWq00A4T4w/UjVQh0WrmyI/AAAAAAAAAKw/pdlN4tUynbA/s1600/candidate+ke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631" y="1581150"/>
            <a:ext cx="8457336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88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mtClean="0"/>
              <a:t>외래</a:t>
            </a:r>
            <a:r>
              <a:rPr lang="ko-KR" altLang="en-US" sz="4400" b="1"/>
              <a:t>키</a:t>
            </a:r>
            <a:r>
              <a:rPr lang="ko-KR" altLang="en-US" sz="4400" b="1" smtClean="0"/>
              <a:t> </a:t>
            </a:r>
            <a:r>
              <a:rPr lang="en-US" altLang="ko-KR" sz="4400" b="1" smtClean="0"/>
              <a:t>(Foreign Key)</a:t>
            </a:r>
            <a:endParaRPr lang="ko-KR" altLang="en-US" sz="4400" b="1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29" y="1719263"/>
            <a:ext cx="9105867" cy="412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07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DBMS Language</a:t>
            </a:r>
            <a:endParaRPr lang="ko-KR" altLang="en-US" sz="4400" b="1"/>
          </a:p>
        </p:txBody>
      </p:sp>
      <p:sp>
        <p:nvSpPr>
          <p:cNvPr id="9" name="TextBox 8"/>
          <p:cNvSpPr txBox="1"/>
          <p:nvPr/>
        </p:nvSpPr>
        <p:spPr>
          <a:xfrm>
            <a:off x="1333500" y="1771650"/>
            <a:ext cx="95821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smtClean="0"/>
              <a:t>DDL (Data Definition Language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b="1" smtClean="0"/>
              <a:t>Create, Alter, Drop</a:t>
            </a:r>
            <a:r>
              <a:rPr lang="ko-KR" altLang="en-US" b="1" smtClean="0"/>
              <a:t>등의 생성</a:t>
            </a:r>
            <a:r>
              <a:rPr lang="en-US" altLang="ko-KR" b="1" smtClean="0"/>
              <a:t>/</a:t>
            </a:r>
            <a:r>
              <a:rPr lang="ko-KR" altLang="en-US" b="1" smtClean="0"/>
              <a:t>삭제</a:t>
            </a:r>
            <a:r>
              <a:rPr lang="en-US" altLang="ko-KR" b="1" smtClean="0"/>
              <a:t>, </a:t>
            </a:r>
            <a:r>
              <a:rPr lang="ko-KR" altLang="en-US" b="1" smtClean="0"/>
              <a:t>구조 변경 등에 사용되는 명령어</a:t>
            </a: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b="1" smtClean="0"/>
              <a:t>DML (Data Manipulation Language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b="1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b="1" smtClean="0"/>
              <a:t>Select, Insert, Delete, Update</a:t>
            </a:r>
            <a:r>
              <a:rPr lang="ko-KR" altLang="en-US" b="1" smtClean="0"/>
              <a:t>등 테이블에 들어가 데이터에 관한 명령어</a:t>
            </a:r>
            <a:endParaRPr lang="en-US" altLang="ko-KR" b="1" smtClean="0"/>
          </a:p>
          <a:p>
            <a:pPr marL="742950" lvl="1" indent="-285750">
              <a:buFont typeface="Wingdings" pitchFamily="2" charset="2"/>
              <a:buChar char="Ø"/>
            </a:pPr>
            <a:endParaRPr lang="en-US" altLang="ko-KR" b="1"/>
          </a:p>
          <a:p>
            <a:pPr marL="742950" lvl="1" indent="-285750">
              <a:buFont typeface="Wingdings" pitchFamily="2" charset="2"/>
              <a:buChar char="Ø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b="1" smtClean="0"/>
              <a:t>DCL (Data Control Language)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b="1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b="1" smtClean="0"/>
              <a:t>Grant, Revoke, Commit, Rollback </a:t>
            </a:r>
            <a:r>
              <a:rPr lang="ko-KR" altLang="en-US" b="1" smtClean="0"/>
              <a:t>등의 데이터베이스 관리 명령어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279356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Nginx + PHP + MariaDB</a:t>
            </a:r>
            <a:endParaRPr lang="ko-KR" altLang="en-US" sz="4400" b="1"/>
          </a:p>
        </p:txBody>
      </p:sp>
      <p:sp>
        <p:nvSpPr>
          <p:cNvPr id="9" name="TextBox 8"/>
          <p:cNvSpPr txBox="1"/>
          <p:nvPr/>
        </p:nvSpPr>
        <p:spPr>
          <a:xfrm>
            <a:off x="6591300" y="1771650"/>
            <a:ext cx="43243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smtClean="0"/>
              <a:t>원칙적으로는 해커의 공격이나 접근을 막기 위해 각 저장소 </a:t>
            </a:r>
            <a:r>
              <a:rPr lang="en-US" altLang="ko-KR" b="1"/>
              <a:t> </a:t>
            </a:r>
            <a:r>
              <a:rPr lang="en-US" altLang="ko-KR" b="1" smtClean="0"/>
              <a:t>           ( Web server , DB server ) </a:t>
            </a:r>
            <a:r>
              <a:rPr lang="ko-KR" altLang="en-US" b="1" smtClean="0"/>
              <a:t>별로   보안키를 발급받아 이용해야 하지만 멘토링의 주 목적은 그것이 아니기 때문에</a:t>
            </a:r>
            <a:r>
              <a:rPr lang="en-US" altLang="ko-KR" b="1"/>
              <a:t> </a:t>
            </a:r>
            <a:r>
              <a:rPr lang="en-US" altLang="ko-KR" b="1" smtClean="0"/>
              <a:t>   </a:t>
            </a:r>
            <a:r>
              <a:rPr lang="ko-KR" altLang="en-US" b="1" smtClean="0"/>
              <a:t>생략한다</a:t>
            </a:r>
            <a:r>
              <a:rPr lang="en-US" altLang="ko-KR" b="1"/>
              <a:t>.</a:t>
            </a:r>
            <a:endParaRPr lang="en-US" altLang="ko-KR" b="1" smtClean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63" y="1906463"/>
            <a:ext cx="2159906" cy="1965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443" y="4453473"/>
            <a:ext cx="2771347" cy="1494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2889421"/>
            <a:ext cx="23431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>
            <a:stCxn id="8" idx="2"/>
            <a:endCxn id="2050" idx="0"/>
          </p:cNvCxnSpPr>
          <p:nvPr/>
        </p:nvCxnSpPr>
        <p:spPr>
          <a:xfrm>
            <a:off x="2788116" y="3872379"/>
            <a:ext cx="1" cy="58109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endCxn id="2051" idx="2"/>
          </p:cNvCxnSpPr>
          <p:nvPr/>
        </p:nvCxnSpPr>
        <p:spPr>
          <a:xfrm flipV="1">
            <a:off x="4173790" y="4651546"/>
            <a:ext cx="1436435" cy="54910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931" y="3917674"/>
            <a:ext cx="429190" cy="49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014" y="5029199"/>
            <a:ext cx="429190" cy="49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덧셈 기호 9"/>
          <p:cNvSpPr/>
          <p:nvPr/>
        </p:nvSpPr>
        <p:spPr>
          <a:xfrm rot="19101233">
            <a:off x="1920420" y="3738623"/>
            <a:ext cx="844211" cy="723900"/>
          </a:xfrm>
          <a:prstGeom prst="mathPlus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덧셈 기호 17"/>
          <p:cNvSpPr/>
          <p:nvPr/>
        </p:nvSpPr>
        <p:spPr>
          <a:xfrm rot="19101233">
            <a:off x="4572494" y="4912500"/>
            <a:ext cx="844211" cy="723900"/>
          </a:xfrm>
          <a:prstGeom prst="mathPlus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4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MariaDB install</a:t>
            </a:r>
            <a:endParaRPr lang="ko-KR" altLang="en-US" sz="4400" b="1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71650" y="1409700"/>
            <a:ext cx="83820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# apt-get install mariadb-server-10.1 mariadb-client-10.1</a:t>
            </a:r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71650" y="2838450"/>
            <a:ext cx="83820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데이터베이스 </a:t>
            </a:r>
            <a:r>
              <a:rPr lang="en-US" altLang="ko-KR" smtClean="0"/>
              <a:t>root user</a:t>
            </a:r>
            <a:r>
              <a:rPr lang="ko-KR" altLang="en-US" smtClean="0"/>
              <a:t>의 비밀번호를 설정한다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771650" y="4291699"/>
            <a:ext cx="83820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#apt-get install php7.0-mysql  [ php</a:t>
            </a:r>
            <a:r>
              <a:rPr lang="ko-KR" altLang="en-US" smtClean="0"/>
              <a:t>와 </a:t>
            </a:r>
            <a:r>
              <a:rPr lang="en-US" altLang="ko-KR" smtClean="0"/>
              <a:t>DB </a:t>
            </a:r>
            <a:r>
              <a:rPr lang="ko-KR" altLang="en-US" smtClean="0"/>
              <a:t>연동 모듈 설치 </a:t>
            </a:r>
            <a:r>
              <a:rPr lang="en-US" altLang="ko-KR" smtClean="0"/>
              <a:t>]</a:t>
            </a:r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5600700" y="2038350"/>
            <a:ext cx="361950" cy="685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5591175" y="3491599"/>
            <a:ext cx="361950" cy="685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5572125" y="4920349"/>
            <a:ext cx="361950" cy="685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771650" y="5682349"/>
            <a:ext cx="83820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기본 설정 </a:t>
            </a:r>
            <a:r>
              <a:rPr lang="en-US" altLang="ko-KR" smtClean="0"/>
              <a:t>[ </a:t>
            </a:r>
            <a:r>
              <a:rPr lang="ko-KR" altLang="en-US" smtClean="0"/>
              <a:t>다음 페이지 </a:t>
            </a:r>
            <a:r>
              <a:rPr lang="en-US" altLang="ko-KR" smtClean="0"/>
              <a:t>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22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PHP-DB </a:t>
            </a:r>
            <a:r>
              <a:rPr lang="ko-KR" altLang="en-US" sz="4400" b="1" smtClean="0"/>
              <a:t>설정</a:t>
            </a:r>
            <a:endParaRPr lang="ko-KR" altLang="en-US" sz="4400" b="1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71650" y="1409700"/>
            <a:ext cx="83820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# vi /etc/mysql/conf.d/mariadb.cnf</a:t>
            </a:r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71650" y="2838450"/>
            <a:ext cx="8382000" cy="3467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# MariaDB-specific config file.</a:t>
            </a:r>
          </a:p>
          <a:p>
            <a:r>
              <a:rPr lang="en-US" altLang="ko-KR" sz="1400"/>
              <a:t># Read by /etc/mysql/my.cnf</a:t>
            </a:r>
          </a:p>
          <a:p>
            <a:r>
              <a:rPr lang="en-US" altLang="ko-KR" sz="1400"/>
              <a:t> </a:t>
            </a:r>
          </a:p>
          <a:p>
            <a:r>
              <a:rPr lang="en-US" altLang="ko-KR" sz="1400"/>
              <a:t>[client]</a:t>
            </a:r>
          </a:p>
          <a:p>
            <a:r>
              <a:rPr lang="en-US" altLang="ko-KR" sz="1400"/>
              <a:t># Default is Latin1, if you need UTF-8 set this (also in server section)</a:t>
            </a:r>
          </a:p>
          <a:p>
            <a:r>
              <a:rPr lang="en-US" altLang="ko-KR" sz="1400"/>
              <a:t>default-character-set = utf8mb4</a:t>
            </a:r>
          </a:p>
          <a:p>
            <a:r>
              <a:rPr lang="en-US" altLang="ko-KR" sz="1400"/>
              <a:t> </a:t>
            </a:r>
          </a:p>
          <a:p>
            <a:r>
              <a:rPr lang="en-US" altLang="ko-KR" sz="1400"/>
              <a:t>[mysqld]</a:t>
            </a:r>
          </a:p>
          <a:p>
            <a:r>
              <a:rPr lang="en-US" altLang="ko-KR" sz="1400"/>
              <a:t>#</a:t>
            </a:r>
          </a:p>
          <a:p>
            <a:r>
              <a:rPr lang="en-US" altLang="ko-KR" sz="1400"/>
              <a:t># * Character sets</a:t>
            </a:r>
          </a:p>
          <a:p>
            <a:r>
              <a:rPr lang="en-US" altLang="ko-KR" sz="1400"/>
              <a:t>#</a:t>
            </a:r>
          </a:p>
          <a:p>
            <a:r>
              <a:rPr lang="en-US" altLang="ko-KR" sz="1400"/>
              <a:t># Default is Latin1, if you need UTF-8 set all this (also in client section)</a:t>
            </a:r>
          </a:p>
          <a:p>
            <a:r>
              <a:rPr lang="en-US" altLang="ko-KR" sz="1400"/>
              <a:t>#</a:t>
            </a:r>
          </a:p>
          <a:p>
            <a:r>
              <a:rPr lang="en-US" altLang="ko-KR" sz="1400"/>
              <a:t>character-set-server = utf8mb4</a:t>
            </a:r>
          </a:p>
          <a:p>
            <a:r>
              <a:rPr lang="en-US" altLang="ko-KR" sz="1400"/>
              <a:t>collation-server = utf8mb4_unicode_ci</a:t>
            </a:r>
          </a:p>
          <a:p>
            <a:r>
              <a:rPr lang="en-US" altLang="ko-KR" sz="1400"/>
              <a:t>character_set_server = utf8mb4</a:t>
            </a:r>
          </a:p>
          <a:p>
            <a:r>
              <a:rPr lang="en-US" altLang="ko-KR" sz="1400"/>
              <a:t>collation_server = utf8mb4_unicode_ci</a:t>
            </a:r>
            <a:endParaRPr lang="ko-KR" altLang="en-US" sz="1400"/>
          </a:p>
        </p:txBody>
      </p:sp>
      <p:sp>
        <p:nvSpPr>
          <p:cNvPr id="11" name="아래쪽 화살표 10"/>
          <p:cNvSpPr/>
          <p:nvPr/>
        </p:nvSpPr>
        <p:spPr>
          <a:xfrm>
            <a:off x="5600700" y="2038350"/>
            <a:ext cx="361950" cy="685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9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Nginx-PHP </a:t>
            </a:r>
            <a:r>
              <a:rPr lang="ko-KR" altLang="en-US" sz="4400" b="1" smtClean="0"/>
              <a:t>설정</a:t>
            </a:r>
            <a:endParaRPr lang="ko-KR" altLang="en-US" sz="4400" b="1"/>
          </a:p>
        </p:txBody>
      </p:sp>
      <p:sp>
        <p:nvSpPr>
          <p:cNvPr id="4" name="직사각형 3"/>
          <p:cNvSpPr/>
          <p:nvPr/>
        </p:nvSpPr>
        <p:spPr>
          <a:xfrm>
            <a:off x="3048000" y="31058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hlinkClick r:id="rId2"/>
              </a:rPr>
              <a:t>https://www.nginx.com/resources/wiki/start/topics/examples/phpfcgi</a:t>
            </a:r>
            <a:r>
              <a:rPr lang="en-US" altLang="ko-KR" smtClean="0">
                <a:hlinkClick r:id="rId2"/>
              </a:rPr>
              <a:t>/</a:t>
            </a:r>
            <a:r>
              <a:rPr lang="en-US" altLang="ko-KR" smtClean="0"/>
              <a:t> [</a:t>
            </a:r>
            <a:r>
              <a:rPr lang="ko-KR" altLang="en-US" smtClean="0"/>
              <a:t>참조하여 진행</a:t>
            </a:r>
            <a:r>
              <a:rPr lang="en-US" altLang="ko-KR" smtClean="0"/>
              <a:t>]</a:t>
            </a:r>
          </a:p>
          <a:p>
            <a:endParaRPr lang="en-US" altLang="ko-KR"/>
          </a:p>
          <a:p>
            <a:r>
              <a:rPr lang="en-US" altLang="ko-KR" smtClean="0"/>
              <a:t>// Nginx website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48" y="1605649"/>
            <a:ext cx="4934751" cy="420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Hyper Text</a:t>
            </a:r>
            <a:endParaRPr lang="ko-KR" altLang="en-US" sz="4400" b="1"/>
          </a:p>
        </p:txBody>
      </p:sp>
      <p:sp>
        <p:nvSpPr>
          <p:cNvPr id="4" name="TextBox 3"/>
          <p:cNvSpPr txBox="1"/>
          <p:nvPr/>
        </p:nvSpPr>
        <p:spPr>
          <a:xfrm>
            <a:off x="6515100" y="1828800"/>
            <a:ext cx="44005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smtClean="0"/>
              <a:t>&lt;a&gt; tag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b="1" smtClean="0"/>
              <a:t>Target :  </a:t>
            </a:r>
            <a:r>
              <a:rPr lang="ko-KR" altLang="en-US" b="1" smtClean="0"/>
              <a:t>속성</a:t>
            </a: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b="1" smtClean="0"/>
              <a:t>_black</a:t>
            </a:r>
            <a:r>
              <a:rPr lang="ko-KR" altLang="en-US" b="1" smtClean="0"/>
              <a:t> </a:t>
            </a:r>
            <a:r>
              <a:rPr lang="en-US" altLang="ko-KR" b="1" smtClean="0"/>
              <a:t>: new tab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US" altLang="ko-KR" b="1" smtClean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b="1" smtClean="0"/>
              <a:t>_parent : </a:t>
            </a:r>
            <a:r>
              <a:rPr lang="ko-KR" altLang="en-US" b="1" smtClean="0"/>
              <a:t>부모창에 열린다</a:t>
            </a:r>
            <a:endParaRPr lang="en-US" altLang="ko-KR" b="1" smtClean="0"/>
          </a:p>
          <a:p>
            <a:pPr marL="742950" lvl="1" indent="-285750">
              <a:buFont typeface="Wingdings" pitchFamily="2" charset="2"/>
              <a:buChar char="§"/>
            </a:pPr>
            <a:endParaRPr lang="en-US" altLang="ko-KR" b="1" smtClean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b="1" smtClean="0"/>
              <a:t>_self : </a:t>
            </a:r>
            <a:r>
              <a:rPr lang="ko-KR" altLang="en-US" b="1" smtClean="0"/>
              <a:t>자신의 창에 열린다</a:t>
            </a: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b="1" smtClean="0"/>
              <a:t>Href : </a:t>
            </a:r>
            <a:r>
              <a:rPr lang="ko-KR" altLang="en-US" b="1" smtClean="0"/>
              <a:t>링크 주소</a:t>
            </a:r>
            <a:endParaRPr lang="en-US" altLang="ko-KR" b="1" smtClean="0"/>
          </a:p>
        </p:txBody>
      </p:sp>
    </p:spTree>
    <p:extLst>
      <p:ext uri="{BB962C8B-B14F-4D97-AF65-F5344CB8AC3E}">
        <p14:creationId xmlns:p14="http://schemas.microsoft.com/office/powerpoint/2010/main" val="213594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DB account</a:t>
            </a:r>
            <a:endParaRPr lang="ko-KR" altLang="en-US" sz="4400" b="1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71650" y="1409700"/>
            <a:ext cx="83820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Mysql –u root –p password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1650" y="2838450"/>
            <a:ext cx="83820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Show databases; // </a:t>
            </a:r>
            <a:r>
              <a:rPr lang="ko-KR" altLang="en-US" smtClean="0"/>
              <a:t>데이터베이스 목록 조회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71650" y="4291699"/>
            <a:ext cx="83820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Create user ‘username’@’localhost’ identified by ‘password’</a:t>
            </a:r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5600700" y="2038350"/>
            <a:ext cx="361950" cy="685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5591175" y="3491599"/>
            <a:ext cx="361950" cy="685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5572125" y="4920349"/>
            <a:ext cx="361950" cy="685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71650" y="5682349"/>
            <a:ext cx="83820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Grand all privileges on DB_name.* to username@’%’;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7181850"/>
            <a:ext cx="1242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% </a:t>
            </a:r>
            <a:r>
              <a:rPr lang="ko-KR" altLang="en-US" smtClean="0"/>
              <a:t>대신 </a:t>
            </a:r>
            <a:r>
              <a:rPr lang="en-US" altLang="ko-KR" smtClean="0"/>
              <a:t>localhost </a:t>
            </a:r>
            <a:r>
              <a:rPr lang="ko-KR" altLang="en-US" smtClean="0"/>
              <a:t>입력시 외부에서 접속 불가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Flush</a:t>
            </a:r>
            <a:r>
              <a:rPr lang="ko-KR" altLang="en-US" smtClean="0"/>
              <a:t> </a:t>
            </a:r>
            <a:r>
              <a:rPr lang="en-US" altLang="ko-KR" smtClean="0"/>
              <a:t>privileges; // </a:t>
            </a:r>
            <a:r>
              <a:rPr lang="ko-KR" altLang="en-US" smtClean="0"/>
              <a:t>권한 반영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86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DB </a:t>
            </a:r>
            <a:r>
              <a:rPr lang="ko-KR" altLang="en-US" sz="4400" b="1" smtClean="0"/>
              <a:t>조작</a:t>
            </a:r>
            <a:endParaRPr lang="ko-KR" altLang="en-US" sz="4400" b="1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71650" y="1409700"/>
            <a:ext cx="83820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생성 </a:t>
            </a:r>
            <a:r>
              <a:rPr lang="en-US" altLang="ko-KR" smtClean="0"/>
              <a:t>: create database DB_name;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1650" y="2838450"/>
            <a:ext cx="83820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삭제 </a:t>
            </a:r>
            <a:r>
              <a:rPr lang="en-US" altLang="ko-KR" smtClean="0"/>
              <a:t>: drop database DB_name;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71650" y="4291699"/>
            <a:ext cx="83820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사용 </a:t>
            </a:r>
            <a:r>
              <a:rPr lang="en-US" altLang="ko-KR" smtClean="0"/>
              <a:t>: use DB_name;</a:t>
            </a:r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5600700" y="2038350"/>
            <a:ext cx="361950" cy="685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5591175" y="3491599"/>
            <a:ext cx="361950" cy="685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8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DB Table </a:t>
            </a:r>
            <a:r>
              <a:rPr lang="ko-KR" altLang="en-US" sz="4400" b="1" smtClean="0"/>
              <a:t>사용 </a:t>
            </a:r>
            <a:r>
              <a:rPr lang="en-US" altLang="ko-KR" sz="3200" b="1" smtClean="0"/>
              <a:t>(DB Server)</a:t>
            </a:r>
            <a:endParaRPr lang="ko-KR" altLang="en-US" sz="4400" b="1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71650" y="1409700"/>
            <a:ext cx="83820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Table </a:t>
            </a:r>
            <a:r>
              <a:rPr lang="ko-KR" altLang="en-US" smtClean="0"/>
              <a:t>생성 </a:t>
            </a:r>
            <a:r>
              <a:rPr lang="en-US" altLang="ko-KR" smtClean="0"/>
              <a:t>: create table table_name ( attribute_name data_type PK, FK ) ;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90700" y="2247900"/>
            <a:ext cx="83820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Table </a:t>
            </a:r>
            <a:r>
              <a:rPr lang="ko-KR" altLang="en-US" smtClean="0"/>
              <a:t>조회 </a:t>
            </a:r>
            <a:r>
              <a:rPr lang="en-US" altLang="ko-KR" smtClean="0"/>
              <a:t>: select attribute_list from relation_list where &lt;conditions&gt; ;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143250" y="3186799"/>
            <a:ext cx="7010400" cy="102325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w</a:t>
            </a:r>
            <a:r>
              <a:rPr lang="en-US" altLang="ko-KR" smtClean="0"/>
              <a:t>here</a:t>
            </a:r>
            <a:r>
              <a:rPr lang="ko-KR" altLang="en-US" smtClean="0"/>
              <a:t>절의 추가 조건</a:t>
            </a:r>
            <a:r>
              <a:rPr lang="en-US" altLang="ko-KR"/>
              <a:t>	</a:t>
            </a:r>
            <a:r>
              <a:rPr lang="en-US" altLang="ko-KR" smtClean="0"/>
              <a:t>1) group by &lt;grouping attribute&gt;</a:t>
            </a:r>
          </a:p>
          <a:p>
            <a:r>
              <a:rPr lang="en-US" altLang="ko-KR"/>
              <a:t>	</a:t>
            </a:r>
            <a:r>
              <a:rPr lang="en-US" altLang="ko-KR" smtClean="0"/>
              <a:t>		2) having &lt;conditions&gt;</a:t>
            </a:r>
          </a:p>
          <a:p>
            <a:r>
              <a:rPr lang="en-US" altLang="ko-KR"/>
              <a:t>	</a:t>
            </a:r>
            <a:r>
              <a:rPr lang="en-US" altLang="ko-KR" smtClean="0"/>
              <a:t>		3) order by &lt;ordering attribute&gt;</a:t>
            </a:r>
          </a:p>
        </p:txBody>
      </p:sp>
      <p:cxnSp>
        <p:nvCxnSpPr>
          <p:cNvPr id="6" name="꺾인 연결선 5"/>
          <p:cNvCxnSpPr>
            <a:endCxn id="15" idx="1"/>
          </p:cNvCxnSpPr>
          <p:nvPr/>
        </p:nvCxnSpPr>
        <p:spPr>
          <a:xfrm rot="16200000" flipH="1">
            <a:off x="2465614" y="3020788"/>
            <a:ext cx="917125" cy="438148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1790700" y="4572000"/>
            <a:ext cx="83820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Tuple </a:t>
            </a:r>
            <a:r>
              <a:rPr lang="ko-KR" altLang="en-US" smtClean="0"/>
              <a:t>삽입 </a:t>
            </a:r>
            <a:r>
              <a:rPr lang="en-US" altLang="ko-KR" smtClean="0"/>
              <a:t>: insert into table_name value ( A, B, ‘string’ ) ;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90700" y="5391150"/>
            <a:ext cx="83820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Tuple </a:t>
            </a:r>
            <a:r>
              <a:rPr lang="ko-KR" altLang="en-US" smtClean="0"/>
              <a:t>삭제</a:t>
            </a:r>
            <a:r>
              <a:rPr lang="en-US" altLang="ko-KR"/>
              <a:t> </a:t>
            </a:r>
            <a:r>
              <a:rPr lang="en-US" altLang="ko-KR" smtClean="0"/>
              <a:t>: delete from table_name where &lt;conditions&gt; ;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64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SQL </a:t>
            </a:r>
            <a:r>
              <a:rPr lang="ko-KR" altLang="en-US" sz="4400" b="1" smtClean="0"/>
              <a:t>예제</a:t>
            </a:r>
            <a:endParaRPr lang="ko-KR" altLang="en-US" sz="4400" b="1"/>
          </a:p>
        </p:txBody>
      </p:sp>
      <p:pic>
        <p:nvPicPr>
          <p:cNvPr id="7170" name="Picture 2" descr="http://cfile28.uf.tistory.com/image/230A7A47534BE58608C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4" y="1379536"/>
            <a:ext cx="8556626" cy="475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/>
          <p:cNvCxnSpPr/>
          <p:nvPr/>
        </p:nvCxnSpPr>
        <p:spPr>
          <a:xfrm>
            <a:off x="8058150" y="5924550"/>
            <a:ext cx="0" cy="267153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2127931" y="6191703"/>
            <a:ext cx="5930219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2127931" y="5924550"/>
            <a:ext cx="0" cy="267153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629650" y="5924550"/>
            <a:ext cx="0" cy="267153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5093040" y="5600700"/>
            <a:ext cx="3536610" cy="591003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5093040" y="3905250"/>
            <a:ext cx="0" cy="169545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27552" y="5803321"/>
            <a:ext cx="108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FK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29140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Use query in DB Server</a:t>
            </a:r>
            <a:endParaRPr lang="ko-KR" altLang="en-US" sz="4400" b="1"/>
          </a:p>
        </p:txBody>
      </p:sp>
      <p:sp>
        <p:nvSpPr>
          <p:cNvPr id="9" name="TextBox 8"/>
          <p:cNvSpPr txBox="1"/>
          <p:nvPr/>
        </p:nvSpPr>
        <p:spPr>
          <a:xfrm>
            <a:off x="1333500" y="1238250"/>
            <a:ext cx="9582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smtClean="0"/>
              <a:t>CREATE DATABASE DB_NAME; [ </a:t>
            </a:r>
            <a:r>
              <a:rPr lang="ko-KR" altLang="en-US" b="1" smtClean="0"/>
              <a:t>데이터베이스 생성</a:t>
            </a:r>
            <a:r>
              <a:rPr lang="en-US" altLang="ko-KR" b="1" smtClean="0"/>
              <a:t>]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b="1"/>
              <a:t>SHOW DATABASES; [ </a:t>
            </a:r>
            <a:r>
              <a:rPr lang="ko-KR" altLang="en-US" b="1"/>
              <a:t>데이터베이스 목록 </a:t>
            </a:r>
            <a:r>
              <a:rPr lang="ko-KR" altLang="en-US" b="1"/>
              <a:t>조회 </a:t>
            </a:r>
            <a:r>
              <a:rPr lang="en-US" altLang="ko-KR" b="1" smtClean="0"/>
              <a:t>]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266265"/>
            <a:ext cx="4052887" cy="4012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9" y="2243647"/>
            <a:ext cx="4424362" cy="4035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5386387" y="3948710"/>
            <a:ext cx="704852" cy="495211"/>
          </a:xfrm>
          <a:prstGeom prst="rightArrow">
            <a:avLst>
              <a:gd name="adj1" fmla="val 19225"/>
              <a:gd name="adj2" fmla="val 58108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6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Use query in DB Server</a:t>
            </a:r>
            <a:endParaRPr lang="ko-KR" altLang="en-US" sz="4400" b="1"/>
          </a:p>
        </p:txBody>
      </p:sp>
      <p:sp>
        <p:nvSpPr>
          <p:cNvPr id="9" name="TextBox 8"/>
          <p:cNvSpPr txBox="1"/>
          <p:nvPr/>
        </p:nvSpPr>
        <p:spPr>
          <a:xfrm>
            <a:off x="1333500" y="1238250"/>
            <a:ext cx="9582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smtClean="0"/>
              <a:t>USE DATABASE_NAME; [ </a:t>
            </a:r>
            <a:r>
              <a:rPr lang="ko-KR" altLang="en-US" b="1" smtClean="0"/>
              <a:t>데이터베이스 사용 선언 </a:t>
            </a:r>
            <a:r>
              <a:rPr lang="en-US" altLang="ko-KR" b="1" smtClean="0"/>
              <a:t>]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094131"/>
            <a:ext cx="9067726" cy="3125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362200" y="2286000"/>
            <a:ext cx="12954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05050" y="4648200"/>
            <a:ext cx="12954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2"/>
            <a:endCxn id="11" idx="0"/>
          </p:cNvCxnSpPr>
          <p:nvPr/>
        </p:nvCxnSpPr>
        <p:spPr>
          <a:xfrm flipH="1">
            <a:off x="2952750" y="2819400"/>
            <a:ext cx="57150" cy="1828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Use query in DB Server</a:t>
            </a:r>
            <a:endParaRPr lang="ko-KR" altLang="en-US" sz="4400" b="1"/>
          </a:p>
        </p:txBody>
      </p:sp>
      <p:sp>
        <p:nvSpPr>
          <p:cNvPr id="9" name="TextBox 8"/>
          <p:cNvSpPr txBox="1"/>
          <p:nvPr/>
        </p:nvSpPr>
        <p:spPr>
          <a:xfrm>
            <a:off x="1333500" y="1238250"/>
            <a:ext cx="9582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smtClean="0"/>
              <a:t>DROP DATABASE DB_NAME; [ </a:t>
            </a:r>
            <a:r>
              <a:rPr lang="ko-KR" altLang="en-US" b="1" smtClean="0"/>
              <a:t>데이터베이스 삭제 </a:t>
            </a:r>
            <a:r>
              <a:rPr lang="en-US" altLang="ko-KR" b="1" smtClean="0"/>
              <a:t>]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95"/>
          <a:stretch/>
        </p:blipFill>
        <p:spPr bwMode="auto">
          <a:xfrm>
            <a:off x="1390650" y="2398930"/>
            <a:ext cx="3905250" cy="3121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05"/>
          <a:stretch/>
        </p:blipFill>
        <p:spPr bwMode="auto">
          <a:xfrm>
            <a:off x="5953124" y="2398929"/>
            <a:ext cx="4863368" cy="3121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480231" y="3453498"/>
            <a:ext cx="843869" cy="266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40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phpmyadmin</a:t>
            </a:r>
            <a:endParaRPr lang="ko-KR" altLang="en-US" sz="4400" b="1"/>
          </a:p>
        </p:txBody>
      </p:sp>
      <p:sp>
        <p:nvSpPr>
          <p:cNvPr id="11" name="TextBox 10"/>
          <p:cNvSpPr txBox="1"/>
          <p:nvPr/>
        </p:nvSpPr>
        <p:spPr>
          <a:xfrm>
            <a:off x="1333500" y="1238250"/>
            <a:ext cx="9582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smtClean="0"/>
              <a:t>웹기반으로 </a:t>
            </a:r>
            <a:r>
              <a:rPr lang="en-US" altLang="ko-KR" b="1" smtClean="0"/>
              <a:t>mysql</a:t>
            </a:r>
            <a:r>
              <a:rPr lang="ko-KR" altLang="en-US" b="1" smtClean="0"/>
              <a:t>을 제어할 수 있는 </a:t>
            </a:r>
            <a:r>
              <a:rPr lang="en-US" altLang="ko-KR" b="1" smtClean="0"/>
              <a:t>mysql-client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b="1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smtClean="0"/>
              <a:t>설치 </a:t>
            </a:r>
            <a:r>
              <a:rPr lang="en-US" altLang="ko-KR" b="1" smtClean="0"/>
              <a:t>: sudo apt-get install phpmyadmin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b="50000"/>
          <a:stretch/>
        </p:blipFill>
        <p:spPr bwMode="auto">
          <a:xfrm>
            <a:off x="1236164" y="2263507"/>
            <a:ext cx="9776819" cy="40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68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DB - PHP</a:t>
            </a:r>
            <a:endParaRPr lang="ko-KR" altLang="en-US" sz="4400" b="1"/>
          </a:p>
        </p:txBody>
      </p:sp>
      <p:sp>
        <p:nvSpPr>
          <p:cNvPr id="11" name="TextBox 10"/>
          <p:cNvSpPr txBox="1"/>
          <p:nvPr/>
        </p:nvSpPr>
        <p:spPr>
          <a:xfrm>
            <a:off x="1333500" y="1238250"/>
            <a:ext cx="958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smtClean="0"/>
              <a:t>PHP</a:t>
            </a:r>
            <a:r>
              <a:rPr lang="ko-KR" altLang="en-US" b="1" smtClean="0"/>
              <a:t>상에서 </a:t>
            </a:r>
            <a:r>
              <a:rPr lang="en-US" altLang="ko-KR" b="1" smtClean="0"/>
              <a:t>DB server</a:t>
            </a:r>
            <a:r>
              <a:rPr lang="ko-KR" altLang="en-US" b="1" smtClean="0"/>
              <a:t>에 접속하여 데이터베이스에 접근</a:t>
            </a:r>
            <a:endParaRPr lang="en-US" altLang="ko-KR" b="1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4" y="1571624"/>
            <a:ext cx="8856386" cy="260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65892" y="4362450"/>
            <a:ext cx="9582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smtClean="0"/>
              <a:t>데이터베이스로 </a:t>
            </a:r>
            <a:r>
              <a:rPr lang="en-US" altLang="ko-KR" b="1" smtClean="0"/>
              <a:t>query </a:t>
            </a:r>
            <a:r>
              <a:rPr lang="ko-KR" altLang="en-US" b="1" smtClean="0"/>
              <a:t>전송</a:t>
            </a: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/>
          </a:p>
          <a:p>
            <a:endParaRPr lang="en-US" altLang="ko-KR" b="1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3" y="4942880"/>
            <a:ext cx="8756813" cy="1057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0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HTML</a:t>
            </a:r>
            <a:endParaRPr lang="ko-KR" altLang="en-US" sz="4400" b="1"/>
          </a:p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95440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smtClean="0"/>
              <a:t>태그의 중첩과 목록</a:t>
            </a: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smtClean="0"/>
              <a:t>문서의 구조</a:t>
            </a: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b="1" smtClean="0"/>
              <a:t>&lt;html&gt; , &lt;head&gt;, &lt;titile&gt;, &lt;body&gt;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b="1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b="1" smtClean="0"/>
              <a:t>DOCTYPE : </a:t>
            </a:r>
            <a:r>
              <a:rPr lang="ko-KR" altLang="en-US" b="1" smtClean="0"/>
              <a:t>해당 문서가 </a:t>
            </a:r>
            <a:r>
              <a:rPr lang="en-US" altLang="ko-KR" b="1" smtClean="0"/>
              <a:t>HTML</a:t>
            </a:r>
            <a:r>
              <a:rPr lang="ko-KR" altLang="en-US" b="1" smtClean="0"/>
              <a:t>임을 명시하기 위함</a:t>
            </a: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</p:txBody>
      </p:sp>
    </p:spTree>
    <p:extLst>
      <p:ext uri="{BB962C8B-B14F-4D97-AF65-F5344CB8AC3E}">
        <p14:creationId xmlns:p14="http://schemas.microsoft.com/office/powerpoint/2010/main" val="10782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HTML5</a:t>
            </a:r>
            <a:endParaRPr lang="ko-KR" altLang="en-US" sz="4400" b="1"/>
          </a:p>
        </p:txBody>
      </p:sp>
      <p:sp>
        <p:nvSpPr>
          <p:cNvPr id="4" name="TextBox 3"/>
          <p:cNvSpPr txBox="1"/>
          <p:nvPr/>
        </p:nvSpPr>
        <p:spPr>
          <a:xfrm>
            <a:off x="5895974" y="1828800"/>
            <a:ext cx="47720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smtClean="0"/>
              <a:t>가장 최신 버전의 </a:t>
            </a:r>
            <a:r>
              <a:rPr lang="en-US" altLang="ko-KR" b="1" smtClean="0"/>
              <a:t>HTML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b="1" smtClean="0"/>
              <a:t>자동완성 속성</a:t>
            </a:r>
            <a:endParaRPr lang="en-US" altLang="ko-KR" b="1" smtClean="0"/>
          </a:p>
          <a:p>
            <a:pPr marL="742950" lvl="1" indent="-285750">
              <a:buFont typeface="Wingdings" pitchFamily="2" charset="2"/>
              <a:buChar char="Ø"/>
            </a:pPr>
            <a:endParaRPr lang="en-US" altLang="ko-KR" b="1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b="1" smtClean="0"/>
              <a:t>입력란 안내</a:t>
            </a:r>
            <a:endParaRPr lang="en-US" altLang="ko-KR" b="1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smtClean="0"/>
              <a:t>비디오 삽입이 가능해졌다</a:t>
            </a: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b="1" smtClean="0"/>
              <a:t>Flash</a:t>
            </a:r>
            <a:r>
              <a:rPr lang="ko-KR" altLang="en-US" b="1" smtClean="0"/>
              <a:t>의 사용이 줄어들게 된 원인</a:t>
            </a: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947832"/>
            <a:ext cx="3519518" cy="351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6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What is JavaScript?</a:t>
            </a:r>
            <a:endParaRPr lang="ko-KR" altLang="en-US" sz="4400" b="1"/>
          </a:p>
        </p:txBody>
      </p:sp>
      <p:sp>
        <p:nvSpPr>
          <p:cNvPr id="4" name="TextBox 3"/>
          <p:cNvSpPr txBox="1"/>
          <p:nvPr/>
        </p:nvSpPr>
        <p:spPr>
          <a:xfrm>
            <a:off x="6057900" y="1828800"/>
            <a:ext cx="48577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/>
              <a:t>HTML</a:t>
            </a:r>
            <a:r>
              <a:rPr lang="ko-KR" altLang="en-US" b="1"/>
              <a:t>과 </a:t>
            </a:r>
            <a:r>
              <a:rPr lang="en-US" altLang="ko-KR" b="1"/>
              <a:t>CSS</a:t>
            </a:r>
            <a:r>
              <a:rPr lang="ko-KR" altLang="en-US" b="1"/>
              <a:t>로 만들어진 웹페이지를 동적으로 변경해주는 </a:t>
            </a:r>
            <a:r>
              <a:rPr lang="ko-KR" altLang="en-US" b="1" smtClean="0"/>
              <a:t>언어</a:t>
            </a: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/>
              <a:t>경고창을 띄우고</a:t>
            </a:r>
            <a:r>
              <a:rPr lang="en-US" altLang="ko-KR" b="1"/>
              <a:t>, </a:t>
            </a:r>
            <a:r>
              <a:rPr lang="ko-KR" altLang="en-US" b="1"/>
              <a:t>탭인터페이스를 만들고</a:t>
            </a:r>
            <a:r>
              <a:rPr lang="en-US" altLang="ko-KR" b="1"/>
              <a:t>, Drag &amp; Drop </a:t>
            </a:r>
            <a:r>
              <a:rPr lang="ko-KR" altLang="en-US" b="1"/>
              <a:t>기능의 웹에플리케이션을 </a:t>
            </a:r>
            <a:r>
              <a:rPr lang="ko-KR" altLang="en-US" b="1" smtClean="0"/>
              <a:t>만들수 있다</a:t>
            </a: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b="1" smtClean="0"/>
              <a:t>jQuery</a:t>
            </a:r>
            <a:r>
              <a:rPr lang="ko-KR" altLang="en-US" b="1"/>
              <a:t> </a:t>
            </a:r>
            <a:r>
              <a:rPr lang="en-US" altLang="ko-KR" b="1" smtClean="0"/>
              <a:t>:</a:t>
            </a:r>
            <a:r>
              <a:rPr lang="ko-KR" altLang="en-US" b="1" smtClean="0"/>
              <a:t> </a:t>
            </a:r>
            <a:r>
              <a:rPr lang="en-US" altLang="ko-KR" b="1"/>
              <a:t> </a:t>
            </a:r>
            <a:r>
              <a:rPr lang="en-US" altLang="ko-KR" b="1" smtClean="0"/>
              <a:t>JavaScript Library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49" y="1619250"/>
            <a:ext cx="4933950" cy="428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27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-43542" y="-29028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205029" y="-14515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943427" y="2951940"/>
            <a:ext cx="10261602" cy="97409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b="1" smtClean="0">
                <a:solidFill>
                  <a:schemeClr val="bg1"/>
                </a:solidFill>
                <a:latin typeface="Ebrima" pitchFamily="2" charset="0"/>
                <a:ea typeface="나눔바른고딕" pitchFamily="50" charset="-127"/>
                <a:cs typeface="Ebrima" pitchFamily="2" charset="0"/>
              </a:rPr>
              <a:t>PHP &amp; DB</a:t>
            </a:r>
            <a:endParaRPr lang="ko-KR" altLang="ko-KR" sz="6000" b="1" dirty="0" smtClean="0">
              <a:solidFill>
                <a:schemeClr val="bg1"/>
              </a:solidFill>
              <a:latin typeface="Ebrima" pitchFamily="2" charset="0"/>
              <a:ea typeface="나눔바른고딕" pitchFamily="50" charset="-127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17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What is PHP?</a:t>
            </a:r>
            <a:endParaRPr lang="ko-KR" altLang="en-US" sz="4400" b="1"/>
          </a:p>
        </p:txBody>
      </p:sp>
      <p:sp>
        <p:nvSpPr>
          <p:cNvPr id="4" name="TextBox 3"/>
          <p:cNvSpPr txBox="1"/>
          <p:nvPr/>
        </p:nvSpPr>
        <p:spPr>
          <a:xfrm>
            <a:off x="6210298" y="1828800"/>
            <a:ext cx="47053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smtClean="0"/>
              <a:t>서버쪽에서 구동되는 언어</a:t>
            </a: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b="1" smtClean="0"/>
              <a:t>JavaScript</a:t>
            </a:r>
            <a:r>
              <a:rPr lang="ko-KR" altLang="en-US" b="1" smtClean="0"/>
              <a:t>나 </a:t>
            </a:r>
            <a:r>
              <a:rPr lang="en-US" altLang="ko-KR" b="1" smtClean="0"/>
              <a:t>HTML</a:t>
            </a:r>
            <a:r>
              <a:rPr lang="ko-KR" altLang="en-US" b="1" smtClean="0"/>
              <a:t>은 클라이언트의 브라우저에서 구동되지만 </a:t>
            </a:r>
            <a:r>
              <a:rPr lang="en-US" altLang="ko-KR" b="1" smtClean="0"/>
              <a:t>PHP</a:t>
            </a:r>
            <a:r>
              <a:rPr lang="ko-KR" altLang="en-US" b="1" smtClean="0"/>
              <a:t>는 서버측에서 구동된다</a:t>
            </a: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b="1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b="1" smtClean="0"/>
              <a:t>Input data</a:t>
            </a:r>
            <a:r>
              <a:rPr lang="ko-KR" altLang="en-US" b="1" smtClean="0"/>
              <a:t>를 </a:t>
            </a:r>
            <a:r>
              <a:rPr lang="en-US" altLang="ko-KR" b="1" smtClean="0"/>
              <a:t>DB</a:t>
            </a:r>
            <a:r>
              <a:rPr lang="ko-KR" altLang="en-US" b="1" smtClean="0"/>
              <a:t>나 서버측 파일에 </a:t>
            </a:r>
            <a:r>
              <a:rPr lang="ko-KR" altLang="en-US" b="1"/>
              <a:t>저장하고</a:t>
            </a:r>
            <a:r>
              <a:rPr lang="en-US" altLang="ko-KR" b="1"/>
              <a:t>, </a:t>
            </a:r>
            <a:r>
              <a:rPr lang="ko-KR" altLang="en-US" b="1"/>
              <a:t>저장된 정보를 불러와서 </a:t>
            </a:r>
            <a:r>
              <a:rPr lang="en-US" altLang="ko-KR" b="1"/>
              <a:t>HTML</a:t>
            </a:r>
            <a:r>
              <a:rPr lang="ko-KR" altLang="en-US" b="1"/>
              <a:t>을 생성해서 웹브라우저로 전송하는 등의 일을 합니다</a:t>
            </a:r>
            <a:endParaRPr lang="en-US" altLang="ko-KR" b="1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49" y="1619249"/>
            <a:ext cx="4552951" cy="428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7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269" y="152399"/>
            <a:ext cx="10218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/>
              <a:t>PHP-FPM</a:t>
            </a:r>
            <a:endParaRPr lang="ko-KR" altLang="en-US" sz="4400" b="1"/>
          </a:p>
        </p:txBody>
      </p:sp>
      <p:sp>
        <p:nvSpPr>
          <p:cNvPr id="9" name="TextBox 8"/>
          <p:cNvSpPr txBox="1"/>
          <p:nvPr/>
        </p:nvSpPr>
        <p:spPr>
          <a:xfrm>
            <a:off x="1276350" y="1390650"/>
            <a:ext cx="96392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smtClean="0"/>
              <a:t>우리는 </a:t>
            </a:r>
            <a:r>
              <a:rPr lang="en-US" altLang="ko-KR" b="1" smtClean="0"/>
              <a:t>PHP</a:t>
            </a:r>
            <a:r>
              <a:rPr lang="ko-KR" altLang="en-US" b="1" smtClean="0"/>
              <a:t>를 설치하기 위해 </a:t>
            </a:r>
            <a:r>
              <a:rPr lang="en-US" altLang="ko-KR" b="1" smtClean="0"/>
              <a:t>PHP-FPM</a:t>
            </a:r>
            <a:r>
              <a:rPr lang="ko-KR" altLang="en-US" b="1" smtClean="0"/>
              <a:t>을 설치했다</a:t>
            </a:r>
            <a:r>
              <a:rPr lang="en-US" altLang="ko-KR" b="1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b="1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b="1" smtClean="0"/>
              <a:t>PHP-FPM</a:t>
            </a:r>
            <a:r>
              <a:rPr lang="ko-KR" altLang="en-US" b="1" smtClean="0"/>
              <a:t>이란</a:t>
            </a:r>
            <a:r>
              <a:rPr lang="en-US" altLang="ko-KR" b="1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b="1" smtClean="0"/>
              <a:t>PHP FastCGI Process Manager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altLang="ko-KR" b="1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b="1" smtClean="0"/>
              <a:t>웹서버는 정적인 </a:t>
            </a:r>
            <a:r>
              <a:rPr lang="en-US" altLang="ko-KR" b="1" smtClean="0"/>
              <a:t>html </a:t>
            </a:r>
            <a:r>
              <a:rPr lang="ko-KR" altLang="en-US" b="1" smtClean="0"/>
              <a:t>웹문서를 웹브라우저에 전송하는 역할만을 한다</a:t>
            </a:r>
            <a:r>
              <a:rPr lang="en-US" altLang="ko-KR" b="1" smtClean="0"/>
              <a:t>.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altLang="ko-KR" b="1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b="1" smtClean="0"/>
              <a:t>우리는 웹서버와 어플리케이션 서버를 구분하지 않기 때문에 </a:t>
            </a:r>
            <a:r>
              <a:rPr lang="en-US" altLang="ko-KR" b="1" smtClean="0"/>
              <a:t>PHP</a:t>
            </a:r>
            <a:r>
              <a:rPr lang="ko-KR" altLang="en-US" b="1" smtClean="0"/>
              <a:t>에 대한 동적인 처리를 하기 위한 외부 프로그램을 설치하여 해당 외부 프로그램에서 처리하도록 해야 한다</a:t>
            </a:r>
            <a:r>
              <a:rPr lang="en-US" altLang="ko-KR" b="1" smtClean="0"/>
              <a:t>.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altLang="ko-KR" b="1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b="1" smtClean="0"/>
              <a:t>PHP-FPM</a:t>
            </a:r>
            <a:r>
              <a:rPr lang="ko-KR" altLang="en-US" b="1" smtClean="0"/>
              <a:t>은 이러한 </a:t>
            </a:r>
            <a:r>
              <a:rPr lang="en-US" altLang="ko-KR" b="1" smtClean="0"/>
              <a:t>PHP </a:t>
            </a:r>
            <a:r>
              <a:rPr lang="ko-KR" altLang="en-US" b="1" smtClean="0"/>
              <a:t>동적 처리를 위한 외부 프로그램이다</a:t>
            </a:r>
            <a:r>
              <a:rPr lang="en-US" altLang="ko-KR" b="1" smtClean="0"/>
              <a:t>.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altLang="ko-KR" b="1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b="1" smtClean="0"/>
              <a:t>CGI</a:t>
            </a:r>
            <a:r>
              <a:rPr lang="ko-KR" altLang="en-US" b="1" smtClean="0"/>
              <a:t>란</a:t>
            </a:r>
            <a:r>
              <a:rPr lang="en-US" altLang="ko-KR" b="1" smtClean="0"/>
              <a:t>?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ko-KR" altLang="en-US" b="1" smtClean="0"/>
              <a:t>이렇게 웹서버에서 동적인 처리를 위해 프로그램을 동작시키는 조합</a:t>
            </a:r>
            <a:endParaRPr lang="en-US" altLang="ko-KR" b="1" smtClean="0"/>
          </a:p>
        </p:txBody>
      </p:sp>
    </p:spTree>
    <p:extLst>
      <p:ext uri="{BB962C8B-B14F-4D97-AF65-F5344CB8AC3E}">
        <p14:creationId xmlns:p14="http://schemas.microsoft.com/office/powerpoint/2010/main" val="73222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5353</TotalTime>
  <Words>926</Words>
  <Application>Microsoft Office PowerPoint</Application>
  <PresentationFormat>사용자 지정</PresentationFormat>
  <Paragraphs>261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정구익</cp:lastModifiedBy>
  <cp:revision>50</cp:revision>
  <dcterms:created xsi:type="dcterms:W3CDTF">2016-03-12T15:04:52Z</dcterms:created>
  <dcterms:modified xsi:type="dcterms:W3CDTF">2017-12-07T13:18:03Z</dcterms:modified>
</cp:coreProperties>
</file>