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3E"/>
    <a:srgbClr val="1F4E79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50" y="-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9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8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08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7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99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7907F6-E94E-4333-9C66-194F43E28F27}" type="datetimeFigureOut">
              <a:rPr lang="ko-KR" altLang="en-US" smtClean="0"/>
              <a:t>2017-11-10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D38AD5-029E-44F5-A943-BCFBA5D9FA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1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" name="그룹 2252"/>
          <p:cNvGrpSpPr/>
          <p:nvPr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1443" name="자유형 1442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5" name="자유형 1444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8" name="그룹 1447"/>
          <p:cNvGrpSpPr/>
          <p:nvPr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1449" name="자유형 1448"/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1" name="자유형 1450"/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-43542" y="-29028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205029" y="-14515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943427" y="2952782"/>
            <a:ext cx="10261602" cy="94338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smtClean="0">
                <a:solidFill>
                  <a:schemeClr val="bg1"/>
                </a:solidFill>
                <a:latin typeface="Ebrima" pitchFamily="2" charset="0"/>
                <a:ea typeface="나눔바른고딕" pitchFamily="50" charset="-127"/>
                <a:cs typeface="Ebrima" pitchFamily="2" charset="0"/>
              </a:rPr>
              <a:t>Computer Clustering</a:t>
            </a:r>
            <a:endParaRPr lang="ko-KR" altLang="ko-KR" sz="6000" b="1" dirty="0" smtClean="0">
              <a:solidFill>
                <a:schemeClr val="bg1"/>
              </a:solidFill>
              <a:latin typeface="Ebrima" pitchFamily="2" charset="0"/>
              <a:ea typeface="나눔바른고딕" pitchFamily="50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Computer Clustering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181100" y="1409700"/>
            <a:ext cx="99477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여러 대의 컴퓨터들이 연결되어 하나의 시스템처럼 동작하는 컴퓨터들의 집합 </a:t>
            </a:r>
            <a:r>
              <a:rPr lang="en-US" altLang="ko-KR" b="1" smtClean="0"/>
              <a:t>[</a:t>
            </a:r>
            <a:r>
              <a:rPr lang="ko-KR" altLang="en-US" b="1" smtClean="0"/>
              <a:t>병렬 시스템</a:t>
            </a:r>
            <a:r>
              <a:rPr lang="en-US" altLang="ko-KR" b="1" smtClean="0"/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서버로 사용되는 노드에는 각각의 운영 체제가 실행된다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목적에 따라 종류가 나뉨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b="1" smtClean="0"/>
              <a:t>베어울프클러스터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sz="1100" b="1" smtClean="0"/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600" b="1" smtClean="0"/>
              <a:t>다수의 컴퓨터가 하나의 프로그램을 협동하여 수행하여 고성능 계산능력 발휘</a:t>
            </a:r>
            <a:endParaRPr lang="en-US" altLang="ko-KR" sz="1600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b="1" smtClean="0"/>
              <a:t>부하분산 클러스터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sz="1100" b="1" smtClean="0"/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600" b="1" smtClean="0"/>
              <a:t>대규모 서비스를 제공하기위한 클러스터 </a:t>
            </a:r>
            <a:r>
              <a:rPr lang="en-US" altLang="ko-KR" sz="1600" b="1" smtClean="0"/>
              <a:t>/ Load Balancing</a:t>
            </a:r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b="1"/>
          </a:p>
          <a:p>
            <a:pPr marL="742950" lvl="1" indent="-285750">
              <a:buFont typeface="Wingdings" pitchFamily="2" charset="2"/>
              <a:buChar char="§"/>
            </a:pPr>
            <a:r>
              <a:rPr lang="ko-KR" altLang="en-US" b="1" smtClean="0"/>
              <a:t>고가용성 클러스터</a:t>
            </a:r>
            <a:endParaRPr lang="en-US" altLang="ko-KR" b="1" smtClean="0"/>
          </a:p>
          <a:p>
            <a:pPr marL="742950" lvl="1" indent="-285750">
              <a:buFont typeface="Wingdings" pitchFamily="2" charset="2"/>
              <a:buChar char="§"/>
            </a:pPr>
            <a:endParaRPr lang="en-US" altLang="ko-KR" sz="1100" b="1" smtClean="0"/>
          </a:p>
          <a:p>
            <a:pPr marL="1200150" lvl="2" indent="-285750">
              <a:buFont typeface="Wingdings" pitchFamily="2" charset="2"/>
              <a:buChar char="ü"/>
            </a:pPr>
            <a:r>
              <a:rPr lang="ko-KR" altLang="en-US" sz="1600" b="1" smtClean="0"/>
              <a:t>여러대의 컴퓨터를 가지고 있을때 하나가 </a:t>
            </a:r>
            <a:r>
              <a:rPr lang="en-US" altLang="ko-KR" sz="1600" b="1" smtClean="0"/>
              <a:t>fail</a:t>
            </a:r>
            <a:r>
              <a:rPr lang="ko-KR" altLang="en-US" sz="1600" b="1" smtClean="0"/>
              <a:t>되었을 때 이를 극복하기 위함</a:t>
            </a:r>
            <a:endParaRPr lang="ko-KR" altLang="en-US" sz="1600" b="1"/>
          </a:p>
          <a:p>
            <a:pPr marL="285750" indent="-285750">
              <a:buFont typeface="Arial" pitchFamily="34" charset="0"/>
              <a:buChar char="•"/>
            </a:pPr>
            <a:endParaRPr lang="en-US" altLang="ko-KR" b="1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7162800"/>
            <a:ext cx="12191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고가용성 클로스터는 서로 수시로 </a:t>
            </a:r>
            <a:r>
              <a:rPr lang="en-US" altLang="ko-KR" smtClean="0"/>
              <a:t>fail</a:t>
            </a:r>
            <a:r>
              <a:rPr lang="ko-KR" altLang="en-US" smtClean="0"/>
              <a:t>을 체크하고 </a:t>
            </a:r>
            <a:r>
              <a:rPr lang="en-US" altLang="ko-KR" smtClean="0"/>
              <a:t>fail</a:t>
            </a:r>
            <a:r>
              <a:rPr lang="ko-KR" altLang="en-US" smtClean="0"/>
              <a:t>된 컴퓨터가 발견된다면 클러스터에서 동적으로 제거하고 해당 컴퓨터가 수행하던 특정 작업을 다른 컴퓨터가 대신 수행하게 한다</a:t>
            </a:r>
            <a:r>
              <a:rPr lang="en-US" altLang="ko-KR" smtClean="0"/>
              <a:t>. Fail</a:t>
            </a:r>
            <a:r>
              <a:rPr lang="ko-KR" altLang="en-US" smtClean="0"/>
              <a:t>된 컴퓨터가 회복되면 다시 클러스터로 합류하게 된다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9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Computer Clustering </a:t>
            </a:r>
            <a:r>
              <a:rPr lang="ko-KR" altLang="en-US" sz="4000" b="1" smtClean="0"/>
              <a:t>원리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181100" y="1409700"/>
            <a:ext cx="9947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각 노드들은 </a:t>
            </a:r>
            <a:r>
              <a:rPr lang="en-US" altLang="ko-KR" b="1" smtClean="0"/>
              <a:t>“</a:t>
            </a:r>
            <a:r>
              <a:rPr lang="ko-KR" altLang="en-US" b="1" smtClean="0"/>
              <a:t>클러스터 미들웨어</a:t>
            </a:r>
            <a:r>
              <a:rPr lang="en-US" altLang="ko-KR" b="1" smtClean="0"/>
              <a:t>”</a:t>
            </a:r>
            <a:r>
              <a:rPr lang="ko-KR" altLang="en-US" b="1" smtClean="0"/>
              <a:t>라는 소프트웨어 계층에서 관리된다</a:t>
            </a:r>
            <a:r>
              <a:rPr lang="en-US" altLang="ko-KR" b="1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b="1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b="1" smtClean="0"/>
              <a:t>클러스터 미들웨어 계층은 노드들의 상부층에 위치하여 사용자들이 단일 시스템 이미지 개념으로 하나의 커다란 컴퓨팅 단위로 처리할 수 있도록 한다</a:t>
            </a:r>
            <a:r>
              <a:rPr lang="en-US" altLang="ko-KR" b="1" smtClean="0"/>
              <a:t>.</a:t>
            </a:r>
            <a:endParaRPr lang="en-US" altLang="ko-KR" b="1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49664" y="3586849"/>
            <a:ext cx="86106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b="1" smtClean="0"/>
              <a:t>Cluster Middleware</a:t>
            </a:r>
            <a:endParaRPr lang="ko-KR" altLang="en-US" sz="2400" b="1"/>
          </a:p>
        </p:txBody>
      </p:sp>
      <p:sp>
        <p:nvSpPr>
          <p:cNvPr id="5" name="정육면체 4"/>
          <p:cNvSpPr/>
          <p:nvPr/>
        </p:nvSpPr>
        <p:spPr>
          <a:xfrm>
            <a:off x="3785281" y="4724400"/>
            <a:ext cx="993435" cy="127635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정육면체 10"/>
          <p:cNvSpPr/>
          <p:nvPr/>
        </p:nvSpPr>
        <p:spPr>
          <a:xfrm>
            <a:off x="5290454" y="4724400"/>
            <a:ext cx="993435" cy="127635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6947581" y="4724400"/>
            <a:ext cx="993435" cy="127635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8600506" y="4714875"/>
            <a:ext cx="993435" cy="127635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2299381" y="4714875"/>
            <a:ext cx="993435" cy="1276350"/>
          </a:xfrm>
          <a:prstGeom prst="cub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mtClean="0">
                <a:solidFill>
                  <a:schemeClr val="tx1"/>
                </a:solidFill>
              </a:rPr>
              <a:t>node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4" idx="2"/>
            <a:endCxn id="13" idx="0"/>
          </p:cNvCxnSpPr>
          <p:nvPr/>
        </p:nvCxnSpPr>
        <p:spPr>
          <a:xfrm rot="16200000" flipH="1">
            <a:off x="7390870" y="2884342"/>
            <a:ext cx="594626" cy="306643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2"/>
            <a:endCxn id="12" idx="0"/>
          </p:cNvCxnSpPr>
          <p:nvPr/>
        </p:nvCxnSpPr>
        <p:spPr>
          <a:xfrm rot="16200000" flipH="1">
            <a:off x="6559646" y="3715567"/>
            <a:ext cx="604151" cy="1413514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4" idx="2"/>
            <a:endCxn id="11" idx="0"/>
          </p:cNvCxnSpPr>
          <p:nvPr/>
        </p:nvCxnSpPr>
        <p:spPr>
          <a:xfrm rot="5400000">
            <a:off x="5731083" y="4300518"/>
            <a:ext cx="604151" cy="243613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" idx="2"/>
            <a:endCxn id="5" idx="0"/>
          </p:cNvCxnSpPr>
          <p:nvPr/>
        </p:nvCxnSpPr>
        <p:spPr>
          <a:xfrm rot="5400000">
            <a:off x="4978496" y="3547931"/>
            <a:ext cx="604151" cy="174878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4" idx="2"/>
            <a:endCxn id="14" idx="0"/>
          </p:cNvCxnSpPr>
          <p:nvPr/>
        </p:nvCxnSpPr>
        <p:spPr>
          <a:xfrm rot="5400000">
            <a:off x="4240308" y="2800219"/>
            <a:ext cx="594626" cy="323468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452008" y="2772043"/>
            <a:ext cx="3162300" cy="399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smtClean="0"/>
              <a:t>Program</a:t>
            </a:r>
            <a:endParaRPr lang="ko-KR" altLang="en-US" b="1"/>
          </a:p>
        </p:txBody>
      </p:sp>
      <p:cxnSp>
        <p:nvCxnSpPr>
          <p:cNvPr id="27" name="직선 화살표 연결선 26"/>
          <p:cNvCxnSpPr>
            <a:endCxn id="13" idx="0"/>
          </p:cNvCxnSpPr>
          <p:nvPr/>
        </p:nvCxnSpPr>
        <p:spPr>
          <a:xfrm>
            <a:off x="6947581" y="3171914"/>
            <a:ext cx="2273822" cy="1542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십자형 27"/>
          <p:cNvSpPr/>
          <p:nvPr/>
        </p:nvSpPr>
        <p:spPr>
          <a:xfrm rot="20881323">
            <a:off x="7838013" y="3696347"/>
            <a:ext cx="538572" cy="548557"/>
          </a:xfrm>
          <a:prstGeom prst="plus">
            <a:avLst>
              <a:gd name="adj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5" idx="2"/>
          </p:cNvCxnSpPr>
          <p:nvPr/>
        </p:nvCxnSpPr>
        <p:spPr>
          <a:xfrm>
            <a:off x="6033158" y="3171914"/>
            <a:ext cx="0" cy="4149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7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Computer Clustering </a:t>
            </a:r>
            <a:r>
              <a:rPr lang="ko-KR" altLang="en-US" sz="4000" b="1" smtClean="0"/>
              <a:t>장</a:t>
            </a:r>
            <a:r>
              <a:rPr lang="ko-KR" altLang="en-US" sz="4000" b="1"/>
              <a:t>점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181100" y="1409700"/>
            <a:ext cx="99477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smtClean="0"/>
              <a:t>Load-Balancing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/>
              <a:t>시스템의 전반적인 성능을 향상시키기 위해 계산 부하량을 여러 노드에서 분담하여 병렬 처리하도록 구성 </a:t>
            </a:r>
            <a:r>
              <a:rPr lang="ko-KR" altLang="en-US" b="1"/>
              <a:t>하는 </a:t>
            </a:r>
            <a:r>
              <a:rPr lang="ko-KR" altLang="en-US" b="1" smtClean="0"/>
              <a:t>방식</a:t>
            </a:r>
            <a:endParaRPr lang="en-US" altLang="ko-KR" b="1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 smtClean="0"/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342900" indent="-342900">
              <a:buFont typeface="+mj-lt"/>
              <a:buAutoNum type="arabicPeriod"/>
            </a:pPr>
            <a:r>
              <a:rPr lang="en-US" altLang="ko-KR" b="1" smtClean="0"/>
              <a:t>High-availability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/>
              <a:t>하나의 노드에 장애가 생겼을 때 연결된 다른 노드의 컴퓨터가 서비스를 이어받아</a:t>
            </a:r>
            <a:r>
              <a:rPr lang="en-US" altLang="ko-KR" b="1"/>
              <a:t>(Failover) </a:t>
            </a:r>
            <a:r>
              <a:rPr lang="ko-KR" altLang="en-US" b="1"/>
              <a:t>계속해서 서비스되도록 </a:t>
            </a:r>
            <a:r>
              <a:rPr lang="ko-KR" altLang="en-US" b="1"/>
              <a:t>한다</a:t>
            </a:r>
            <a:r>
              <a:rPr lang="en-US" altLang="ko-KR" b="1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smtClean="0"/>
              <a:t>성능을 올리기 위해서 독립적인 컴퓨터 노드의 성능을 올린다면 큰 비용이 발생하지만 새로운 컴퓨터를 클러스터에 추가한다면 적은 비용으로 성능을 높일 수 있다</a:t>
            </a:r>
            <a:r>
              <a:rPr lang="en-US" altLang="ko-KR" b="1"/>
              <a:t>.</a:t>
            </a:r>
            <a:endParaRPr lang="en-US" altLang="ko-KR" b="1" smtClean="0"/>
          </a:p>
        </p:txBody>
      </p:sp>
    </p:spTree>
    <p:extLst>
      <p:ext uri="{BB962C8B-B14F-4D97-AF65-F5344CB8AC3E}">
        <p14:creationId xmlns:p14="http://schemas.microsoft.com/office/powerpoint/2010/main" val="261719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자유형 36"/>
          <p:cNvSpPr/>
          <p:nvPr/>
        </p:nvSpPr>
        <p:spPr>
          <a:xfrm rot="10800000">
            <a:off x="2127931" y="6458857"/>
            <a:ext cx="10064065" cy="448142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1205029" y="-1"/>
            <a:ext cx="986969" cy="6907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6968" y="918162"/>
            <a:ext cx="8606973" cy="170407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6969" y="190499"/>
            <a:ext cx="10218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smtClean="0"/>
              <a:t>Computer Clustering </a:t>
            </a:r>
            <a:r>
              <a:rPr lang="ko-KR" altLang="en-US" sz="4000" b="1" smtClean="0"/>
              <a:t>단점</a:t>
            </a:r>
            <a:endParaRPr lang="ko-KR" altLang="en-US" sz="4000" b="1"/>
          </a:p>
        </p:txBody>
      </p:sp>
      <p:sp>
        <p:nvSpPr>
          <p:cNvPr id="9" name="TextBox 8"/>
          <p:cNvSpPr txBox="1"/>
          <p:nvPr/>
        </p:nvSpPr>
        <p:spPr>
          <a:xfrm>
            <a:off x="1181100" y="1409700"/>
            <a:ext cx="994772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b="1" smtClean="0"/>
              <a:t>관리의 어려움</a:t>
            </a:r>
            <a:endParaRPr lang="en-US" altLang="ko-KR" b="1" smtClean="0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smtClean="0"/>
              <a:t>여러대의 컴퓨터로 이루어졌기 때문에 프로그램설치 등의 변경사항 등이 발생하였을 때 모든 컴퓨터에서 이루어져야 한다</a:t>
            </a:r>
            <a:r>
              <a:rPr lang="en-US" altLang="ko-KR" b="1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/>
          </a:p>
          <a:p>
            <a:pPr marL="800100" lvl="1" indent="-342900">
              <a:buFont typeface="Arial" pitchFamily="34" charset="0"/>
              <a:buChar char="•"/>
            </a:pPr>
            <a:endParaRPr lang="en-US" altLang="ko-KR" b="1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b="1" smtClean="0"/>
              <a:t>하나의 컴퓨터 </a:t>
            </a:r>
            <a:r>
              <a:rPr lang="en-US" altLang="ko-KR" b="1" smtClean="0"/>
              <a:t>fail</a:t>
            </a:r>
            <a:r>
              <a:rPr lang="ko-KR" altLang="en-US" b="1" smtClean="0"/>
              <a:t>에 의해 모든 컴퓨터가 </a:t>
            </a:r>
            <a:r>
              <a:rPr lang="en-US" altLang="ko-KR" b="1" smtClean="0"/>
              <a:t>fail</a:t>
            </a:r>
            <a:r>
              <a:rPr lang="ko-KR" altLang="en-US" b="1" smtClean="0"/>
              <a:t>될 수도 있다</a:t>
            </a:r>
            <a:r>
              <a:rPr lang="en-US" altLang="ko-KR" b="1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altLang="ko-KR" sz="1000" b="1" smtClean="0"/>
          </a:p>
          <a:p>
            <a:pPr lvl="1"/>
            <a:r>
              <a:rPr lang="en-US" altLang="ko-KR" b="1" smtClean="0"/>
              <a:t>	[ ex) </a:t>
            </a:r>
            <a:r>
              <a:rPr lang="ko-KR" altLang="en-US" b="1" smtClean="0"/>
              <a:t>컴퓨터를 </a:t>
            </a:r>
            <a:r>
              <a:rPr lang="en-US" altLang="ko-KR" b="1" smtClean="0"/>
              <a:t>fail </a:t>
            </a:r>
            <a:r>
              <a:rPr lang="ko-KR" altLang="en-US" b="1" smtClean="0"/>
              <a:t>시킨 프로그램이 모든 컴퓨터를 돌아다님 </a:t>
            </a:r>
            <a:r>
              <a:rPr lang="en-US" altLang="ko-KR" b="1" smtClean="0"/>
              <a:t>]</a:t>
            </a:r>
            <a:endParaRPr lang="en-US" altLang="ko-KR" b="1"/>
          </a:p>
        </p:txBody>
      </p:sp>
    </p:spTree>
    <p:extLst>
      <p:ext uri="{BB962C8B-B14F-4D97-AF65-F5344CB8AC3E}">
        <p14:creationId xmlns:p14="http://schemas.microsoft.com/office/powerpoint/2010/main" val="423991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fault theme" id="{1C5D189E-FD72-4570-BD83-9039D56F569B}" vid="{C7FF242B-BEBB-4996-864F-8E449359303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4930</TotalTime>
  <Words>229</Words>
  <Application>Microsoft Office PowerPoint</Application>
  <PresentationFormat>사용자 지정</PresentationFormat>
  <Paragraphs>54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정구익</cp:lastModifiedBy>
  <cp:revision>31</cp:revision>
  <dcterms:created xsi:type="dcterms:W3CDTF">2016-03-12T15:04:52Z</dcterms:created>
  <dcterms:modified xsi:type="dcterms:W3CDTF">2017-11-09T17:54:08Z</dcterms:modified>
</cp:coreProperties>
</file>