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35" r:id="rId3"/>
    <p:sldId id="504" r:id="rId4"/>
    <p:sldId id="458" r:id="rId5"/>
    <p:sldId id="457" r:id="rId6"/>
    <p:sldId id="459" r:id="rId7"/>
    <p:sldId id="460" r:id="rId8"/>
    <p:sldId id="436" r:id="rId9"/>
    <p:sldId id="437" r:id="rId10"/>
    <p:sldId id="438" r:id="rId11"/>
    <p:sldId id="446" r:id="rId12"/>
    <p:sldId id="444" r:id="rId13"/>
    <p:sldId id="445" r:id="rId14"/>
    <p:sldId id="447" r:id="rId15"/>
    <p:sldId id="448" r:id="rId16"/>
    <p:sldId id="477" r:id="rId17"/>
    <p:sldId id="461" r:id="rId18"/>
    <p:sldId id="476" r:id="rId19"/>
    <p:sldId id="479" r:id="rId20"/>
    <p:sldId id="469" r:id="rId21"/>
    <p:sldId id="36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7" autoAdjust="0"/>
  </p:normalViewPr>
  <p:slideViewPr>
    <p:cSldViewPr snapToObjects="1">
      <p:cViewPr>
        <p:scale>
          <a:sx n="125" d="100"/>
          <a:sy n="125" d="100"/>
        </p:scale>
        <p:origin x="119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96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jetbrains.com/ru-ru/idea/download/#section=windows" TargetMode="External"/><Relationship Id="rId4" Type="http://schemas.openxmlformats.org/officeDocument/2006/relationships/hyperlink" Target="http://www.eclipse.org/downloads/eclipse-packag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1%D0%B0%D0%B9%D1%82-%D0%BA%D0%BE%D0%B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%D0%9A%D0%BE%D0%BC%D0%BF%D0%B8%D0%BB%D1%8F%D1%82%D0%BE%D1%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C%D0%B0%D1%88%D0%B8%D0%BD%D0%BD%D1%8B%D0%B9_%D0%BA%D0%BE%D0%B4" TargetMode="External"/><Relationship Id="rId5" Type="http://schemas.openxmlformats.org/officeDocument/2006/relationships/hyperlink" Target="http://ru.wikipedia.org/wiki/%D0%9D%D0%B8%D0%B7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hyperlink" Target="http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9" Type="http://schemas.openxmlformats.org/officeDocument/2006/relationships/hyperlink" Target="http://ru.wikipedia.org/wiki/%D0%9E%D0%BF%D0%B5%D1%80%D0%B0%D1%82%D0%BE%D1%80_(%D0%BF%D1%80%D0%BE%D0%B3%D1%80%D0%B0%D0%BC%D0%BC%D0%B8%D1%80%D0%BE%D0%B2%D0%B0%D0%BD%D0%B8%D0%B5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les.iu3.superhub.xyz/books/sem4/java/java-start.pdf" TargetMode="External"/><Relationship Id="rId5" Type="http://schemas.openxmlformats.org/officeDocument/2006/relationships/hyperlink" Target="http://proglang.su/java?" TargetMode="External"/><Relationship Id="rId4" Type="http://schemas.openxmlformats.org/officeDocument/2006/relationships/hyperlink" Target="https://metanit.com/java/tutorial/?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A%D0%BE%D0%BC%D0%BF%D0%B8%D0%BB%D1%8F%D1%82%D0%BE%D1%8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%D0%A2%D0%B5%D0%BA%D1%81%D1%82%D0%BE%D0%B2%D1%8B%D0%B9_%D1%80%D0%B5%D0%B4%D0%B0%D0%BA%D1%82%D0%BE%D1%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F%D1%80%D0%BE%D0%B3%D1%80%D0%B0%D0%BC%D0%BC%D0%BD%D0%BE%D0%B5_%D0%BE%D0%B1%D0%B5%D1%81%D0%BF%D0%B5%D1%87%D0%B5%D0%BD%D0%B8%D0%B5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ru.wikipedia.org/wiki/%D0%9F%D1%80%D0%BE%D0%B3%D1%80%D0%B0%D0%BC%D0%BC%D0%B8%D1%81%D1%82" TargetMode="External"/><Relationship Id="rId10" Type="http://schemas.openxmlformats.org/officeDocument/2006/relationships/hyperlink" Target="http://ru.wikipedia.org/wiki/%D0%9E%D1%82%D0%BB%D0%B0%D0%B4%D1%87%D0%B8%D0%BA" TargetMode="External"/><Relationship Id="rId4" Type="http://schemas.openxmlformats.org/officeDocument/2006/relationships/hyperlink" Target="http://ru.wikipedia.org/wiki/%D0%90%D0%BD%D0%B3%D0%BB%D0%B8%D0%B9%D1%81%D0%BA%D0%B8%D0%B9_%D1%8F%D0%B7%D1%8B%D0%BA" TargetMode="External"/><Relationship Id="rId9" Type="http://schemas.openxmlformats.org/officeDocument/2006/relationships/hyperlink" Target="http://ru.wikipedia.org/wiki/%D0%98%D0%BD%D1%82%D0%B5%D1%80%D0%BF%D1%80%D0%B5%D1%82%D0%B0%D1%82%D0%BE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№1</a:t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16</a:t>
            </a: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декабря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2022 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Загрузка </a:t>
            </a:r>
            <a:r>
              <a:rPr lang="en-US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 Eclipse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13564" y="1268760"/>
            <a:ext cx="8606908" cy="129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400" b="1" dirty="0"/>
              <a:t>Офиц. сайт системы</a:t>
            </a:r>
            <a:r>
              <a:rPr lang="en-US" dirty="0"/>
              <a:t>: </a:t>
            </a:r>
            <a:r>
              <a:rPr lang="en-US" sz="2000" dirty="0">
                <a:hlinkClick r:id="rId4"/>
              </a:rPr>
              <a:t>http://www.eclipse.org/downloads/eclipse-packages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dirty="0">
                <a:hlinkClick r:id="rId5"/>
              </a:rPr>
              <a:t>https://www.jetbrains.com/ru-ru/idea/download/#</a:t>
            </a:r>
            <a:r>
              <a:rPr lang="en-US" dirty="0" smtClean="0">
                <a:hlinkClick r:id="rId5"/>
              </a:rPr>
              <a:t>section=windows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 cstate="print"/>
          <a:srcRect l="8366" t="67617" r="31391" b="18356"/>
          <a:stretch>
            <a:fillRect/>
          </a:stretch>
        </p:blipFill>
        <p:spPr bwMode="auto">
          <a:xfrm>
            <a:off x="252907" y="2875619"/>
            <a:ext cx="8891093" cy="1656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Объявление переменных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800" b="1" dirty="0"/>
              <a:t>Переменная</a:t>
            </a:r>
            <a:r>
              <a:rPr lang="ru-RU" sz="2800" dirty="0"/>
              <a:t> — </a:t>
            </a:r>
            <a:r>
              <a:rPr lang="ru-RU" sz="2800" b="1" dirty="0"/>
              <a:t>это</a:t>
            </a:r>
            <a:r>
              <a:rPr lang="ru-RU" sz="2800" dirty="0"/>
              <a:t> именованный участок памяти, в котором хранится значение и которое может быть изменено программой.</a:t>
            </a:r>
          </a:p>
          <a:p>
            <a:pPr>
              <a:buNone/>
            </a:pPr>
            <a:endParaRPr lang="ru-RU" sz="2400" i="1" dirty="0"/>
          </a:p>
          <a:p>
            <a:pPr>
              <a:buNone/>
            </a:pPr>
            <a:r>
              <a:rPr lang="ru-RU" sz="2400" i="1" dirty="0"/>
              <a:t>Каждая переменная программы должна быть объявлена.</a:t>
            </a:r>
          </a:p>
          <a:p>
            <a:pPr>
              <a:buNone/>
            </a:pPr>
            <a:r>
              <a:rPr lang="ru-RU" sz="2400" i="1" dirty="0"/>
              <a:t>Инструкция объявления переменной выглядит так</a:t>
            </a:r>
            <a:r>
              <a:rPr lang="en-US" sz="2400" i="1" dirty="0"/>
              <a:t>:</a:t>
            </a:r>
            <a:endParaRPr lang="ru-RU" sz="2400" i="1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 algn="ctr">
              <a:buNone/>
            </a:pPr>
            <a:r>
              <a:rPr lang="ru-RU" sz="2400" b="1" dirty="0">
                <a:solidFill>
                  <a:srgbClr val="FF0000"/>
                </a:solidFill>
              </a:rPr>
              <a:t>Примеры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x; float y; char 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endParaRPr lang="ru-RU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3768" y="4509120"/>
            <a:ext cx="41764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ТИП ДАННЫХ   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ИМЯ ПЕРЕМЕННОЙ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;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Типы данных в </a:t>
            </a:r>
            <a:r>
              <a:rPr lang="en-US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Picture 2" descr="C:\Users\Серега\Desktop\gl1-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7442" y="1628800"/>
            <a:ext cx="7678352" cy="475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Диапазон значений типов данных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Picture 3" descr="C:\Users\Серега\Desktop\2difftdatatypes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85106"/>
            <a:ext cx="8232163" cy="3528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Операция присваивания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8700" y="1628800"/>
            <a:ext cx="8731772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ru-RU" sz="2200" b="1" dirty="0"/>
              <a:t>&lt;выражение слева&gt; &lt;оператор присваивания&gt; &lt;выражение справа&gt;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00" y="2780928"/>
            <a:ext cx="883927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</a:t>
            </a:r>
            <a:r>
              <a:rPr lang="en-US" sz="2400" b="1" dirty="0"/>
              <a:t>: </a:t>
            </a:r>
          </a:p>
          <a:p>
            <a:r>
              <a:rPr lang="en-US" sz="2000" dirty="0"/>
              <a:t> </a:t>
            </a:r>
            <a:r>
              <a:rPr lang="ru-RU" sz="2000" dirty="0"/>
              <a:t>Присвоить вычисленное правостороннее значение левостороннему значению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149080"/>
            <a:ext cx="796218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/>
              <a:t>Левостороннее значение может быть только переменной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 l="11812" t="34699" r="75785" b="55704"/>
          <a:stretch>
            <a:fillRect/>
          </a:stretch>
        </p:blipFill>
        <p:spPr bwMode="auto">
          <a:xfrm>
            <a:off x="3419872" y="4869160"/>
            <a:ext cx="2808312" cy="173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Арифметические операторы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Users\Серега\Desktop\j7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8411430" cy="3266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Программы с линейной структурой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Users\Серега\Desktop\lin-alg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600200"/>
            <a:ext cx="2905915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Вывод в консоль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77278" y="1270502"/>
            <a:ext cx="7567130" cy="17235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System.out.print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(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</a:rPr>
              <a:t>"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</a:rPr>
              <a:t>Hello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</a:rPr>
              <a:t>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</a:rPr>
              <a:t>world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</a:rPr>
              <a:t>"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</a:rPr>
              <a:t>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err="1">
                <a:solidFill>
                  <a:srgbClr val="000000"/>
                </a:solidFill>
                <a:latin typeface="Consolas" pitchFamily="49" charset="0"/>
              </a:rPr>
              <a:t>System.out.print</a:t>
            </a:r>
            <a:r>
              <a:rPr lang="ru-RU" sz="2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"</a:t>
            </a:r>
            <a:r>
              <a:rPr lang="ru-RU" sz="2800" dirty="0" err="1">
                <a:solidFill>
                  <a:srgbClr val="DB003E"/>
                </a:solidFill>
                <a:latin typeface="Consolas" pitchFamily="49" charset="0"/>
              </a:rPr>
              <a:t>Hello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DB003E"/>
                </a:solidFill>
                <a:latin typeface="Consolas" pitchFamily="49" charset="0"/>
              </a:rPr>
              <a:t>world</a:t>
            </a:r>
            <a:r>
              <a:rPr lang="en-US" sz="2800" dirty="0">
                <a:solidFill>
                  <a:srgbClr val="DB003E"/>
                </a:solidFill>
                <a:latin typeface="Consolas" pitchFamily="49" charset="0"/>
              </a:rPr>
              <a:t>\n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err="1">
                <a:solidFill>
                  <a:srgbClr val="000000"/>
                </a:solidFill>
                <a:latin typeface="Consolas" pitchFamily="49" charset="0"/>
              </a:rPr>
              <a:t>System.out.print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</a:rPr>
              <a:t>ln</a:t>
            </a:r>
            <a:r>
              <a:rPr lang="ru-RU" sz="2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"</a:t>
            </a:r>
            <a:r>
              <a:rPr lang="ru-RU" sz="2800" dirty="0" err="1">
                <a:solidFill>
                  <a:srgbClr val="DB003E"/>
                </a:solidFill>
                <a:latin typeface="Consolas" pitchFamily="49" charset="0"/>
              </a:rPr>
              <a:t>Hello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DB003E"/>
                </a:solidFill>
                <a:latin typeface="Consolas" pitchFamily="49" charset="0"/>
              </a:rPr>
              <a:t>world</a:t>
            </a:r>
            <a:r>
              <a:rPr lang="ru-RU" sz="2800" dirty="0">
                <a:solidFill>
                  <a:srgbClr val="DB003E"/>
                </a:solidFill>
                <a:latin typeface="Consolas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ru-RU" sz="2800" dirty="0"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 cstate="print"/>
          <a:srcRect l="15947" t="41343" r="60428" b="53489"/>
          <a:stretch>
            <a:fillRect/>
          </a:stretch>
        </p:blipFill>
        <p:spPr bwMode="auto">
          <a:xfrm>
            <a:off x="677278" y="2994050"/>
            <a:ext cx="7567130" cy="12990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5" cstate="print"/>
          <a:srcRect l="15356" t="60086" r="43301" b="24106"/>
          <a:stretch>
            <a:fillRect/>
          </a:stretch>
        </p:blipFill>
        <p:spPr bwMode="auto">
          <a:xfrm>
            <a:off x="677278" y="4581127"/>
            <a:ext cx="7567130" cy="2180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016" y="1628800"/>
            <a:ext cx="8605464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        Результатом арифметических операций с целыми числами является тип </a:t>
            </a:r>
            <a:r>
              <a:rPr lang="ru-RU" sz="1600" b="1" dirty="0" err="1"/>
              <a:t>int</a:t>
            </a:r>
            <a:r>
              <a:rPr lang="ru-RU" sz="1600" dirty="0"/>
              <a:t>, кроме случаев, когда  один из операторов имеет тип </a:t>
            </a:r>
            <a:r>
              <a:rPr lang="ru-RU" sz="1600" b="1" dirty="0" err="1"/>
              <a:t>long</a:t>
            </a:r>
            <a:r>
              <a:rPr lang="ru-RU" sz="1600" b="1" dirty="0"/>
              <a:t> </a:t>
            </a:r>
            <a:r>
              <a:rPr lang="ru-RU" sz="1600" dirty="0"/>
              <a:t>(тогда результат будет типа </a:t>
            </a:r>
            <a:r>
              <a:rPr lang="ru-RU" sz="1600" b="1" dirty="0" err="1"/>
              <a:t>long</a:t>
            </a:r>
            <a:r>
              <a:rPr lang="ru-RU" sz="1600" dirty="0"/>
              <a:t>).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	</a:t>
            </a:r>
            <a:r>
              <a:rPr lang="en-US" sz="1600" dirty="0"/>
              <a:t>		         </a:t>
            </a:r>
            <a:r>
              <a:rPr lang="ru-RU" sz="1600" b="1" dirty="0"/>
              <a:t>Пример</a:t>
            </a:r>
            <a:r>
              <a:rPr lang="en-US" sz="1600" b="1" dirty="0"/>
              <a:t>:</a:t>
            </a: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 	     </a:t>
            </a:r>
            <a:r>
              <a:rPr lang="en-US" sz="1600" dirty="0">
                <a:solidFill>
                  <a:srgbClr val="FF0000"/>
                </a:solidFill>
              </a:rPr>
              <a:t>Type mismatch: cannot convert from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to byte</a:t>
            </a:r>
          </a:p>
          <a:p>
            <a:pPr>
              <a:buNone/>
            </a:pPr>
            <a:endParaRPr lang="ru-RU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				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			       </a:t>
            </a:r>
            <a:r>
              <a:rPr lang="ru-RU" sz="1600" b="1" dirty="0"/>
              <a:t>Решение</a:t>
            </a:r>
            <a:r>
              <a:rPr lang="en-US" sz="1600" b="1" dirty="0"/>
              <a:t>:</a:t>
            </a:r>
            <a:r>
              <a:rPr lang="en-US" sz="1600" b="1" dirty="0">
                <a:solidFill>
                  <a:srgbClr val="FF0000"/>
                </a:solidFill>
              </a:rPr>
              <a:t>	</a:t>
            </a:r>
            <a:endParaRPr lang="ru-RU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/>
              <a:t>    </a:t>
            </a:r>
            <a:r>
              <a:rPr lang="ru-RU" sz="1600" dirty="0"/>
              <a:t>При объявлении переменной типа </a:t>
            </a:r>
            <a:r>
              <a:rPr lang="en-US" sz="1600" b="1" dirty="0"/>
              <a:t>long</a:t>
            </a:r>
            <a:r>
              <a:rPr lang="ru-RU" sz="1600" dirty="0"/>
              <a:t>, в конце значения добавляется символ </a:t>
            </a:r>
            <a:r>
              <a:rPr lang="en-US" sz="1600" b="1" dirty="0"/>
              <a:t>l</a:t>
            </a:r>
            <a:r>
              <a:rPr lang="en-US" sz="1600" dirty="0"/>
              <a:t> </a:t>
            </a:r>
            <a:r>
              <a:rPr lang="ru-RU" sz="1600" dirty="0"/>
              <a:t>либо</a:t>
            </a:r>
            <a:r>
              <a:rPr lang="ru-RU" sz="1600" b="1" dirty="0"/>
              <a:t> </a:t>
            </a:r>
            <a:r>
              <a:rPr lang="en-US" sz="1600" b="1" dirty="0"/>
              <a:t>L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3888" y="2276872"/>
            <a:ext cx="1728192" cy="7920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    </a:t>
            </a:r>
            <a:r>
              <a:rPr lang="en-US" dirty="0"/>
              <a:t>byte b = 50; </a:t>
            </a:r>
            <a:r>
              <a:rPr lang="ru-RU" dirty="0"/>
              <a:t>       </a:t>
            </a:r>
          </a:p>
          <a:p>
            <a:r>
              <a:rPr lang="ru-RU" dirty="0"/>
              <a:t>     </a:t>
            </a:r>
            <a:r>
              <a:rPr lang="en-US" dirty="0"/>
              <a:t>b = b* 2;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23488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3933056"/>
            <a:ext cx="1944216" cy="7920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    </a:t>
            </a:r>
            <a:r>
              <a:rPr lang="en-US" dirty="0"/>
              <a:t>byte b = 50; </a:t>
            </a:r>
            <a:r>
              <a:rPr lang="ru-RU" dirty="0"/>
              <a:t>       </a:t>
            </a:r>
          </a:p>
          <a:p>
            <a:r>
              <a:rPr lang="ru-RU" dirty="0"/>
              <a:t>     </a:t>
            </a:r>
            <a:r>
              <a:rPr lang="en-US" dirty="0"/>
              <a:t>b = </a:t>
            </a:r>
            <a:r>
              <a:rPr lang="ru-RU" dirty="0"/>
              <a:t>(</a:t>
            </a:r>
            <a:r>
              <a:rPr lang="en-US" dirty="0"/>
              <a:t>byte</a:t>
            </a:r>
            <a:r>
              <a:rPr lang="ru-RU" dirty="0"/>
              <a:t>)</a:t>
            </a:r>
            <a:r>
              <a:rPr lang="en-US" dirty="0"/>
              <a:t>(b*2);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1880" y="5445224"/>
            <a:ext cx="1728192" cy="7920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    </a:t>
            </a:r>
          </a:p>
          <a:p>
            <a:r>
              <a:rPr lang="ru-RU" b="1" dirty="0"/>
              <a:t>    </a:t>
            </a:r>
            <a:r>
              <a:rPr lang="en-US" b="1" dirty="0"/>
              <a:t>long x=10L;</a:t>
            </a:r>
            <a:endParaRPr lang="ru-RU" b="1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Точность вычислений целых чисел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016" y="3212976"/>
            <a:ext cx="8605464" cy="208823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	</a:t>
            </a:r>
            <a:r>
              <a:rPr lang="ru-RU" sz="2400" dirty="0"/>
              <a:t>Если необходимо указать, что какие-то литералы с плавающей точкой должны относиться к типу </a:t>
            </a:r>
            <a:r>
              <a:rPr lang="ru-RU" sz="2400" b="1" dirty="0" err="1"/>
              <a:t>float</a:t>
            </a:r>
            <a:r>
              <a:rPr lang="ru-RU" sz="2400" dirty="0"/>
              <a:t>, а не </a:t>
            </a:r>
            <a:r>
              <a:rPr lang="ru-RU" sz="2400" b="1" dirty="0" err="1"/>
              <a:t>double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то в конце к числу добавляется строчная или заглавная буква F. Таким образом, 3.1415F и 3.5E+48f - допустимые литералы с плавающей точкой типа </a:t>
            </a:r>
            <a:r>
              <a:rPr lang="ru-RU" sz="2400" b="1" dirty="0" err="1"/>
              <a:t>float</a:t>
            </a:r>
            <a:r>
              <a:rPr lang="ru-RU" sz="2400" dirty="0"/>
              <a:t>.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23488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1640" y="1772816"/>
            <a:ext cx="6624736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Основным типом данных с плавающей точкой в языке </a:t>
            </a:r>
            <a:r>
              <a:rPr lang="en-US" sz="2800" dirty="0"/>
              <a:t>JAVA</a:t>
            </a:r>
            <a:r>
              <a:rPr lang="ru-RU" sz="2800" dirty="0"/>
              <a:t> является тип </a:t>
            </a:r>
            <a:r>
              <a:rPr lang="ru-RU" sz="2800" b="1" dirty="0" err="1"/>
              <a:t>double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Точность вычислений чисел с плавающей точкой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Этапы выполнения программы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6528" y="1556792"/>
            <a:ext cx="8461448" cy="424847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400" b="1" dirty="0"/>
              <a:t>Компиляция</a:t>
            </a:r>
            <a:r>
              <a:rPr lang="en-US" sz="2400" dirty="0"/>
              <a:t> – </a:t>
            </a:r>
            <a:r>
              <a:rPr lang="ru-RU" sz="2400" dirty="0"/>
              <a:t>преобразование программы, составленной на исходном </a:t>
            </a:r>
            <a:r>
              <a:rPr lang="ru-RU" sz="2400" dirty="0">
                <a:hlinkClick r:id="rId4" tooltip="Высокоуровневый язык программирования"/>
              </a:rPr>
              <a:t>языке высокого уровня</a:t>
            </a:r>
            <a:r>
              <a:rPr lang="ru-RU" sz="2400" dirty="0"/>
              <a:t>, в эквивалентную программу на </a:t>
            </a:r>
            <a:r>
              <a:rPr lang="ru-RU" sz="2400" dirty="0">
                <a:hlinkClick r:id="rId5" tooltip="Низкоуровневый язык программирования"/>
              </a:rPr>
              <a:t>низкоуровневом языке</a:t>
            </a:r>
            <a:r>
              <a:rPr lang="ru-RU" sz="2400" dirty="0"/>
              <a:t>, близком </a:t>
            </a:r>
            <a:r>
              <a:rPr lang="ru-RU" sz="2400" dirty="0">
                <a:hlinkClick r:id="rId6" tooltip="Машинный код"/>
              </a:rPr>
              <a:t>машинному коду</a:t>
            </a:r>
            <a:r>
              <a:rPr lang="ru-RU" sz="2400" dirty="0"/>
              <a:t> . Приложения </a:t>
            </a:r>
            <a:r>
              <a:rPr lang="ru-RU" sz="2400" dirty="0" err="1"/>
              <a:t>Java</a:t>
            </a:r>
            <a:r>
              <a:rPr lang="ru-RU" sz="2400" dirty="0"/>
              <a:t> обычно </a:t>
            </a:r>
            <a:r>
              <a:rPr lang="ru-RU" sz="2400" dirty="0">
                <a:hlinkClick r:id="rId7" tooltip="Компилятор"/>
              </a:rPr>
              <a:t>компилируются</a:t>
            </a:r>
            <a:r>
              <a:rPr lang="ru-RU" sz="2400" dirty="0"/>
              <a:t> в специальный </a:t>
            </a:r>
            <a:r>
              <a:rPr lang="ru-RU" sz="2400" dirty="0">
                <a:hlinkClick r:id="rId8" tooltip="Байт-код"/>
              </a:rPr>
              <a:t>байт-код</a:t>
            </a:r>
            <a:r>
              <a:rPr lang="ru-RU" sz="2400" dirty="0"/>
              <a:t> , то есть инструкции, которые понимает виртуальная машина </a:t>
            </a:r>
            <a:r>
              <a:rPr lang="en-US" sz="2400" dirty="0"/>
              <a:t>JAVA.</a:t>
            </a:r>
            <a:endParaRPr lang="ru-RU" sz="2400" u="sng" dirty="0"/>
          </a:p>
          <a:p>
            <a:pPr algn="just"/>
            <a:endParaRPr lang="ru-RU" sz="2400" u="sng" dirty="0"/>
          </a:p>
          <a:p>
            <a:pPr algn="just"/>
            <a:r>
              <a:rPr lang="ru-RU" sz="2400" b="1" dirty="0" err="1"/>
              <a:t>Интерпрета́ция</a:t>
            </a:r>
            <a:r>
              <a:rPr lang="ru-RU" sz="2400" dirty="0"/>
              <a:t> — </a:t>
            </a:r>
            <a:r>
              <a:rPr lang="ru-RU" sz="2400" dirty="0">
                <a:hlinkClick r:id="rId9" tooltip="Оператор (программирование)"/>
              </a:rPr>
              <a:t>пооператорный</a:t>
            </a:r>
            <a:r>
              <a:rPr lang="ru-RU" sz="2400" dirty="0"/>
              <a:t> (покомандный, построчный) анализ, обработка и тут же выполнение исходной программы или запроса.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Практика</a:t>
            </a:r>
            <a:r>
              <a:rPr lang="en-US" sz="3600" b="1" dirty="0" smtClean="0"/>
              <a:t>-1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8784976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Вывести на экран текст «</a:t>
            </a:r>
            <a:r>
              <a:rPr lang="ru-RU" dirty="0" err="1">
                <a:solidFill>
                  <a:srgbClr val="FF0000"/>
                </a:solidFill>
              </a:rPr>
              <a:t>Silence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golden</a:t>
            </a:r>
            <a:r>
              <a:rPr lang="ru-RU" dirty="0">
                <a:solidFill>
                  <a:srgbClr val="FF0000"/>
                </a:solidFill>
              </a:rPr>
              <a:t>». Каждое слово должно быть на новой строке.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Даны три числа. Увеличьте первое число в два раза, второе число уменьшите на 3, третье число возведите в квадрат и затем найдите сумму новых трех чисел.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Даны катеты прямоугольного треугольника. Найдите площадь и периметр треугольника. 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Поменяйте местами значения двух переменных, не используя дополнительных переменных*.  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Дополнительные материалы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6528" y="1556792"/>
            <a:ext cx="8461448" cy="3600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ru-RU" sz="2400" dirty="0">
                <a:hlinkClick r:id="rId4"/>
              </a:rPr>
              <a:t>Язык программирования </a:t>
            </a:r>
            <a:r>
              <a:rPr lang="en-US" sz="2400" dirty="0">
                <a:hlinkClick r:id="rId4"/>
              </a:rPr>
              <a:t>Java (metanit.com</a:t>
            </a:r>
            <a:r>
              <a:rPr lang="en-US" sz="2400" dirty="0" smtClean="0">
                <a:hlinkClick r:id="rId4"/>
              </a:rPr>
              <a:t>)</a:t>
            </a:r>
            <a:endParaRPr lang="ru-RU" sz="2400" dirty="0" smtClean="0"/>
          </a:p>
          <a:p>
            <a:pPr algn="just">
              <a:lnSpc>
                <a:spcPct val="200000"/>
              </a:lnSpc>
            </a:pPr>
            <a:r>
              <a:rPr lang="ru-RU" sz="2400" dirty="0">
                <a:hlinkClick r:id="rId5"/>
              </a:rPr>
              <a:t>Язык программирования </a:t>
            </a:r>
            <a:r>
              <a:rPr lang="ru-RU" sz="2400" dirty="0" err="1">
                <a:hlinkClick r:id="rId5"/>
              </a:rPr>
              <a:t>Java</a:t>
            </a:r>
            <a:r>
              <a:rPr lang="ru-RU" sz="2400" dirty="0">
                <a:hlinkClick r:id="rId5"/>
              </a:rPr>
              <a:t> с нуля, уроки, самоучитель для начинающих / </a:t>
            </a:r>
            <a:r>
              <a:rPr lang="ru-RU" sz="2400" dirty="0" err="1" smtClean="0">
                <a:hlinkClick r:id="rId5"/>
              </a:rPr>
              <a:t>ProgLang</a:t>
            </a:r>
            <a:endParaRPr lang="ru-RU" sz="2400" dirty="0" smtClean="0"/>
          </a:p>
          <a:p>
            <a:pPr algn="just">
              <a:lnSpc>
                <a:spcPct val="200000"/>
              </a:lnSpc>
            </a:pPr>
            <a:r>
              <a:rPr lang="en-US" sz="2400" dirty="0">
                <a:hlinkClick r:id="rId6"/>
              </a:rPr>
              <a:t>java-start.pdf (</a:t>
            </a:r>
            <a:r>
              <a:rPr lang="en-US" sz="2400" dirty="0" err="1">
                <a:hlinkClick r:id="rId6"/>
              </a:rPr>
              <a:t>superhub.xyz</a:t>
            </a:r>
            <a:r>
              <a:rPr lang="en-US" sz="2400" dirty="0">
                <a:hlinkClick r:id="rId6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6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Алгоритм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 l="11222" t="45035" r="41529" b="30602"/>
          <a:stretch>
            <a:fillRect/>
          </a:stretch>
        </p:blipFill>
        <p:spPr bwMode="auto">
          <a:xfrm>
            <a:off x="611560" y="1700808"/>
            <a:ext cx="6912768" cy="27302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Формы записи алгоритмов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 l="9450" t="28793" r="50978" b="24987"/>
          <a:stretch>
            <a:fillRect/>
          </a:stretch>
        </p:blipFill>
        <p:spPr bwMode="auto">
          <a:xfrm>
            <a:off x="251520" y="1340768"/>
            <a:ext cx="5702570" cy="53285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7349" name="Picture 5" descr="http://bigpo.ru/potrb/%D0%A2%D0%B5%D0%BC%D0%B0%3A+%D0%90%D0%BB%D0%B3%D0%BE%D1%80%D0%B8%D1%82%D0%BC%2C+%D1%81%D0%B2%D0%BE%D0%B9%D1%81%D1%82%D0%B2%D0%B0+%D0%B0%D0%BB%D0%B3%D0%BE%D1%80%D0%B8%D1%82%D0%BC%D0%B0.+%D0%98%D1%81%D0%BF%D0%BE%D0%BB%D0%BD%D0%B8%D1%82%D0%B5%D0%BB%D1%8C+%D0%B0%D0%BB%D0%B3%D0%BE%D1%80%D0%B8%D1%82%D0%BC%D0%BE%D0%B2b/9916_html_m7e9612ed.gif"/>
          <p:cNvPicPr>
            <a:picLocks noChangeAspect="1" noChangeArrowheads="1"/>
          </p:cNvPicPr>
          <p:nvPr/>
        </p:nvPicPr>
        <p:blipFill>
          <a:blip r:embed="rId5" cstate="print"/>
          <a:srcRect l="33298" r="42037"/>
          <a:stretch>
            <a:fillRect/>
          </a:stretch>
        </p:blipFill>
        <p:spPr bwMode="auto">
          <a:xfrm>
            <a:off x="6516216" y="1340768"/>
            <a:ext cx="2160240" cy="5328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Способы записи алгоритмов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 cstate="print"/>
          <a:srcRect l="15947" t="26578" r="40938" b="40938"/>
          <a:stretch>
            <a:fillRect/>
          </a:stretch>
        </p:blipFill>
        <p:spPr bwMode="auto">
          <a:xfrm>
            <a:off x="611559" y="1556792"/>
            <a:ext cx="7526473" cy="4536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Псевдокод. Примеры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3492" name="Picture 4" descr="http://rpp.nashaucheba.ru/pars_docs/refs/2/1087/img23.jpg"/>
          <p:cNvPicPr>
            <a:picLocks noChangeAspect="1" noChangeArrowheads="1"/>
          </p:cNvPicPr>
          <p:nvPr/>
        </p:nvPicPr>
        <p:blipFill>
          <a:blip r:embed="rId4" cstate="print"/>
          <a:srcRect l="30240" t="15161" r="29126" b="6720"/>
          <a:stretch>
            <a:fillRect/>
          </a:stretch>
        </p:blipFill>
        <p:spPr bwMode="auto">
          <a:xfrm>
            <a:off x="5076056" y="1268760"/>
            <a:ext cx="3744416" cy="5398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3499" name="Picture 11"/>
          <p:cNvPicPr>
            <a:picLocks noChangeAspect="1" noChangeArrowheads="1"/>
          </p:cNvPicPr>
          <p:nvPr/>
        </p:nvPicPr>
        <p:blipFill>
          <a:blip r:embed="rId5" cstate="print"/>
          <a:srcRect l="12201" t="51679" r="65946" b="27192"/>
          <a:stretch>
            <a:fillRect/>
          </a:stretch>
        </p:blipFill>
        <p:spPr bwMode="auto">
          <a:xfrm>
            <a:off x="251520" y="1268760"/>
            <a:ext cx="4468466" cy="34563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Загрузка </a:t>
            </a:r>
            <a:r>
              <a:rPr lang="en-US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1520" y="1556793"/>
            <a:ext cx="8568952" cy="136815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2800" dirty="0"/>
              <a:t>	</a:t>
            </a:r>
            <a:r>
              <a:rPr lang="ru-RU" sz="2400" dirty="0"/>
              <a:t>Заходим на официальный сайт </a:t>
            </a:r>
            <a:r>
              <a:rPr lang="en-US" sz="2400" dirty="0"/>
              <a:t>JAVA:</a:t>
            </a:r>
          </a:p>
          <a:p>
            <a:pPr marL="514350" indent="-51435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https://jdk.java.net/archive/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Интегрированная среда разработки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48965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Интегри́рованная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среда́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разрабо́тки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ИСР (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hlinkClick r:id="rId4" tooltip="Английский язык"/>
              </a:rPr>
              <a:t>англ.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IDE,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 — система программных средств, используемая 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hlinkClick r:id="rId5" tooltip="Программист"/>
              </a:rPr>
              <a:t>программистами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для разработки 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hlinkClick r:id="rId6" tooltip="Программное обеспечение"/>
              </a:rPr>
              <a:t>программного обеспечения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(ПО).</a:t>
            </a:r>
          </a:p>
          <a:p>
            <a:pPr>
              <a:lnSpc>
                <a:spcPct val="150000"/>
              </a:lnSpc>
              <a:buNone/>
            </a:pP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Обычно среда разработки включает в себя: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hlinkClick r:id="rId7" tooltip="Текстовый редактор"/>
              </a:rPr>
              <a:t>текстовый редактор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>
                <a:hlinkClick r:id="rId8" tooltip="Компилятор"/>
              </a:rPr>
              <a:t>компилятор</a:t>
            </a:r>
            <a:r>
              <a:rPr lang="ru-RU" sz="1800" dirty="0"/>
              <a:t> и/или </a:t>
            </a:r>
            <a:r>
              <a:rPr lang="ru-RU" sz="1800" dirty="0">
                <a:hlinkClick r:id="rId9" tooltip="Интерпретатор"/>
              </a:rPr>
              <a:t>интерпретатор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средства автоматизации сборки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hlinkClick r:id="rId10" tooltip="Отладчик"/>
              </a:rPr>
              <a:t>Отладчик</a:t>
            </a:r>
            <a:r>
              <a:rPr lang="ru-RU" sz="1800" dirty="0"/>
              <a:t>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 descr="https://tomsondev.files.wordpress.com/2010/05/screen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39752" y="3364853"/>
            <a:ext cx="4480720" cy="28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317</Words>
  <Application>Microsoft Office PowerPoint</Application>
  <PresentationFormat>Экран (4:3)</PresentationFormat>
  <Paragraphs>95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Lucida Grande</vt:lpstr>
      <vt:lpstr>Times New Roman</vt:lpstr>
      <vt:lpstr>Verdana</vt:lpstr>
      <vt:lpstr>Тема Office</vt:lpstr>
      <vt:lpstr> Урок №1   Тема: Программирование в среде Java    Герасименко Сергей Валерьевич  16 декабря 2022 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Практика-1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491</cp:revision>
  <dcterms:created xsi:type="dcterms:W3CDTF">2013-08-07T14:23:10Z</dcterms:created>
  <dcterms:modified xsi:type="dcterms:W3CDTF">2022-12-16T18:10:10Z</dcterms:modified>
</cp:coreProperties>
</file>