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4"/>
  </p:notes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030" autoAdjust="0"/>
  </p:normalViewPr>
  <p:slideViewPr>
    <p:cSldViewPr snapToGrid="0">
      <p:cViewPr varScale="1">
        <p:scale>
          <a:sx n="89" d="100"/>
          <a:sy n="89" d="100"/>
        </p:scale>
        <p:origin x="12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96EBC-6160-4F28-BAE3-DF2B97D0DCAF}" type="datetimeFigureOut">
              <a:rPr lang="en-IE" smtClean="0"/>
              <a:t>25/11/2017</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A16C5-A4D7-4499-AD65-B02C103C4B17}" type="slidenum">
              <a:rPr lang="en-IE" smtClean="0"/>
              <a:t>‹#›</a:t>
            </a:fld>
            <a:endParaRPr lang="en-IE"/>
          </a:p>
        </p:txBody>
      </p:sp>
    </p:spTree>
    <p:extLst>
      <p:ext uri="{BB962C8B-B14F-4D97-AF65-F5344CB8AC3E}">
        <p14:creationId xmlns:p14="http://schemas.microsoft.com/office/powerpoint/2010/main" val="65571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omputer_scientist"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en.wikipedia.org/wiki/Edsger_W._Dijkstra"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Present yourself and the topic of your presentation.</a:t>
            </a:r>
          </a:p>
        </p:txBody>
      </p:sp>
      <p:sp>
        <p:nvSpPr>
          <p:cNvPr id="4" name="Slide Number Placeholder 3"/>
          <p:cNvSpPr>
            <a:spLocks noGrp="1"/>
          </p:cNvSpPr>
          <p:nvPr>
            <p:ph type="sldNum" sz="quarter" idx="10"/>
          </p:nvPr>
        </p:nvSpPr>
        <p:spPr/>
        <p:txBody>
          <a:bodyPr/>
          <a:lstStyle/>
          <a:p>
            <a:fld id="{F2FA16C5-A4D7-4499-AD65-B02C103C4B17}" type="slidenum">
              <a:rPr lang="en-IE" smtClean="0"/>
              <a:t>1</a:t>
            </a:fld>
            <a:endParaRPr lang="en-IE"/>
          </a:p>
        </p:txBody>
      </p:sp>
    </p:spTree>
    <p:extLst>
      <p:ext uri="{BB962C8B-B14F-4D97-AF65-F5344CB8AC3E}">
        <p14:creationId xmlns:p14="http://schemas.microsoft.com/office/powerpoint/2010/main" val="605031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Explain how to use machine learning to improve behaviour of NPCs.</a:t>
            </a:r>
          </a:p>
          <a:p>
            <a:r>
              <a:rPr lang="en-IE" dirty="0"/>
              <a:t>Maybe mention DOTA 2 bot.</a:t>
            </a:r>
          </a:p>
        </p:txBody>
      </p:sp>
      <p:sp>
        <p:nvSpPr>
          <p:cNvPr id="4" name="Slide Number Placeholder 3"/>
          <p:cNvSpPr>
            <a:spLocks noGrp="1"/>
          </p:cNvSpPr>
          <p:nvPr>
            <p:ph type="sldNum" sz="quarter" idx="10"/>
          </p:nvPr>
        </p:nvSpPr>
        <p:spPr/>
        <p:txBody>
          <a:bodyPr/>
          <a:lstStyle/>
          <a:p>
            <a:fld id="{F2FA16C5-A4D7-4499-AD65-B02C103C4B17}" type="slidenum">
              <a:rPr lang="en-IE" smtClean="0"/>
              <a:t>11</a:t>
            </a:fld>
            <a:endParaRPr lang="en-IE"/>
          </a:p>
        </p:txBody>
      </p:sp>
    </p:spTree>
    <p:extLst>
      <p:ext uri="{BB962C8B-B14F-4D97-AF65-F5344CB8AC3E}">
        <p14:creationId xmlns:p14="http://schemas.microsoft.com/office/powerpoint/2010/main" val="2484620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BRIEF STORY OF VIDEOGAMES AND WHY AI IS SO CLOSELY RELATED.</a:t>
            </a:r>
          </a:p>
          <a:p>
            <a:r>
              <a:rPr lang="en-IE" dirty="0"/>
              <a:t>SHOW A COUPLE PICTURES TO SHOW THE DIFFERENCE BETWEEN GAMES THEN AND GAMES NOW.</a:t>
            </a:r>
          </a:p>
          <a:p>
            <a:endParaRPr lang="en-IE" dirty="0"/>
          </a:p>
          <a:p>
            <a:r>
              <a:rPr lang="en-IE" dirty="0"/>
              <a:t>Since the birth of the videogames, as early as the 1950’s until today, the video game industry changed drastically. From the early arcades that popularized videogames until the latest videogames released today, more and more technical advanced allowed video game to grow in size and scope allowing developers today to create what a few years ago seemed impossible. Better graphics, better performances (sometimes) and of course better AI. The gaming industry generates today a revenue of over 212 billion dollars a year, and rises every year.</a:t>
            </a:r>
          </a:p>
          <a:p>
            <a:r>
              <a:rPr lang="en-IE" dirty="0"/>
              <a:t>As we have seen and heard the idea of AI is not new either, brought by Alan Turing and coined in the Dartmouth Conference AI has come a long way since the 50’s often hand in hand with video games.</a:t>
            </a:r>
          </a:p>
          <a:p>
            <a:r>
              <a:rPr lang="en-IE" dirty="0"/>
              <a:t>Video games provide a perfect setting for Artificial Intelligence due to the fact that it is a controlled environment with a set of programmed rules that a computer can understand and can be used to test and develop AI models.</a:t>
            </a:r>
          </a:p>
        </p:txBody>
      </p:sp>
      <p:sp>
        <p:nvSpPr>
          <p:cNvPr id="4" name="Slide Number Placeholder 3"/>
          <p:cNvSpPr>
            <a:spLocks noGrp="1"/>
          </p:cNvSpPr>
          <p:nvPr>
            <p:ph type="sldNum" sz="quarter" idx="10"/>
          </p:nvPr>
        </p:nvSpPr>
        <p:spPr/>
        <p:txBody>
          <a:bodyPr/>
          <a:lstStyle/>
          <a:p>
            <a:fld id="{F2FA16C5-A4D7-4499-AD65-B02C103C4B17}" type="slidenum">
              <a:rPr lang="en-IE" smtClean="0"/>
              <a:t>2</a:t>
            </a:fld>
            <a:endParaRPr lang="en-IE"/>
          </a:p>
        </p:txBody>
      </p:sp>
    </p:spTree>
    <p:extLst>
      <p:ext uri="{BB962C8B-B14F-4D97-AF65-F5344CB8AC3E}">
        <p14:creationId xmlns:p14="http://schemas.microsoft.com/office/powerpoint/2010/main" val="3968994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How and Where does AI apply to video games?</a:t>
            </a:r>
          </a:p>
        </p:txBody>
      </p:sp>
      <p:sp>
        <p:nvSpPr>
          <p:cNvPr id="4" name="Slide Number Placeholder 3"/>
          <p:cNvSpPr>
            <a:spLocks noGrp="1"/>
          </p:cNvSpPr>
          <p:nvPr>
            <p:ph type="sldNum" sz="quarter" idx="10"/>
          </p:nvPr>
        </p:nvSpPr>
        <p:spPr/>
        <p:txBody>
          <a:bodyPr/>
          <a:lstStyle/>
          <a:p>
            <a:fld id="{F2FA16C5-A4D7-4499-AD65-B02C103C4B17}" type="slidenum">
              <a:rPr lang="en-IE" smtClean="0"/>
              <a:t>3</a:t>
            </a:fld>
            <a:endParaRPr lang="en-IE"/>
          </a:p>
        </p:txBody>
      </p:sp>
    </p:spTree>
    <p:extLst>
      <p:ext uri="{BB962C8B-B14F-4D97-AF65-F5344CB8AC3E}">
        <p14:creationId xmlns:p14="http://schemas.microsoft.com/office/powerpoint/2010/main" val="114949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WHAT IS PATHFINDING?</a:t>
            </a:r>
          </a:p>
          <a:p>
            <a:endParaRPr lang="en-IE" dirty="0"/>
          </a:p>
          <a:p>
            <a:r>
              <a:rPr lang="en-IE" sz="1200" b="0" i="0" u="none" strike="noStrike" kern="1200" baseline="0" dirty="0">
                <a:solidFill>
                  <a:schemeClr val="tx1"/>
                </a:solidFill>
                <a:latin typeface="+mn-lt"/>
                <a:ea typeface="+mn-ea"/>
                <a:cs typeface="+mn-cs"/>
              </a:rPr>
              <a:t>Pathfinding is a technique or a process carried by a software running in a computer from which the shortest path or route between two points is extrapolated. Pathfinding is not only important in video games, but also in other areas such as delivery, transport services and intelligent storage among others.</a:t>
            </a:r>
            <a:endParaRPr lang="en-IE" dirty="0"/>
          </a:p>
        </p:txBody>
      </p:sp>
      <p:sp>
        <p:nvSpPr>
          <p:cNvPr id="4" name="Slide Number Placeholder 3"/>
          <p:cNvSpPr>
            <a:spLocks noGrp="1"/>
          </p:cNvSpPr>
          <p:nvPr>
            <p:ph type="sldNum" sz="quarter" idx="10"/>
          </p:nvPr>
        </p:nvSpPr>
        <p:spPr/>
        <p:txBody>
          <a:bodyPr/>
          <a:lstStyle/>
          <a:p>
            <a:fld id="{F2FA16C5-A4D7-4499-AD65-B02C103C4B17}" type="slidenum">
              <a:rPr lang="en-IE" smtClean="0"/>
              <a:t>4</a:t>
            </a:fld>
            <a:endParaRPr lang="en-IE"/>
          </a:p>
        </p:txBody>
      </p:sp>
    </p:spTree>
    <p:extLst>
      <p:ext uri="{BB962C8B-B14F-4D97-AF65-F5344CB8AC3E}">
        <p14:creationId xmlns:p14="http://schemas.microsoft.com/office/powerpoint/2010/main" val="1655382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EXPLAIN A* ALGORITHM AND DIJKSTRA ALGORITHM</a:t>
            </a:r>
          </a:p>
          <a:p>
            <a:pPr marL="171450" indent="-171450">
              <a:buFontTx/>
              <a:buChar char="-"/>
            </a:pPr>
            <a:r>
              <a:rPr lang="en-IE" dirty="0"/>
              <a:t>https://en.wikipedia.org/wiki/Pathfinding</a:t>
            </a:r>
          </a:p>
          <a:p>
            <a:pPr marL="171450" indent="-171450">
              <a:buFontTx/>
              <a:buChar char="-"/>
            </a:pPr>
            <a:endParaRPr lang="en-IE" dirty="0"/>
          </a:p>
          <a:p>
            <a:pPr marL="0" indent="0">
              <a:buFontTx/>
              <a:buNone/>
            </a:pPr>
            <a:r>
              <a:rPr lang="en-IE" dirty="0"/>
              <a:t>Dijkstra Algorithm was conceived by </a:t>
            </a:r>
            <a:r>
              <a:rPr lang="en-IE" dirty="0">
                <a:hlinkClick r:id="rId3" tooltip="Computer scientist"/>
              </a:rPr>
              <a:t>computer scientist</a:t>
            </a:r>
            <a:r>
              <a:rPr lang="en-IE" dirty="0"/>
              <a:t> </a:t>
            </a:r>
            <a:r>
              <a:rPr lang="en-IE" dirty="0" err="1">
                <a:hlinkClick r:id="rId4" tooltip="Edsger W. Dijkstra"/>
              </a:rPr>
              <a:t>Edsger</a:t>
            </a:r>
            <a:r>
              <a:rPr lang="en-IE" dirty="0">
                <a:hlinkClick r:id="rId4" tooltip="Edsger W. Dijkstra"/>
              </a:rPr>
              <a:t> W. Dijkstra</a:t>
            </a:r>
            <a:r>
              <a:rPr lang="en-IE" dirty="0"/>
              <a:t> in 1956. It is closely related to the shortest path problem. It uses a weighted graph to find the shortest path between two nodes. Starting from node 1 it visits every edge coming out of it and assigns to the next node the cost of getting there, and then it does the same with every other node until it finds the path with the lower cost from node 1 to node N.</a:t>
            </a:r>
          </a:p>
          <a:p>
            <a:pPr marL="0" indent="0">
              <a:buFontTx/>
              <a:buNone/>
            </a:pPr>
            <a:r>
              <a:rPr lang="en-IE" dirty="0"/>
              <a:t>A* Algorithm is a variation of Dijkstra’s Algorithm but it discards every path whose cost is higher to avoid spending resources visiting inviable or longer paths.</a:t>
            </a:r>
          </a:p>
          <a:p>
            <a:endParaRPr lang="en-IE" dirty="0"/>
          </a:p>
        </p:txBody>
      </p:sp>
      <p:sp>
        <p:nvSpPr>
          <p:cNvPr id="4" name="Slide Number Placeholder 3"/>
          <p:cNvSpPr>
            <a:spLocks noGrp="1"/>
          </p:cNvSpPr>
          <p:nvPr>
            <p:ph type="sldNum" sz="quarter" idx="10"/>
          </p:nvPr>
        </p:nvSpPr>
        <p:spPr/>
        <p:txBody>
          <a:bodyPr/>
          <a:lstStyle/>
          <a:p>
            <a:fld id="{F2FA16C5-A4D7-4499-AD65-B02C103C4B17}" type="slidenum">
              <a:rPr lang="en-IE" smtClean="0"/>
              <a:t>5</a:t>
            </a:fld>
            <a:endParaRPr lang="en-IE"/>
          </a:p>
        </p:txBody>
      </p:sp>
    </p:spTree>
    <p:extLst>
      <p:ext uri="{BB962C8B-B14F-4D97-AF65-F5344CB8AC3E}">
        <p14:creationId xmlns:p14="http://schemas.microsoft.com/office/powerpoint/2010/main" val="1098942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Explain how the grid system works.</a:t>
            </a:r>
          </a:p>
          <a:p>
            <a:endParaRPr lang="en-IE" dirty="0"/>
          </a:p>
          <a:p>
            <a:r>
              <a:rPr lang="en-IE" sz="1200" b="0" i="0" u="none" strike="noStrike" kern="1200" baseline="0" dirty="0">
                <a:solidFill>
                  <a:schemeClr val="tx1"/>
                </a:solidFill>
                <a:latin typeface="+mn-lt"/>
                <a:ea typeface="+mn-ea"/>
                <a:cs typeface="+mn-cs"/>
              </a:rPr>
              <a:t>A grid is composed of vertices or points that are connected by edges to represent a graph. In most pathfinding algorithms, the navigation performance is based on the attributes of this graph representation.</a:t>
            </a:r>
          </a:p>
          <a:p>
            <a:r>
              <a:rPr lang="en-IE" sz="1200" b="0" i="1" u="none" strike="noStrike" kern="1200" baseline="0" dirty="0">
                <a:solidFill>
                  <a:schemeClr val="tx1"/>
                </a:solidFill>
                <a:latin typeface="+mn-lt"/>
                <a:ea typeface="+mn-ea"/>
                <a:cs typeface="+mn-cs"/>
              </a:rPr>
              <a:t>Regular Grids. </a:t>
            </a:r>
            <a:r>
              <a:rPr lang="en-IE" sz="1200" b="0" i="0" u="none" strike="noStrike" kern="1200" baseline="0" dirty="0">
                <a:solidFill>
                  <a:schemeClr val="tx1"/>
                </a:solidFill>
                <a:latin typeface="+mn-lt"/>
                <a:ea typeface="+mn-ea"/>
                <a:cs typeface="+mn-cs"/>
              </a:rPr>
              <a:t>Regular grids are one of the most well known graph types and are widely used by computer games developers and roboticists. There are a number of video game developers who have worked in this area, producing games such as Dawn </a:t>
            </a:r>
            <a:r>
              <a:rPr lang="en-IE" sz="1200" b="0" i="0" u="none" strike="noStrike" kern="1200" baseline="0" dirty="0" err="1">
                <a:solidFill>
                  <a:schemeClr val="tx1"/>
                </a:solidFill>
                <a:latin typeface="+mn-lt"/>
                <a:ea typeface="+mn-ea"/>
                <a:cs typeface="+mn-cs"/>
              </a:rPr>
              <a:t>ofWar</a:t>
            </a:r>
            <a:r>
              <a:rPr lang="en-IE" sz="1200" b="0" i="0" u="none" strike="noStrike" kern="1200" baseline="0" dirty="0">
                <a:solidFill>
                  <a:schemeClr val="tx1"/>
                </a:solidFill>
                <a:latin typeface="+mn-lt"/>
                <a:ea typeface="+mn-ea"/>
                <a:cs typeface="+mn-cs"/>
              </a:rPr>
              <a:t> 1 and 2, Civilization V, and Company of Heroes; roboticists have employed regular grids in the mars rovers spirit and opportunity. In 2D and 3D environments, regular grids describe tessellations of regular polygons (i.e., equilateral and equiangular polygons). Hexagons, squares, and triangles are the only regular polygons that can be used to tessellate continuous 2D environments.</a:t>
            </a:r>
            <a:endParaRPr lang="en-IE" dirty="0"/>
          </a:p>
        </p:txBody>
      </p:sp>
      <p:sp>
        <p:nvSpPr>
          <p:cNvPr id="4" name="Slide Number Placeholder 3"/>
          <p:cNvSpPr>
            <a:spLocks noGrp="1"/>
          </p:cNvSpPr>
          <p:nvPr>
            <p:ph type="sldNum" sz="quarter" idx="10"/>
          </p:nvPr>
        </p:nvSpPr>
        <p:spPr/>
        <p:txBody>
          <a:bodyPr/>
          <a:lstStyle/>
          <a:p>
            <a:fld id="{F2FA16C5-A4D7-4499-AD65-B02C103C4B17}" type="slidenum">
              <a:rPr lang="en-IE" smtClean="0"/>
              <a:t>6</a:t>
            </a:fld>
            <a:endParaRPr lang="en-IE"/>
          </a:p>
        </p:txBody>
      </p:sp>
    </p:spTree>
    <p:extLst>
      <p:ext uri="{BB962C8B-B14F-4D97-AF65-F5344CB8AC3E}">
        <p14:creationId xmlns:p14="http://schemas.microsoft.com/office/powerpoint/2010/main" val="3843093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Explain how robotics and </a:t>
            </a:r>
            <a:r>
              <a:rPr lang="en-IE" dirty="0" err="1"/>
              <a:t>ai</a:t>
            </a:r>
            <a:r>
              <a:rPr lang="en-IE" dirty="0"/>
              <a:t> can use potential fields for pathfinding.</a:t>
            </a:r>
          </a:p>
        </p:txBody>
      </p:sp>
      <p:sp>
        <p:nvSpPr>
          <p:cNvPr id="4" name="Slide Number Placeholder 3"/>
          <p:cNvSpPr>
            <a:spLocks noGrp="1"/>
          </p:cNvSpPr>
          <p:nvPr>
            <p:ph type="sldNum" sz="quarter" idx="10"/>
          </p:nvPr>
        </p:nvSpPr>
        <p:spPr/>
        <p:txBody>
          <a:bodyPr/>
          <a:lstStyle/>
          <a:p>
            <a:fld id="{F2FA16C5-A4D7-4499-AD65-B02C103C4B17}" type="slidenum">
              <a:rPr lang="en-IE" smtClean="0"/>
              <a:t>7</a:t>
            </a:fld>
            <a:endParaRPr lang="en-IE"/>
          </a:p>
        </p:txBody>
      </p:sp>
    </p:spTree>
    <p:extLst>
      <p:ext uri="{BB962C8B-B14F-4D97-AF65-F5344CB8AC3E}">
        <p14:creationId xmlns:p14="http://schemas.microsoft.com/office/powerpoint/2010/main" val="425557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We know already how to move, now is time to talk about behaviour more in depth.</a:t>
            </a:r>
          </a:p>
          <a:p>
            <a:r>
              <a:rPr lang="en-IE" dirty="0"/>
              <a:t>It is really necessary to implement machine learning?</a:t>
            </a:r>
          </a:p>
        </p:txBody>
      </p:sp>
      <p:sp>
        <p:nvSpPr>
          <p:cNvPr id="4" name="Slide Number Placeholder 3"/>
          <p:cNvSpPr>
            <a:spLocks noGrp="1"/>
          </p:cNvSpPr>
          <p:nvPr>
            <p:ph type="sldNum" sz="quarter" idx="10"/>
          </p:nvPr>
        </p:nvSpPr>
        <p:spPr/>
        <p:txBody>
          <a:bodyPr/>
          <a:lstStyle/>
          <a:p>
            <a:fld id="{F2FA16C5-A4D7-4499-AD65-B02C103C4B17}" type="slidenum">
              <a:rPr lang="en-IE" smtClean="0"/>
              <a:t>9</a:t>
            </a:fld>
            <a:endParaRPr lang="en-IE"/>
          </a:p>
        </p:txBody>
      </p:sp>
    </p:spTree>
    <p:extLst>
      <p:ext uri="{BB962C8B-B14F-4D97-AF65-F5344CB8AC3E}">
        <p14:creationId xmlns:p14="http://schemas.microsoft.com/office/powerpoint/2010/main" val="2715523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Explain the concept of perfect and imperfect knowledge.</a:t>
            </a:r>
          </a:p>
        </p:txBody>
      </p:sp>
      <p:sp>
        <p:nvSpPr>
          <p:cNvPr id="4" name="Slide Number Placeholder 3"/>
          <p:cNvSpPr>
            <a:spLocks noGrp="1"/>
          </p:cNvSpPr>
          <p:nvPr>
            <p:ph type="sldNum" sz="quarter" idx="10"/>
          </p:nvPr>
        </p:nvSpPr>
        <p:spPr/>
        <p:txBody>
          <a:bodyPr/>
          <a:lstStyle/>
          <a:p>
            <a:fld id="{F2FA16C5-A4D7-4499-AD65-B02C103C4B17}" type="slidenum">
              <a:rPr lang="en-IE" smtClean="0"/>
              <a:t>10</a:t>
            </a:fld>
            <a:endParaRPr lang="en-IE"/>
          </a:p>
        </p:txBody>
      </p:sp>
    </p:spTree>
    <p:extLst>
      <p:ext uri="{BB962C8B-B14F-4D97-AF65-F5344CB8AC3E}">
        <p14:creationId xmlns:p14="http://schemas.microsoft.com/office/powerpoint/2010/main" val="347245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90F08F-D52B-48C6-B2BC-F04883AF5FF8}" type="datetimeFigureOut">
              <a:rPr lang="en-IE" smtClean="0"/>
              <a:t>25/11/2017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176627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0F08F-D52B-48C6-B2BC-F04883AF5FF8}" type="datetimeFigureOut">
              <a:rPr lang="en-IE" smtClean="0"/>
              <a:t>25/11/2017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381593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0F08F-D52B-48C6-B2BC-F04883AF5FF8}" type="datetimeFigureOut">
              <a:rPr lang="en-IE" smtClean="0"/>
              <a:t>25/11/2017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2743641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0F08F-D52B-48C6-B2BC-F04883AF5FF8}" type="datetimeFigureOut">
              <a:rPr lang="en-IE" smtClean="0"/>
              <a:t>25/11/2017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3308438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90F08F-D52B-48C6-B2BC-F04883AF5FF8}" type="datetimeFigureOut">
              <a:rPr lang="en-IE" smtClean="0"/>
              <a:t>25/11/2017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279367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90F08F-D52B-48C6-B2BC-F04883AF5FF8}" type="datetimeFigureOut">
              <a:rPr lang="en-IE" smtClean="0"/>
              <a:t>25/11/2017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4139892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90F08F-D52B-48C6-B2BC-F04883AF5FF8}" type="datetimeFigureOut">
              <a:rPr lang="en-IE" smtClean="0"/>
              <a:t>25/11/2017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63700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90F08F-D52B-48C6-B2BC-F04883AF5FF8}" type="datetimeFigureOut">
              <a:rPr lang="en-IE" smtClean="0"/>
              <a:t>25/11/2017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3445686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0F08F-D52B-48C6-B2BC-F04883AF5FF8}" type="datetimeFigureOut">
              <a:rPr lang="en-IE" smtClean="0"/>
              <a:t>25/11/2017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2891943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90F08F-D52B-48C6-B2BC-F04883AF5FF8}" type="datetimeFigureOut">
              <a:rPr lang="en-IE" smtClean="0"/>
              <a:t>25/11/2017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381080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90F08F-D52B-48C6-B2BC-F04883AF5FF8}" type="datetimeFigureOut">
              <a:rPr lang="en-IE" smtClean="0"/>
              <a:t>25/11/2017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AF785F-2761-4AED-A957-E6E21C2EB6C1}" type="slidenum">
              <a:rPr lang="en-IE" smtClean="0"/>
              <a:t>‹#›</a:t>
            </a:fld>
            <a:endParaRPr lang="en-IE"/>
          </a:p>
        </p:txBody>
      </p:sp>
    </p:spTree>
    <p:extLst>
      <p:ext uri="{BB962C8B-B14F-4D97-AF65-F5344CB8AC3E}">
        <p14:creationId xmlns:p14="http://schemas.microsoft.com/office/powerpoint/2010/main" val="2335377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0F08F-D52B-48C6-B2BC-F04883AF5FF8}" type="datetimeFigureOut">
              <a:rPr lang="en-IE" smtClean="0"/>
              <a:t>25/11/2017</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F785F-2761-4AED-A957-E6E21C2EB6C1}" type="slidenum">
              <a:rPr lang="en-IE" smtClean="0"/>
              <a:t>‹#›</a:t>
            </a:fld>
            <a:endParaRPr lang="en-IE"/>
          </a:p>
        </p:txBody>
      </p:sp>
    </p:spTree>
    <p:extLst>
      <p:ext uri="{BB962C8B-B14F-4D97-AF65-F5344CB8AC3E}">
        <p14:creationId xmlns:p14="http://schemas.microsoft.com/office/powerpoint/2010/main" val="299979445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E806AB-8789-4027-8296-FB5381596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5400" y="719885"/>
            <a:ext cx="7815880" cy="5899673"/>
          </a:xfrm>
          <a:prstGeom prst="rect">
            <a:avLst/>
          </a:prstGeom>
        </p:spPr>
      </p:pic>
      <p:pic>
        <p:nvPicPr>
          <p:cNvPr id="7" name="Picture 6">
            <a:extLst>
              <a:ext uri="{FF2B5EF4-FFF2-40B4-BE49-F238E27FC236}">
                <a16:creationId xmlns:a16="http://schemas.microsoft.com/office/drawing/2014/main" id="{5DF740C8-523E-4480-95DC-088AA63675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263" y="-195653"/>
            <a:ext cx="10430624" cy="2293394"/>
          </a:xfrm>
          <a:prstGeom prst="rect">
            <a:avLst/>
          </a:prstGeom>
        </p:spPr>
      </p:pic>
      <p:sp>
        <p:nvSpPr>
          <p:cNvPr id="3" name="Subtitle 2">
            <a:extLst>
              <a:ext uri="{FF2B5EF4-FFF2-40B4-BE49-F238E27FC236}">
                <a16:creationId xmlns:a16="http://schemas.microsoft.com/office/drawing/2014/main" id="{A3F42FB4-9C1A-431D-B0FF-1E43AB822C42}"/>
              </a:ext>
            </a:extLst>
          </p:cNvPr>
          <p:cNvSpPr>
            <a:spLocks noGrp="1"/>
          </p:cNvSpPr>
          <p:nvPr>
            <p:ph type="subTitle" idx="1"/>
          </p:nvPr>
        </p:nvSpPr>
        <p:spPr>
          <a:xfrm>
            <a:off x="4783566" y="1676419"/>
            <a:ext cx="2599765" cy="421322"/>
          </a:xfrm>
        </p:spPr>
        <p:txBody>
          <a:bodyPr>
            <a:normAutofit/>
          </a:bodyPr>
          <a:lstStyle/>
          <a:p>
            <a:r>
              <a:rPr lang="en-IE" sz="1600" dirty="0"/>
              <a:t> </a:t>
            </a:r>
            <a:r>
              <a:rPr lang="en-IE" sz="1600" dirty="0">
                <a:latin typeface="OCR A Extended" panose="02010509020102010303" pitchFamily="50" charset="0"/>
              </a:rPr>
              <a:t>by ALBERT RANDO</a:t>
            </a:r>
          </a:p>
        </p:txBody>
      </p:sp>
      <p:sp>
        <p:nvSpPr>
          <p:cNvPr id="10" name="TextBox 9">
            <a:extLst>
              <a:ext uri="{FF2B5EF4-FFF2-40B4-BE49-F238E27FC236}">
                <a16:creationId xmlns:a16="http://schemas.microsoft.com/office/drawing/2014/main" id="{79E3DD7A-0A67-485C-B717-4C550F3E12B3}"/>
              </a:ext>
            </a:extLst>
          </p:cNvPr>
          <p:cNvSpPr txBox="1"/>
          <p:nvPr/>
        </p:nvSpPr>
        <p:spPr>
          <a:xfrm>
            <a:off x="4152450" y="5723068"/>
            <a:ext cx="3861995" cy="523220"/>
          </a:xfrm>
          <a:prstGeom prst="rect">
            <a:avLst/>
          </a:prstGeom>
          <a:noFill/>
        </p:spPr>
        <p:txBody>
          <a:bodyPr wrap="square" rtlCol="0">
            <a:spAutoFit/>
          </a:bodyPr>
          <a:lstStyle/>
          <a:p>
            <a:pPr algn="ctr"/>
            <a:r>
              <a:rPr lang="en-IE" sz="2800" dirty="0">
                <a:latin typeface="Bernard MT Condensed" panose="02050806060905020404" pitchFamily="18" charset="0"/>
              </a:rPr>
              <a:t>PRESS START TO CONTINUE</a:t>
            </a:r>
          </a:p>
        </p:txBody>
      </p:sp>
    </p:spTree>
    <p:extLst>
      <p:ext uri="{BB962C8B-B14F-4D97-AF65-F5344CB8AC3E}">
        <p14:creationId xmlns:p14="http://schemas.microsoft.com/office/powerpoint/2010/main" val="266436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1500" tmFilter="0, 0; .2, .5; .8, .5; 1, 0"/>
                                        <p:tgtEl>
                                          <p:spTgt spid="10"/>
                                        </p:tgtEl>
                                      </p:cBhvr>
                                    </p:animEffect>
                                    <p:animScale>
                                      <p:cBhvr>
                                        <p:cTn id="7" dur="7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FF2F-4106-4F43-A9A5-41EF18C07A30}"/>
              </a:ext>
            </a:extLst>
          </p:cNvPr>
          <p:cNvSpPr>
            <a:spLocks noGrp="1"/>
          </p:cNvSpPr>
          <p:nvPr>
            <p:ph type="title"/>
          </p:nvPr>
        </p:nvSpPr>
        <p:spPr/>
        <p:txBody>
          <a:bodyPr/>
          <a:lstStyle/>
          <a:p>
            <a:r>
              <a:rPr lang="en-IE" dirty="0"/>
              <a:t>3.2 Perfect versus Imperfect Knowledge</a:t>
            </a:r>
          </a:p>
        </p:txBody>
      </p:sp>
      <p:sp>
        <p:nvSpPr>
          <p:cNvPr id="3" name="Content Placeholder 2">
            <a:extLst>
              <a:ext uri="{FF2B5EF4-FFF2-40B4-BE49-F238E27FC236}">
                <a16:creationId xmlns:a16="http://schemas.microsoft.com/office/drawing/2014/main" id="{7AAA88F0-85E5-458F-BC0A-6B841A9D4709}"/>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4257913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9A23-1C94-4E0D-B7C5-C36EE538EEBB}"/>
              </a:ext>
            </a:extLst>
          </p:cNvPr>
          <p:cNvSpPr>
            <a:spLocks noGrp="1"/>
          </p:cNvSpPr>
          <p:nvPr>
            <p:ph type="title"/>
          </p:nvPr>
        </p:nvSpPr>
        <p:spPr/>
        <p:txBody>
          <a:bodyPr/>
          <a:lstStyle/>
          <a:p>
            <a:r>
              <a:rPr lang="en-IE" dirty="0"/>
              <a:t>3.1 Defining Behaviour with AI</a:t>
            </a:r>
          </a:p>
        </p:txBody>
      </p:sp>
      <p:sp>
        <p:nvSpPr>
          <p:cNvPr id="3" name="Content Placeholder 2">
            <a:extLst>
              <a:ext uri="{FF2B5EF4-FFF2-40B4-BE49-F238E27FC236}">
                <a16:creationId xmlns:a16="http://schemas.microsoft.com/office/drawing/2014/main" id="{388AB2D1-D882-4CFA-AA41-9902ACAC0C2F}"/>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4188754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D855-0FEE-4C33-B4CC-FC51E4792602}"/>
              </a:ext>
            </a:extLst>
          </p:cNvPr>
          <p:cNvSpPr>
            <a:spLocks noGrp="1"/>
          </p:cNvSpPr>
          <p:nvPr>
            <p:ph type="title"/>
          </p:nvPr>
        </p:nvSpPr>
        <p:spPr/>
        <p:txBody>
          <a:bodyPr/>
          <a:lstStyle/>
          <a:p>
            <a:r>
              <a:rPr lang="en-IE" dirty="0"/>
              <a:t>4 CONCLUSION</a:t>
            </a:r>
          </a:p>
        </p:txBody>
      </p:sp>
      <p:sp>
        <p:nvSpPr>
          <p:cNvPr id="3" name="Content Placeholder 2">
            <a:extLst>
              <a:ext uri="{FF2B5EF4-FFF2-40B4-BE49-F238E27FC236}">
                <a16:creationId xmlns:a16="http://schemas.microsoft.com/office/drawing/2014/main" id="{4AE145D7-130A-41B9-8EC7-C42C9673C149}"/>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35430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22DA-FFD9-437B-A398-5F9B30C1C962}"/>
              </a:ext>
            </a:extLst>
          </p:cNvPr>
          <p:cNvSpPr>
            <a:spLocks noGrp="1"/>
          </p:cNvSpPr>
          <p:nvPr>
            <p:ph type="title"/>
          </p:nvPr>
        </p:nvSpPr>
        <p:spPr>
          <a:xfrm>
            <a:off x="838200" y="365126"/>
            <a:ext cx="10515600" cy="1042440"/>
          </a:xfrm>
        </p:spPr>
        <p:txBody>
          <a:bodyPr>
            <a:normAutofit/>
          </a:bodyPr>
          <a:lstStyle/>
          <a:p>
            <a:pPr algn="ctr"/>
            <a:r>
              <a:rPr lang="en-IE" sz="3600" dirty="0">
                <a:latin typeface="Bernard MT Condensed" panose="02050806060905020404" pitchFamily="18" charset="0"/>
              </a:rPr>
              <a:t>VIDEOGAMES AND AI</a:t>
            </a:r>
          </a:p>
        </p:txBody>
      </p:sp>
      <p:pic>
        <p:nvPicPr>
          <p:cNvPr id="5" name="Picture 4">
            <a:extLst>
              <a:ext uri="{FF2B5EF4-FFF2-40B4-BE49-F238E27FC236}">
                <a16:creationId xmlns:a16="http://schemas.microsoft.com/office/drawing/2014/main" id="{35777137-311F-42F6-902F-E912A53A5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64" y="1644233"/>
            <a:ext cx="4402133" cy="252973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perspectiveHeroicExtremeRightFacing"/>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B5FF8E2-1023-484B-B3C9-1B613FA824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0417" y="3281082"/>
            <a:ext cx="4680000" cy="25545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perspectiveHeroicExtremeLeftFacing"/>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722CE372-D378-4829-ABDA-8AE475CF10B8}"/>
              </a:ext>
            </a:extLst>
          </p:cNvPr>
          <p:cNvSpPr txBox="1"/>
          <p:nvPr/>
        </p:nvSpPr>
        <p:spPr>
          <a:xfrm rot="477430">
            <a:off x="7295774" y="5819887"/>
            <a:ext cx="3949286" cy="369332"/>
          </a:xfrm>
          <a:prstGeom prst="rect">
            <a:avLst/>
          </a:prstGeom>
          <a:noFill/>
          <a:scene3d>
            <a:camera prst="perspectiveHeroicExtremeLeftFacing"/>
            <a:lightRig rig="threePt" dir="t"/>
          </a:scene3d>
        </p:spPr>
        <p:txBody>
          <a:bodyPr wrap="none" rtlCol="0">
            <a:spAutoFit/>
          </a:bodyPr>
          <a:lstStyle/>
          <a:p>
            <a:r>
              <a:rPr lang="en-IE" dirty="0"/>
              <a:t>Wolfenstein II: The New Colossus (2017)</a:t>
            </a:r>
          </a:p>
        </p:txBody>
      </p:sp>
      <p:sp>
        <p:nvSpPr>
          <p:cNvPr id="9" name="TextBox 8">
            <a:extLst>
              <a:ext uri="{FF2B5EF4-FFF2-40B4-BE49-F238E27FC236}">
                <a16:creationId xmlns:a16="http://schemas.microsoft.com/office/drawing/2014/main" id="{CD79195A-B1C6-4819-9471-5AE46382ABF5}"/>
              </a:ext>
            </a:extLst>
          </p:cNvPr>
          <p:cNvSpPr txBox="1"/>
          <p:nvPr/>
        </p:nvSpPr>
        <p:spPr>
          <a:xfrm rot="21045044">
            <a:off x="2495774" y="4050917"/>
            <a:ext cx="1979581" cy="369332"/>
          </a:xfrm>
          <a:prstGeom prst="rect">
            <a:avLst/>
          </a:prstGeom>
          <a:noFill/>
          <a:scene3d>
            <a:camera prst="perspectiveHeroicExtremeRightFacing"/>
            <a:lightRig rig="threePt" dir="t"/>
          </a:scene3d>
        </p:spPr>
        <p:txBody>
          <a:bodyPr wrap="none" rtlCol="0">
            <a:spAutoFit/>
          </a:bodyPr>
          <a:lstStyle/>
          <a:p>
            <a:r>
              <a:rPr lang="en-IE" dirty="0"/>
              <a:t>Pong – Atari (1972)</a:t>
            </a:r>
          </a:p>
        </p:txBody>
      </p:sp>
    </p:spTree>
    <p:extLst>
      <p:ext uri="{BB962C8B-B14F-4D97-AF65-F5344CB8AC3E}">
        <p14:creationId xmlns:p14="http://schemas.microsoft.com/office/powerpoint/2010/main" val="191847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8496-6641-4595-BD46-29045C37F146}"/>
              </a:ext>
            </a:extLst>
          </p:cNvPr>
          <p:cNvSpPr>
            <a:spLocks noGrp="1"/>
          </p:cNvSpPr>
          <p:nvPr>
            <p:ph type="title"/>
          </p:nvPr>
        </p:nvSpPr>
        <p:spPr/>
        <p:txBody>
          <a:bodyPr/>
          <a:lstStyle/>
          <a:p>
            <a:pPr algn="ctr"/>
            <a:r>
              <a:rPr lang="en-IE" dirty="0"/>
              <a:t>Practical Applications</a:t>
            </a:r>
          </a:p>
        </p:txBody>
      </p:sp>
      <p:sp>
        <p:nvSpPr>
          <p:cNvPr id="3" name="Content Placeholder 2">
            <a:extLst>
              <a:ext uri="{FF2B5EF4-FFF2-40B4-BE49-F238E27FC236}">
                <a16:creationId xmlns:a16="http://schemas.microsoft.com/office/drawing/2014/main" id="{18296CE9-27C0-42C0-A8E9-7DB8BFC35B79}"/>
              </a:ext>
            </a:extLst>
          </p:cNvPr>
          <p:cNvSpPr>
            <a:spLocks noGrp="1"/>
          </p:cNvSpPr>
          <p:nvPr>
            <p:ph idx="1"/>
          </p:nvPr>
        </p:nvSpPr>
        <p:spPr>
          <a:xfrm>
            <a:off x="838200" y="1825625"/>
            <a:ext cx="4508351" cy="4351338"/>
          </a:xfrm>
        </p:spPr>
        <p:txBody>
          <a:bodyPr/>
          <a:lstStyle/>
          <a:p>
            <a:pPr marL="0" indent="0" algn="ctr">
              <a:buNone/>
            </a:pPr>
            <a:r>
              <a:rPr lang="en-IE" dirty="0"/>
              <a:t>Pathfinding</a:t>
            </a:r>
          </a:p>
          <a:p>
            <a:pPr marL="0" indent="0" algn="ctr">
              <a:buNone/>
            </a:pPr>
            <a:endParaRPr lang="en-IE" dirty="0"/>
          </a:p>
          <a:p>
            <a:pPr marL="0" indent="0" algn="ctr">
              <a:buNone/>
            </a:pPr>
            <a:r>
              <a:rPr lang="en-IE" dirty="0"/>
              <a:t>The ability to find the shortest traversable path between point A and point B.</a:t>
            </a:r>
          </a:p>
        </p:txBody>
      </p:sp>
      <p:sp>
        <p:nvSpPr>
          <p:cNvPr id="4" name="Content Placeholder 2">
            <a:extLst>
              <a:ext uri="{FF2B5EF4-FFF2-40B4-BE49-F238E27FC236}">
                <a16:creationId xmlns:a16="http://schemas.microsoft.com/office/drawing/2014/main" id="{7D1EDA9B-C31A-4B73-9C6B-AF735EC1AA2B}"/>
              </a:ext>
            </a:extLst>
          </p:cNvPr>
          <p:cNvSpPr txBox="1">
            <a:spLocks/>
          </p:cNvSpPr>
          <p:nvPr/>
        </p:nvSpPr>
        <p:spPr>
          <a:xfrm>
            <a:off x="6845449" y="1825625"/>
            <a:ext cx="450835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E" dirty="0"/>
              <a:t>Behaviour</a:t>
            </a:r>
          </a:p>
          <a:p>
            <a:pPr marL="0" indent="0" algn="ctr">
              <a:buNone/>
            </a:pPr>
            <a:endParaRPr lang="en-IE" dirty="0"/>
          </a:p>
          <a:p>
            <a:pPr marL="0" indent="0" algn="ctr">
              <a:buNone/>
            </a:pPr>
            <a:r>
              <a:rPr lang="en-IE" dirty="0"/>
              <a:t>How does the Non-playable character behaves, what determines its actions.</a:t>
            </a:r>
          </a:p>
        </p:txBody>
      </p:sp>
    </p:spTree>
    <p:extLst>
      <p:ext uri="{BB962C8B-B14F-4D97-AF65-F5344CB8AC3E}">
        <p14:creationId xmlns:p14="http://schemas.microsoft.com/office/powerpoint/2010/main" val="380738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9FE097D-9190-4491-9359-507DF2DA44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47911" y="481264"/>
            <a:ext cx="2212848" cy="18578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7EDB97D-3C20-4DB0-96F1-76D0111938C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9147" y="4459986"/>
            <a:ext cx="39319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AD61D6C-BD35-4101-90D0-B0CF7637B1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351" y="3529187"/>
            <a:ext cx="2212848" cy="28578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169F5F1-DF4F-4956-8EE9-24693F712B58}"/>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rcRect l="9468" r="1714" b="-2"/>
          <a:stretch/>
        </p:blipFill>
        <p:spPr>
          <a:xfrm>
            <a:off x="394638" y="2503727"/>
            <a:ext cx="4466122" cy="3897073"/>
          </a:xfrm>
          <a:prstGeom prst="rect">
            <a:avLst/>
          </a:prstGeom>
          <a:solidFill>
            <a:srgbClr val="FFFFFF">
              <a:shade val="85000"/>
            </a:srgbClr>
          </a:solidFill>
          <a:scene3d>
            <a:camera prst="perspectiveRelaxedModerately"/>
            <a:lightRig rig="twoPt" dir="t">
              <a:rot lat="0" lon="0" rev="7200000"/>
            </a:lightRig>
          </a:scene3d>
          <a:sp3d>
            <a:bevelT w="25400" h="19050"/>
            <a:contourClr>
              <a:srgbClr val="FFFFFF"/>
            </a:contourClr>
          </a:sp3d>
        </p:spPr>
      </p:pic>
      <p:pic>
        <p:nvPicPr>
          <p:cNvPr id="5" name="Content Placeholder 4">
            <a:extLst>
              <a:ext uri="{FF2B5EF4-FFF2-40B4-BE49-F238E27FC236}">
                <a16:creationId xmlns:a16="http://schemas.microsoft.com/office/drawing/2014/main" id="{52DA3F99-2F86-4CEA-AA02-11E3F29BE134}"/>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tretch/>
        </p:blipFill>
        <p:spPr>
          <a:xfrm>
            <a:off x="5025351" y="481264"/>
            <a:ext cx="2212848" cy="3047923"/>
          </a:xfrm>
          <a:prstGeom prst="rect">
            <a:avLst/>
          </a:prstGeom>
          <a:ln>
            <a:noFill/>
          </a:ln>
          <a:effectLst>
            <a:softEdge rad="112500"/>
          </a:effectLst>
        </p:spPr>
      </p:pic>
      <p:sp>
        <p:nvSpPr>
          <p:cNvPr id="2" name="Title 1">
            <a:extLst>
              <a:ext uri="{FF2B5EF4-FFF2-40B4-BE49-F238E27FC236}">
                <a16:creationId xmlns:a16="http://schemas.microsoft.com/office/drawing/2014/main" id="{F38DCB6F-6C13-41F0-89B0-0E3058CA665B}"/>
              </a:ext>
            </a:extLst>
          </p:cNvPr>
          <p:cNvSpPr>
            <a:spLocks noGrp="1"/>
          </p:cNvSpPr>
          <p:nvPr>
            <p:ph type="title"/>
          </p:nvPr>
        </p:nvSpPr>
        <p:spPr>
          <a:xfrm>
            <a:off x="7517331" y="481264"/>
            <a:ext cx="4204207" cy="3907856"/>
          </a:xfrm>
        </p:spPr>
        <p:txBody>
          <a:bodyPr vert="horz" lIns="91440" tIns="45720" rIns="91440" bIns="45720" rtlCol="0" anchor="b">
            <a:normAutofit/>
          </a:bodyPr>
          <a:lstStyle/>
          <a:p>
            <a:r>
              <a:rPr lang="en-US" sz="5600"/>
              <a:t>PATHFINDING</a:t>
            </a:r>
          </a:p>
        </p:txBody>
      </p:sp>
    </p:spTree>
    <p:extLst>
      <p:ext uri="{BB962C8B-B14F-4D97-AF65-F5344CB8AC3E}">
        <p14:creationId xmlns:p14="http://schemas.microsoft.com/office/powerpoint/2010/main" val="284108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3918-A0F9-4FDE-850E-6816F25BE8AB}"/>
              </a:ext>
            </a:extLst>
          </p:cNvPr>
          <p:cNvSpPr>
            <a:spLocks noGrp="1"/>
          </p:cNvSpPr>
          <p:nvPr>
            <p:ph type="title"/>
          </p:nvPr>
        </p:nvSpPr>
        <p:spPr/>
        <p:txBody>
          <a:bodyPr/>
          <a:lstStyle/>
          <a:p>
            <a:pPr algn="ctr"/>
            <a:r>
              <a:rPr lang="en-IE" dirty="0"/>
              <a:t>Pathfinding Algorithms</a:t>
            </a:r>
          </a:p>
        </p:txBody>
      </p:sp>
      <p:pic>
        <p:nvPicPr>
          <p:cNvPr id="5" name="Content Placeholder 4">
            <a:extLst>
              <a:ext uri="{FF2B5EF4-FFF2-40B4-BE49-F238E27FC236}">
                <a16:creationId xmlns:a16="http://schemas.microsoft.com/office/drawing/2014/main" id="{7B37E52D-7E49-467C-BB78-BF7D8C52BB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31026" y="2845904"/>
            <a:ext cx="2700675" cy="21950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37867EC8-F206-4F90-A4AA-A6C8746AFC07}"/>
              </a:ext>
            </a:extLst>
          </p:cNvPr>
          <p:cNvSpPr txBox="1"/>
          <p:nvPr/>
        </p:nvSpPr>
        <p:spPr>
          <a:xfrm>
            <a:off x="838200" y="1520341"/>
            <a:ext cx="5048364" cy="646331"/>
          </a:xfrm>
          <a:prstGeom prst="rect">
            <a:avLst/>
          </a:prstGeom>
          <a:noFill/>
        </p:spPr>
        <p:txBody>
          <a:bodyPr wrap="square" rtlCol="0">
            <a:spAutoFit/>
          </a:bodyPr>
          <a:lstStyle/>
          <a:p>
            <a:r>
              <a:rPr lang="en-IE" dirty="0"/>
              <a:t>Dijkstra’s Algorithm and A* Algorithm</a:t>
            </a:r>
          </a:p>
          <a:p>
            <a:endParaRPr lang="en-IE" dirty="0"/>
          </a:p>
        </p:txBody>
      </p:sp>
      <p:sp>
        <p:nvSpPr>
          <p:cNvPr id="7" name="TextBox 6">
            <a:extLst>
              <a:ext uri="{FF2B5EF4-FFF2-40B4-BE49-F238E27FC236}">
                <a16:creationId xmlns:a16="http://schemas.microsoft.com/office/drawing/2014/main" id="{A4EC910F-6F97-4DA5-BF0A-7624C5721224}"/>
              </a:ext>
            </a:extLst>
          </p:cNvPr>
          <p:cNvSpPr txBox="1"/>
          <p:nvPr/>
        </p:nvSpPr>
        <p:spPr>
          <a:xfrm>
            <a:off x="9241234" y="2690954"/>
            <a:ext cx="2112566" cy="646331"/>
          </a:xfrm>
          <a:prstGeom prst="rect">
            <a:avLst/>
          </a:prstGeom>
          <a:noFill/>
        </p:spPr>
        <p:txBody>
          <a:bodyPr wrap="none" rtlCol="0">
            <a:spAutoFit/>
          </a:bodyPr>
          <a:lstStyle/>
          <a:p>
            <a:pPr algn="ctr"/>
            <a:r>
              <a:rPr lang="en-IE" dirty="0"/>
              <a:t>And what about the </a:t>
            </a:r>
          </a:p>
          <a:p>
            <a:pPr algn="ctr"/>
            <a:r>
              <a:rPr lang="en-IE" dirty="0"/>
              <a:t>A* Algorithm?</a:t>
            </a:r>
          </a:p>
        </p:txBody>
      </p:sp>
      <p:pic>
        <p:nvPicPr>
          <p:cNvPr id="9" name="Picture 8">
            <a:extLst>
              <a:ext uri="{FF2B5EF4-FFF2-40B4-BE49-F238E27FC236}">
                <a16:creationId xmlns:a16="http://schemas.microsoft.com/office/drawing/2014/main" id="{84ABB8A5-2B56-439E-938A-DE5F9AF33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845904"/>
            <a:ext cx="3002278" cy="219480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TextBox 9">
            <a:extLst>
              <a:ext uri="{FF2B5EF4-FFF2-40B4-BE49-F238E27FC236}">
                <a16:creationId xmlns:a16="http://schemas.microsoft.com/office/drawing/2014/main" id="{D9E13A17-215D-42C7-9811-E472E8C9144A}"/>
              </a:ext>
            </a:extLst>
          </p:cNvPr>
          <p:cNvSpPr txBox="1"/>
          <p:nvPr/>
        </p:nvSpPr>
        <p:spPr>
          <a:xfrm>
            <a:off x="838200" y="2321622"/>
            <a:ext cx="3619004" cy="369332"/>
          </a:xfrm>
          <a:prstGeom prst="rect">
            <a:avLst/>
          </a:prstGeom>
          <a:noFill/>
        </p:spPr>
        <p:txBody>
          <a:bodyPr wrap="none" rtlCol="0">
            <a:spAutoFit/>
          </a:bodyPr>
          <a:lstStyle/>
          <a:p>
            <a:r>
              <a:rPr lang="en-IE" dirty="0"/>
              <a:t>How does Dijkstra’s Algorithm work?</a:t>
            </a:r>
          </a:p>
        </p:txBody>
      </p:sp>
      <p:sp>
        <p:nvSpPr>
          <p:cNvPr id="11" name="TextBox 10">
            <a:extLst>
              <a:ext uri="{FF2B5EF4-FFF2-40B4-BE49-F238E27FC236}">
                <a16:creationId xmlns:a16="http://schemas.microsoft.com/office/drawing/2014/main" id="{729ED7D3-04C1-4C90-92C5-4AB013DD3E28}"/>
              </a:ext>
            </a:extLst>
          </p:cNvPr>
          <p:cNvSpPr txBox="1"/>
          <p:nvPr/>
        </p:nvSpPr>
        <p:spPr>
          <a:xfrm>
            <a:off x="5368962" y="5163434"/>
            <a:ext cx="3511602" cy="646331"/>
          </a:xfrm>
          <a:prstGeom prst="rect">
            <a:avLst/>
          </a:prstGeom>
          <a:noFill/>
        </p:spPr>
        <p:txBody>
          <a:bodyPr wrap="none" rtlCol="0">
            <a:spAutoFit/>
          </a:bodyPr>
          <a:lstStyle/>
          <a:p>
            <a:r>
              <a:rPr lang="en-IE" dirty="0"/>
              <a:t>How does Dijkstra’s Algorithm work</a:t>
            </a:r>
          </a:p>
          <a:p>
            <a:r>
              <a:rPr lang="en-IE" dirty="0"/>
              <a:t>In an actual game?</a:t>
            </a:r>
          </a:p>
        </p:txBody>
      </p:sp>
    </p:spTree>
    <p:extLst>
      <p:ext uri="{BB962C8B-B14F-4D97-AF65-F5344CB8AC3E}">
        <p14:creationId xmlns:p14="http://schemas.microsoft.com/office/powerpoint/2010/main" val="4279048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2E69E9C-9896-4080-8952-3017DA3AF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0945" y="846380"/>
            <a:ext cx="3529109" cy="294959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Content Placeholder 4">
            <a:extLst>
              <a:ext uri="{FF2B5EF4-FFF2-40B4-BE49-F238E27FC236}">
                <a16:creationId xmlns:a16="http://schemas.microsoft.com/office/drawing/2014/main" id="{282BDE21-EEFF-4E33-9A2F-97645C494A7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32788" y="846380"/>
            <a:ext cx="3526424" cy="30353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AAFAEFBF-6A2D-43AD-9A48-67C9C9FAB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087" y="846380"/>
            <a:ext cx="3553968" cy="28132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cxnSp>
        <p:nvCxnSpPr>
          <p:cNvPr id="14" name="Straight Connector 13">
            <a:extLst>
              <a:ext uri="{FF2B5EF4-FFF2-40B4-BE49-F238E27FC236}">
                <a16:creationId xmlns:a16="http://schemas.microsoft.com/office/drawing/2014/main" id="{1BC440D7-A6EF-4164-B28F-87CDDEE9BED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81200" y="5778706"/>
            <a:ext cx="8229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6B6FED7-E548-4EFB-860E-E5BA88A9798B}"/>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a:t>Grids</a:t>
            </a:r>
          </a:p>
        </p:txBody>
      </p:sp>
    </p:spTree>
    <p:extLst>
      <p:ext uri="{BB962C8B-B14F-4D97-AF65-F5344CB8AC3E}">
        <p14:creationId xmlns:p14="http://schemas.microsoft.com/office/powerpoint/2010/main" val="30997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58D8-CCFF-4345-B083-6B50B11B5490}"/>
              </a:ext>
            </a:extLst>
          </p:cNvPr>
          <p:cNvSpPr>
            <a:spLocks noGrp="1"/>
          </p:cNvSpPr>
          <p:nvPr>
            <p:ph type="title"/>
          </p:nvPr>
        </p:nvSpPr>
        <p:spPr>
          <a:xfrm>
            <a:off x="838200" y="365125"/>
            <a:ext cx="10515600" cy="1325563"/>
          </a:xfrm>
        </p:spPr>
        <p:txBody>
          <a:bodyPr/>
          <a:lstStyle/>
          <a:p>
            <a:r>
              <a:rPr lang="en-IE" dirty="0"/>
              <a:t>Using Potential Fields</a:t>
            </a:r>
          </a:p>
        </p:txBody>
      </p:sp>
      <p:sp>
        <p:nvSpPr>
          <p:cNvPr id="3" name="Content Placeholder 2">
            <a:extLst>
              <a:ext uri="{FF2B5EF4-FFF2-40B4-BE49-F238E27FC236}">
                <a16:creationId xmlns:a16="http://schemas.microsoft.com/office/drawing/2014/main" id="{93D7FBAB-8D0D-4197-BE14-5D3FED2B3191}"/>
              </a:ext>
            </a:extLst>
          </p:cNvPr>
          <p:cNvSpPr>
            <a:spLocks noGrp="1"/>
          </p:cNvSpPr>
          <p:nvPr>
            <p:ph idx="1"/>
          </p:nvPr>
        </p:nvSpPr>
        <p:spPr/>
        <p:txBody>
          <a:bodyPr/>
          <a:lstStyle/>
          <a:p>
            <a:endParaRPr lang="en-IE" dirty="0"/>
          </a:p>
        </p:txBody>
      </p:sp>
    </p:spTree>
    <p:extLst>
      <p:ext uri="{BB962C8B-B14F-4D97-AF65-F5344CB8AC3E}">
        <p14:creationId xmlns:p14="http://schemas.microsoft.com/office/powerpoint/2010/main" val="424469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3357-86E3-4933-BD41-8309DF37482D}"/>
              </a:ext>
            </a:extLst>
          </p:cNvPr>
          <p:cNvSpPr>
            <a:spLocks noGrp="1"/>
          </p:cNvSpPr>
          <p:nvPr>
            <p:ph type="title"/>
          </p:nvPr>
        </p:nvSpPr>
        <p:spPr/>
        <p:txBody>
          <a:bodyPr/>
          <a:lstStyle/>
          <a:p>
            <a:r>
              <a:rPr lang="en-IE" dirty="0"/>
              <a:t>2.3 Aesthetics in Pathfinding</a:t>
            </a:r>
          </a:p>
        </p:txBody>
      </p:sp>
      <p:sp>
        <p:nvSpPr>
          <p:cNvPr id="3" name="Content Placeholder 2">
            <a:extLst>
              <a:ext uri="{FF2B5EF4-FFF2-40B4-BE49-F238E27FC236}">
                <a16:creationId xmlns:a16="http://schemas.microsoft.com/office/drawing/2014/main" id="{2680BA17-47E7-4AB6-8EB6-3F0816B2E00B}"/>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213967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C2A0-079A-4128-9494-9393FE312BD5}"/>
              </a:ext>
            </a:extLst>
          </p:cNvPr>
          <p:cNvSpPr>
            <a:spLocks noGrp="1"/>
          </p:cNvSpPr>
          <p:nvPr>
            <p:ph type="title"/>
          </p:nvPr>
        </p:nvSpPr>
        <p:spPr/>
        <p:txBody>
          <a:bodyPr/>
          <a:lstStyle/>
          <a:p>
            <a:r>
              <a:rPr lang="en-IE" dirty="0"/>
              <a:t>3 MACHINE LEARNING</a:t>
            </a:r>
          </a:p>
        </p:txBody>
      </p:sp>
      <p:sp>
        <p:nvSpPr>
          <p:cNvPr id="3" name="Content Placeholder 2">
            <a:extLst>
              <a:ext uri="{FF2B5EF4-FFF2-40B4-BE49-F238E27FC236}">
                <a16:creationId xmlns:a16="http://schemas.microsoft.com/office/drawing/2014/main" id="{EE94D4E3-C5F0-4EB9-9BB3-DEEABEBFC138}"/>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5727366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338</TotalTime>
  <Words>765</Words>
  <Application>Microsoft Office PowerPoint</Application>
  <PresentationFormat>Widescreen</PresentationFormat>
  <Paragraphs>63</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Bernard MT Condensed</vt:lpstr>
      <vt:lpstr>Calibri</vt:lpstr>
      <vt:lpstr>Calibri Light</vt:lpstr>
      <vt:lpstr>OCR A Extended</vt:lpstr>
      <vt:lpstr>Office Theme</vt:lpstr>
      <vt:lpstr>PowerPoint Presentation</vt:lpstr>
      <vt:lpstr>VIDEOGAMES AND AI</vt:lpstr>
      <vt:lpstr>Practical Applications</vt:lpstr>
      <vt:lpstr>PATHFINDING</vt:lpstr>
      <vt:lpstr>Pathfinding Algorithms</vt:lpstr>
      <vt:lpstr>Grids</vt:lpstr>
      <vt:lpstr>Using Potential Fields</vt:lpstr>
      <vt:lpstr>2.3 Aesthetics in Pathfinding</vt:lpstr>
      <vt:lpstr>3 MACHINE LEARNING</vt:lpstr>
      <vt:lpstr>3.2 Perfect versus Imperfect Knowledge</vt:lpstr>
      <vt:lpstr>3.1 Defining Behaviour with AI</vt:lpstr>
      <vt:lpstr>4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VIDEO GAMES</dc:title>
  <dc:creator>ALBERT RANDO - Student</dc:creator>
  <cp:lastModifiedBy>ALBERT RANDO - Student</cp:lastModifiedBy>
  <cp:revision>17</cp:revision>
  <dcterms:created xsi:type="dcterms:W3CDTF">2017-11-25T15:44:37Z</dcterms:created>
  <dcterms:modified xsi:type="dcterms:W3CDTF">2017-11-25T21:22:56Z</dcterms:modified>
</cp:coreProperties>
</file>